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0.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1" r:id="rId1"/>
    <p:sldMasterId id="2147483674" r:id="rId2"/>
  </p:sldMasterIdLst>
  <p:notesMasterIdLst>
    <p:notesMasterId r:id="rId13"/>
  </p:notesMasterIdLst>
  <p:handoutMasterIdLst>
    <p:handoutMasterId r:id="rId14"/>
  </p:handoutMasterIdLst>
  <p:sldIdLst>
    <p:sldId id="299" r:id="rId3"/>
    <p:sldId id="258" r:id="rId4"/>
    <p:sldId id="260" r:id="rId5"/>
    <p:sldId id="263" r:id="rId6"/>
    <p:sldId id="336" r:id="rId7"/>
    <p:sldId id="273" r:id="rId8"/>
    <p:sldId id="276" r:id="rId9"/>
    <p:sldId id="392" r:id="rId10"/>
    <p:sldId id="390" r:id="rId11"/>
    <p:sldId id="280" r:id="rId12"/>
  </p:sldIdLst>
  <p:sldSz cx="9144000" cy="6858000" type="screen4x3"/>
  <p:notesSz cx="6858000" cy="9144000"/>
  <p:custDataLst>
    <p:tags r:id="rId1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徐 徐" initials="徐" lastIdx="1" clrIdx="0"/>
  <p:cmAuthor id="2" name="郭 静" initials="郭" lastIdx="1" clrIdx="1"/>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loop="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12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42" autoAdjust="0"/>
    <p:restoredTop sz="94660"/>
  </p:normalViewPr>
  <p:slideViewPr>
    <p:cSldViewPr snapToGrid="0">
      <p:cViewPr varScale="1">
        <p:scale>
          <a:sx n="86" d="100"/>
          <a:sy n="86" d="100"/>
        </p:scale>
        <p:origin x="630"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2024/6/18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2024/6/18</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371600" y="1143000"/>
            <a:ext cx="4114800" cy="3086100"/>
          </a:xfrm>
        </p:spPr>
      </p:sp>
      <p:sp>
        <p:nvSpPr>
          <p:cNvPr id="3" name="文本占位符 2"/>
          <p:cNvSpPr>
            <a:spLocks noGrp="1"/>
          </p:cNvSpPr>
          <p:nvPr>
            <p:ph type="body" idx="3"/>
          </p:nvPr>
        </p:nvSpPr>
        <p:spPr/>
        <p:txBody>
          <a:bodyPr/>
          <a:lstStyle/>
          <a:p>
            <a:r>
              <a:rPr lang="zh-CN" altLang="en-US"/>
              <a:t>Hello everyone, welcome to this introduction to Chengdu University of Traditional Chinese Medicine, or CDUTCM, a prestigious institution located in the heart of West China.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371600" y="1143000"/>
            <a:ext cx="4114800" cy="3086100"/>
          </a:xfrm>
        </p:spPr>
      </p:sp>
      <p:sp>
        <p:nvSpPr>
          <p:cNvPr id="3" name="文本占位符 2"/>
          <p:cNvSpPr>
            <a:spLocks noGrp="1"/>
          </p:cNvSpPr>
          <p:nvPr>
            <p:ph type="body" idx="3"/>
          </p:nvPr>
        </p:nvSpPr>
        <p:spPr/>
        <p:txBody>
          <a:bodyPr/>
          <a:lstStyle/>
          <a:p>
            <a:r>
              <a:rPr lang="zh-CN" altLang="en-US"/>
              <a:t>Let's begin with an overview of Chengdu, the capital of Sichuan Province. Known as the hometown of the giant panda, Chengdu is a city rich in history and culture. It has been recognized as the happiest city in China and ranked No.1 in the 2023 New First-tier Cities.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371600" y="1143000"/>
            <a:ext cx="4114800" cy="3086100"/>
          </a:xfrm>
        </p:spPr>
      </p:sp>
      <p:sp>
        <p:nvSpPr>
          <p:cNvPr id="3" name="文本占位符 2"/>
          <p:cNvSpPr>
            <a:spLocks noGrp="1"/>
          </p:cNvSpPr>
          <p:nvPr>
            <p:ph type="body" idx="3"/>
          </p:nvPr>
        </p:nvSpPr>
        <p:spPr/>
        <p:txBody>
          <a:bodyPr/>
          <a:lstStyle/>
          <a:p>
            <a:r>
              <a:rPr lang="zh-CN" altLang="en-US"/>
              <a:t>It’s also a highly connected city with two civil airports, 102 international routes, four train stations with high-speed rail, and 13 metro lines covering over 600 kilometers.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371600" y="1143000"/>
            <a:ext cx="4114800" cy="3086100"/>
          </a:xfrm>
        </p:spPr>
      </p:sp>
      <p:sp>
        <p:nvSpPr>
          <p:cNvPr id="3" name="文本占位符 2"/>
          <p:cNvSpPr>
            <a:spLocks noGrp="1"/>
          </p:cNvSpPr>
          <p:nvPr>
            <p:ph type="body" idx="3"/>
          </p:nvPr>
        </p:nvSpPr>
        <p:spPr/>
        <p:txBody>
          <a:bodyPr/>
          <a:lstStyle/>
          <a:p>
            <a:r>
              <a:rPr lang="zh-CN" altLang="en-US"/>
              <a:t>CDUTCM is a 'National double first-class' university, offering programs across two main campuses. The university is globally recognized, with its Chemistry, Pharmacology &amp; Toxicology, and Clinical Medicine disciplines ranked in the top 1% worldwide.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371600" y="1143000"/>
            <a:ext cx="4114800" cy="3086100"/>
          </a:xfrm>
        </p:spPr>
      </p:sp>
      <p:sp>
        <p:nvSpPr>
          <p:cNvPr id="3" name="文本占位符 2"/>
          <p:cNvSpPr>
            <a:spLocks noGrp="1"/>
          </p:cNvSpPr>
          <p:nvPr>
            <p:ph type="body" idx="3"/>
          </p:nvPr>
        </p:nvSpPr>
        <p:spPr/>
        <p:txBody>
          <a:bodyPr/>
          <a:lstStyle/>
          <a:p>
            <a:r>
              <a:rPr lang="en-US" altLang="zh-CN" dirty="0"/>
              <a:t>The campus facilities are extensive, providing international students with dormitories, sports facilities, libraries, and cultural experience courses.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371600" y="1143000"/>
            <a:ext cx="4114800" cy="3086100"/>
          </a:xfrm>
        </p:spPr>
      </p:sp>
      <p:sp>
        <p:nvSpPr>
          <p:cNvPr id="3" name="文本占位符 2"/>
          <p:cNvSpPr>
            <a:spLocks noGrp="1"/>
          </p:cNvSpPr>
          <p:nvPr>
            <p:ph type="body" idx="3"/>
          </p:nvPr>
        </p:nvSpPr>
        <p:spPr/>
        <p:txBody>
          <a:bodyPr/>
          <a:lstStyle/>
          <a:p>
            <a:r>
              <a:rPr lang="zh-CN" altLang="en-US"/>
              <a:t>Applying to CDUTCM is straightforward. The application period runs from January to June each year. You can apply online and will need to submit personal information, diplomas, language certificates, transcripts, and a health examination report. The admission process includes a general review, online exams or interviews, academic review, and a final review by the university committee.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371600" y="1143000"/>
            <a:ext cx="4114800" cy="3086100"/>
          </a:xfrm>
        </p:spPr>
      </p:sp>
      <p:sp>
        <p:nvSpPr>
          <p:cNvPr id="3" name="文本占位符 2"/>
          <p:cNvSpPr>
            <a:spLocks noGrp="1"/>
          </p:cNvSpPr>
          <p:nvPr>
            <p:ph type="body" idx="3"/>
          </p:nvPr>
        </p:nvSpPr>
        <p:spPr/>
        <p:txBody>
          <a:bodyPr/>
          <a:lstStyle/>
          <a:p>
            <a:r>
              <a:rPr lang="zh-CN" altLang="en-US"/>
              <a:t>At CDUTCM, we provide a supportive and enriching environment for international students. We offer various scholarships including the Chinese Government Scholarship, Sichuan Government Scholarship, Chengdu Government Scholarship, The Belt and Road Scholarship, and many more. These scholarships cater to both undergraduates and graduates, including specific programs for students from our overseas branches.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371600" y="1143000"/>
            <a:ext cx="4114800" cy="3086100"/>
          </a:xfrm>
        </p:spPr>
      </p:sp>
      <p:sp>
        <p:nvSpPr>
          <p:cNvPr id="3" name="文本占位符 2"/>
          <p:cNvSpPr>
            <a:spLocks noGrp="1"/>
          </p:cNvSpPr>
          <p:nvPr>
            <p:ph type="body" idx="3"/>
          </p:nvPr>
        </p:nvSpPr>
        <p:spPr/>
        <p:txBody>
          <a:bodyPr/>
          <a:lstStyle/>
          <a:p>
            <a:r>
              <a:rPr lang="zh-CN" altLang="en-US"/>
              <a:t>For more information, you can follow our official WeChat accounts or visit our website. Our contact numbers and email address are also available for any inquiries. We are here to help you start your journey at CDUTCM and in Chengdu.Chengdu and CDUTCM offer a unique and fulfilling experience for those interested in traditional Chinese medicine and a culturally rich lifestyle. We look forward to welcoming you to our community and making you one of the extended family member of CDUTCM.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slideMaster" Target="../slideMasters/slideMaster2.xml"/><Relationship Id="rId4" Type="http://schemas.openxmlformats.org/officeDocument/2006/relationships/tags" Target="../tags/tag14.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normAutofit/>
          </a:bodyPr>
          <a:lstStyle>
            <a:lvl1pPr algn="ctr">
              <a:defRPr sz="405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2024/6/18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628650" y="551544"/>
            <a:ext cx="78867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746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3244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6/18/2024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5858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88894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64484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71915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8067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6/18/2024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23900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6/18/2024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98702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81484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6128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1048581" name="日期占位符 3"/>
          <p:cNvSpPr>
            <a:spLocks noGrp="1"/>
          </p:cNvSpPr>
          <p:nvPr>
            <p:ph type="dt" sz="half" idx="10"/>
          </p:nvPr>
        </p:nvSpPr>
        <p:spPr>
          <a:xfrm>
            <a:off x="628650" y="6356351"/>
            <a:ext cx="2057400" cy="365125"/>
          </a:xfrm>
        </p:spPr>
        <p:txBody>
          <a:bodyPr/>
          <a:lstStyle/>
          <a:p>
            <a:fld id="{D997B5FA-0921-464F-AAE1-844C04324D75}" type="datetimeFigureOut">
              <a:rPr lang="zh-CN" altLang="en-US" smtClean="0"/>
              <a:t>2024/6/18</a:t>
            </a:fld>
            <a:endParaRPr lang="zh-CN" altLang="en-US"/>
          </a:p>
        </p:txBody>
      </p:sp>
      <p:sp>
        <p:nvSpPr>
          <p:cNvPr id="1048582" name="页脚占位符 4"/>
          <p:cNvSpPr>
            <a:spLocks noGrp="1"/>
          </p:cNvSpPr>
          <p:nvPr>
            <p:ph type="ftr" sz="quarter" idx="11"/>
          </p:nvPr>
        </p:nvSpPr>
        <p:spPr>
          <a:xfrm>
            <a:off x="3028950" y="6356351"/>
            <a:ext cx="3086100" cy="365125"/>
          </a:xfrm>
        </p:spPr>
        <p:txBody>
          <a:bodyPr/>
          <a:lstStyle/>
          <a:p>
            <a:endParaRPr lang="zh-CN" altLang="en-US"/>
          </a:p>
        </p:txBody>
      </p:sp>
      <p:sp>
        <p:nvSpPr>
          <p:cNvPr id="1048583" name="灯片编号占位符 5"/>
          <p:cNvSpPr>
            <a:spLocks noGrp="1"/>
          </p:cNvSpPr>
          <p:nvPr>
            <p:ph type="sldNum" sz="quarter" idx="12"/>
          </p:nvPr>
        </p:nvSpPr>
        <p:spPr>
          <a:xfrm>
            <a:off x="6457950" y="6356351"/>
            <a:ext cx="20574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7788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619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502448" y="443234"/>
            <a:ext cx="8139178" cy="441964"/>
          </a:xfrm>
        </p:spPr>
        <p:txBody>
          <a:bodyPr vert="horz" lIns="101600" tIns="38100" rIns="76200" bIns="38100" rtlCol="0" anchor="t" anchorCtr="0">
            <a:noAutofit/>
          </a:bodyPr>
          <a:lstStyle>
            <a:lvl1pPr marL="0" marR="0" lvl="0" algn="l" defTabSz="685800" rtl="0" eaLnBrk="1" fontAlgn="auto" latinLnBrk="0" hangingPunct="1">
              <a:lnSpc>
                <a:spcPct val="120000"/>
              </a:lnSpc>
              <a:buNone/>
              <a:defRPr kumimoji="0" lang="zh-CN" altLang="en-US" sz="1800" b="1"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2"/>
            </p:custDataLst>
          </p:nvPr>
        </p:nvSpPr>
        <p:spPr>
          <a:xfrm>
            <a:off x="502447" y="952509"/>
            <a:ext cx="3962432" cy="5388907"/>
          </a:xfrm>
        </p:spPr>
        <p:txBody>
          <a:bodyPr vert="horz" lIns="101600" tIns="0" rIns="82550" bIns="0" rtlCol="0">
            <a:noAutofit/>
          </a:bodyPr>
          <a:lstStyle>
            <a:lvl1pPr marL="0" marR="0" lvl="0" indent="0" algn="l" defTabSz="685800" rtl="0" eaLnBrk="1" fontAlgn="auto" latinLnBrk="0" hangingPunct="1">
              <a:lnSpc>
                <a:spcPct val="120000"/>
              </a:lnSpc>
              <a:spcBef>
                <a:spcPts val="0"/>
              </a:spcBef>
              <a:spcAft>
                <a:spcPts val="750"/>
              </a:spcAft>
              <a:buFont typeface="Arial" panose="020B0604020202020204" pitchFamily="34" charset="0"/>
              <a:buNone/>
              <a:defRPr kumimoji="0" lang="zh-CN" altLang="en-US" sz="1200" b="0" i="0" u="none" strike="noStrike" kern="1200" cap="none" spc="113"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685800" rtl="0" eaLnBrk="1" fontAlgn="auto" latinLnBrk="0" hangingPunct="1">
              <a:lnSpc>
                <a:spcPct val="130000"/>
              </a:lnSpc>
              <a:spcBef>
                <a:spcPts val="0"/>
              </a:spcBef>
              <a:spcAft>
                <a:spcPts val="750"/>
              </a:spcAft>
              <a:buFont typeface="Arial" panose="020B0604020202020204" pitchFamily="34" charset="0"/>
              <a:buChar char="•"/>
              <a:tabLst>
                <a:tab pos="1207294" algn="l"/>
              </a:tabLst>
              <a:defRPr kumimoji="0" lang="zh-CN" altLang="en-US" sz="1200" b="0" i="0" u="none" strike="noStrike" kern="1200" cap="none" spc="113" normalizeH="0" baseline="0" noProof="1" dirty="0">
                <a:solidFill>
                  <a:schemeClr val="tx1"/>
                </a:solidFill>
                <a:uFillTx/>
                <a:latin typeface="+mn-lt"/>
                <a:ea typeface="+mn-ea"/>
                <a:cs typeface="+mn-cs"/>
                <a:sym typeface="+mn-ea"/>
              </a:defRPr>
            </a:lvl2pPr>
            <a:lvl3pPr marL="857250" marR="0" lvl="2"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3pPr>
            <a:lvl4pPr marL="1200150" marR="0" lvl="3"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4pPr>
            <a:lvl5pPr marL="1543050" marR="0" lvl="4"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4679194" y="952509"/>
            <a:ext cx="3962432" cy="5388907"/>
          </a:xfrm>
        </p:spPr>
        <p:txBody>
          <a:bodyPr vert="horz" lIns="101600" tIns="0" rIns="82550" bIns="0" rtlCol="0">
            <a:normAutofit/>
          </a:bodyPr>
          <a:lstStyle>
            <a:lvl1pPr marL="171450" marR="0" lvl="0" indent="-171450" algn="l" defTabSz="685800" rtl="0" eaLnBrk="1" fontAlgn="auto" latinLnBrk="0" hangingPunct="1">
              <a:lnSpc>
                <a:spcPct val="12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4"/>
            </p:custDataLst>
          </p:nvPr>
        </p:nvSpPr>
        <p:spPr/>
        <p:txBody>
          <a:bodyPr/>
          <a:lstStyle>
            <a:lvl1pPr>
              <a:lnSpc>
                <a:spcPct val="120000"/>
              </a:lnSpc>
              <a:defRPr/>
            </a:lvl1pPr>
          </a:lstStyle>
          <a:p>
            <a:fld id="{9EFD9D74-47D9-4702-A33C-335B63B48DBF}" type="datetimeFigureOut">
              <a:rPr lang="zh-CN" altLang="en-US" smtClean="0"/>
              <a:t>2024/6/18</a:t>
            </a:fld>
            <a:endParaRPr lang="zh-CN" altLang="en-US" dirty="0"/>
          </a:p>
        </p:txBody>
      </p:sp>
      <p:sp>
        <p:nvSpPr>
          <p:cNvPr id="6" name="页脚占位符 5"/>
          <p:cNvSpPr>
            <a:spLocks noGrp="1"/>
          </p:cNvSpPr>
          <p:nvPr>
            <p:ph type="ftr" sz="quarter" idx="11"/>
            <p:custDataLst>
              <p:tags r:id="rId5"/>
            </p:custDataLst>
          </p:nvPr>
        </p:nvSpPr>
        <p:spPr/>
        <p:txBody>
          <a:bodyPr/>
          <a:lstStyle>
            <a:lvl1pPr>
              <a:lnSpc>
                <a:spcPct val="120000"/>
              </a:lnSpc>
              <a:defRPr/>
            </a:lvl1p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lvl1pPr>
              <a:lnSpc>
                <a:spcPct val="120000"/>
              </a:lnSpc>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2024/6/18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502448" y="952509"/>
            <a:ext cx="8139178" cy="5388907"/>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502412" y="2588282"/>
            <a:ext cx="8139178" cy="899167"/>
          </a:xfrm>
        </p:spPr>
        <p:txBody>
          <a:bodyPr vert="horz" lIns="101600" tIns="38100" rIns="25400" bIns="38100" rtlCol="0" anchor="t" anchorCtr="0">
            <a:noAutofit/>
          </a:bodyPr>
          <a:lstStyle>
            <a:lvl1pPr marL="0" marR="0" algn="ctr" defTabSz="685800" rtl="0" eaLnBrk="1" fontAlgn="auto" latinLnBrk="0" hangingPunct="1">
              <a:lnSpc>
                <a:spcPct val="100000"/>
              </a:lnSpc>
              <a:buNone/>
              <a:defRPr kumimoji="0" lang="zh-CN" altLang="en-US" sz="4050" b="1" i="0" u="none" strike="noStrike" kern="1200" cap="none" spc="4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2024/6/18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2024/6/18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744961"/>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2615609"/>
            <a:ext cx="3868340"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0" y="1744961"/>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0" y="2615609"/>
            <a:ext cx="3887391"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2024/6/18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2024/6/18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2024/6/18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0" y="457200"/>
            <a:ext cx="3123900" cy="1600200"/>
          </a:xfrm>
        </p:spPr>
        <p:txBody>
          <a:bodyPr anchor="t" anchorCtr="0">
            <a:normAutofit/>
          </a:bodyPr>
          <a:lstStyle>
            <a:lvl1pPr>
              <a:defRPr sz="2700"/>
            </a:lvl1pPr>
          </a:lstStyle>
          <a:p>
            <a:r>
              <a:rPr lang="zh-CN" altLang="en-US" dirty="0"/>
              <a:t>单击此处编辑母版标题样式</a:t>
            </a:r>
          </a:p>
        </p:txBody>
      </p:sp>
      <p:sp>
        <p:nvSpPr>
          <p:cNvPr id="3" name="图片占位符 2"/>
          <p:cNvSpPr>
            <a:spLocks noGrp="1" noChangeAspect="1"/>
          </p:cNvSpPr>
          <p:nvPr>
            <p:ph type="pic" idx="1"/>
          </p:nvPr>
        </p:nvSpPr>
        <p:spPr>
          <a:xfrm>
            <a:off x="3888000" y="457200"/>
            <a:ext cx="46278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nvPr>
        </p:nvSpPr>
        <p:spPr>
          <a:xfrm>
            <a:off x="629840" y="2057400"/>
            <a:ext cx="3123900" cy="3811588"/>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2024/6/18</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68363" y="365125"/>
            <a:ext cx="1146987" cy="5811838"/>
          </a:xfrm>
        </p:spPr>
        <p:txBody>
          <a:bodyPr vert="eaVert">
            <a:normAutofit/>
          </a:bodyPr>
          <a:lstStyle>
            <a:lvl1pPr>
              <a:defRPr sz="2700"/>
            </a:lvl1pPr>
          </a:lstStyle>
          <a:p>
            <a:r>
              <a:rPr lang="zh-CN" altLang="en-US"/>
              <a:t>单击此处编辑母版标题样式</a:t>
            </a:r>
          </a:p>
        </p:txBody>
      </p:sp>
      <p:sp>
        <p:nvSpPr>
          <p:cNvPr id="3" name="竖排文字占位符 2"/>
          <p:cNvSpPr>
            <a:spLocks noGrp="1"/>
          </p:cNvSpPr>
          <p:nvPr>
            <p:ph type="body" orient="vert" idx="1"/>
          </p:nvPr>
        </p:nvSpPr>
        <p:spPr>
          <a:xfrm>
            <a:off x="628650" y="365125"/>
            <a:ext cx="6659969"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28650" y="365126"/>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custDataLst>
              <p:tags r:id="rId13"/>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fld id="{760FBDFE-C587-4B4C-A407-44438C67B59E}" type="datetimeFigureOut">
              <a:rPr lang="zh-CN" altLang="en-US" smtClean="0"/>
              <a:t>2024/6/18</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fld id="{49AE70B2-8BF9-45C0-BB95-33D1B9D3A854}" type="slidenum">
              <a:rPr lang="zh-CN" altLang="en-US" smtClean="0"/>
              <a:t>‹#›</a:t>
            </a:fld>
            <a:endParaRPr lang="zh-CN" altLang="en-US"/>
          </a:p>
        </p:txBody>
      </p:sp>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Lst>
  <p:txStyles>
    <p:titleStyle>
      <a:lvl1pPr algn="l"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95811321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70" r:id="rId14"/>
    <p:sldLayoutId id="2147483672" r:id="rId15"/>
    <p:sldLayoutId id="214748367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22.xml"/><Relationship Id="rId1" Type="http://schemas.openxmlformats.org/officeDocument/2006/relationships/tags" Target="../tags/tag1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9.pn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image" Target="../media/image25.jpeg"/><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image" Target="../media/image24.jpeg"/><Relationship Id="rId2" Type="http://schemas.openxmlformats.org/officeDocument/2006/relationships/tags" Target="../tags/tag21.xml"/><Relationship Id="rId16" Type="http://schemas.openxmlformats.org/officeDocument/2006/relationships/image" Target="../media/image28.jpe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image" Target="../media/image23.jpeg"/><Relationship Id="rId5" Type="http://schemas.openxmlformats.org/officeDocument/2006/relationships/tags" Target="../tags/tag24.xml"/><Relationship Id="rId15" Type="http://schemas.openxmlformats.org/officeDocument/2006/relationships/image" Target="../media/image27.jpeg"/><Relationship Id="rId10" Type="http://schemas.openxmlformats.org/officeDocument/2006/relationships/notesSlide" Target="../notesSlides/notesSlide5.xml"/><Relationship Id="rId4" Type="http://schemas.openxmlformats.org/officeDocument/2006/relationships/tags" Target="../tags/tag23.xml"/><Relationship Id="rId9" Type="http://schemas.openxmlformats.org/officeDocument/2006/relationships/slideLayout" Target="../slideLayouts/slideLayout17.xml"/><Relationship Id="rId14"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23.xml"/><Relationship Id="rId7" Type="http://schemas.openxmlformats.org/officeDocument/2006/relationships/image" Target="../media/image31.jpe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6.xml"/><Relationship Id="rId9"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图片 3" descr="C:\Users\14312\Desktop\风景-南大门.jpg风景-南大门"/>
          <p:cNvPicPr>
            <a:picLocks noChangeAspect="1"/>
          </p:cNvPicPr>
          <p:nvPr>
            <p:custDataLst>
              <p:tags r:id="rId1"/>
            </p:custDataLst>
          </p:nvPr>
        </p:nvPicPr>
        <p:blipFill>
          <a:blip r:embed="rId4"/>
          <a:srcRect/>
          <a:stretch>
            <a:fillRect/>
          </a:stretch>
        </p:blipFill>
        <p:spPr>
          <a:xfrm>
            <a:off x="477" y="857250"/>
            <a:ext cx="9161621" cy="3963353"/>
          </a:xfrm>
          <a:prstGeom prst="rect">
            <a:avLst/>
          </a:prstGeom>
          <a:solidFill>
            <a:srgbClr val="FAD4D1">
              <a:alpha val="45000"/>
            </a:srgbClr>
          </a:solidFill>
          <a:ln>
            <a:noFill/>
          </a:ln>
        </p:spPr>
      </p:pic>
      <p:sp>
        <p:nvSpPr>
          <p:cNvPr id="1048584" name="矩形 17"/>
          <p:cNvSpPr/>
          <p:nvPr/>
        </p:nvSpPr>
        <p:spPr>
          <a:xfrm>
            <a:off x="476" y="4820602"/>
            <a:ext cx="9144000" cy="1180148"/>
          </a:xfrm>
          <a:prstGeom prst="rect">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en-US" altLang="zh-CN" sz="1350" b="1" dirty="0">
                <a:solidFill>
                  <a:schemeClr val="bg1"/>
                </a:solidFill>
                <a:ea typeface="微软雅黑 Light" panose="020B0502040204020203" pitchFamily="34" charset="-122"/>
                <a:cs typeface="+mn-lt"/>
                <a:sym typeface="+mn-ea"/>
              </a:rPr>
              <a:t> </a:t>
            </a:r>
            <a:endParaRPr kumimoji="1" lang="en-US" altLang="zh-CN" sz="1350" b="1" dirty="0">
              <a:solidFill>
                <a:schemeClr val="bg1"/>
              </a:solidFill>
              <a:ea typeface="微软雅黑 Light" panose="020B0502040204020203" pitchFamily="34" charset="-122"/>
              <a:cs typeface="+mn-lt"/>
            </a:endParaRPr>
          </a:p>
          <a:p>
            <a:pPr algn="l">
              <a:lnSpc>
                <a:spcPct val="130000"/>
              </a:lnSpc>
            </a:pPr>
            <a:r>
              <a:rPr kumimoji="1" lang="en-US" altLang="zh-CN" sz="1350" b="1" dirty="0">
                <a:solidFill>
                  <a:schemeClr val="bg1"/>
                </a:solidFill>
                <a:ea typeface="微软雅黑 Light" panose="020B0502040204020203" pitchFamily="34" charset="-122"/>
                <a:cs typeface="+mn-lt"/>
                <a:sym typeface="+mn-ea"/>
              </a:rPr>
              <a:t>            https://cdutcm.edu.cn/gjjyxy/                      WeChat                                   info@cdutcm.edu.cn</a:t>
            </a:r>
            <a:endParaRPr lang="zh-CN" altLang="en-US" sz="1350"/>
          </a:p>
        </p:txBody>
      </p:sp>
      <p:pic>
        <p:nvPicPr>
          <p:cNvPr id="2097153" name="图片 7" descr="resource"/>
          <p:cNvPicPr>
            <a:picLocks noChangeAspect="1"/>
          </p:cNvPicPr>
          <p:nvPr/>
        </p:nvPicPr>
        <p:blipFill>
          <a:blip r:embed="rId5"/>
          <a:stretch>
            <a:fillRect/>
          </a:stretch>
        </p:blipFill>
        <p:spPr>
          <a:xfrm>
            <a:off x="329566" y="5405914"/>
            <a:ext cx="297656" cy="297656"/>
          </a:xfrm>
          <a:prstGeom prst="rect">
            <a:avLst/>
          </a:prstGeom>
        </p:spPr>
      </p:pic>
      <p:pic>
        <p:nvPicPr>
          <p:cNvPr id="2097154" name="图片 5" descr="resource"/>
          <p:cNvPicPr>
            <a:picLocks noChangeAspect="1"/>
          </p:cNvPicPr>
          <p:nvPr/>
        </p:nvPicPr>
        <p:blipFill>
          <a:blip r:embed="rId6"/>
          <a:stretch>
            <a:fillRect/>
          </a:stretch>
        </p:blipFill>
        <p:spPr>
          <a:xfrm>
            <a:off x="6027421" y="5405914"/>
            <a:ext cx="291941" cy="291941"/>
          </a:xfrm>
          <a:prstGeom prst="rect">
            <a:avLst/>
          </a:prstGeom>
        </p:spPr>
      </p:pic>
      <p:pic>
        <p:nvPicPr>
          <p:cNvPr id="2097155" name="图片 9" descr="resource"/>
          <p:cNvPicPr>
            <a:picLocks noChangeAspect="1"/>
          </p:cNvPicPr>
          <p:nvPr/>
        </p:nvPicPr>
        <p:blipFill>
          <a:blip r:embed="rId7"/>
          <a:stretch>
            <a:fillRect/>
          </a:stretch>
        </p:blipFill>
        <p:spPr>
          <a:xfrm>
            <a:off x="3686652" y="5356384"/>
            <a:ext cx="365284" cy="365284"/>
          </a:xfrm>
          <a:prstGeom prst="rect">
            <a:avLst/>
          </a:prstGeom>
        </p:spPr>
      </p:pic>
      <p:pic>
        <p:nvPicPr>
          <p:cNvPr id="2097156" name="图片 11" descr="C:/Users/14312/Desktop/国教院公众号二维码.jpg国教院公众号二维码"/>
          <p:cNvPicPr>
            <a:picLocks noChangeAspect="1"/>
          </p:cNvPicPr>
          <p:nvPr/>
        </p:nvPicPr>
        <p:blipFill>
          <a:blip r:embed="rId8"/>
          <a:srcRect t="44" b="44"/>
          <a:stretch>
            <a:fillRect/>
          </a:stretch>
        </p:blipFill>
        <p:spPr>
          <a:xfrm>
            <a:off x="4817984" y="5281375"/>
            <a:ext cx="546259" cy="546259"/>
          </a:xfrm>
          <a:prstGeom prst="rect">
            <a:avLst/>
          </a:prstGeom>
        </p:spPr>
      </p:pic>
      <p:sp>
        <p:nvSpPr>
          <p:cNvPr id="1048585" name="矩形 4"/>
          <p:cNvSpPr/>
          <p:nvPr/>
        </p:nvSpPr>
        <p:spPr>
          <a:xfrm>
            <a:off x="476" y="1466374"/>
            <a:ext cx="9172575" cy="2168366"/>
          </a:xfrm>
          <a:prstGeom prst="rect">
            <a:avLst/>
          </a:prstGeom>
          <a:solidFill>
            <a:schemeClr val="bg1">
              <a:alpha val="68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endParaRPr>
          </a:p>
        </p:txBody>
      </p:sp>
      <p:sp>
        <p:nvSpPr>
          <p:cNvPr id="1048586" name="文本框 6"/>
          <p:cNvSpPr txBox="1"/>
          <p:nvPr/>
        </p:nvSpPr>
        <p:spPr>
          <a:xfrm>
            <a:off x="74771" y="1581151"/>
            <a:ext cx="8671560" cy="3046988"/>
          </a:xfrm>
          <a:prstGeom prst="rect">
            <a:avLst/>
          </a:prstGeom>
          <a:noFill/>
        </p:spPr>
        <p:txBody>
          <a:bodyPr wrap="square" rtlCol="0">
            <a:spAutoFit/>
          </a:bodyPr>
          <a:lstStyle/>
          <a:p>
            <a:pPr algn="ctr"/>
            <a:r>
              <a:rPr lang="zh-CN" altLang="en-US" sz="3600" b="1" dirty="0">
                <a:solidFill>
                  <a:srgbClr val="92D050"/>
                </a:solidFill>
                <a:latin typeface="微软雅黑" panose="020B0503020204020204" charset="-122"/>
                <a:ea typeface="微软雅黑" panose="020B0503020204020204" charset="-122"/>
                <a:cs typeface="微软雅黑" panose="020B0503020204020204" charset="-122"/>
              </a:rPr>
              <a:t>成都中医药大学</a:t>
            </a:r>
          </a:p>
          <a:p>
            <a:pPr algn="ctr"/>
            <a:r>
              <a:rPr lang="zh-CN" altLang="en-US" sz="3600" b="1" dirty="0">
                <a:solidFill>
                  <a:srgbClr val="92D050"/>
                </a:solidFill>
                <a:latin typeface="微软雅黑" panose="020B0503020204020204" charset="-122"/>
                <a:ea typeface="微软雅黑" panose="020B0503020204020204" charset="-122"/>
                <a:cs typeface="微软雅黑" panose="020B0503020204020204" charset="-122"/>
              </a:rPr>
              <a:t>国际学生招生宣讲</a:t>
            </a:r>
            <a:r>
              <a:rPr lang="en-US" altLang="zh-CN" sz="3600" b="1" dirty="0">
                <a:solidFill>
                  <a:srgbClr val="92D050"/>
                </a:solidFill>
                <a:latin typeface="微软雅黑" panose="020B0503020204020204" charset="-122"/>
                <a:ea typeface="微软雅黑" panose="020B0503020204020204" charset="-122"/>
                <a:cs typeface="微软雅黑" panose="020B0503020204020204" charset="-122"/>
              </a:rPr>
              <a:t> </a:t>
            </a:r>
            <a:r>
              <a:rPr lang="en-US" altLang="zh-CN" sz="2100" b="1" dirty="0">
                <a:solidFill>
                  <a:srgbClr val="92D050"/>
                </a:solidFill>
                <a:latin typeface="微软雅黑" panose="020B0503020204020204" charset="-122"/>
                <a:ea typeface="微软雅黑" panose="020B0503020204020204" charset="-122"/>
                <a:cs typeface="微软雅黑" panose="020B0503020204020204" charset="-122"/>
              </a:rPr>
              <a:t>                                                        </a:t>
            </a:r>
          </a:p>
          <a:p>
            <a:pPr algn="ctr"/>
            <a:r>
              <a:rPr lang="en-US" altLang="zh-CN" sz="3000" b="1" dirty="0">
                <a:solidFill>
                  <a:srgbClr val="92D050"/>
                </a:solidFill>
                <a:latin typeface="微软雅黑" panose="020B0503020204020204" charset="-122"/>
                <a:ea typeface="微软雅黑" panose="020B0503020204020204" charset="-122"/>
                <a:cs typeface="微软雅黑" panose="020B0503020204020204" charset="-122"/>
              </a:rPr>
              <a:t> Enrollment Promotion for International Students</a:t>
            </a:r>
            <a:endParaRPr lang="zh-CN" altLang="en-US" sz="3000" b="1" dirty="0">
              <a:solidFill>
                <a:srgbClr val="92D050"/>
              </a:solidFill>
              <a:latin typeface="微软雅黑" panose="020B0503020204020204" charset="-122"/>
              <a:ea typeface="微软雅黑" panose="020B0503020204020204" charset="-122"/>
              <a:cs typeface="微软雅黑" panose="020B0503020204020204" charset="-122"/>
            </a:endParaRPr>
          </a:p>
          <a:p>
            <a:pPr algn="ctr"/>
            <a:endParaRPr lang="zh-CN" altLang="en-US" sz="3000" b="1" dirty="0">
              <a:solidFill>
                <a:schemeClr val="accent6">
                  <a:lumMod val="60000"/>
                  <a:lumOff val="40000"/>
                </a:schemeClr>
              </a:solidFill>
              <a:latin typeface="微软雅黑" panose="020B0503020204020204" charset="-122"/>
              <a:ea typeface="微软雅黑" panose="020B0503020204020204" charset="-122"/>
              <a:cs typeface="微软雅黑" panose="020B0503020204020204" charset="-122"/>
            </a:endParaRPr>
          </a:p>
          <a:p>
            <a:pPr algn="ctr"/>
            <a:endParaRPr lang="zh-CN" altLang="en-US" sz="3000" b="1" dirty="0">
              <a:solidFill>
                <a:schemeClr val="accent6">
                  <a:lumMod val="60000"/>
                  <a:lumOff val="40000"/>
                </a:schemeClr>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854392" y="4918710"/>
            <a:ext cx="7794308" cy="461665"/>
          </a:xfrm>
          <a:prstGeom prst="rect">
            <a:avLst/>
          </a:prstGeom>
          <a:noFill/>
        </p:spPr>
        <p:txBody>
          <a:bodyPr wrap="square" rtlCol="0">
            <a:spAutoFit/>
          </a:bodyPr>
          <a:lstStyle/>
          <a:p>
            <a:r>
              <a:rPr kumimoji="1" lang="en-US" altLang="zh-CN" sz="2400" b="1" dirty="0">
                <a:solidFill>
                  <a:schemeClr val="bg1"/>
                </a:solidFill>
                <a:ea typeface="微软雅黑 Light" panose="020B0502040204020203" pitchFamily="34" charset="-122"/>
                <a:cs typeface="+mn-lt"/>
                <a:sym typeface="+mn-ea"/>
              </a:rPr>
              <a:t>Chengdu University of Traditional Chinese Medicine</a:t>
            </a:r>
          </a:p>
        </p:txBody>
      </p:sp>
      <p:sp>
        <p:nvSpPr>
          <p:cNvPr id="3" name="文本框 2"/>
          <p:cNvSpPr txBox="1"/>
          <p:nvPr/>
        </p:nvSpPr>
        <p:spPr>
          <a:xfrm>
            <a:off x="6303645" y="1001078"/>
            <a:ext cx="2769394" cy="369332"/>
          </a:xfrm>
          <a:prstGeom prst="rect">
            <a:avLst/>
          </a:prstGeom>
          <a:noFill/>
        </p:spPr>
        <p:txBody>
          <a:bodyPr wrap="square" rtlCol="0">
            <a:spAutoFit/>
          </a:bodyPr>
          <a:lstStyle/>
          <a:p>
            <a:r>
              <a:rPr lang="en-US" altLang="zh-CN" b="1">
                <a:solidFill>
                  <a:schemeClr val="bg1"/>
                </a:solidFill>
                <a:latin typeface="微软雅黑" panose="020B0503020204020204" charset="-122"/>
                <a:ea typeface="微软雅黑" panose="020B0503020204020204" charset="-122"/>
                <a:cs typeface="微软雅黑" panose="020B0503020204020204" charset="-122"/>
                <a:sym typeface="+mn-ea"/>
              </a:rPr>
              <a:t>     Date with CDUTCM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alpha val="79000"/>
          </a:schemeClr>
        </a:solidFill>
        <a:effectLst/>
      </p:bgPr>
    </p:bg>
    <p:spTree>
      <p:nvGrpSpPr>
        <p:cNvPr id="1" name=""/>
        <p:cNvGrpSpPr/>
        <p:nvPr/>
      </p:nvGrpSpPr>
      <p:grpSpPr>
        <a:xfrm>
          <a:off x="0" y="0"/>
          <a:ext cx="0" cy="0"/>
          <a:chOff x="0" y="0"/>
          <a:chExt cx="0" cy="0"/>
        </a:xfrm>
      </p:grpSpPr>
      <p:sp>
        <p:nvSpPr>
          <p:cNvPr id="490" name="textbox 490"/>
          <p:cNvSpPr/>
          <p:nvPr/>
        </p:nvSpPr>
        <p:spPr>
          <a:xfrm>
            <a:off x="913827" y="1694141"/>
            <a:ext cx="4579144" cy="2172593"/>
          </a:xfrm>
          <a:prstGeom prst="rect">
            <a:avLst/>
          </a:prstGeom>
        </p:spPr>
        <p:txBody>
          <a:bodyPr vert="horz" wrap="square" lIns="0" tIns="0" rIns="0" bIns="0"/>
          <a:lstStyle/>
          <a:p>
            <a:pPr algn="l" rtl="0" eaLnBrk="0">
              <a:lnSpc>
                <a:spcPct val="83000"/>
              </a:lnSpc>
            </a:pPr>
            <a:endParaRPr lang="en-US" altLang="en-US" sz="100" dirty="0"/>
          </a:p>
          <a:p>
            <a:pPr marL="857250" eaLnBrk="0">
              <a:lnSpc>
                <a:spcPct val="98000"/>
              </a:lnSpc>
              <a:spcBef>
                <a:spcPts val="885"/>
              </a:spcBef>
            </a:pPr>
            <a:endParaRPr lang="en-US" altLang="zh-CN" sz="1650" dirty="0">
              <a:solidFill>
                <a:srgbClr val="C00000"/>
              </a:solidFill>
            </a:endParaRPr>
          </a:p>
          <a:p>
            <a:pPr marL="857250" eaLnBrk="0">
              <a:lnSpc>
                <a:spcPct val="98000"/>
              </a:lnSpc>
              <a:spcBef>
                <a:spcPts val="885"/>
              </a:spcBef>
            </a:pPr>
            <a:r>
              <a:rPr lang="en-US" altLang="zh-CN" sz="1650" dirty="0">
                <a:solidFill>
                  <a:schemeClr val="accent6">
                    <a:lumMod val="75000"/>
                  </a:schemeClr>
                </a:solidFill>
              </a:rPr>
              <a:t>info</a:t>
            </a:r>
            <a:r>
              <a:rPr lang="zh-CN" altLang="en-US" sz="1650" dirty="0">
                <a:solidFill>
                  <a:schemeClr val="accent6">
                    <a:lumMod val="75000"/>
                  </a:schemeClr>
                </a:solidFill>
              </a:rPr>
              <a:t>@</a:t>
            </a:r>
            <a:r>
              <a:rPr lang="en-US" altLang="zh-CN" sz="1650" dirty="0">
                <a:solidFill>
                  <a:schemeClr val="accent6">
                    <a:lumMod val="75000"/>
                  </a:schemeClr>
                </a:solidFill>
              </a:rPr>
              <a:t>cdutcm.edu.cn</a:t>
            </a:r>
            <a:endParaRPr lang="en-US" altLang="en-US" sz="1650" dirty="0">
              <a:solidFill>
                <a:schemeClr val="accent6">
                  <a:lumMod val="75000"/>
                </a:schemeClr>
              </a:solidFill>
            </a:endParaRPr>
          </a:p>
          <a:p>
            <a:pPr algn="l" rtl="0" eaLnBrk="0">
              <a:lnSpc>
                <a:spcPct val="128000"/>
              </a:lnSpc>
            </a:pPr>
            <a:endParaRPr lang="en-US" altLang="en-US" sz="750" dirty="0">
              <a:solidFill>
                <a:schemeClr val="accent6">
                  <a:lumMod val="75000"/>
                </a:schemeClr>
              </a:solidFill>
            </a:endParaRPr>
          </a:p>
          <a:p>
            <a:pPr algn="l" rtl="0" eaLnBrk="0">
              <a:lnSpc>
                <a:spcPct val="111000"/>
              </a:lnSpc>
            </a:pPr>
            <a:endParaRPr lang="en-US" altLang="en-US" sz="375" dirty="0">
              <a:solidFill>
                <a:schemeClr val="accent6">
                  <a:lumMod val="75000"/>
                </a:schemeClr>
              </a:solidFill>
            </a:endParaRPr>
          </a:p>
          <a:p>
            <a:pPr marL="566738" eaLnBrk="0">
              <a:lnSpc>
                <a:spcPts val="2415"/>
              </a:lnSpc>
              <a:spcBef>
                <a:spcPts val="4"/>
              </a:spcBef>
              <a:tabLst>
                <a:tab pos="756285" algn="l"/>
              </a:tabLst>
            </a:pPr>
            <a:r>
              <a:rPr sz="1650" kern="0" dirty="0">
                <a:solidFill>
                  <a:schemeClr val="accent6">
                    <a:lumMod val="75000"/>
                  </a:schemeClr>
                </a:solidFill>
                <a:latin typeface="Arial" panose="020B0604020202020204"/>
                <a:ea typeface="Arial" panose="020B0604020202020204"/>
                <a:cs typeface="Arial" panose="020B0604020202020204"/>
              </a:rPr>
              <a:t>	</a:t>
            </a:r>
            <a:r>
              <a:rPr lang="en-US" sz="1650" kern="0" dirty="0">
                <a:solidFill>
                  <a:schemeClr val="accent6">
                    <a:lumMod val="75000"/>
                  </a:schemeClr>
                </a:solidFill>
                <a:latin typeface="Arial" panose="020B0604020202020204"/>
                <a:ea typeface="Arial" panose="020B0604020202020204"/>
                <a:cs typeface="Arial" panose="020B0604020202020204"/>
              </a:rPr>
              <a:t> </a:t>
            </a:r>
            <a:r>
              <a:rPr lang="en-US" altLang="zh-CN" sz="1650" kern="0" dirty="0">
                <a:solidFill>
                  <a:schemeClr val="accent6">
                    <a:lumMod val="75000"/>
                  </a:schemeClr>
                </a:solidFill>
                <a:latin typeface="Arial" panose="020B0604020202020204"/>
                <a:ea typeface="Arial" panose="020B0604020202020204"/>
                <a:cs typeface="Arial" panose="020B0604020202020204"/>
              </a:rPr>
              <a:t>86</a:t>
            </a:r>
            <a:r>
              <a:rPr lang="zh-CN" altLang="en-US" sz="1650" kern="0" dirty="0">
                <a:solidFill>
                  <a:schemeClr val="accent6">
                    <a:lumMod val="75000"/>
                  </a:schemeClr>
                </a:solidFill>
                <a:latin typeface="Arial" panose="020B0604020202020204"/>
                <a:ea typeface="Arial" panose="020B0604020202020204"/>
                <a:cs typeface="Arial" panose="020B0604020202020204"/>
              </a:rPr>
              <a:t>-</a:t>
            </a:r>
            <a:r>
              <a:rPr lang="en-US" altLang="zh-CN" sz="1650" kern="0" dirty="0">
                <a:solidFill>
                  <a:schemeClr val="accent6">
                    <a:lumMod val="75000"/>
                  </a:schemeClr>
                </a:solidFill>
                <a:latin typeface="Arial" panose="020B0604020202020204"/>
                <a:ea typeface="Arial" panose="020B0604020202020204"/>
                <a:cs typeface="Arial" panose="020B0604020202020204"/>
              </a:rPr>
              <a:t>28</a:t>
            </a:r>
            <a:r>
              <a:rPr lang="zh-CN" altLang="en-US" sz="1650" kern="0" dirty="0">
                <a:solidFill>
                  <a:schemeClr val="accent6">
                    <a:lumMod val="75000"/>
                  </a:schemeClr>
                </a:solidFill>
                <a:latin typeface="Arial" panose="020B0604020202020204"/>
                <a:ea typeface="Arial" panose="020B0604020202020204"/>
                <a:cs typeface="Arial" panose="020B0604020202020204"/>
              </a:rPr>
              <a:t>-</a:t>
            </a:r>
            <a:r>
              <a:rPr lang="en-US" altLang="zh-CN" sz="1650" kern="0" dirty="0">
                <a:solidFill>
                  <a:schemeClr val="accent6">
                    <a:lumMod val="75000"/>
                  </a:schemeClr>
                </a:solidFill>
                <a:latin typeface="Arial" panose="020B0604020202020204"/>
                <a:ea typeface="Arial" panose="020B0604020202020204"/>
                <a:cs typeface="Arial" panose="020B0604020202020204"/>
              </a:rPr>
              <a:t>82682984</a:t>
            </a:r>
            <a:r>
              <a:rPr lang="zh-CN" altLang="en-US" sz="1650" kern="0" dirty="0">
                <a:solidFill>
                  <a:schemeClr val="accent6">
                    <a:lumMod val="75000"/>
                  </a:schemeClr>
                </a:solidFill>
                <a:latin typeface="Arial" panose="020B0604020202020204"/>
                <a:ea typeface="Arial" panose="020B0604020202020204"/>
                <a:cs typeface="Arial" panose="020B0604020202020204"/>
              </a:rPr>
              <a:t>；</a:t>
            </a:r>
            <a:r>
              <a:rPr lang="en-US" altLang="zh-CN" sz="1650" kern="0" dirty="0">
                <a:solidFill>
                  <a:schemeClr val="accent6">
                    <a:lumMod val="75000"/>
                  </a:schemeClr>
                </a:solidFill>
                <a:latin typeface="Arial" panose="020B0604020202020204"/>
                <a:ea typeface="Arial" panose="020B0604020202020204"/>
                <a:cs typeface="Arial" panose="020B0604020202020204"/>
              </a:rPr>
              <a:t>86</a:t>
            </a:r>
            <a:r>
              <a:rPr lang="zh-CN" altLang="en-US" sz="1650" kern="0" dirty="0">
                <a:solidFill>
                  <a:schemeClr val="accent6">
                    <a:lumMod val="75000"/>
                  </a:schemeClr>
                </a:solidFill>
                <a:latin typeface="Arial" panose="020B0604020202020204"/>
                <a:ea typeface="Arial" panose="020B0604020202020204"/>
                <a:cs typeface="Arial" panose="020B0604020202020204"/>
              </a:rPr>
              <a:t>-</a:t>
            </a:r>
            <a:r>
              <a:rPr lang="en-US" altLang="zh-CN" sz="1650" kern="0" dirty="0">
                <a:solidFill>
                  <a:schemeClr val="accent6">
                    <a:lumMod val="75000"/>
                  </a:schemeClr>
                </a:solidFill>
                <a:latin typeface="Arial" panose="020B0604020202020204"/>
                <a:ea typeface="Arial" panose="020B0604020202020204"/>
                <a:cs typeface="Arial" panose="020B0604020202020204"/>
              </a:rPr>
              <a:t>28</a:t>
            </a:r>
            <a:r>
              <a:rPr lang="zh-CN" altLang="en-US" sz="1650" kern="0" dirty="0">
                <a:solidFill>
                  <a:schemeClr val="accent6">
                    <a:lumMod val="75000"/>
                  </a:schemeClr>
                </a:solidFill>
                <a:latin typeface="Arial" panose="020B0604020202020204"/>
                <a:ea typeface="Arial" panose="020B0604020202020204"/>
                <a:cs typeface="Arial" panose="020B0604020202020204"/>
              </a:rPr>
              <a:t>-</a:t>
            </a:r>
            <a:r>
              <a:rPr lang="en-US" altLang="zh-CN" sz="1650" kern="0" dirty="0">
                <a:solidFill>
                  <a:schemeClr val="accent6">
                    <a:lumMod val="75000"/>
                  </a:schemeClr>
                </a:solidFill>
                <a:latin typeface="Arial" panose="020B0604020202020204"/>
                <a:ea typeface="Arial" panose="020B0604020202020204"/>
                <a:cs typeface="Arial" panose="020B0604020202020204"/>
              </a:rPr>
              <a:t>82682484</a:t>
            </a:r>
          </a:p>
          <a:p>
            <a:pPr marL="566738" eaLnBrk="0">
              <a:lnSpc>
                <a:spcPts val="2415"/>
              </a:lnSpc>
              <a:spcBef>
                <a:spcPts val="4"/>
              </a:spcBef>
              <a:tabLst>
                <a:tab pos="756285" algn="l"/>
              </a:tabLst>
            </a:pPr>
            <a:endParaRPr lang="en-US" altLang="en-US" sz="1650" dirty="0">
              <a:solidFill>
                <a:schemeClr val="accent6">
                  <a:lumMod val="75000"/>
                </a:schemeClr>
              </a:solidFill>
            </a:endParaRPr>
          </a:p>
          <a:p>
            <a:pPr marL="566738" eaLnBrk="0">
              <a:lnSpc>
                <a:spcPts val="2415"/>
              </a:lnSpc>
              <a:spcBef>
                <a:spcPts val="4"/>
              </a:spcBef>
              <a:tabLst>
                <a:tab pos="756285" algn="l"/>
              </a:tabLst>
            </a:pPr>
            <a:r>
              <a:rPr lang="en-US" altLang="en-US" sz="1650" dirty="0">
                <a:solidFill>
                  <a:schemeClr val="accent6">
                    <a:lumMod val="75000"/>
                  </a:schemeClr>
                </a:solidFill>
              </a:rPr>
              <a:t>    https://cdutcm.17gz.org/</a:t>
            </a:r>
          </a:p>
        </p:txBody>
      </p:sp>
      <p:sp>
        <p:nvSpPr>
          <p:cNvPr id="496" name="textbox 496"/>
          <p:cNvSpPr/>
          <p:nvPr/>
        </p:nvSpPr>
        <p:spPr>
          <a:xfrm>
            <a:off x="395280" y="1104900"/>
            <a:ext cx="4384834" cy="711994"/>
          </a:xfrm>
          <a:prstGeom prst="rect">
            <a:avLst/>
          </a:prstGeom>
        </p:spPr>
        <p:txBody>
          <a:bodyPr vert="horz" wrap="square" lIns="0" tIns="0" rIns="0" bIns="0"/>
          <a:lstStyle/>
          <a:p>
            <a:pPr algn="l" rtl="0" eaLnBrk="0">
              <a:lnSpc>
                <a:spcPct val="104000"/>
              </a:lnSpc>
            </a:pPr>
            <a:endParaRPr lang="en-US" altLang="en-US" sz="750" dirty="0"/>
          </a:p>
          <a:p>
            <a:pPr algn="l" rtl="0" eaLnBrk="0">
              <a:lnSpc>
                <a:spcPct val="7000"/>
              </a:lnSpc>
            </a:pPr>
            <a:endParaRPr lang="en-US" altLang="en-US" sz="100" dirty="0"/>
          </a:p>
          <a:p>
            <a:pPr algn="r" rtl="0" eaLnBrk="0">
              <a:lnSpc>
                <a:spcPct val="96000"/>
              </a:lnSpc>
            </a:pPr>
            <a:r>
              <a:rPr sz="3300" b="1" kern="0" spc="-165" dirty="0">
                <a:solidFill>
                  <a:schemeClr val="accent6">
                    <a:lumMod val="75000"/>
                  </a:schemeClr>
                </a:solidFill>
                <a:latin typeface="黑体" panose="02010609060101010101" charset="-122"/>
                <a:ea typeface="黑体" panose="02010609060101010101" charset="-122"/>
                <a:cs typeface="黑体" panose="02010609060101010101" charset="-122"/>
              </a:rPr>
              <a:t>联系方式</a:t>
            </a:r>
            <a:r>
              <a:rPr sz="3300" kern="0" spc="-608" dirty="0">
                <a:solidFill>
                  <a:schemeClr val="accent6">
                    <a:lumMod val="75000"/>
                  </a:schemeClr>
                </a:solidFill>
                <a:latin typeface="黑体" panose="02010609060101010101" charset="-122"/>
                <a:ea typeface="黑体" panose="02010609060101010101" charset="-122"/>
                <a:cs typeface="黑体" panose="02010609060101010101" charset="-122"/>
              </a:rPr>
              <a:t> </a:t>
            </a:r>
            <a:r>
              <a:rPr sz="3300" b="1" kern="0" spc="-165" dirty="0">
                <a:solidFill>
                  <a:schemeClr val="accent6">
                    <a:lumMod val="75000"/>
                  </a:schemeClr>
                </a:solidFill>
                <a:latin typeface="Arial" panose="020B0604020202020204" pitchFamily="34" charset="0"/>
                <a:ea typeface="Arial" panose="020B0604020202020204" pitchFamily="34" charset="0"/>
                <a:cs typeface="Arial" panose="020B0604020202020204" pitchFamily="34" charset="0"/>
              </a:rPr>
              <a:t>Contact</a:t>
            </a:r>
            <a:r>
              <a:rPr sz="3300" kern="0" spc="-165" dirty="0">
                <a:solidFill>
                  <a:schemeClr val="accent6">
                    <a:lumMod val="75000"/>
                  </a:schemeClr>
                </a:solidFill>
                <a:latin typeface="Arial" panose="020B0604020202020204" pitchFamily="34" charset="0"/>
                <a:ea typeface="Arial" panose="020B0604020202020204" pitchFamily="34" charset="0"/>
                <a:cs typeface="Arial" panose="020B0604020202020204" pitchFamily="34" charset="0"/>
              </a:rPr>
              <a:t> </a:t>
            </a:r>
            <a:r>
              <a:rPr sz="3300" b="1" kern="0" spc="-173" dirty="0">
                <a:solidFill>
                  <a:schemeClr val="accent6">
                    <a:lumMod val="75000"/>
                  </a:schemeClr>
                </a:solidFill>
                <a:latin typeface="Arial" panose="020B0604020202020204" pitchFamily="34" charset="0"/>
                <a:ea typeface="Arial" panose="020B0604020202020204" pitchFamily="34" charset="0"/>
                <a:cs typeface="Arial" panose="020B0604020202020204" pitchFamily="34" charset="0"/>
              </a:rPr>
              <a:t>us</a:t>
            </a:r>
            <a:endParaRPr lang="en-US" altLang="en-US" sz="3300" b="1" kern="0" spc="-173" dirty="0">
              <a:solidFill>
                <a:schemeClr val="accent6">
                  <a:lumMod val="75000"/>
                </a:schemeClr>
              </a:solidFill>
              <a:latin typeface="Arial" panose="020B0604020202020204" pitchFamily="34" charset="0"/>
              <a:ea typeface="Arial" panose="020B0604020202020204" pitchFamily="34" charset="0"/>
              <a:cs typeface="Arial" panose="020B0604020202020204" pitchFamily="34" charset="0"/>
            </a:endParaRPr>
          </a:p>
        </p:txBody>
      </p:sp>
      <p:pic>
        <p:nvPicPr>
          <p:cNvPr id="2" name="图片 1" descr="upload_post_object_v2_2520007826"/>
          <p:cNvPicPr>
            <a:picLocks noChangeAspect="1"/>
          </p:cNvPicPr>
          <p:nvPr/>
        </p:nvPicPr>
        <p:blipFill>
          <a:blip r:embed="rId3"/>
          <a:stretch>
            <a:fillRect/>
          </a:stretch>
        </p:blipFill>
        <p:spPr>
          <a:xfrm>
            <a:off x="913865" y="2549463"/>
            <a:ext cx="482634" cy="461950"/>
          </a:xfrm>
          <a:prstGeom prst="rect">
            <a:avLst/>
          </a:prstGeom>
        </p:spPr>
      </p:pic>
      <p:pic>
        <p:nvPicPr>
          <p:cNvPr id="3" name="图片 2" descr="upload_post_object_v2_905524647"/>
          <p:cNvPicPr>
            <a:picLocks noChangeAspect="1"/>
          </p:cNvPicPr>
          <p:nvPr/>
        </p:nvPicPr>
        <p:blipFill>
          <a:blip r:embed="rId4"/>
          <a:stretch>
            <a:fillRect/>
          </a:stretch>
        </p:blipFill>
        <p:spPr>
          <a:xfrm>
            <a:off x="847375" y="2002888"/>
            <a:ext cx="615539" cy="484336"/>
          </a:xfrm>
          <a:prstGeom prst="rect">
            <a:avLst/>
          </a:prstGeom>
        </p:spPr>
      </p:pic>
      <p:pic>
        <p:nvPicPr>
          <p:cNvPr id="4" name="图片 3" descr="upload_post_object_v2_153540224"/>
          <p:cNvPicPr>
            <a:picLocks noChangeAspect="1"/>
          </p:cNvPicPr>
          <p:nvPr/>
        </p:nvPicPr>
        <p:blipFill>
          <a:blip r:embed="rId5"/>
          <a:stretch>
            <a:fillRect/>
          </a:stretch>
        </p:blipFill>
        <p:spPr>
          <a:xfrm>
            <a:off x="913865" y="3174718"/>
            <a:ext cx="540267" cy="508565"/>
          </a:xfrm>
          <a:prstGeom prst="rect">
            <a:avLst/>
          </a:prstGeom>
        </p:spPr>
      </p:pic>
      <p:pic>
        <p:nvPicPr>
          <p:cNvPr id="6" name="图片 5" descr="upload_post_object_v2_2826129022"/>
          <p:cNvPicPr>
            <a:picLocks noChangeAspect="1"/>
          </p:cNvPicPr>
          <p:nvPr/>
        </p:nvPicPr>
        <p:blipFill>
          <a:blip r:embed="rId6"/>
          <a:stretch>
            <a:fillRect/>
          </a:stretch>
        </p:blipFill>
        <p:spPr>
          <a:xfrm>
            <a:off x="174325" y="4135070"/>
            <a:ext cx="1829408" cy="1829408"/>
          </a:xfrm>
          <a:prstGeom prst="rect">
            <a:avLst/>
          </a:prstGeom>
        </p:spPr>
      </p:pic>
      <p:pic>
        <p:nvPicPr>
          <p:cNvPr id="7" name="图片 6" descr="upload_post_object_v2_3971062251"/>
          <p:cNvPicPr>
            <a:picLocks noChangeAspect="1"/>
          </p:cNvPicPr>
          <p:nvPr/>
        </p:nvPicPr>
        <p:blipFill>
          <a:blip r:embed="rId7"/>
          <a:stretch>
            <a:fillRect/>
          </a:stretch>
        </p:blipFill>
        <p:spPr>
          <a:xfrm>
            <a:off x="2100173" y="4135070"/>
            <a:ext cx="1811777" cy="1814264"/>
          </a:xfrm>
          <a:prstGeom prst="rect">
            <a:avLst/>
          </a:prstGeom>
        </p:spPr>
      </p:pic>
      <p:pic>
        <p:nvPicPr>
          <p:cNvPr id="8" name="图片 7" descr="upload_post_object_v2_921752617"/>
          <p:cNvPicPr>
            <a:picLocks noChangeAspect="1"/>
          </p:cNvPicPr>
          <p:nvPr/>
        </p:nvPicPr>
        <p:blipFill>
          <a:blip r:embed="rId8"/>
          <a:stretch>
            <a:fillRect/>
          </a:stretch>
        </p:blipFill>
        <p:spPr>
          <a:xfrm>
            <a:off x="4052624" y="4186487"/>
            <a:ext cx="1726478" cy="1719314"/>
          </a:xfrm>
          <a:prstGeom prst="rect">
            <a:avLst/>
          </a:prstGeom>
        </p:spPr>
      </p:pic>
      <p:sp>
        <p:nvSpPr>
          <p:cNvPr id="9" name="文本框 8"/>
          <p:cNvSpPr txBox="1"/>
          <p:nvPr userDrawn="1"/>
        </p:nvSpPr>
        <p:spPr>
          <a:xfrm>
            <a:off x="262386" y="3790474"/>
            <a:ext cx="1934228" cy="276225"/>
          </a:xfrm>
          <a:prstGeom prst="rect">
            <a:avLst/>
          </a:prstGeom>
        </p:spPr>
        <p:txBody>
          <a:bodyPr wrap="none" rtlCol="0">
            <a:noAutofit/>
          </a:bodyPr>
          <a:lstStyle/>
          <a:p>
            <a:r>
              <a:rPr lang="en-US" altLang="zh-CN" sz="1050">
                <a:solidFill>
                  <a:srgbClr val="C00000"/>
                </a:solidFill>
              </a:rPr>
              <a:t>          </a:t>
            </a:r>
            <a:r>
              <a:rPr lang="en-US" altLang="zh-CN" sz="1050">
                <a:solidFill>
                  <a:schemeClr val="accent6">
                    <a:lumMod val="75000"/>
                  </a:schemeClr>
                </a:solidFill>
              </a:rPr>
              <a:t> University</a:t>
            </a:r>
          </a:p>
          <a:p>
            <a:r>
              <a:rPr lang="en-US" altLang="zh-CN" sz="1050">
                <a:solidFill>
                  <a:schemeClr val="accent6">
                    <a:lumMod val="75000"/>
                  </a:schemeClr>
                </a:solidFill>
              </a:rPr>
              <a:t>Wechat Official Account</a:t>
            </a:r>
          </a:p>
        </p:txBody>
      </p:sp>
      <p:sp>
        <p:nvSpPr>
          <p:cNvPr id="10" name="文本框 9"/>
          <p:cNvSpPr txBox="1"/>
          <p:nvPr userDrawn="1"/>
        </p:nvSpPr>
        <p:spPr>
          <a:xfrm>
            <a:off x="2196580" y="3790474"/>
            <a:ext cx="1619021" cy="276225"/>
          </a:xfrm>
          <a:prstGeom prst="rect">
            <a:avLst/>
          </a:prstGeom>
        </p:spPr>
        <p:txBody>
          <a:bodyPr wrap="none" rtlCol="0">
            <a:noAutofit/>
          </a:bodyPr>
          <a:lstStyle/>
          <a:p>
            <a:r>
              <a:rPr lang="en-US" altLang="zh-CN" sz="1200">
                <a:solidFill>
                  <a:srgbClr val="C00000"/>
                </a:solidFill>
              </a:rPr>
              <a:t> </a:t>
            </a:r>
            <a:r>
              <a:rPr lang="en-US" altLang="zh-CN" sz="1050">
                <a:solidFill>
                  <a:schemeClr val="accent6">
                    <a:lumMod val="75000"/>
                  </a:schemeClr>
                </a:solidFill>
              </a:rPr>
              <a:t> International School</a:t>
            </a:r>
          </a:p>
          <a:p>
            <a:r>
              <a:rPr lang="en-US" altLang="zh-CN" sz="1050">
                <a:solidFill>
                  <a:schemeClr val="accent6">
                    <a:lumMod val="75000"/>
                  </a:schemeClr>
                </a:solidFill>
              </a:rPr>
              <a:t> Wechat Official Account</a:t>
            </a:r>
          </a:p>
        </p:txBody>
      </p:sp>
      <p:sp>
        <p:nvSpPr>
          <p:cNvPr id="11" name="文本框 10"/>
          <p:cNvSpPr txBox="1"/>
          <p:nvPr userDrawn="1"/>
        </p:nvSpPr>
        <p:spPr>
          <a:xfrm>
            <a:off x="3977332" y="3858812"/>
            <a:ext cx="1919901" cy="276225"/>
          </a:xfrm>
          <a:prstGeom prst="rect">
            <a:avLst/>
          </a:prstGeom>
        </p:spPr>
        <p:txBody>
          <a:bodyPr wrap="none" rtlCol="0">
            <a:noAutofit/>
          </a:bodyPr>
          <a:lstStyle/>
          <a:p>
            <a:r>
              <a:rPr lang="en-US" altLang="zh-CN" sz="1350">
                <a:solidFill>
                  <a:schemeClr val="accent6">
                    <a:lumMod val="75000"/>
                  </a:schemeClr>
                </a:solidFill>
              </a:rPr>
              <a:t>INFO Wechat Account</a:t>
            </a:r>
          </a:p>
        </p:txBody>
      </p:sp>
      <p:pic>
        <p:nvPicPr>
          <p:cNvPr id="5" name="图片 4" descr="upload_post_object_v2_3856054497"/>
          <p:cNvPicPr>
            <a:picLocks noChangeAspect="1"/>
          </p:cNvPicPr>
          <p:nvPr/>
        </p:nvPicPr>
        <p:blipFill>
          <a:blip r:embed="rId9"/>
          <a:srcRect l="43" r="43"/>
          <a:stretch>
            <a:fillRect/>
          </a:stretch>
        </p:blipFill>
        <p:spPr>
          <a:xfrm>
            <a:off x="6155535" y="1694131"/>
            <a:ext cx="2549708" cy="383666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0" name="textbox 30"/>
          <p:cNvSpPr/>
          <p:nvPr/>
        </p:nvSpPr>
        <p:spPr>
          <a:xfrm>
            <a:off x="529601" y="992752"/>
            <a:ext cx="6350619" cy="514826"/>
          </a:xfrm>
          <a:prstGeom prst="rect">
            <a:avLst/>
          </a:prstGeom>
        </p:spPr>
        <p:txBody>
          <a:bodyPr vert="horz" wrap="square" lIns="0" tIns="0" rIns="0" bIns="0"/>
          <a:lstStyle/>
          <a:p>
            <a:pPr algn="l" rtl="0" eaLnBrk="0">
              <a:lnSpc>
                <a:spcPct val="99000"/>
              </a:lnSpc>
            </a:pPr>
            <a:endParaRPr lang="en-US" altLang="en-US" sz="100" dirty="0">
              <a:solidFill>
                <a:srgbClr val="92D050"/>
              </a:solidFill>
            </a:endParaRPr>
          </a:p>
          <a:p>
            <a:pPr algn="r" rtl="0" eaLnBrk="0">
              <a:lnSpc>
                <a:spcPct val="96000"/>
              </a:lnSpc>
            </a:pPr>
            <a:r>
              <a:rPr sz="3375" b="1" kern="0" spc="-195" dirty="0">
                <a:solidFill>
                  <a:srgbClr val="92D050">
                    <a:alpha val="100000"/>
                  </a:srgbClr>
                </a:solidFill>
                <a:latin typeface="微软雅黑" panose="020B0503020204020204" charset="-122"/>
                <a:ea typeface="微软雅黑" panose="020B0503020204020204" charset="-122"/>
                <a:cs typeface="黑体" panose="02010609060101010101" charset="-122"/>
              </a:rPr>
              <a:t>成都</a:t>
            </a:r>
            <a:r>
              <a:rPr sz="3375" b="1" kern="0" spc="-188" dirty="0">
                <a:solidFill>
                  <a:srgbClr val="92D050">
                    <a:alpha val="100000"/>
                  </a:srgbClr>
                </a:solidFill>
                <a:latin typeface="微软雅黑" panose="020B0503020204020204" charset="-122"/>
                <a:ea typeface="微软雅黑" panose="020B0503020204020204" charset="-122"/>
                <a:cs typeface="黑体" panose="02010609060101010101" charset="-122"/>
              </a:rPr>
              <a:t>概况</a:t>
            </a:r>
            <a:r>
              <a:rPr sz="3375" kern="0" spc="-668" dirty="0">
                <a:solidFill>
                  <a:srgbClr val="92D050">
                    <a:alpha val="100000"/>
                  </a:srgbClr>
                </a:solidFill>
                <a:latin typeface="黑体" panose="02010609060101010101" charset="-122"/>
                <a:ea typeface="黑体" panose="02010609060101010101" charset="-122"/>
                <a:cs typeface="黑体" panose="02010609060101010101" charset="-122"/>
              </a:rPr>
              <a:t> </a:t>
            </a:r>
            <a:r>
              <a:rPr sz="3375" b="1" kern="0" spc="-188" dirty="0">
                <a:solidFill>
                  <a:srgbClr val="92D050">
                    <a:alpha val="100000"/>
                  </a:srgbClr>
                </a:solidFill>
                <a:latin typeface="微软雅黑" panose="020B0503020204020204" charset="-122"/>
                <a:ea typeface="微软雅黑" panose="020B0503020204020204" charset="-122"/>
                <a:cs typeface="黑体" panose="02010609060101010101" charset="-122"/>
              </a:rPr>
              <a:t>Chengdu</a:t>
            </a:r>
            <a:r>
              <a:rPr lang="en-US" sz="3375" b="1" kern="0" spc="-188" dirty="0">
                <a:solidFill>
                  <a:srgbClr val="92D050">
                    <a:alpha val="100000"/>
                  </a:srgbClr>
                </a:solidFill>
                <a:latin typeface="微软雅黑" panose="020B0503020204020204" charset="-122"/>
                <a:ea typeface="微软雅黑" panose="020B0503020204020204" charset="-122"/>
                <a:cs typeface="黑体" panose="02010609060101010101" charset="-122"/>
              </a:rPr>
              <a:t> </a:t>
            </a:r>
            <a:r>
              <a:rPr sz="3375" b="1" kern="0" spc="-188" dirty="0">
                <a:solidFill>
                  <a:srgbClr val="92D050">
                    <a:alpha val="100000"/>
                  </a:srgbClr>
                </a:solidFill>
                <a:latin typeface="微软雅黑" panose="020B0503020204020204" charset="-122"/>
                <a:ea typeface="微软雅黑" panose="020B0503020204020204" charset="-122"/>
                <a:cs typeface="黑体" panose="02010609060101010101" charset="-122"/>
              </a:rPr>
              <a:t>Overvie</a:t>
            </a:r>
            <a:r>
              <a:rPr sz="3375" b="1" kern="0" spc="-15" dirty="0">
                <a:solidFill>
                  <a:srgbClr val="92D050">
                    <a:alpha val="100000"/>
                  </a:srgbClr>
                </a:solidFill>
                <a:latin typeface="微软雅黑" panose="020B0503020204020204" charset="-122"/>
                <a:ea typeface="微软雅黑" panose="020B0503020204020204" charset="-122"/>
                <a:cs typeface="黑体" panose="02010609060101010101" charset="-122"/>
              </a:rPr>
              <a:t>w</a:t>
            </a:r>
            <a:endParaRPr lang="en-US" altLang="en-US" sz="3375" b="1" kern="0" spc="-15" dirty="0">
              <a:solidFill>
                <a:srgbClr val="92D050">
                  <a:alpha val="100000"/>
                </a:srgbClr>
              </a:solidFill>
              <a:latin typeface="微软雅黑" panose="020B0503020204020204" charset="-122"/>
              <a:ea typeface="微软雅黑" panose="020B0503020204020204" charset="-122"/>
              <a:cs typeface="黑体" panose="02010609060101010101" charset="-122"/>
            </a:endParaRPr>
          </a:p>
        </p:txBody>
      </p:sp>
      <p:cxnSp>
        <p:nvCxnSpPr>
          <p:cNvPr id="4" name="直接连接符 3"/>
          <p:cNvCxnSpPr/>
          <p:nvPr/>
        </p:nvCxnSpPr>
        <p:spPr>
          <a:xfrm flipV="1">
            <a:off x="0" y="1632048"/>
            <a:ext cx="9144000" cy="41881"/>
          </a:xfrm>
          <a:prstGeom prst="line">
            <a:avLst/>
          </a:prstGeom>
          <a:ln w="104775">
            <a:solidFill>
              <a:srgbClr val="92D050"/>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35943" y="2013313"/>
            <a:ext cx="2443972" cy="3383280"/>
          </a:xfrm>
          <a:prstGeom prst="rect">
            <a:avLst/>
          </a:prstGeom>
          <a:noFill/>
          <a:ln w="76200">
            <a:solidFill>
              <a:srgbClr val="92D050"/>
            </a:solidFill>
          </a:ln>
          <a:extLst>
            <a:ext uri="{909E8E84-426E-40DD-AFC4-6F175D3DCCD1}">
              <a14:hiddenFill xmlns:a14="http://schemas.microsoft.com/office/drawing/2010/main">
                <a:solidFill>
                  <a:schemeClr val="accent6">
                    <a:lumMod val="75000"/>
                  </a:schemeClr>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92D050"/>
              </a:solidFill>
            </a:endParaRPr>
          </a:p>
        </p:txBody>
      </p:sp>
      <p:grpSp>
        <p:nvGrpSpPr>
          <p:cNvPr id="6" name="组合 5"/>
          <p:cNvGrpSpPr/>
          <p:nvPr/>
        </p:nvGrpSpPr>
        <p:grpSpPr>
          <a:xfrm>
            <a:off x="2689732" y="1800512"/>
            <a:ext cx="4404617" cy="3686555"/>
            <a:chOff x="4448627" y="1654330"/>
            <a:chExt cx="6596181" cy="4192453"/>
          </a:xfrm>
        </p:grpSpPr>
        <p:sp>
          <p:nvSpPr>
            <p:cNvPr id="8" name="矩形 7"/>
            <p:cNvSpPr/>
            <p:nvPr/>
          </p:nvSpPr>
          <p:spPr>
            <a:xfrm>
              <a:off x="4448628" y="1654330"/>
              <a:ext cx="3278526" cy="2030365"/>
            </a:xfrm>
            <a:prstGeom prst="rect">
              <a:avLst/>
            </a:prstGeom>
            <a:blipFill rotWithShape="1">
              <a:blip r:embed="rId3"/>
              <a:stretch>
                <a:fillRect/>
              </a:stretch>
            </a:bli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92D050"/>
                </a:solidFill>
              </a:endParaRPr>
            </a:p>
          </p:txBody>
        </p:sp>
        <p:sp>
          <p:nvSpPr>
            <p:cNvPr id="9" name="矩形 8"/>
            <p:cNvSpPr/>
            <p:nvPr/>
          </p:nvSpPr>
          <p:spPr>
            <a:xfrm>
              <a:off x="4448627" y="3684695"/>
              <a:ext cx="3278526" cy="2162088"/>
            </a:xfrm>
            <a:prstGeom prst="rect">
              <a:avLst/>
            </a:prstGeom>
            <a:blipFill rotWithShape="1">
              <a:blip r:embed="rId4"/>
              <a:stretch>
                <a:fillRect/>
              </a:stretch>
            </a:bli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92D050"/>
                </a:solidFill>
              </a:endParaRPr>
            </a:p>
          </p:txBody>
        </p:sp>
        <p:sp>
          <p:nvSpPr>
            <p:cNvPr id="10" name="矩形 9"/>
            <p:cNvSpPr/>
            <p:nvPr/>
          </p:nvSpPr>
          <p:spPr>
            <a:xfrm>
              <a:off x="7727155" y="1654330"/>
              <a:ext cx="3317653" cy="2030365"/>
            </a:xfrm>
            <a:prstGeom prst="rect">
              <a:avLst/>
            </a:prstGeom>
            <a:blipFill rotWithShape="1">
              <a:blip r:embed="rId5"/>
              <a:stretch>
                <a:fillRect/>
              </a:stretch>
            </a:bli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92D050"/>
                </a:solidFill>
              </a:endParaRPr>
            </a:p>
          </p:txBody>
        </p:sp>
      </p:grpSp>
      <p:grpSp>
        <p:nvGrpSpPr>
          <p:cNvPr id="11" name="组合 10"/>
          <p:cNvGrpSpPr/>
          <p:nvPr/>
        </p:nvGrpSpPr>
        <p:grpSpPr>
          <a:xfrm>
            <a:off x="4878976" y="1800513"/>
            <a:ext cx="4265024" cy="3686554"/>
            <a:chOff x="7308671" y="205992"/>
            <a:chExt cx="6387133" cy="4199621"/>
          </a:xfrm>
        </p:grpSpPr>
        <p:sp>
          <p:nvSpPr>
            <p:cNvPr id="13" name="矩形 12"/>
            <p:cNvSpPr/>
            <p:nvPr/>
          </p:nvSpPr>
          <p:spPr>
            <a:xfrm>
              <a:off x="10626326" y="2239829"/>
              <a:ext cx="3069478" cy="2165784"/>
            </a:xfrm>
            <a:prstGeom prst="rect">
              <a:avLst/>
            </a:prstGeom>
            <a:blipFill rotWithShape="1">
              <a:blip r:embed="rId6"/>
              <a:stretch>
                <a:fillRect/>
              </a:stretch>
            </a:bli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92D050"/>
                </a:solidFill>
              </a:endParaRPr>
            </a:p>
          </p:txBody>
        </p:sp>
        <p:sp>
          <p:nvSpPr>
            <p:cNvPr id="12" name="矩形 11"/>
            <p:cNvSpPr/>
            <p:nvPr/>
          </p:nvSpPr>
          <p:spPr>
            <a:xfrm>
              <a:off x="7308671" y="2239829"/>
              <a:ext cx="3317649" cy="2165784"/>
            </a:xfrm>
            <a:prstGeom prst="rect">
              <a:avLst/>
            </a:prstGeom>
            <a:blipFill rotWithShape="1">
              <a:blip r:embed="rId7"/>
              <a:stretch>
                <a:fillRect/>
              </a:stretch>
            </a:bli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92D050"/>
                </a:solidFill>
              </a:endParaRPr>
            </a:p>
          </p:txBody>
        </p:sp>
        <p:sp>
          <p:nvSpPr>
            <p:cNvPr id="14" name="矩形 13"/>
            <p:cNvSpPr/>
            <p:nvPr/>
          </p:nvSpPr>
          <p:spPr>
            <a:xfrm>
              <a:off x="10626325" y="205992"/>
              <a:ext cx="3069477" cy="2033837"/>
            </a:xfrm>
            <a:prstGeom prst="rect">
              <a:avLst/>
            </a:prstGeom>
            <a:blipFill rotWithShape="1">
              <a:blip r:embed="rId8"/>
              <a:stretch>
                <a:fillRect/>
              </a:stretch>
            </a:bli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92D050"/>
                </a:solidFill>
              </a:endParaRPr>
            </a:p>
          </p:txBody>
        </p:sp>
      </p:grpSp>
      <p:sp>
        <p:nvSpPr>
          <p:cNvPr id="2" name="文本框 1"/>
          <p:cNvSpPr txBox="1"/>
          <p:nvPr userDrawn="1"/>
        </p:nvSpPr>
        <p:spPr>
          <a:xfrm>
            <a:off x="183244" y="2221002"/>
            <a:ext cx="2349388" cy="2967853"/>
          </a:xfrm>
          <a:prstGeom prst="rect">
            <a:avLst/>
          </a:prstGeom>
        </p:spPr>
        <p:txBody>
          <a:bodyPr wrap="none" rtlCol="0">
            <a:noAutofit/>
          </a:bodyPr>
          <a:lstStyle/>
          <a:p>
            <a:pPr algn="ctr"/>
            <a:r>
              <a:rPr lang="zh-CN" altLang="en-US" sz="1500" b="1">
                <a:solidFill>
                  <a:srgbClr val="92D050"/>
                </a:solidFill>
                <a:latin typeface="黑体" panose="02010609060101010101" charset="-122"/>
                <a:ea typeface="黑体" panose="02010609060101010101" charset="-122"/>
                <a:cs typeface="黑体" panose="02010609060101010101" charset="-122"/>
              </a:rPr>
              <a:t>中国西南·四川省省会</a:t>
            </a:r>
          </a:p>
          <a:p>
            <a:pPr algn="ctr"/>
            <a:r>
              <a:rPr lang="en-US" altLang="zh-CN" sz="1350">
                <a:solidFill>
                  <a:srgbClr val="92D050"/>
                </a:solidFill>
              </a:rPr>
              <a:t>Southwest China</a:t>
            </a:r>
          </a:p>
          <a:p>
            <a:pPr algn="ctr"/>
            <a:r>
              <a:rPr lang="en-US" altLang="zh-CN" sz="1350">
                <a:solidFill>
                  <a:srgbClr val="92D050"/>
                </a:solidFill>
              </a:rPr>
              <a:t>the capital of Sichuan Province</a:t>
            </a:r>
          </a:p>
          <a:p>
            <a:pPr algn="ctr"/>
            <a:r>
              <a:rPr lang="zh-CN" altLang="en-US" sz="1500" b="1">
                <a:solidFill>
                  <a:srgbClr val="92D050"/>
                </a:solidFill>
                <a:latin typeface="黑体" panose="02010609060101010101" charset="-122"/>
                <a:ea typeface="黑体" panose="02010609060101010101" charset="-122"/>
                <a:cs typeface="黑体" panose="02010609060101010101" charset="-122"/>
              </a:rPr>
              <a:t>大熊猫的故乡</a:t>
            </a:r>
          </a:p>
          <a:p>
            <a:pPr algn="just"/>
            <a:r>
              <a:rPr lang="en-US" altLang="zh-CN" sz="1350">
                <a:solidFill>
                  <a:srgbClr val="92D050"/>
                </a:solidFill>
              </a:rPr>
              <a:t>Hometown of giant panda</a:t>
            </a:r>
          </a:p>
          <a:p>
            <a:pPr algn="ctr"/>
            <a:r>
              <a:rPr lang="zh-CN" altLang="en-US" sz="1500" b="1">
                <a:solidFill>
                  <a:srgbClr val="92D050"/>
                </a:solidFill>
                <a:latin typeface="黑体" panose="02010609060101010101" charset="-122"/>
                <a:ea typeface="黑体" panose="02010609060101010101" charset="-122"/>
                <a:cs typeface="黑体" panose="02010609060101010101" charset="-122"/>
              </a:rPr>
              <a:t>国家历史文化名城</a:t>
            </a:r>
          </a:p>
          <a:p>
            <a:pPr algn="l"/>
            <a:r>
              <a:rPr lang="en-US" altLang="zh-CN" sz="1350">
                <a:solidFill>
                  <a:srgbClr val="92D050"/>
                </a:solidFill>
              </a:rPr>
              <a:t>National</a:t>
            </a:r>
            <a:r>
              <a:rPr lang="zh-CN" altLang="en-US" sz="1350">
                <a:solidFill>
                  <a:srgbClr val="92D050"/>
                </a:solidFill>
              </a:rPr>
              <a:t> </a:t>
            </a:r>
            <a:r>
              <a:rPr lang="en-US" altLang="zh-CN" sz="1350">
                <a:solidFill>
                  <a:srgbClr val="92D050"/>
                </a:solidFill>
              </a:rPr>
              <a:t>Historic</a:t>
            </a:r>
            <a:r>
              <a:rPr lang="zh-CN" altLang="en-US" sz="1350">
                <a:solidFill>
                  <a:srgbClr val="92D050"/>
                </a:solidFill>
              </a:rPr>
              <a:t>&amp;</a:t>
            </a:r>
            <a:r>
              <a:rPr lang="en-US" altLang="zh-CN" sz="1350">
                <a:solidFill>
                  <a:srgbClr val="92D050"/>
                </a:solidFill>
              </a:rPr>
              <a:t>Cultural City</a:t>
            </a:r>
          </a:p>
          <a:p>
            <a:pPr algn="just"/>
            <a:r>
              <a:rPr lang="zh-CN" altLang="en-US" sz="1500" b="1">
                <a:solidFill>
                  <a:srgbClr val="92D050"/>
                </a:solidFill>
                <a:latin typeface="黑体" panose="02010609060101010101" charset="-122"/>
                <a:ea typeface="黑体" panose="02010609060101010101" charset="-122"/>
                <a:cs typeface="黑体" panose="02010609060101010101" charset="-122"/>
              </a:rPr>
              <a:t>“中国最具幸福感城市”</a:t>
            </a:r>
          </a:p>
          <a:p>
            <a:pPr algn="l"/>
            <a:r>
              <a:rPr lang="en-US" altLang="zh-CN" sz="1350">
                <a:solidFill>
                  <a:srgbClr val="92D050"/>
                </a:solidFill>
              </a:rPr>
              <a:t>The</a:t>
            </a:r>
            <a:r>
              <a:rPr lang="zh-CN" altLang="en-US" sz="1350">
                <a:solidFill>
                  <a:srgbClr val="92D050"/>
                </a:solidFill>
              </a:rPr>
              <a:t> </a:t>
            </a:r>
            <a:r>
              <a:rPr lang="en-US" altLang="zh-CN" sz="1350">
                <a:solidFill>
                  <a:srgbClr val="92D050"/>
                </a:solidFill>
              </a:rPr>
              <a:t>Happiest</a:t>
            </a:r>
            <a:r>
              <a:rPr lang="zh-CN" altLang="en-US" sz="1350">
                <a:solidFill>
                  <a:srgbClr val="92D050"/>
                </a:solidFill>
              </a:rPr>
              <a:t> </a:t>
            </a:r>
            <a:r>
              <a:rPr lang="en-US" altLang="zh-CN" sz="1350">
                <a:solidFill>
                  <a:srgbClr val="92D050"/>
                </a:solidFill>
              </a:rPr>
              <a:t>City in China</a:t>
            </a:r>
          </a:p>
          <a:p>
            <a:pPr algn="ctr"/>
            <a:r>
              <a:rPr lang="en-US" altLang="zh-CN" sz="1500" b="1">
                <a:solidFill>
                  <a:srgbClr val="92D050"/>
                </a:solidFill>
                <a:latin typeface="黑体" panose="02010609060101010101" charset="-122"/>
                <a:ea typeface="黑体" panose="02010609060101010101" charset="-122"/>
                <a:cs typeface="黑体" panose="02010609060101010101" charset="-122"/>
              </a:rPr>
              <a:t>"2023</a:t>
            </a:r>
            <a:r>
              <a:rPr lang="zh-CN" altLang="en-US" sz="1500" b="1">
                <a:solidFill>
                  <a:srgbClr val="92D050"/>
                </a:solidFill>
                <a:latin typeface="黑体" panose="02010609060101010101" charset="-122"/>
                <a:ea typeface="黑体" panose="02010609060101010101" charset="-122"/>
                <a:cs typeface="黑体" panose="02010609060101010101" charset="-122"/>
              </a:rPr>
              <a:t>年新一线城市”</a:t>
            </a:r>
          </a:p>
          <a:p>
            <a:pPr algn="ctr"/>
            <a:r>
              <a:rPr lang="zh-CN" altLang="en-US" sz="1500" b="1">
                <a:solidFill>
                  <a:srgbClr val="92D050"/>
                </a:solidFill>
                <a:latin typeface="黑体" panose="02010609060101010101" charset="-122"/>
                <a:ea typeface="黑体" panose="02010609060101010101" charset="-122"/>
                <a:cs typeface="黑体" panose="02010609060101010101" charset="-122"/>
              </a:rPr>
              <a:t>第</a:t>
            </a:r>
            <a:r>
              <a:rPr lang="en-US" altLang="zh-CN" sz="1500" b="1">
                <a:solidFill>
                  <a:srgbClr val="92D050"/>
                </a:solidFill>
                <a:latin typeface="黑体" panose="02010609060101010101" charset="-122"/>
                <a:ea typeface="黑体" panose="02010609060101010101" charset="-122"/>
                <a:cs typeface="黑体" panose="02010609060101010101" charset="-122"/>
              </a:rPr>
              <a:t>1</a:t>
            </a:r>
            <a:r>
              <a:rPr lang="zh-CN" altLang="en-US" sz="1500" b="1">
                <a:solidFill>
                  <a:srgbClr val="92D050"/>
                </a:solidFill>
                <a:latin typeface="黑体" panose="02010609060101010101" charset="-122"/>
                <a:ea typeface="黑体" panose="02010609060101010101" charset="-122"/>
                <a:cs typeface="黑体" panose="02010609060101010101" charset="-122"/>
              </a:rPr>
              <a:t>名</a:t>
            </a:r>
          </a:p>
          <a:p>
            <a:pPr algn="l"/>
            <a:r>
              <a:rPr lang="en-US" altLang="zh-CN" sz="1350">
                <a:solidFill>
                  <a:srgbClr val="92D050"/>
                </a:solidFill>
              </a:rPr>
              <a:t>NO.1</a:t>
            </a:r>
            <a:r>
              <a:rPr lang="zh-CN" altLang="en-US" sz="1350">
                <a:solidFill>
                  <a:srgbClr val="92D050"/>
                </a:solidFill>
              </a:rPr>
              <a:t> </a:t>
            </a:r>
            <a:r>
              <a:rPr lang="en-US" altLang="zh-CN" sz="1350">
                <a:solidFill>
                  <a:srgbClr val="92D050"/>
                </a:solidFill>
              </a:rPr>
              <a:t>of 2023 New First</a:t>
            </a:r>
            <a:r>
              <a:rPr lang="zh-CN" altLang="en-US" sz="1350">
                <a:solidFill>
                  <a:srgbClr val="92D050"/>
                </a:solidFill>
              </a:rPr>
              <a:t>-</a:t>
            </a:r>
            <a:r>
              <a:rPr lang="en-US" altLang="zh-CN" sz="1350">
                <a:solidFill>
                  <a:srgbClr val="92D050"/>
                </a:solidFill>
              </a:rPr>
              <a:t>tier </a:t>
            </a:r>
          </a:p>
          <a:p>
            <a:pPr algn="ctr"/>
            <a:r>
              <a:rPr lang="en-US" altLang="zh-CN" sz="1350">
                <a:solidFill>
                  <a:srgbClr val="92D050"/>
                </a:solidFill>
              </a:rPr>
              <a:t>Cities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2" name="textbox 52"/>
          <p:cNvSpPr/>
          <p:nvPr/>
        </p:nvSpPr>
        <p:spPr>
          <a:xfrm>
            <a:off x="100020" y="876323"/>
            <a:ext cx="7274719" cy="664369"/>
          </a:xfrm>
          <a:prstGeom prst="rect">
            <a:avLst/>
          </a:prstGeom>
        </p:spPr>
        <p:txBody>
          <a:bodyPr vert="horz" wrap="square" lIns="0" tIns="0" rIns="0" bIns="0"/>
          <a:lstStyle/>
          <a:p>
            <a:pPr algn="l" rtl="0" eaLnBrk="0">
              <a:lnSpc>
                <a:spcPct val="178000"/>
              </a:lnSpc>
            </a:pPr>
            <a:endParaRPr lang="en-US" altLang="en-US" sz="750" dirty="0">
              <a:solidFill>
                <a:schemeClr val="bg1"/>
              </a:solidFill>
            </a:endParaRPr>
          </a:p>
          <a:p>
            <a:pPr marL="661511" eaLnBrk="0">
              <a:lnSpc>
                <a:spcPct val="93000"/>
              </a:lnSpc>
              <a:tabLst>
                <a:tab pos="810101" algn="l"/>
              </a:tabLst>
            </a:pPr>
            <a:r>
              <a:rPr sz="3150" kern="0" dirty="0">
                <a:solidFill>
                  <a:schemeClr val="bg1">
                    <a:alpha val="100000"/>
                  </a:schemeClr>
                </a:solidFill>
                <a:latin typeface="黑体" panose="02010609060101010101" charset="-122"/>
                <a:ea typeface="黑体" panose="02010609060101010101" charset="-122"/>
                <a:cs typeface="黑体" panose="02010609060101010101" charset="-122"/>
              </a:rPr>
              <a:t>	</a:t>
            </a:r>
            <a:r>
              <a:rPr sz="3150" b="1" kern="0" spc="-68" dirty="0">
                <a:solidFill>
                  <a:srgbClr val="92D050"/>
                </a:solidFill>
                <a:latin typeface="黑体" panose="02010609060101010101" charset="-122"/>
                <a:ea typeface="黑体" panose="02010609060101010101" charset="-122"/>
                <a:cs typeface="黑体" panose="02010609060101010101" charset="-122"/>
              </a:rPr>
              <a:t>成都·交通</a:t>
            </a:r>
            <a:r>
              <a:rPr sz="3150" b="1" kern="0" spc="-68" dirty="0">
                <a:solidFill>
                  <a:srgbClr val="92D050"/>
                </a:solidFill>
                <a:latin typeface="Arial" panose="020B0604020202020204"/>
                <a:ea typeface="Arial" panose="020B0604020202020204"/>
                <a:cs typeface="Arial" panose="020B0604020202020204"/>
              </a:rPr>
              <a:t>Chengdu·Transpo</a:t>
            </a:r>
            <a:r>
              <a:rPr sz="3150" b="1" kern="0" spc="-75" dirty="0">
                <a:solidFill>
                  <a:srgbClr val="92D050"/>
                </a:solidFill>
                <a:latin typeface="Arial" panose="020B0604020202020204"/>
                <a:ea typeface="Arial" panose="020B0604020202020204"/>
                <a:cs typeface="Arial" panose="020B0604020202020204"/>
              </a:rPr>
              <a:t>rtation</a:t>
            </a:r>
            <a:endParaRPr lang="en-US" altLang="en-US" sz="3150" b="1" kern="0" spc="-75" dirty="0">
              <a:solidFill>
                <a:srgbClr val="92D050"/>
              </a:solidFill>
              <a:latin typeface="Arial" panose="020B0604020202020204"/>
              <a:ea typeface="Arial" panose="020B0604020202020204"/>
              <a:cs typeface="Arial" panose="020B0604020202020204"/>
            </a:endParaRPr>
          </a:p>
        </p:txBody>
      </p:sp>
      <p:sp>
        <p:nvSpPr>
          <p:cNvPr id="2" name="矩形 1"/>
          <p:cNvSpPr/>
          <p:nvPr/>
        </p:nvSpPr>
        <p:spPr>
          <a:xfrm>
            <a:off x="100013" y="2061686"/>
            <a:ext cx="2034064" cy="3347085"/>
          </a:xfrm>
          <a:prstGeom prst="rect">
            <a:avLst/>
          </a:prstGeom>
          <a:noFill/>
          <a:ln w="762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6">
                  <a:lumMod val="60000"/>
                  <a:lumOff val="40000"/>
                </a:schemeClr>
              </a:solidFill>
            </a:endParaRPr>
          </a:p>
        </p:txBody>
      </p:sp>
      <p:cxnSp>
        <p:nvCxnSpPr>
          <p:cNvPr id="3" name="直接连接符 2"/>
          <p:cNvCxnSpPr/>
          <p:nvPr/>
        </p:nvCxnSpPr>
        <p:spPr>
          <a:xfrm flipV="1">
            <a:off x="0" y="1632048"/>
            <a:ext cx="9144000" cy="41881"/>
          </a:xfrm>
          <a:prstGeom prst="line">
            <a:avLst/>
          </a:prstGeom>
          <a:ln w="104775">
            <a:solidFill>
              <a:srgbClr val="92D050"/>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userDrawn="1"/>
        </p:nvSpPr>
        <p:spPr>
          <a:xfrm>
            <a:off x="100013" y="2097882"/>
            <a:ext cx="2034064" cy="3232309"/>
          </a:xfrm>
          <a:prstGeom prst="rect">
            <a:avLst/>
          </a:prstGeom>
          <a:ln>
            <a:solidFill>
              <a:srgbClr val="92D050"/>
            </a:solidFill>
          </a:ln>
        </p:spPr>
        <p:txBody>
          <a:bodyPr wrap="square" rtlCol="0">
            <a:noAutofit/>
          </a:bodyPr>
          <a:lstStyle/>
          <a:p>
            <a:pPr algn="ctr"/>
            <a:r>
              <a:rPr lang="en-US" altLang="zh-CN" sz="1650" b="1">
                <a:solidFill>
                  <a:srgbClr val="92D050"/>
                </a:solidFill>
                <a:latin typeface="黑体" panose="02010609060101010101" charset="-122"/>
                <a:ea typeface="黑体" panose="02010609060101010101" charset="-122"/>
                <a:cs typeface="黑体" panose="02010609060101010101" charset="-122"/>
              </a:rPr>
              <a:t>2</a:t>
            </a:r>
            <a:r>
              <a:rPr lang="zh-CN" altLang="en-US" sz="1650" b="1">
                <a:solidFill>
                  <a:srgbClr val="92D050"/>
                </a:solidFill>
                <a:latin typeface="黑体" panose="02010609060101010101" charset="-122"/>
                <a:ea typeface="黑体" panose="02010609060101010101" charset="-122"/>
                <a:cs typeface="黑体" panose="02010609060101010101" charset="-122"/>
              </a:rPr>
              <a:t>个民用机场</a:t>
            </a:r>
          </a:p>
          <a:p>
            <a:pPr algn="ctr"/>
            <a:r>
              <a:rPr lang="en-US" altLang="zh-CN" sz="1200">
                <a:solidFill>
                  <a:srgbClr val="92D050"/>
                </a:solidFill>
              </a:rPr>
              <a:t>2 civil airports</a:t>
            </a:r>
          </a:p>
          <a:p>
            <a:pPr algn="ctr"/>
            <a:r>
              <a:rPr lang="en-US" altLang="zh-CN" sz="1500" b="1">
                <a:solidFill>
                  <a:srgbClr val="92D050"/>
                </a:solidFill>
                <a:latin typeface="黑体" panose="02010609060101010101" charset="-122"/>
                <a:ea typeface="黑体" panose="02010609060101010101" charset="-122"/>
                <a:cs typeface="黑体" panose="02010609060101010101" charset="-122"/>
              </a:rPr>
              <a:t>102</a:t>
            </a:r>
            <a:r>
              <a:rPr lang="zh-CN" altLang="en-US" sz="1500" b="1">
                <a:solidFill>
                  <a:srgbClr val="92D050"/>
                </a:solidFill>
                <a:latin typeface="黑体" panose="02010609060101010101" charset="-122"/>
                <a:ea typeface="黑体" panose="02010609060101010101" charset="-122"/>
                <a:cs typeface="黑体" panose="02010609060101010101" charset="-122"/>
              </a:rPr>
              <a:t>条国际航线</a:t>
            </a:r>
          </a:p>
          <a:p>
            <a:pPr algn="ctr"/>
            <a:r>
              <a:rPr lang="en-US" altLang="zh-CN" sz="1200">
                <a:solidFill>
                  <a:srgbClr val="92D050"/>
                </a:solidFill>
              </a:rPr>
              <a:t>102</a:t>
            </a:r>
            <a:r>
              <a:rPr lang="zh-CN" altLang="en-US" sz="1200">
                <a:solidFill>
                  <a:srgbClr val="92D050"/>
                </a:solidFill>
              </a:rPr>
              <a:t> </a:t>
            </a:r>
            <a:r>
              <a:rPr lang="en-US" altLang="zh-CN" sz="1200">
                <a:solidFill>
                  <a:srgbClr val="92D050"/>
                </a:solidFill>
              </a:rPr>
              <a:t>international</a:t>
            </a:r>
            <a:r>
              <a:rPr lang="zh-CN" altLang="en-US" sz="1200">
                <a:solidFill>
                  <a:srgbClr val="92D050"/>
                </a:solidFill>
              </a:rPr>
              <a:t> </a:t>
            </a:r>
            <a:r>
              <a:rPr lang="en-US" altLang="zh-CN" sz="1200">
                <a:solidFill>
                  <a:srgbClr val="92D050"/>
                </a:solidFill>
              </a:rPr>
              <a:t>routes</a:t>
            </a:r>
          </a:p>
          <a:p>
            <a:pPr algn="ctr"/>
            <a:r>
              <a:rPr lang="en-US" altLang="zh-CN" sz="1650" b="1">
                <a:solidFill>
                  <a:srgbClr val="92D050"/>
                </a:solidFill>
                <a:latin typeface="黑体" panose="02010609060101010101" charset="-122"/>
                <a:ea typeface="黑体" panose="02010609060101010101" charset="-122"/>
                <a:cs typeface="黑体" panose="02010609060101010101" charset="-122"/>
              </a:rPr>
              <a:t>4</a:t>
            </a:r>
            <a:r>
              <a:rPr lang="zh-CN" altLang="en-US" sz="1650" b="1">
                <a:solidFill>
                  <a:srgbClr val="92D050"/>
                </a:solidFill>
                <a:latin typeface="黑体" panose="02010609060101010101" charset="-122"/>
                <a:ea typeface="黑体" panose="02010609060101010101" charset="-122"/>
                <a:cs typeface="黑体" panose="02010609060101010101" charset="-122"/>
              </a:rPr>
              <a:t>个市内火车站</a:t>
            </a:r>
          </a:p>
          <a:p>
            <a:pPr algn="ctr"/>
            <a:r>
              <a:rPr lang="zh-CN" altLang="en-US" sz="1650" b="1">
                <a:solidFill>
                  <a:srgbClr val="92D050"/>
                </a:solidFill>
                <a:latin typeface="黑体" panose="02010609060101010101" charset="-122"/>
                <a:ea typeface="黑体" panose="02010609060101010101" charset="-122"/>
                <a:cs typeface="黑体" panose="02010609060101010101" charset="-122"/>
              </a:rPr>
              <a:t>已通高铁铁路</a:t>
            </a:r>
          </a:p>
          <a:p>
            <a:pPr algn="ctr"/>
            <a:r>
              <a:rPr lang="en-US" altLang="zh-CN" sz="1200">
                <a:solidFill>
                  <a:srgbClr val="92D050"/>
                </a:solidFill>
              </a:rPr>
              <a:t>4</a:t>
            </a:r>
            <a:r>
              <a:rPr lang="zh-CN" altLang="en-US" sz="1200">
                <a:solidFill>
                  <a:srgbClr val="92D050"/>
                </a:solidFill>
              </a:rPr>
              <a:t> </a:t>
            </a:r>
            <a:r>
              <a:rPr lang="en-US" altLang="zh-CN" sz="1200">
                <a:solidFill>
                  <a:srgbClr val="92D050"/>
                </a:solidFill>
              </a:rPr>
              <a:t>train stations </a:t>
            </a:r>
          </a:p>
          <a:p>
            <a:pPr algn="ctr"/>
            <a:r>
              <a:rPr lang="en-US" altLang="zh-CN" sz="1200">
                <a:solidFill>
                  <a:srgbClr val="92D050"/>
                </a:solidFill>
              </a:rPr>
              <a:t>with high</a:t>
            </a:r>
            <a:r>
              <a:rPr lang="zh-CN" altLang="en-US" sz="1200">
                <a:solidFill>
                  <a:srgbClr val="92D050"/>
                </a:solidFill>
              </a:rPr>
              <a:t>-</a:t>
            </a:r>
            <a:r>
              <a:rPr lang="en-US" altLang="zh-CN" sz="1200">
                <a:solidFill>
                  <a:srgbClr val="92D050"/>
                </a:solidFill>
              </a:rPr>
              <a:t>speed rail</a:t>
            </a:r>
          </a:p>
          <a:p>
            <a:pPr algn="ctr"/>
            <a:r>
              <a:rPr lang="en-US" altLang="zh-CN" sz="1650" b="1">
                <a:solidFill>
                  <a:srgbClr val="92D050"/>
                </a:solidFill>
                <a:latin typeface="黑体" panose="02010609060101010101" charset="-122"/>
                <a:ea typeface="黑体" panose="02010609060101010101" charset="-122"/>
                <a:cs typeface="黑体" panose="02010609060101010101" charset="-122"/>
              </a:rPr>
              <a:t>13</a:t>
            </a:r>
            <a:r>
              <a:rPr lang="zh-CN" altLang="en-US" sz="1650" b="1">
                <a:solidFill>
                  <a:srgbClr val="92D050"/>
                </a:solidFill>
                <a:latin typeface="黑体" panose="02010609060101010101" charset="-122"/>
                <a:ea typeface="黑体" panose="02010609060101010101" charset="-122"/>
                <a:cs typeface="黑体" panose="02010609060101010101" charset="-122"/>
              </a:rPr>
              <a:t>条地铁线路</a:t>
            </a:r>
          </a:p>
          <a:p>
            <a:pPr algn="ctr"/>
            <a:r>
              <a:rPr lang="en-US" altLang="zh-CN" sz="1200">
                <a:solidFill>
                  <a:srgbClr val="92D050"/>
                </a:solidFill>
              </a:rPr>
              <a:t>13</a:t>
            </a:r>
            <a:r>
              <a:rPr lang="zh-CN" altLang="en-US" sz="1200">
                <a:solidFill>
                  <a:srgbClr val="92D050"/>
                </a:solidFill>
              </a:rPr>
              <a:t> </a:t>
            </a:r>
            <a:r>
              <a:rPr lang="en-US" altLang="zh-CN" sz="1200">
                <a:solidFill>
                  <a:srgbClr val="92D050"/>
                </a:solidFill>
              </a:rPr>
              <a:t>Metro</a:t>
            </a:r>
            <a:r>
              <a:rPr lang="zh-CN" altLang="en-US" sz="1200">
                <a:solidFill>
                  <a:srgbClr val="92D050"/>
                </a:solidFill>
              </a:rPr>
              <a:t> </a:t>
            </a:r>
            <a:r>
              <a:rPr lang="en-US" altLang="zh-CN" sz="1200">
                <a:solidFill>
                  <a:srgbClr val="92D050"/>
                </a:solidFill>
              </a:rPr>
              <a:t>lines</a:t>
            </a:r>
          </a:p>
          <a:p>
            <a:pPr algn="ctr"/>
            <a:r>
              <a:rPr lang="zh-CN" altLang="en-US" sz="1500" b="1">
                <a:solidFill>
                  <a:srgbClr val="92D050"/>
                </a:solidFill>
                <a:latin typeface="黑体" panose="02010609060101010101" charset="-122"/>
                <a:ea typeface="黑体" panose="02010609060101010101" charset="-122"/>
                <a:cs typeface="黑体" panose="02010609060101010101" charset="-122"/>
              </a:rPr>
              <a:t>里程超</a:t>
            </a:r>
            <a:r>
              <a:rPr lang="en-US" altLang="zh-CN" sz="1500" b="1">
                <a:solidFill>
                  <a:srgbClr val="92D050"/>
                </a:solidFill>
                <a:latin typeface="黑体" panose="02010609060101010101" charset="-122"/>
                <a:ea typeface="黑体" panose="02010609060101010101" charset="-122"/>
                <a:cs typeface="黑体" panose="02010609060101010101" charset="-122"/>
              </a:rPr>
              <a:t>600km</a:t>
            </a:r>
          </a:p>
          <a:p>
            <a:pPr algn="ctr"/>
            <a:r>
              <a:rPr lang="en-US" altLang="zh-CN" sz="1500" b="1">
                <a:solidFill>
                  <a:srgbClr val="92D050"/>
                </a:solidFill>
                <a:latin typeface="黑体" panose="02010609060101010101" charset="-122"/>
                <a:ea typeface="黑体" panose="02010609060101010101" charset="-122"/>
                <a:cs typeface="黑体" panose="02010609060101010101" charset="-122"/>
              </a:rPr>
              <a:t>(</a:t>
            </a:r>
            <a:r>
              <a:rPr lang="zh-CN" altLang="en-US" sz="1500" b="1">
                <a:solidFill>
                  <a:srgbClr val="92D050"/>
                </a:solidFill>
                <a:latin typeface="黑体" panose="02010609060101010101" charset="-122"/>
                <a:ea typeface="黑体" panose="02010609060101010101" charset="-122"/>
                <a:cs typeface="黑体" panose="02010609060101010101" charset="-122"/>
              </a:rPr>
              <a:t>全球城市排名第三）</a:t>
            </a:r>
          </a:p>
          <a:p>
            <a:pPr algn="ctr"/>
            <a:r>
              <a:rPr lang="en-US" altLang="zh-CN" sz="1350">
                <a:solidFill>
                  <a:srgbClr val="92D050"/>
                </a:solidFill>
              </a:rPr>
              <a:t>over</a:t>
            </a:r>
            <a:r>
              <a:rPr lang="zh-CN" altLang="en-US" sz="1350">
                <a:solidFill>
                  <a:srgbClr val="92D050"/>
                </a:solidFill>
              </a:rPr>
              <a:t> </a:t>
            </a:r>
            <a:r>
              <a:rPr lang="en-US" altLang="zh-CN" sz="1350">
                <a:solidFill>
                  <a:srgbClr val="92D050"/>
                </a:solidFill>
              </a:rPr>
              <a:t>600km of mileage(ranked 3rd in the world)</a:t>
            </a:r>
          </a:p>
        </p:txBody>
      </p:sp>
      <p:pic>
        <p:nvPicPr>
          <p:cNvPr id="10" name="图片 9" descr="upload_post_object_v2_1041490307"/>
          <p:cNvPicPr>
            <a:picLocks noChangeAspect="1"/>
          </p:cNvPicPr>
          <p:nvPr/>
        </p:nvPicPr>
        <p:blipFill>
          <a:blip r:embed="rId3"/>
          <a:stretch>
            <a:fillRect/>
          </a:stretch>
        </p:blipFill>
        <p:spPr>
          <a:xfrm>
            <a:off x="2300123" y="1870851"/>
            <a:ext cx="1388220" cy="1338017"/>
          </a:xfrm>
          <a:prstGeom prst="rect">
            <a:avLst/>
          </a:prstGeom>
          <a:ln w="0">
            <a:noFill/>
            <a:miter lim="800000"/>
            <a:headEnd/>
            <a:tailEnd/>
          </a:ln>
        </p:spPr>
      </p:pic>
      <p:pic>
        <p:nvPicPr>
          <p:cNvPr id="12" name="图片 11" descr="upload_post_object_v2_1420516841"/>
          <p:cNvPicPr>
            <a:picLocks noChangeAspect="1"/>
          </p:cNvPicPr>
          <p:nvPr/>
        </p:nvPicPr>
        <p:blipFill>
          <a:blip r:embed="rId4"/>
          <a:stretch>
            <a:fillRect/>
          </a:stretch>
        </p:blipFill>
        <p:spPr>
          <a:xfrm>
            <a:off x="2366507" y="3587742"/>
            <a:ext cx="1388256" cy="1338052"/>
          </a:xfrm>
          <a:prstGeom prst="rect">
            <a:avLst/>
          </a:prstGeom>
        </p:spPr>
      </p:pic>
      <p:pic>
        <p:nvPicPr>
          <p:cNvPr id="8" name="图片 7" descr="机场到中医大地图"/>
          <p:cNvPicPr>
            <a:picLocks noChangeAspect="1"/>
          </p:cNvPicPr>
          <p:nvPr/>
        </p:nvPicPr>
        <p:blipFill>
          <a:blip r:embed="rId5"/>
          <a:stretch>
            <a:fillRect/>
          </a:stretch>
        </p:blipFill>
        <p:spPr>
          <a:xfrm>
            <a:off x="4694397" y="2061686"/>
            <a:ext cx="4449604" cy="3448050"/>
          </a:xfrm>
          <a:prstGeom prst="rect">
            <a:avLst/>
          </a:prstGeom>
        </p:spPr>
      </p:pic>
      <p:pic>
        <p:nvPicPr>
          <p:cNvPr id="11" name="图片 10" descr="C:/Users/DELL/Desktop/微信图片_20240411155922.jpg微信图片_20240411155922"/>
          <p:cNvPicPr>
            <a:picLocks noChangeAspect="1"/>
          </p:cNvPicPr>
          <p:nvPr/>
        </p:nvPicPr>
        <p:blipFill>
          <a:blip r:embed="rId6"/>
          <a:srcRect l="15759" r="15759"/>
          <a:stretch>
            <a:fillRect/>
          </a:stretch>
        </p:blipFill>
        <p:spPr>
          <a:xfrm>
            <a:off x="3414509" y="2718487"/>
            <a:ext cx="1388220" cy="1338017"/>
          </a:xfrm>
          <a:prstGeom prst="ellipse">
            <a:avLst/>
          </a:prstGeom>
        </p:spPr>
      </p:pic>
      <p:pic>
        <p:nvPicPr>
          <p:cNvPr id="13" name="图片 12" descr="upload_post_object_v2_929742775"/>
          <p:cNvPicPr>
            <a:picLocks noChangeAspect="1"/>
          </p:cNvPicPr>
          <p:nvPr/>
        </p:nvPicPr>
        <p:blipFill>
          <a:blip r:embed="rId7"/>
          <a:stretch>
            <a:fillRect/>
          </a:stretch>
        </p:blipFill>
        <p:spPr>
          <a:xfrm>
            <a:off x="3590722" y="4262787"/>
            <a:ext cx="1388256" cy="133805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59155"/>
            <a:ext cx="9143524" cy="774383"/>
          </a:xfrm>
          <a:prstGeom prst="rect">
            <a:avLst/>
          </a:prstGeom>
          <a:solidFill>
            <a:srgbClr val="92D05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solidFill>
                <a:srgbClr val="92D050"/>
              </a:solidFill>
            </a:endParaRPr>
          </a:p>
        </p:txBody>
      </p:sp>
      <p:sp>
        <p:nvSpPr>
          <p:cNvPr id="100" name="textbox 100"/>
          <p:cNvSpPr/>
          <p:nvPr/>
        </p:nvSpPr>
        <p:spPr>
          <a:xfrm>
            <a:off x="328620" y="2013322"/>
            <a:ext cx="4470082" cy="1133951"/>
          </a:xfrm>
          <a:prstGeom prst="rect">
            <a:avLst/>
          </a:prstGeom>
        </p:spPr>
        <p:txBody>
          <a:bodyPr vert="horz" wrap="square" lIns="0" tIns="0" rIns="0" bIns="0"/>
          <a:lstStyle/>
          <a:p>
            <a:pPr algn="l" rtl="0" eaLnBrk="0">
              <a:lnSpc>
                <a:spcPct val="89000"/>
              </a:lnSpc>
            </a:pPr>
            <a:endParaRPr lang="en-US" altLang="en-US" sz="100" dirty="0"/>
          </a:p>
          <a:p>
            <a:pPr marL="1021556" eaLnBrk="0">
              <a:lnSpc>
                <a:spcPct val="89000"/>
              </a:lnSpc>
            </a:pPr>
            <a:r>
              <a:rPr sz="1500" b="1" kern="0" spc="-23" dirty="0">
                <a:solidFill>
                  <a:srgbClr val="92D050"/>
                </a:solidFill>
                <a:latin typeface="黑体" panose="02010609060101010101" charset="-122"/>
                <a:ea typeface="黑体" panose="02010609060101010101" charset="-122"/>
                <a:cs typeface="黑体" panose="02010609060101010101" charset="-122"/>
              </a:rPr>
              <a:t>“</a:t>
            </a:r>
            <a:r>
              <a:rPr sz="1500" b="1" kern="0" spc="-23" dirty="0" err="1">
                <a:solidFill>
                  <a:srgbClr val="92D050"/>
                </a:solidFill>
                <a:latin typeface="黑体" panose="02010609060101010101" charset="-122"/>
                <a:ea typeface="黑体" panose="02010609060101010101" charset="-122"/>
                <a:cs typeface="黑体" panose="02010609060101010101" charset="-122"/>
              </a:rPr>
              <a:t>双一流</a:t>
            </a:r>
            <a:r>
              <a:rPr sz="1500" b="1" kern="0" spc="-23" dirty="0">
                <a:solidFill>
                  <a:srgbClr val="92D050"/>
                </a:solidFill>
                <a:latin typeface="黑体" panose="02010609060101010101" charset="-122"/>
                <a:ea typeface="黑体" panose="02010609060101010101" charset="-122"/>
                <a:cs typeface="黑体" panose="02010609060101010101" charset="-122"/>
              </a:rPr>
              <a:t>”</a:t>
            </a:r>
            <a:r>
              <a:rPr lang="zh-CN" altLang="en-US" sz="1500" b="1" kern="0" spc="-23" dirty="0">
                <a:solidFill>
                  <a:srgbClr val="92D050"/>
                </a:solidFill>
                <a:latin typeface="黑体" panose="02010609060101010101" charset="-122"/>
                <a:ea typeface="黑体" panose="02010609060101010101" charset="-122"/>
                <a:cs typeface="黑体" panose="02010609060101010101" charset="-122"/>
              </a:rPr>
              <a:t>学科</a:t>
            </a:r>
            <a:r>
              <a:rPr sz="1500" b="1" kern="0" spc="-23" dirty="0" err="1">
                <a:solidFill>
                  <a:srgbClr val="92D050"/>
                </a:solidFill>
                <a:latin typeface="黑体" panose="02010609060101010101" charset="-122"/>
                <a:ea typeface="黑体" panose="02010609060101010101" charset="-122"/>
                <a:cs typeface="黑体" panose="02010609060101010101" charset="-122"/>
              </a:rPr>
              <a:t>建设高校</a:t>
            </a:r>
            <a:endParaRPr lang="en-US" altLang="en-US" sz="1500" dirty="0">
              <a:solidFill>
                <a:srgbClr val="92D050"/>
              </a:solidFill>
            </a:endParaRPr>
          </a:p>
          <a:p>
            <a:pPr marL="9525" algn="ctr" eaLnBrk="0">
              <a:lnSpc>
                <a:spcPts val="1433"/>
              </a:lnSpc>
            </a:pPr>
            <a:r>
              <a:rPr sz="1050" b="1" kern="0" dirty="0">
                <a:solidFill>
                  <a:srgbClr val="92D050"/>
                </a:solidFill>
                <a:latin typeface="Arial" panose="020B0604020202020204"/>
                <a:ea typeface="Arial" panose="020B0604020202020204"/>
                <a:cs typeface="Arial" panose="020B0604020202020204"/>
              </a:rPr>
              <a:t> "</a:t>
            </a:r>
            <a:r>
              <a:rPr lang="en-US" altLang="zh-CN" sz="1050" b="1" kern="0" dirty="0">
                <a:solidFill>
                  <a:srgbClr val="92D050"/>
                </a:solidFill>
                <a:latin typeface="Arial" panose="020B0604020202020204"/>
                <a:ea typeface="Arial" panose="020B0604020202020204"/>
                <a:cs typeface="Arial" panose="020B0604020202020204"/>
              </a:rPr>
              <a:t>National </a:t>
            </a:r>
            <a:r>
              <a:rPr sz="1050" b="1" kern="0" dirty="0">
                <a:solidFill>
                  <a:srgbClr val="92D050"/>
                </a:solidFill>
                <a:latin typeface="Arial" panose="020B0604020202020204"/>
                <a:ea typeface="Arial" panose="020B0604020202020204"/>
                <a:cs typeface="Arial" panose="020B0604020202020204"/>
              </a:rPr>
              <a:t>do</a:t>
            </a:r>
            <a:r>
              <a:rPr sz="1050" b="1" kern="0" spc="-8" dirty="0">
                <a:solidFill>
                  <a:srgbClr val="92D050"/>
                </a:solidFill>
                <a:latin typeface="Arial" panose="020B0604020202020204"/>
                <a:ea typeface="Arial" panose="020B0604020202020204"/>
                <a:cs typeface="Arial" panose="020B0604020202020204"/>
              </a:rPr>
              <a:t>uble first-class" </a:t>
            </a:r>
            <a:r>
              <a:rPr lang="en-US" altLang="zh-CN" sz="1050" b="1" kern="0" spc="-8" dirty="0">
                <a:solidFill>
                  <a:srgbClr val="92D050"/>
                </a:solidFill>
                <a:latin typeface="Arial" panose="020B0604020202020204"/>
                <a:ea typeface="Arial" panose="020B0604020202020204"/>
                <a:cs typeface="Arial" panose="020B0604020202020204"/>
              </a:rPr>
              <a:t> </a:t>
            </a:r>
            <a:r>
              <a:rPr sz="1050" b="1" kern="0" spc="-8" dirty="0">
                <a:solidFill>
                  <a:srgbClr val="92D050"/>
                </a:solidFill>
                <a:latin typeface="Arial" panose="020B0604020202020204"/>
                <a:ea typeface="Arial" panose="020B0604020202020204"/>
                <a:cs typeface="Arial" panose="020B0604020202020204"/>
              </a:rPr>
              <a:t>construction</a:t>
            </a:r>
            <a:r>
              <a:rPr sz="1050" b="1" kern="0" spc="60" dirty="0">
                <a:solidFill>
                  <a:srgbClr val="92D050"/>
                </a:solidFill>
                <a:latin typeface="Arial" panose="020B0604020202020204"/>
                <a:ea typeface="Arial" panose="020B0604020202020204"/>
                <a:cs typeface="Arial" panose="020B0604020202020204"/>
              </a:rPr>
              <a:t> </a:t>
            </a:r>
            <a:r>
              <a:rPr sz="1050" b="1" kern="0" spc="-8" dirty="0">
                <a:solidFill>
                  <a:srgbClr val="92D050"/>
                </a:solidFill>
                <a:latin typeface="Arial" panose="020B0604020202020204"/>
                <a:ea typeface="Arial" panose="020B0604020202020204"/>
                <a:cs typeface="Arial" panose="020B0604020202020204"/>
              </a:rPr>
              <a:t>universities</a:t>
            </a:r>
            <a:r>
              <a:rPr sz="1050" b="1" kern="0" spc="75" dirty="0">
                <a:solidFill>
                  <a:srgbClr val="92D050"/>
                </a:solidFill>
                <a:latin typeface="Arial" panose="020B0604020202020204"/>
                <a:ea typeface="Arial" panose="020B0604020202020204"/>
                <a:cs typeface="Arial" panose="020B0604020202020204"/>
              </a:rPr>
              <a:t> </a:t>
            </a:r>
            <a:r>
              <a:rPr sz="1050" b="1" kern="0" spc="-8" dirty="0">
                <a:solidFill>
                  <a:srgbClr val="92D050"/>
                </a:solidFill>
                <a:latin typeface="Arial" panose="020B0604020202020204"/>
                <a:ea typeface="Arial" panose="020B0604020202020204"/>
                <a:cs typeface="Arial" panose="020B0604020202020204"/>
              </a:rPr>
              <a:t>in Ch</a:t>
            </a:r>
            <a:r>
              <a:rPr lang="en-US" altLang="zh-CN" sz="1050" b="1" kern="0" spc="-8" dirty="0">
                <a:solidFill>
                  <a:srgbClr val="92D050"/>
                </a:solidFill>
                <a:latin typeface="Arial" panose="020B0604020202020204"/>
                <a:ea typeface="Arial" panose="020B0604020202020204"/>
                <a:cs typeface="Arial" panose="020B0604020202020204"/>
              </a:rPr>
              <a:t>ina</a:t>
            </a:r>
            <a:endParaRPr lang="en-US" altLang="en-US" sz="1050" dirty="0">
              <a:solidFill>
                <a:srgbClr val="92D050"/>
              </a:solidFill>
            </a:endParaRPr>
          </a:p>
          <a:p>
            <a:pPr algn="l" rtl="0" eaLnBrk="0">
              <a:lnSpc>
                <a:spcPct val="117000"/>
              </a:lnSpc>
            </a:pPr>
            <a:endParaRPr lang="en-US" altLang="en-US" sz="1050" dirty="0">
              <a:solidFill>
                <a:srgbClr val="92D050"/>
              </a:solidFill>
            </a:endParaRPr>
          </a:p>
        </p:txBody>
      </p:sp>
      <p:sp>
        <p:nvSpPr>
          <p:cNvPr id="108" name="textbox 108"/>
          <p:cNvSpPr/>
          <p:nvPr/>
        </p:nvSpPr>
        <p:spPr>
          <a:xfrm>
            <a:off x="104774" y="876323"/>
            <a:ext cx="6544271" cy="701039"/>
          </a:xfrm>
          <a:prstGeom prst="rect">
            <a:avLst/>
          </a:prstGeom>
        </p:spPr>
        <p:txBody>
          <a:bodyPr vert="horz" wrap="square" lIns="0" tIns="0" rIns="0" bIns="0"/>
          <a:lstStyle/>
          <a:p>
            <a:pPr algn="l" rtl="0" eaLnBrk="0">
              <a:lnSpc>
                <a:spcPct val="176000"/>
              </a:lnSpc>
            </a:pPr>
            <a:endParaRPr lang="en-US" altLang="en-US" sz="750" dirty="0"/>
          </a:p>
          <a:p>
            <a:pPr marL="661511" eaLnBrk="0">
              <a:lnSpc>
                <a:spcPct val="95000"/>
              </a:lnSpc>
              <a:spcBef>
                <a:spcPts val="4"/>
              </a:spcBef>
              <a:tabLst>
                <a:tab pos="786289" algn="l"/>
              </a:tabLst>
            </a:pPr>
            <a:r>
              <a:rPr sz="3300" kern="0" dirty="0">
                <a:solidFill>
                  <a:srgbClr val="006FC5">
                    <a:alpha val="100000"/>
                  </a:srgbClr>
                </a:solidFill>
                <a:latin typeface="黑体" panose="02010609060101010101" charset="-122"/>
                <a:ea typeface="黑体" panose="02010609060101010101" charset="-122"/>
                <a:cs typeface="黑体" panose="02010609060101010101" charset="-122"/>
              </a:rPr>
              <a:t>	</a:t>
            </a:r>
            <a:r>
              <a:rPr sz="3300" b="1" kern="0" spc="-143" dirty="0" err="1">
                <a:solidFill>
                  <a:schemeClr val="bg1"/>
                </a:solidFill>
                <a:latin typeface="黑体" panose="02010609060101010101" charset="-122"/>
                <a:ea typeface="黑体" panose="02010609060101010101" charset="-122"/>
                <a:cs typeface="黑体" panose="02010609060101010101" charset="-122"/>
              </a:rPr>
              <a:t>学在</a:t>
            </a:r>
            <a:r>
              <a:rPr lang="zh-CN" altLang="en-US" sz="3300" b="1" kern="0" spc="-143" dirty="0">
                <a:solidFill>
                  <a:schemeClr val="bg1"/>
                </a:solidFill>
                <a:latin typeface="黑体" panose="02010609060101010101" charset="-122"/>
                <a:ea typeface="黑体" panose="02010609060101010101" charset="-122"/>
                <a:cs typeface="黑体" panose="02010609060101010101" charset="-122"/>
              </a:rPr>
              <a:t>成中医</a:t>
            </a:r>
            <a:r>
              <a:rPr sz="3300" kern="0" spc="-465" dirty="0">
                <a:solidFill>
                  <a:schemeClr val="bg1"/>
                </a:solidFill>
                <a:latin typeface="黑体" panose="02010609060101010101" charset="-122"/>
                <a:ea typeface="黑体" panose="02010609060101010101" charset="-122"/>
                <a:cs typeface="黑体" panose="02010609060101010101" charset="-122"/>
              </a:rPr>
              <a:t> </a:t>
            </a:r>
            <a:r>
              <a:rPr sz="3300" b="1" kern="0" spc="-143" dirty="0">
                <a:solidFill>
                  <a:schemeClr val="bg1"/>
                </a:solidFill>
                <a:latin typeface="Arial" panose="020B0604020202020204" pitchFamily="34" charset="0"/>
                <a:ea typeface="Arial" panose="020B0604020202020204" pitchFamily="34" charset="0"/>
                <a:cs typeface="Arial" panose="020B0604020202020204" pitchFamily="34" charset="0"/>
              </a:rPr>
              <a:t>S</a:t>
            </a:r>
            <a:r>
              <a:rPr sz="3300" b="1" kern="0" spc="-135" dirty="0">
                <a:solidFill>
                  <a:schemeClr val="bg1"/>
                </a:solidFill>
                <a:latin typeface="Arial" panose="020B0604020202020204" pitchFamily="34" charset="0"/>
                <a:ea typeface="Arial" panose="020B0604020202020204" pitchFamily="34" charset="0"/>
                <a:cs typeface="Arial" panose="020B0604020202020204" pitchFamily="34" charset="0"/>
              </a:rPr>
              <a:t>tudy</a:t>
            </a:r>
            <a:r>
              <a:rPr sz="3300" kern="0" spc="21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300" b="1" kern="0" spc="210" dirty="0">
                <a:solidFill>
                  <a:schemeClr val="bg1"/>
                </a:solidFill>
                <a:latin typeface="Arial" panose="020B0604020202020204" pitchFamily="34" charset="0"/>
                <a:ea typeface="Arial" panose="020B0604020202020204" pitchFamily="34" charset="0"/>
                <a:cs typeface="Arial" panose="020B0604020202020204" pitchFamily="34" charset="0"/>
              </a:rPr>
              <a:t>at</a:t>
            </a:r>
            <a:r>
              <a:rPr sz="3300" kern="0" spc="-143"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300" b="1" kern="0" spc="-143" dirty="0">
                <a:solidFill>
                  <a:schemeClr val="bg1"/>
                </a:solidFill>
                <a:latin typeface="Arial" panose="020B0604020202020204" pitchFamily="34" charset="0"/>
                <a:ea typeface="Arial" panose="020B0604020202020204" pitchFamily="34" charset="0"/>
                <a:cs typeface="Arial" panose="020B0604020202020204" pitchFamily="34" charset="0"/>
              </a:rPr>
              <a:t>CDUTCM</a:t>
            </a:r>
            <a:endParaRPr lang="en-US" altLang="en-US" sz="3300" b="1" kern="0" spc="-143"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pic>
        <p:nvPicPr>
          <p:cNvPr id="112" name="picture 112"/>
          <p:cNvPicPr>
            <a:picLocks noChangeAspect="1"/>
          </p:cNvPicPr>
          <p:nvPr/>
        </p:nvPicPr>
        <p:blipFill>
          <a:blip r:embed="rId3"/>
          <a:srcRect l="15450" r="15450"/>
          <a:stretch>
            <a:fillRect/>
          </a:stretch>
        </p:blipFill>
        <p:spPr>
          <a:xfrm rot="21600000">
            <a:off x="7538178" y="1747853"/>
            <a:ext cx="981152" cy="952473"/>
          </a:xfrm>
          <a:prstGeom prst="rect">
            <a:avLst/>
          </a:prstGeom>
        </p:spPr>
      </p:pic>
      <p:pic>
        <p:nvPicPr>
          <p:cNvPr id="114" name="picture 114"/>
          <p:cNvPicPr>
            <a:picLocks noChangeAspect="1"/>
          </p:cNvPicPr>
          <p:nvPr/>
        </p:nvPicPr>
        <p:blipFill>
          <a:blip r:embed="rId4"/>
          <a:srcRect t="13446" b="13446"/>
          <a:stretch>
            <a:fillRect/>
          </a:stretch>
        </p:blipFill>
        <p:spPr>
          <a:xfrm rot="21600000">
            <a:off x="5261182" y="4047329"/>
            <a:ext cx="928664" cy="904895"/>
          </a:xfrm>
          <a:prstGeom prst="rect">
            <a:avLst/>
          </a:prstGeom>
        </p:spPr>
      </p:pic>
      <p:sp>
        <p:nvSpPr>
          <p:cNvPr id="116" name="textbox 116"/>
          <p:cNvSpPr/>
          <p:nvPr/>
        </p:nvSpPr>
        <p:spPr>
          <a:xfrm>
            <a:off x="7453016" y="2891850"/>
            <a:ext cx="1151477" cy="375266"/>
          </a:xfrm>
          <a:prstGeom prst="rect">
            <a:avLst/>
          </a:prstGeom>
        </p:spPr>
        <p:txBody>
          <a:bodyPr vert="horz" wrap="square" lIns="0" tIns="0" rIns="0" bIns="0"/>
          <a:lstStyle/>
          <a:p>
            <a:pPr algn="l" rtl="0" eaLnBrk="0">
              <a:lnSpc>
                <a:spcPct val="85000"/>
              </a:lnSpc>
            </a:pPr>
            <a:endParaRPr lang="en-US" altLang="en-US" sz="100" dirty="0"/>
          </a:p>
          <a:p>
            <a:pPr marL="233363" eaLnBrk="0">
              <a:lnSpc>
                <a:spcPct val="94000"/>
              </a:lnSpc>
            </a:pPr>
            <a:r>
              <a:rPr lang="zh-CN" altLang="en-US" sz="1200" b="1" kern="0" spc="23" dirty="0">
                <a:solidFill>
                  <a:schemeClr val="accent6">
                    <a:lumMod val="75000"/>
                  </a:schemeClr>
                </a:solidFill>
                <a:latin typeface="黑体" panose="02010609060101010101" charset="-122"/>
                <a:ea typeface="黑体" panose="02010609060101010101" charset="-122"/>
                <a:cs typeface="黑体" panose="02010609060101010101" charset="-122"/>
              </a:rPr>
              <a:t>温江</a:t>
            </a:r>
            <a:r>
              <a:rPr sz="1200" b="1" kern="0" spc="23" dirty="0" err="1">
                <a:solidFill>
                  <a:schemeClr val="accent6">
                    <a:lumMod val="75000"/>
                  </a:schemeClr>
                </a:solidFill>
                <a:latin typeface="黑体" panose="02010609060101010101" charset="-122"/>
                <a:ea typeface="黑体" panose="02010609060101010101" charset="-122"/>
                <a:cs typeface="黑体" panose="02010609060101010101" charset="-122"/>
              </a:rPr>
              <a:t>校区</a:t>
            </a:r>
            <a:endParaRPr lang="en-US" altLang="en-US" sz="1200" b="1" dirty="0">
              <a:solidFill>
                <a:schemeClr val="accent6">
                  <a:lumMod val="75000"/>
                </a:schemeClr>
              </a:solidFill>
            </a:endParaRPr>
          </a:p>
          <a:p>
            <a:pPr marL="9525" algn="ctr" eaLnBrk="0">
              <a:lnSpc>
                <a:spcPct val="81000"/>
              </a:lnSpc>
              <a:spcBef>
                <a:spcPts val="8"/>
              </a:spcBef>
            </a:pPr>
            <a:r>
              <a:rPr lang="en-US" sz="975" b="1" kern="0" spc="-30" dirty="0" err="1">
                <a:solidFill>
                  <a:schemeClr val="accent6">
                    <a:lumMod val="75000"/>
                  </a:schemeClr>
                </a:solidFill>
                <a:latin typeface="Arial" panose="020B0604020202020204"/>
                <a:ea typeface="Arial" panose="020B0604020202020204"/>
                <a:cs typeface="Arial" panose="020B0604020202020204"/>
              </a:rPr>
              <a:t>W</a:t>
            </a:r>
            <a:r>
              <a:rPr lang="en-US" altLang="zh-CN" sz="975" b="1" kern="0" spc="-30" dirty="0" err="1">
                <a:solidFill>
                  <a:schemeClr val="accent6">
                    <a:lumMod val="75000"/>
                  </a:schemeClr>
                </a:solidFill>
                <a:latin typeface="Arial" panose="020B0604020202020204"/>
                <a:ea typeface="Arial" panose="020B0604020202020204"/>
                <a:cs typeface="Arial" panose="020B0604020202020204"/>
              </a:rPr>
              <a:t>enjiang</a:t>
            </a:r>
            <a:r>
              <a:rPr sz="975" b="1" kern="0" spc="-30" dirty="0">
                <a:solidFill>
                  <a:schemeClr val="accent6">
                    <a:lumMod val="75000"/>
                  </a:schemeClr>
                </a:solidFill>
                <a:latin typeface="Arial" panose="020B0604020202020204"/>
                <a:ea typeface="Arial" panose="020B0604020202020204"/>
                <a:cs typeface="Arial" panose="020B0604020202020204"/>
              </a:rPr>
              <a:t> camp</a:t>
            </a:r>
            <a:r>
              <a:rPr sz="975" b="1" kern="0" spc="-38" dirty="0">
                <a:solidFill>
                  <a:schemeClr val="accent6">
                    <a:lumMod val="75000"/>
                  </a:schemeClr>
                </a:solidFill>
                <a:latin typeface="Arial" panose="020B0604020202020204"/>
                <a:ea typeface="Arial" panose="020B0604020202020204"/>
                <a:cs typeface="Arial" panose="020B0604020202020204"/>
              </a:rPr>
              <a:t>us</a:t>
            </a:r>
            <a:endParaRPr lang="en-US" altLang="en-US" sz="975" b="1" kern="0" spc="-38" dirty="0">
              <a:solidFill>
                <a:schemeClr val="accent6">
                  <a:lumMod val="75000"/>
                </a:schemeClr>
              </a:solidFill>
              <a:latin typeface="Arial" panose="020B0604020202020204"/>
              <a:ea typeface="Arial" panose="020B0604020202020204"/>
              <a:cs typeface="Arial" panose="020B0604020202020204"/>
            </a:endParaRPr>
          </a:p>
        </p:txBody>
      </p:sp>
      <p:sp>
        <p:nvSpPr>
          <p:cNvPr id="118" name="textbox 118"/>
          <p:cNvSpPr/>
          <p:nvPr/>
        </p:nvSpPr>
        <p:spPr>
          <a:xfrm>
            <a:off x="5261234" y="5280970"/>
            <a:ext cx="1048179" cy="301466"/>
          </a:xfrm>
          <a:prstGeom prst="rect">
            <a:avLst/>
          </a:prstGeom>
        </p:spPr>
        <p:txBody>
          <a:bodyPr vert="horz" wrap="square" lIns="0" tIns="0" rIns="0" bIns="0"/>
          <a:lstStyle/>
          <a:p>
            <a:pPr algn="l" rtl="0" eaLnBrk="0">
              <a:lnSpc>
                <a:spcPct val="78000"/>
              </a:lnSpc>
            </a:pPr>
            <a:endParaRPr lang="en-US" altLang="en-US" sz="100" dirty="0"/>
          </a:p>
          <a:p>
            <a:pPr marL="101918" eaLnBrk="0">
              <a:lnSpc>
                <a:spcPct val="86000"/>
              </a:lnSpc>
            </a:pPr>
            <a:r>
              <a:rPr lang="zh-CN" altLang="en-US" sz="1200" b="1" kern="0" spc="15" dirty="0">
                <a:solidFill>
                  <a:schemeClr val="accent6">
                    <a:lumMod val="75000"/>
                  </a:schemeClr>
                </a:solidFill>
                <a:latin typeface="黑体" panose="02010609060101010101" charset="-122"/>
                <a:ea typeface="黑体" panose="02010609060101010101" charset="-122"/>
                <a:cs typeface="黑体" panose="02010609060101010101" charset="-122"/>
              </a:rPr>
              <a:t>十二桥</a:t>
            </a:r>
            <a:r>
              <a:rPr sz="1200" b="1" kern="0" spc="15" dirty="0" err="1">
                <a:solidFill>
                  <a:schemeClr val="accent6">
                    <a:lumMod val="75000"/>
                  </a:schemeClr>
                </a:solidFill>
                <a:latin typeface="黑体" panose="02010609060101010101" charset="-122"/>
                <a:ea typeface="黑体" panose="02010609060101010101" charset="-122"/>
                <a:cs typeface="黑体" panose="02010609060101010101" charset="-122"/>
              </a:rPr>
              <a:t>校区</a:t>
            </a:r>
            <a:endParaRPr lang="en-US" altLang="en-US" sz="1200" dirty="0">
              <a:solidFill>
                <a:schemeClr val="accent6">
                  <a:lumMod val="75000"/>
                </a:schemeClr>
              </a:solidFill>
            </a:endParaRPr>
          </a:p>
          <a:p>
            <a:pPr algn="r" eaLnBrk="0">
              <a:lnSpc>
                <a:spcPct val="84000"/>
              </a:lnSpc>
              <a:spcBef>
                <a:spcPts val="8"/>
              </a:spcBef>
            </a:pPr>
            <a:r>
              <a:rPr lang="en-US" sz="975" b="1" kern="0" spc="-23" dirty="0" err="1">
                <a:solidFill>
                  <a:schemeClr val="accent6">
                    <a:lumMod val="75000"/>
                  </a:schemeClr>
                </a:solidFill>
                <a:latin typeface="Arial" panose="020B0604020202020204"/>
                <a:ea typeface="Arial" panose="020B0604020202020204"/>
                <a:cs typeface="Arial" panose="020B0604020202020204"/>
              </a:rPr>
              <a:t>S</a:t>
            </a:r>
            <a:r>
              <a:rPr lang="en-US" altLang="zh-CN" sz="975" b="1" kern="0" spc="-23" dirty="0" err="1">
                <a:solidFill>
                  <a:schemeClr val="accent6">
                    <a:lumMod val="75000"/>
                  </a:schemeClr>
                </a:solidFill>
                <a:latin typeface="Arial" panose="020B0604020202020204"/>
                <a:ea typeface="Arial" panose="020B0604020202020204"/>
                <a:cs typeface="Arial" panose="020B0604020202020204"/>
              </a:rPr>
              <a:t>hierqiao</a:t>
            </a:r>
            <a:r>
              <a:rPr sz="975" b="1" kern="0" spc="-23" dirty="0">
                <a:solidFill>
                  <a:schemeClr val="accent6">
                    <a:lumMod val="75000"/>
                  </a:schemeClr>
                </a:solidFill>
                <a:latin typeface="Arial" panose="020B0604020202020204"/>
                <a:ea typeface="Arial" panose="020B0604020202020204"/>
                <a:cs typeface="Arial" panose="020B0604020202020204"/>
              </a:rPr>
              <a:t> campus</a:t>
            </a:r>
            <a:endParaRPr lang="en-US" altLang="en-US" sz="975" b="1" kern="0" spc="-23" dirty="0">
              <a:solidFill>
                <a:schemeClr val="accent6">
                  <a:lumMod val="75000"/>
                </a:schemeClr>
              </a:solidFill>
              <a:latin typeface="Arial" panose="020B0604020202020204"/>
              <a:ea typeface="Arial" panose="020B0604020202020204"/>
              <a:cs typeface="Arial" panose="020B0604020202020204"/>
            </a:endParaRPr>
          </a:p>
        </p:txBody>
      </p:sp>
      <p:pic>
        <p:nvPicPr>
          <p:cNvPr id="3" name="图片 2" descr="C:\Users\DELL\Desktop\百步桥近景.jpg百步桥近景"/>
          <p:cNvPicPr>
            <a:picLocks noChangeAspect="1"/>
          </p:cNvPicPr>
          <p:nvPr/>
        </p:nvPicPr>
        <p:blipFill rotWithShape="1">
          <a:blip r:embed="rId5"/>
          <a:srcRect t="5573" b="5573"/>
          <a:stretch>
            <a:fillRect/>
          </a:stretch>
        </p:blipFill>
        <p:spPr>
          <a:xfrm>
            <a:off x="4920777" y="1747854"/>
            <a:ext cx="2497442" cy="1664961"/>
          </a:xfrm>
          <a:prstGeom prst="rect">
            <a:avLst/>
          </a:prstGeom>
          <a:effectLst>
            <a:softEdge rad="12700"/>
          </a:effectLst>
        </p:spPr>
      </p:pic>
      <p:sp>
        <p:nvSpPr>
          <p:cNvPr id="6" name="矩形 5"/>
          <p:cNvSpPr/>
          <p:nvPr/>
        </p:nvSpPr>
        <p:spPr>
          <a:xfrm rot="5400000">
            <a:off x="1882552" y="268576"/>
            <a:ext cx="1366971" cy="4542416"/>
          </a:xfrm>
          <a:prstGeom prst="rect">
            <a:avLst/>
          </a:prstGeom>
          <a:noFill/>
          <a:ln w="76200">
            <a:solidFill>
              <a:srgbClr val="92D050"/>
            </a:solidFill>
          </a:ln>
          <a:extLst>
            <a:ext uri="{909E8E84-426E-40DD-AFC4-6F175D3DCCD1}">
              <a14:hiddenFill xmlns:a14="http://schemas.microsoft.com/office/drawing/2010/main">
                <a:solidFill>
                  <a:schemeClr val="accent6">
                    <a:lumMod val="40000"/>
                    <a:lumOff val="60000"/>
                  </a:schemeClr>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ln>
                <a:solidFill>
                  <a:srgbClr val="92D050"/>
                </a:solidFill>
              </a:ln>
            </a:endParaRPr>
          </a:p>
        </p:txBody>
      </p:sp>
      <p:pic>
        <p:nvPicPr>
          <p:cNvPr id="8" name="图片 7" descr="upload_post_object_v2_3397575906"/>
          <p:cNvPicPr>
            <a:picLocks noChangeAspect="1"/>
          </p:cNvPicPr>
          <p:nvPr/>
        </p:nvPicPr>
        <p:blipFill>
          <a:blip r:embed="rId6"/>
          <a:stretch>
            <a:fillRect/>
          </a:stretch>
        </p:blipFill>
        <p:spPr>
          <a:xfrm>
            <a:off x="959787" y="2434273"/>
            <a:ext cx="3012026" cy="713003"/>
          </a:xfrm>
          <a:prstGeom prst="rect">
            <a:avLst/>
          </a:prstGeom>
        </p:spPr>
      </p:pic>
      <p:sp>
        <p:nvSpPr>
          <p:cNvPr id="9" name="矩形 8"/>
          <p:cNvSpPr/>
          <p:nvPr/>
        </p:nvSpPr>
        <p:spPr>
          <a:xfrm>
            <a:off x="294799" y="3589496"/>
            <a:ext cx="2294573" cy="2186940"/>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C00000"/>
              </a:solidFill>
            </a:endParaRPr>
          </a:p>
        </p:txBody>
      </p:sp>
      <p:pic>
        <p:nvPicPr>
          <p:cNvPr id="11" name="图片 10" descr="upload_post_object_v2_989040784"/>
          <p:cNvPicPr>
            <a:picLocks noChangeAspect="1"/>
          </p:cNvPicPr>
          <p:nvPr/>
        </p:nvPicPr>
        <p:blipFill>
          <a:blip r:embed="rId7"/>
          <a:stretch>
            <a:fillRect/>
          </a:stretch>
        </p:blipFill>
        <p:spPr>
          <a:xfrm>
            <a:off x="383382" y="3695700"/>
            <a:ext cx="2135981" cy="2081213"/>
          </a:xfrm>
          <a:prstGeom prst="rect">
            <a:avLst/>
          </a:prstGeom>
        </p:spPr>
      </p:pic>
      <p:sp>
        <p:nvSpPr>
          <p:cNvPr id="16" name="文本框 15"/>
          <p:cNvSpPr txBox="1"/>
          <p:nvPr userDrawn="1"/>
        </p:nvSpPr>
        <p:spPr>
          <a:xfrm>
            <a:off x="6489095" y="4997951"/>
            <a:ext cx="2461988" cy="867504"/>
          </a:xfrm>
          <a:prstGeom prst="rect">
            <a:avLst/>
          </a:prstGeom>
          <a:solidFill>
            <a:schemeClr val="bg1"/>
          </a:solidFill>
        </p:spPr>
        <p:txBody>
          <a:bodyPr wrap="none" rtlCol="0">
            <a:noAutofit/>
          </a:bodyPr>
          <a:lstStyle/>
          <a:p>
            <a:pPr algn="ctr"/>
            <a:r>
              <a:rPr lang="zh-CN" altLang="en-US" sz="1050">
                <a:solidFill>
                  <a:schemeClr val="accent6">
                    <a:lumMod val="60000"/>
                    <a:lumOff val="40000"/>
                  </a:schemeClr>
                </a:solidFill>
                <a:latin typeface="黑体" panose="02010609060101010101" charset="-122"/>
                <a:ea typeface="黑体" panose="02010609060101010101" charset="-122"/>
                <a:cs typeface="黑体" panose="02010609060101010101" charset="-122"/>
              </a:rPr>
              <a:t>2023年9月新增</a:t>
            </a:r>
          </a:p>
          <a:p>
            <a:pPr algn="ctr"/>
            <a:r>
              <a:rPr lang="zh-CN" altLang="en-US" sz="1050">
                <a:solidFill>
                  <a:schemeClr val="accent6">
                    <a:lumMod val="60000"/>
                    <a:lumOff val="40000"/>
                  </a:schemeClr>
                </a:solidFill>
                <a:latin typeface="黑体" panose="02010609060101010101" charset="-122"/>
                <a:ea typeface="黑体" panose="02010609060101010101" charset="-122"/>
                <a:cs typeface="黑体" panose="02010609060101010101" charset="-122"/>
              </a:rPr>
              <a:t>ESI化学全球前1%学科</a:t>
            </a:r>
          </a:p>
          <a:p>
            <a:pPr algn="ctr"/>
            <a:r>
              <a:rPr lang="zh-CN" altLang="en-US" sz="1050">
                <a:solidFill>
                  <a:schemeClr val="accent6">
                    <a:lumMod val="60000"/>
                    <a:lumOff val="40000"/>
                  </a:schemeClr>
                </a:solidFill>
                <a:latin typeface="黑体" panose="02010609060101010101" charset="-122"/>
                <a:ea typeface="黑体" panose="02010609060101010101" charset="-122"/>
                <a:cs typeface="黑体" panose="02010609060101010101" charset="-122"/>
              </a:rPr>
              <a:t>September 2023</a:t>
            </a:r>
          </a:p>
          <a:p>
            <a:pPr algn="ctr"/>
            <a:r>
              <a:rPr lang="zh-CN" altLang="en-US" sz="1050">
                <a:solidFill>
                  <a:schemeClr val="accent6">
                    <a:lumMod val="60000"/>
                    <a:lumOff val="40000"/>
                  </a:schemeClr>
                </a:solidFill>
                <a:latin typeface="黑体" panose="02010609060101010101" charset="-122"/>
                <a:ea typeface="黑体" panose="02010609060101010101" charset="-122"/>
                <a:cs typeface="黑体" panose="02010609060101010101" charset="-122"/>
              </a:rPr>
              <a:t>Chemistry discipline</a:t>
            </a:r>
          </a:p>
          <a:p>
            <a:pPr algn="ctr"/>
            <a:r>
              <a:rPr lang="zh-CN" altLang="en-US" sz="1050">
                <a:solidFill>
                  <a:schemeClr val="accent6">
                    <a:lumMod val="60000"/>
                    <a:lumOff val="40000"/>
                  </a:schemeClr>
                </a:solidFill>
                <a:latin typeface="黑体" panose="02010609060101010101" charset="-122"/>
                <a:ea typeface="黑体" panose="02010609060101010101" charset="-122"/>
                <a:cs typeface="黑体" panose="02010609060101010101" charset="-122"/>
              </a:rPr>
              <a:t>Top 1% ESI worldwide</a:t>
            </a:r>
          </a:p>
        </p:txBody>
      </p:sp>
      <p:sp>
        <p:nvSpPr>
          <p:cNvPr id="17" name="文本框 16"/>
          <p:cNvSpPr txBox="1"/>
          <p:nvPr userDrawn="1"/>
        </p:nvSpPr>
        <p:spPr>
          <a:xfrm>
            <a:off x="2736532" y="3599498"/>
            <a:ext cx="2307908" cy="2169319"/>
          </a:xfrm>
          <a:prstGeom prst="rect">
            <a:avLst/>
          </a:prstGeom>
          <a:solidFill>
            <a:srgbClr val="92D050"/>
          </a:solidFill>
          <a:ln>
            <a:solidFill>
              <a:schemeClr val="accent6">
                <a:lumMod val="40000"/>
                <a:lumOff val="60000"/>
              </a:schemeClr>
            </a:solidFill>
          </a:ln>
        </p:spPr>
        <p:txBody>
          <a:bodyPr wrap="none" rtlCol="0">
            <a:noAutofit/>
          </a:bodyPr>
          <a:lstStyle/>
          <a:p>
            <a:pPr algn="l"/>
            <a:r>
              <a:rPr lang="en-US" altLang="zh-CN"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rPr>
              <a:t>2019</a:t>
            </a:r>
            <a:r>
              <a:rPr lang="zh-CN" altLang="en-US"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rPr>
              <a:t>年</a:t>
            </a:r>
            <a:r>
              <a:rPr lang="en-US" altLang="zh-CN"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rPr>
              <a:t>11</a:t>
            </a:r>
            <a:r>
              <a:rPr lang="zh-CN" altLang="en-US"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rPr>
              <a:t>月</a:t>
            </a:r>
          </a:p>
          <a:p>
            <a:pPr algn="l"/>
            <a:r>
              <a:rPr lang="zh-CN" altLang="en-US"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rPr>
              <a:t>药物学与毒物学、临床医学学科</a:t>
            </a:r>
          </a:p>
          <a:p>
            <a:pPr algn="l"/>
            <a:r>
              <a:rPr lang="zh-CN" altLang="en-US"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rPr>
              <a:t> 首次、双双进入ESI全球前1%</a:t>
            </a:r>
          </a:p>
          <a:p>
            <a:pPr algn="l"/>
            <a:r>
              <a:rPr lang="zh-CN" altLang="en-US"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rPr>
              <a:t>药物学与毒物学</a:t>
            </a:r>
          </a:p>
          <a:p>
            <a:pPr algn="l"/>
            <a:r>
              <a:rPr lang="zh-CN" altLang="en-US"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rPr>
              <a:t>（Pharmacology &amp; Toxicology）、</a:t>
            </a:r>
          </a:p>
          <a:p>
            <a:pPr algn="l"/>
            <a:r>
              <a:rPr lang="zh-CN" altLang="en-US"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rPr>
              <a:t>临床医学（Clinical Medicine）、</a:t>
            </a:r>
          </a:p>
          <a:p>
            <a:pPr algn="l"/>
            <a:r>
              <a:rPr lang="zh-CN" altLang="en-US"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rPr>
              <a:t>化学（Chemistry）</a:t>
            </a:r>
          </a:p>
          <a:p>
            <a:pPr algn="l"/>
            <a:endParaRPr lang="zh-CN" altLang="en-US"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endParaRPr>
          </a:p>
          <a:p>
            <a:pPr algn="l"/>
            <a:r>
              <a:rPr lang="en-US" altLang="zh-CN"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rPr>
              <a:t>From 2019</a:t>
            </a:r>
          </a:p>
          <a:p>
            <a:pPr algn="l"/>
            <a:r>
              <a:rPr lang="zh-CN" altLang="en-US"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rPr>
              <a:t>Pharmacology and toxicology,</a:t>
            </a:r>
          </a:p>
          <a:p>
            <a:pPr algn="l"/>
            <a:r>
              <a:rPr lang="en-US" altLang="zh-CN"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rPr>
              <a:t>C</a:t>
            </a:r>
            <a:r>
              <a:rPr lang="zh-CN" altLang="en-US"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rPr>
              <a:t>linical medicine disciplines </a:t>
            </a:r>
          </a:p>
          <a:p>
            <a:pPr algn="l"/>
            <a:r>
              <a:rPr lang="zh-CN" altLang="en-US"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rPr>
              <a:t>both entered the top 1% of ESI</a:t>
            </a:r>
          </a:p>
          <a:p>
            <a:pPr algn="l"/>
            <a:r>
              <a:rPr lang="zh-CN" altLang="en-US"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rPr>
              <a:t>world </a:t>
            </a:r>
            <a:r>
              <a:rPr lang="en-US" altLang="zh-CN"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rPr>
              <a:t>rank</a:t>
            </a:r>
            <a:endParaRPr lang="zh-CN" altLang="en-US"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endParaRPr>
          </a:p>
          <a:p>
            <a:pPr algn="l"/>
            <a:endParaRPr lang="zh-CN" altLang="en-US" sz="1050">
              <a:solidFill>
                <a:srgbClr val="FFFFFF"/>
              </a:solidFill>
              <a:effectLst>
                <a:outerShdw blurRad="50800" dist="38100" dir="18900000" algn="bl" rotWithShape="0">
                  <a:prstClr val="black">
                    <a:alpha val="40000"/>
                  </a:prstClr>
                </a:outerShdw>
              </a:effectLst>
              <a:latin typeface="黑体" panose="02010609060101010101" charset="-122"/>
              <a:ea typeface="黑体" panose="02010609060101010101" charset="-122"/>
              <a:cs typeface="黑体" panose="02010609060101010101" charset="-122"/>
            </a:endParaRPr>
          </a:p>
        </p:txBody>
      </p:sp>
      <p:pic>
        <p:nvPicPr>
          <p:cNvPr id="18" name="图片 17" descr="upload_post_object_v2_2744941821"/>
          <p:cNvPicPr>
            <a:picLocks noChangeAspect="1"/>
          </p:cNvPicPr>
          <p:nvPr/>
        </p:nvPicPr>
        <p:blipFill>
          <a:blip r:embed="rId8"/>
          <a:stretch>
            <a:fillRect/>
          </a:stretch>
        </p:blipFill>
        <p:spPr>
          <a:xfrm>
            <a:off x="6489096" y="3790563"/>
            <a:ext cx="2327884" cy="103611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11"/>
          <a:srcRect t="9184" b="9184"/>
          <a:stretch>
            <a:fillRect/>
          </a:stretch>
        </p:blipFill>
        <p:spPr>
          <a:xfrm>
            <a:off x="111798" y="973552"/>
            <a:ext cx="2915659" cy="1586921"/>
          </a:xfrm>
          <a:prstGeom prst="rect">
            <a:avLst/>
          </a:prstGeom>
        </p:spPr>
      </p:pic>
      <p:pic>
        <p:nvPicPr>
          <p:cNvPr id="12" name="图片 11"/>
          <p:cNvPicPr>
            <a:picLocks noChangeAspect="1"/>
          </p:cNvPicPr>
          <p:nvPr>
            <p:custDataLst>
              <p:tags r:id="rId3"/>
            </p:custDataLst>
          </p:nvPr>
        </p:nvPicPr>
        <p:blipFill rotWithShape="1">
          <a:blip r:embed="rId12"/>
          <a:srcRect t="1612" b="1612"/>
          <a:stretch>
            <a:fillRect/>
          </a:stretch>
        </p:blipFill>
        <p:spPr>
          <a:xfrm>
            <a:off x="3113182" y="973552"/>
            <a:ext cx="2915659" cy="1586921"/>
          </a:xfrm>
          <a:prstGeom prst="rect">
            <a:avLst/>
          </a:prstGeom>
        </p:spPr>
      </p:pic>
      <p:pic>
        <p:nvPicPr>
          <p:cNvPr id="16" name="图片 15"/>
          <p:cNvPicPr>
            <a:picLocks noChangeAspect="1"/>
          </p:cNvPicPr>
          <p:nvPr>
            <p:custDataLst>
              <p:tags r:id="rId4"/>
            </p:custDataLst>
          </p:nvPr>
        </p:nvPicPr>
        <p:blipFill rotWithShape="1">
          <a:blip r:embed="rId13"/>
          <a:srcRect l="613" t="-21" r="-613" b="18359"/>
          <a:stretch>
            <a:fillRect/>
          </a:stretch>
        </p:blipFill>
        <p:spPr>
          <a:xfrm>
            <a:off x="6114565" y="973552"/>
            <a:ext cx="2915659" cy="1586921"/>
          </a:xfrm>
          <a:prstGeom prst="rect">
            <a:avLst/>
          </a:prstGeom>
        </p:spPr>
      </p:pic>
      <p:pic>
        <p:nvPicPr>
          <p:cNvPr id="18" name="图片 17"/>
          <p:cNvPicPr>
            <a:picLocks noChangeAspect="1"/>
          </p:cNvPicPr>
          <p:nvPr>
            <p:custDataLst>
              <p:tags r:id="rId5"/>
            </p:custDataLst>
          </p:nvPr>
        </p:nvPicPr>
        <p:blipFill rotWithShape="1">
          <a:blip r:embed="rId14"/>
          <a:srcRect l="1716" r="1716"/>
          <a:stretch>
            <a:fillRect/>
          </a:stretch>
        </p:blipFill>
        <p:spPr>
          <a:xfrm>
            <a:off x="120850" y="3887982"/>
            <a:ext cx="2915267" cy="2012083"/>
          </a:xfrm>
          <a:prstGeom prst="rect">
            <a:avLst/>
          </a:prstGeom>
        </p:spPr>
      </p:pic>
      <p:pic>
        <p:nvPicPr>
          <p:cNvPr id="20" name="图片 19"/>
          <p:cNvPicPr>
            <a:picLocks noChangeAspect="1"/>
          </p:cNvPicPr>
          <p:nvPr>
            <p:custDataLst>
              <p:tags r:id="rId6"/>
            </p:custDataLst>
          </p:nvPr>
        </p:nvPicPr>
        <p:blipFill rotWithShape="1">
          <a:blip r:embed="rId15"/>
          <a:srcRect l="15908" r="15908"/>
          <a:stretch>
            <a:fillRect/>
          </a:stretch>
        </p:blipFill>
        <p:spPr>
          <a:xfrm>
            <a:off x="3121842" y="3495080"/>
            <a:ext cx="2915267" cy="2404985"/>
          </a:xfrm>
          <a:prstGeom prst="rect">
            <a:avLst/>
          </a:prstGeom>
        </p:spPr>
      </p:pic>
      <p:pic>
        <p:nvPicPr>
          <p:cNvPr id="22" name="图片 21"/>
          <p:cNvPicPr>
            <a:picLocks noChangeAspect="1"/>
          </p:cNvPicPr>
          <p:nvPr>
            <p:custDataLst>
              <p:tags r:id="rId7"/>
            </p:custDataLst>
          </p:nvPr>
        </p:nvPicPr>
        <p:blipFill rotWithShape="1">
          <a:blip r:embed="rId16"/>
          <a:srcRect t="-9286" b="13585"/>
          <a:stretch>
            <a:fillRect/>
          </a:stretch>
        </p:blipFill>
        <p:spPr>
          <a:xfrm>
            <a:off x="6122834" y="3807615"/>
            <a:ext cx="2915267" cy="2092450"/>
          </a:xfrm>
          <a:prstGeom prst="rect">
            <a:avLst/>
          </a:prstGeom>
        </p:spPr>
      </p:pic>
      <p:sp>
        <p:nvSpPr>
          <p:cNvPr id="19" name="Title 6"/>
          <p:cNvSpPr txBox="1"/>
          <p:nvPr>
            <p:custDataLst>
              <p:tags r:id="rId8"/>
            </p:custDataLst>
          </p:nvPr>
        </p:nvSpPr>
        <p:spPr>
          <a:xfrm>
            <a:off x="453778" y="2777460"/>
            <a:ext cx="8232506" cy="470026"/>
          </a:xfrm>
          <a:prstGeom prst="rect">
            <a:avLst/>
          </a:prstGeom>
          <a:noFill/>
          <a:ln w="3175">
            <a:noFill/>
            <a:prstDash val="dash"/>
          </a:ln>
        </p:spPr>
        <p:txBody>
          <a:bodyPr wrap="square" lIns="54000" tIns="27000" rIns="54000" bIns="27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nSpc>
                <a:spcPct val="100000"/>
              </a:lnSpc>
              <a:spcAft>
                <a:spcPts val="600"/>
              </a:spcAft>
              <a:defRPr/>
            </a:pPr>
            <a:r>
              <a:rPr lang="zh-CN" altLang="en-US" sz="2700" b="1" spc="225" dirty="0">
                <a:ln w="3175">
                  <a:noFill/>
                  <a:prstDash val="dash"/>
                </a:ln>
                <a:solidFill>
                  <a:srgbClr val="92D050"/>
                </a:solidFill>
                <a:latin typeface="Arial" panose="020B0604020202020204" pitchFamily="34" charset="0"/>
                <a:ea typeface="微软雅黑" panose="020B0503020204020204" charset="-122"/>
                <a:cs typeface="微软雅黑" panose="020B0503020204020204" charset="-122"/>
              </a:rPr>
              <a:t>文化体验课程 </a:t>
            </a:r>
            <a:r>
              <a:rPr altLang="zh-CN" sz="2700" b="1" spc="225" dirty="0">
                <a:ln w="3175">
                  <a:noFill/>
                  <a:prstDash val="dash"/>
                </a:ln>
                <a:solidFill>
                  <a:srgbClr val="92D050"/>
                </a:solidFill>
                <a:latin typeface="Arial" panose="020B0604020202020204" pitchFamily="34" charset="0"/>
                <a:ea typeface="微软雅黑" panose="020B0503020204020204" charset="-122"/>
                <a:cs typeface="微软雅黑" panose="020B0503020204020204" charset="-122"/>
              </a:rPr>
              <a:t>Traditional Chinese Culture</a:t>
            </a:r>
            <a:endParaRPr lang="zh-CN" altLang="zh-CN" sz="2700" b="1" spc="225" dirty="0">
              <a:ln w="3175">
                <a:noFill/>
                <a:prstDash val="dash"/>
              </a:ln>
              <a:solidFill>
                <a:srgbClr val="92D050"/>
              </a:solidFill>
              <a:latin typeface="Arial" panose="020B0604020202020204" pitchFamily="34" charset="0"/>
              <a:ea typeface="微软雅黑" panose="020B0503020204020204" charset="-122"/>
              <a:cs typeface="微软雅黑" panose="020B0503020204020204" charset="-122"/>
            </a:endParaRPr>
          </a:p>
        </p:txBody>
      </p:sp>
      <p:cxnSp>
        <p:nvCxnSpPr>
          <p:cNvPr id="2" name="直接连接符 1"/>
          <p:cNvCxnSpPr/>
          <p:nvPr userDrawn="1"/>
        </p:nvCxnSpPr>
        <p:spPr>
          <a:xfrm flipV="1">
            <a:off x="-19490" y="3288772"/>
            <a:ext cx="9171623" cy="9049"/>
          </a:xfrm>
          <a:prstGeom prst="line">
            <a:avLst/>
          </a:prstGeom>
          <a:ln w="104775" cap="flat" cmpd="sng" algn="ctr">
            <a:solidFill>
              <a:srgbClr val="92D050">
                <a:alpha val="100000"/>
              </a:srgbClr>
            </a:solidFill>
            <a:prstDash val="solid"/>
            <a:miter lim="800000"/>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59155"/>
            <a:ext cx="9143524" cy="774383"/>
          </a:xfrm>
          <a:prstGeom prst="rect">
            <a:avLst/>
          </a:prstGeom>
          <a:solidFill>
            <a:srgbClr val="92D05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solidFill>
                <a:srgbClr val="92D050"/>
              </a:solidFill>
            </a:endParaRPr>
          </a:p>
        </p:txBody>
      </p:sp>
      <p:sp>
        <p:nvSpPr>
          <p:cNvPr id="288" name="textbox 288"/>
          <p:cNvSpPr/>
          <p:nvPr/>
        </p:nvSpPr>
        <p:spPr>
          <a:xfrm>
            <a:off x="104775" y="876322"/>
            <a:ext cx="5675471" cy="669608"/>
          </a:xfrm>
          <a:prstGeom prst="rect">
            <a:avLst/>
          </a:prstGeom>
        </p:spPr>
        <p:txBody>
          <a:bodyPr vert="horz" wrap="square" lIns="0" tIns="0" rIns="0" bIns="0"/>
          <a:lstStyle/>
          <a:p>
            <a:pPr algn="l" rtl="0" eaLnBrk="0">
              <a:lnSpc>
                <a:spcPct val="178000"/>
              </a:lnSpc>
            </a:pPr>
            <a:endParaRPr lang="en-US" altLang="en-US" sz="750" dirty="0"/>
          </a:p>
          <a:p>
            <a:pPr marL="656749" eaLnBrk="0">
              <a:lnSpc>
                <a:spcPct val="93000"/>
              </a:lnSpc>
              <a:spcBef>
                <a:spcPts val="4"/>
              </a:spcBef>
              <a:tabLst>
                <a:tab pos="800576" algn="l"/>
              </a:tabLst>
            </a:pPr>
            <a:r>
              <a:rPr sz="3150" kern="0" dirty="0">
                <a:solidFill>
                  <a:srgbClr val="C00000"/>
                </a:solidFill>
                <a:latin typeface="黑体" panose="02010609060101010101" charset="-122"/>
                <a:ea typeface="黑体" panose="02010609060101010101" charset="-122"/>
                <a:cs typeface="黑体" panose="02010609060101010101" charset="-122"/>
              </a:rPr>
              <a:t>	</a:t>
            </a:r>
            <a:r>
              <a:rPr sz="3150" b="1" kern="0" spc="-98" dirty="0">
                <a:solidFill>
                  <a:schemeClr val="bg1"/>
                </a:solidFill>
                <a:latin typeface="黑体" panose="02010609060101010101" charset="-122"/>
                <a:ea typeface="黑体" panose="02010609060101010101" charset="-122"/>
                <a:cs typeface="黑体" panose="02010609060101010101" charset="-122"/>
              </a:rPr>
              <a:t>申请指南</a:t>
            </a:r>
            <a:r>
              <a:rPr sz="3150" kern="0" spc="-683" dirty="0">
                <a:solidFill>
                  <a:schemeClr val="bg1"/>
                </a:solidFill>
                <a:latin typeface="黑体" panose="02010609060101010101" charset="-122"/>
                <a:ea typeface="黑体" panose="02010609060101010101" charset="-122"/>
                <a:cs typeface="黑体" panose="02010609060101010101" charset="-122"/>
              </a:rPr>
              <a:t> </a:t>
            </a:r>
            <a:r>
              <a:rPr sz="3150" b="1" kern="0" spc="-98" dirty="0">
                <a:solidFill>
                  <a:schemeClr val="bg1"/>
                </a:solidFill>
                <a:latin typeface="Arial" panose="020B0604020202020204" pitchFamily="34" charset="0"/>
                <a:ea typeface="Arial" panose="020B0604020202020204" pitchFamily="34" charset="0"/>
                <a:cs typeface="Arial" panose="020B0604020202020204" pitchFamily="34" charset="0"/>
              </a:rPr>
              <a:t>Application Notes</a:t>
            </a:r>
            <a:endParaRPr lang="en-US" altLang="en-US" sz="3150" b="1" kern="0" spc="-98"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pic>
        <p:nvPicPr>
          <p:cNvPr id="292" name="picture 292"/>
          <p:cNvPicPr>
            <a:picLocks noChangeAspect="1"/>
          </p:cNvPicPr>
          <p:nvPr>
            <p:custDataLst>
              <p:tags r:id="rId1"/>
            </p:custDataLst>
          </p:nvPr>
        </p:nvPicPr>
        <p:blipFill>
          <a:blip r:embed="rId5"/>
          <a:stretch>
            <a:fillRect/>
          </a:stretch>
        </p:blipFill>
        <p:spPr>
          <a:xfrm rot="21600000">
            <a:off x="2924159" y="4391413"/>
            <a:ext cx="1138245" cy="1447419"/>
          </a:xfrm>
          <a:prstGeom prst="rect">
            <a:avLst/>
          </a:prstGeom>
        </p:spPr>
      </p:pic>
      <p:pic>
        <p:nvPicPr>
          <p:cNvPr id="294" name="picture 294"/>
          <p:cNvPicPr>
            <a:picLocks noChangeAspect="1"/>
          </p:cNvPicPr>
          <p:nvPr/>
        </p:nvPicPr>
        <p:blipFill>
          <a:blip r:embed="rId6"/>
          <a:srcRect t="1105" b="1105"/>
          <a:stretch>
            <a:fillRect/>
          </a:stretch>
        </p:blipFill>
        <p:spPr>
          <a:xfrm rot="21600000">
            <a:off x="371520" y="4600587"/>
            <a:ext cx="1290584" cy="1262060"/>
          </a:xfrm>
          <a:prstGeom prst="rect">
            <a:avLst/>
          </a:prstGeom>
        </p:spPr>
      </p:pic>
      <p:grpSp>
        <p:nvGrpSpPr>
          <p:cNvPr id="12" name="group 12"/>
          <p:cNvGrpSpPr/>
          <p:nvPr/>
        </p:nvGrpSpPr>
        <p:grpSpPr>
          <a:xfrm rot="21600000">
            <a:off x="1776433" y="4400509"/>
            <a:ext cx="1061984" cy="1490637"/>
            <a:chOff x="0" y="0"/>
            <a:chExt cx="1415978" cy="1987516"/>
          </a:xfrm>
        </p:grpSpPr>
        <p:pic>
          <p:nvPicPr>
            <p:cNvPr id="296" name="picture 296"/>
            <p:cNvPicPr>
              <a:picLocks noChangeAspect="1"/>
            </p:cNvPicPr>
            <p:nvPr/>
          </p:nvPicPr>
          <p:blipFill>
            <a:blip r:embed="rId7"/>
            <a:srcRect l="1010" r="1010"/>
            <a:stretch>
              <a:fillRect/>
            </a:stretch>
          </p:blipFill>
          <p:spPr>
            <a:xfrm rot="21600000">
              <a:off x="0" y="0"/>
              <a:ext cx="1415978" cy="1987516"/>
            </a:xfrm>
            <a:prstGeom prst="rect">
              <a:avLst/>
            </a:prstGeom>
          </p:spPr>
        </p:pic>
        <p:pic>
          <p:nvPicPr>
            <p:cNvPr id="302" name="picture 302"/>
            <p:cNvPicPr>
              <a:picLocks noChangeAspect="1"/>
            </p:cNvPicPr>
            <p:nvPr/>
          </p:nvPicPr>
          <p:blipFill>
            <a:blip r:embed="rId8"/>
            <a:stretch>
              <a:fillRect/>
            </a:stretch>
          </p:blipFill>
          <p:spPr>
            <a:xfrm rot="21600000">
              <a:off x="206410" y="1593833"/>
              <a:ext cx="530169" cy="82536"/>
            </a:xfrm>
            <a:prstGeom prst="rect">
              <a:avLst/>
            </a:prstGeom>
          </p:spPr>
        </p:pic>
      </p:grpSp>
      <p:sp>
        <p:nvSpPr>
          <p:cNvPr id="304" name="textbox 304"/>
          <p:cNvSpPr/>
          <p:nvPr/>
        </p:nvSpPr>
        <p:spPr>
          <a:xfrm>
            <a:off x="449104" y="4391501"/>
            <a:ext cx="1168241" cy="205740"/>
          </a:xfrm>
          <a:prstGeom prst="rect">
            <a:avLst/>
          </a:prstGeom>
        </p:spPr>
        <p:txBody>
          <a:bodyPr vert="horz" wrap="square" lIns="0" tIns="0" rIns="0" bIns="0"/>
          <a:lstStyle/>
          <a:p>
            <a:pPr algn="l" rtl="0" eaLnBrk="0">
              <a:lnSpc>
                <a:spcPct val="93000"/>
              </a:lnSpc>
            </a:pPr>
            <a:endParaRPr lang="en-US" altLang="en-US" sz="100" dirty="0">
              <a:solidFill>
                <a:srgbClr val="C00000"/>
              </a:solidFill>
            </a:endParaRPr>
          </a:p>
          <a:p>
            <a:pPr marL="9525" eaLnBrk="0">
              <a:lnSpc>
                <a:spcPct val="81000"/>
              </a:lnSpc>
            </a:pPr>
            <a:r>
              <a:rPr sz="1500" b="1" kern="0" spc="-38" dirty="0">
                <a:solidFill>
                  <a:schemeClr val="accent6">
                    <a:lumMod val="60000"/>
                    <a:lumOff val="40000"/>
                  </a:schemeClr>
                </a:solidFill>
                <a:latin typeface="Arial" panose="020B0604020202020204"/>
                <a:ea typeface="Arial" panose="020B0604020202020204"/>
                <a:cs typeface="Arial" panose="020B0604020202020204"/>
              </a:rPr>
              <a:t>Apply Online</a:t>
            </a:r>
            <a:endParaRPr lang="en-US" altLang="en-US" sz="1500" b="1" kern="0" spc="-38" dirty="0">
              <a:solidFill>
                <a:schemeClr val="accent6">
                  <a:lumMod val="60000"/>
                  <a:lumOff val="40000"/>
                </a:schemeClr>
              </a:solidFill>
              <a:latin typeface="Arial" panose="020B0604020202020204"/>
              <a:ea typeface="Arial" panose="020B0604020202020204"/>
              <a:cs typeface="Arial" panose="020B0604020202020204"/>
            </a:endParaRPr>
          </a:p>
        </p:txBody>
      </p:sp>
      <p:sp>
        <p:nvSpPr>
          <p:cNvPr id="3" name="文本框 2"/>
          <p:cNvSpPr txBox="1"/>
          <p:nvPr userDrawn="1"/>
        </p:nvSpPr>
        <p:spPr>
          <a:xfrm>
            <a:off x="4454189" y="1944286"/>
            <a:ext cx="4645253" cy="3713492"/>
          </a:xfrm>
          <a:prstGeom prst="rect">
            <a:avLst/>
          </a:prstGeom>
        </p:spPr>
        <p:txBody>
          <a:bodyPr wrap="none" rtlCol="0">
            <a:noAutofit/>
          </a:bodyPr>
          <a:lstStyle/>
          <a:p>
            <a:pPr marL="214313" indent="-214313">
              <a:lnSpc>
                <a:spcPct val="140000"/>
              </a:lnSpc>
              <a:buFont typeface="Wingdings" panose="05000000000000000000" charset="0"/>
              <a:buChar char="u"/>
            </a:pPr>
            <a:r>
              <a:rPr lang="zh-CN" altLang="en-US" sz="1350" b="1">
                <a:solidFill>
                  <a:srgbClr val="92D050"/>
                </a:solidFill>
                <a:latin typeface="黑体" panose="02010609060101010101" charset="-122"/>
                <a:ea typeface="黑体" panose="02010609060101010101" charset="-122"/>
                <a:cs typeface="黑体" panose="02010609060101010101" charset="-122"/>
              </a:rPr>
              <a:t>申请时间</a:t>
            </a:r>
            <a:r>
              <a:rPr lang="en-US" altLang="zh-CN" sz="1350" b="1">
                <a:solidFill>
                  <a:srgbClr val="92D050"/>
                </a:solidFill>
              </a:rPr>
              <a:t>/Application Period</a:t>
            </a:r>
          </a:p>
          <a:p>
            <a:pPr>
              <a:lnSpc>
                <a:spcPct val="140000"/>
              </a:lnSpc>
            </a:pPr>
            <a:r>
              <a:rPr lang="en-US" altLang="zh-CN" sz="1350">
                <a:solidFill>
                  <a:srgbClr val="92D050"/>
                </a:solidFill>
              </a:rPr>
              <a:t>      01.01-05.30</a:t>
            </a:r>
            <a:endParaRPr lang="zh-CN" altLang="en-US" sz="1350">
              <a:solidFill>
                <a:srgbClr val="92D050"/>
              </a:solidFill>
            </a:endParaRPr>
          </a:p>
          <a:p>
            <a:pPr marL="214313" indent="-214313">
              <a:lnSpc>
                <a:spcPct val="140000"/>
              </a:lnSpc>
              <a:buFont typeface="Wingdings" panose="05000000000000000000" charset="0"/>
              <a:buChar char="u"/>
            </a:pPr>
            <a:r>
              <a:rPr lang="zh-CN" altLang="en-US" sz="1350" b="1">
                <a:solidFill>
                  <a:srgbClr val="92D050"/>
                </a:solidFill>
                <a:latin typeface="黑体" panose="02010609060101010101" charset="-122"/>
                <a:ea typeface="黑体" panose="02010609060101010101" charset="-122"/>
                <a:cs typeface="黑体" panose="02010609060101010101" charset="-122"/>
              </a:rPr>
              <a:t>申请方式</a:t>
            </a:r>
            <a:r>
              <a:rPr lang="en-US" altLang="zh-CN" sz="1350" b="1">
                <a:solidFill>
                  <a:srgbClr val="92D050"/>
                </a:solidFill>
              </a:rPr>
              <a:t>/Application Approach</a:t>
            </a:r>
          </a:p>
          <a:p>
            <a:pPr>
              <a:lnSpc>
                <a:spcPct val="140000"/>
              </a:lnSpc>
            </a:pPr>
            <a:r>
              <a:rPr lang="zh-CN" altLang="en-US" sz="1350">
                <a:solidFill>
                  <a:srgbClr val="92D050"/>
                </a:solidFill>
                <a:latin typeface="黑体" panose="02010609060101010101" charset="-122"/>
                <a:ea typeface="黑体" panose="02010609060101010101" charset="-122"/>
                <a:cs typeface="黑体" panose="02010609060101010101" charset="-122"/>
              </a:rPr>
              <a:t>   线上报名</a:t>
            </a:r>
            <a:r>
              <a:rPr lang="en-US" altLang="zh-CN" sz="1350">
                <a:solidFill>
                  <a:srgbClr val="92D050"/>
                </a:solidFill>
              </a:rPr>
              <a:t> </a:t>
            </a:r>
            <a:r>
              <a:rPr lang="en-US" altLang="zh-CN" sz="1350" b="1">
                <a:solidFill>
                  <a:srgbClr val="92D050"/>
                </a:solidFill>
              </a:rPr>
              <a:t>Apply Online</a:t>
            </a:r>
            <a:endParaRPr lang="zh-CN" altLang="en-US" sz="1350" b="1">
              <a:solidFill>
                <a:srgbClr val="92D050"/>
              </a:solidFill>
            </a:endParaRPr>
          </a:p>
          <a:p>
            <a:pPr marL="214313" indent="-214313">
              <a:lnSpc>
                <a:spcPct val="140000"/>
              </a:lnSpc>
              <a:buFont typeface="Wingdings" panose="05000000000000000000" charset="0"/>
              <a:buChar char="u"/>
            </a:pPr>
            <a:r>
              <a:rPr lang="zh-CN" altLang="en-US" sz="1350" b="1">
                <a:solidFill>
                  <a:srgbClr val="92D050"/>
                </a:solidFill>
                <a:latin typeface="黑体" panose="02010609060101010101" charset="-122"/>
                <a:ea typeface="黑体" panose="02010609060101010101" charset="-122"/>
                <a:cs typeface="黑体" panose="02010609060101010101" charset="-122"/>
              </a:rPr>
              <a:t>申请材料</a:t>
            </a:r>
            <a:r>
              <a:rPr lang="en-US" altLang="zh-CN" sz="1350" b="1">
                <a:solidFill>
                  <a:srgbClr val="92D050"/>
                </a:solidFill>
              </a:rPr>
              <a:t>/Supporting Documents</a:t>
            </a:r>
          </a:p>
          <a:p>
            <a:pPr>
              <a:lnSpc>
                <a:spcPct val="140000"/>
              </a:lnSpc>
            </a:pPr>
            <a:r>
              <a:rPr lang="zh-CN" altLang="en-US" sz="1200" b="1">
                <a:solidFill>
                  <a:srgbClr val="92D050"/>
                </a:solidFill>
                <a:latin typeface="黑体" panose="02010609060101010101" charset="-122"/>
                <a:ea typeface="黑体" panose="02010609060101010101" charset="-122"/>
                <a:cs typeface="黑体" panose="02010609060101010101" charset="-122"/>
              </a:rPr>
              <a:t>基本信息+毕业证+成绩单+语言证书+体检表+无犯罪记录证明</a:t>
            </a:r>
            <a:endParaRPr lang="en-US" altLang="zh-CN" sz="1200" b="1">
              <a:solidFill>
                <a:srgbClr val="92D050"/>
              </a:solidFill>
              <a:latin typeface="黑体" panose="02010609060101010101" charset="-122"/>
              <a:ea typeface="黑体" panose="02010609060101010101" charset="-122"/>
              <a:cs typeface="黑体" panose="02010609060101010101" charset="-122"/>
            </a:endParaRPr>
          </a:p>
          <a:p>
            <a:pPr>
              <a:lnSpc>
                <a:spcPct val="140000"/>
              </a:lnSpc>
            </a:pPr>
            <a:r>
              <a:rPr lang="en-US" altLang="zh-CN" sz="1050">
                <a:solidFill>
                  <a:srgbClr val="92D050"/>
                </a:solidFill>
              </a:rPr>
              <a:t>Personal Info</a:t>
            </a:r>
            <a:r>
              <a:rPr lang="zh-CN" altLang="en-US" sz="1050">
                <a:solidFill>
                  <a:srgbClr val="92D050"/>
                </a:solidFill>
              </a:rPr>
              <a:t>+</a:t>
            </a:r>
            <a:r>
              <a:rPr lang="en-US" altLang="zh-CN" sz="1050">
                <a:solidFill>
                  <a:srgbClr val="92D050"/>
                </a:solidFill>
              </a:rPr>
              <a:t>Diploma/Degree</a:t>
            </a:r>
            <a:r>
              <a:rPr lang="zh-CN" altLang="en-US" sz="1050">
                <a:solidFill>
                  <a:srgbClr val="92D050"/>
                </a:solidFill>
              </a:rPr>
              <a:t>+</a:t>
            </a:r>
            <a:r>
              <a:rPr lang="en-US" altLang="zh-CN" sz="1050">
                <a:solidFill>
                  <a:srgbClr val="92D050"/>
                </a:solidFill>
              </a:rPr>
              <a:t>Transcript</a:t>
            </a:r>
            <a:r>
              <a:rPr lang="zh-CN" altLang="en-US" sz="1050">
                <a:solidFill>
                  <a:srgbClr val="92D050"/>
                </a:solidFill>
              </a:rPr>
              <a:t>+</a:t>
            </a:r>
          </a:p>
          <a:p>
            <a:pPr>
              <a:lnSpc>
                <a:spcPct val="140000"/>
              </a:lnSpc>
            </a:pPr>
            <a:r>
              <a:rPr lang="en-US" altLang="zh-CN" sz="1050">
                <a:solidFill>
                  <a:srgbClr val="92D050"/>
                </a:solidFill>
              </a:rPr>
              <a:t>Language Certificate</a:t>
            </a:r>
            <a:r>
              <a:rPr lang="zh-CN" altLang="en-US" sz="1050">
                <a:solidFill>
                  <a:srgbClr val="92D050"/>
                </a:solidFill>
              </a:rPr>
              <a:t>+</a:t>
            </a:r>
            <a:r>
              <a:rPr lang="en-US" altLang="zh-CN" sz="1050">
                <a:solidFill>
                  <a:srgbClr val="92D050"/>
                </a:solidFill>
              </a:rPr>
              <a:t>Healthy Physical Examination Report</a:t>
            </a:r>
            <a:endParaRPr lang="zh-CN" altLang="en-US" sz="1050">
              <a:solidFill>
                <a:srgbClr val="92D050"/>
              </a:solidFill>
            </a:endParaRPr>
          </a:p>
          <a:p>
            <a:pPr marL="214313" indent="-214313">
              <a:lnSpc>
                <a:spcPct val="140000"/>
              </a:lnSpc>
              <a:buFont typeface="Wingdings" panose="05000000000000000000" charset="0"/>
              <a:buChar char="u"/>
            </a:pPr>
            <a:r>
              <a:rPr lang="zh-CN" altLang="en-US" sz="1350" b="1">
                <a:solidFill>
                  <a:srgbClr val="92D050"/>
                </a:solidFill>
                <a:latin typeface="黑体" panose="02010609060101010101" charset="-122"/>
                <a:ea typeface="黑体" panose="02010609060101010101" charset="-122"/>
                <a:cs typeface="黑体" panose="02010609060101010101" charset="-122"/>
              </a:rPr>
              <a:t>申请流程</a:t>
            </a:r>
            <a:r>
              <a:rPr lang="en-US" altLang="zh-CN" sz="1350" b="1">
                <a:solidFill>
                  <a:srgbClr val="92D050"/>
                </a:solidFill>
              </a:rPr>
              <a:t>/Admission Procedures</a:t>
            </a:r>
          </a:p>
          <a:p>
            <a:pPr>
              <a:lnSpc>
                <a:spcPct val="140000"/>
              </a:lnSpc>
            </a:pPr>
            <a:r>
              <a:rPr lang="zh-CN" altLang="en-US" sz="1350" b="1">
                <a:solidFill>
                  <a:srgbClr val="92D050"/>
                </a:solidFill>
                <a:latin typeface="黑体" panose="02010609060101010101" charset="-122"/>
                <a:ea typeface="黑体" panose="02010609060101010101" charset="-122"/>
                <a:cs typeface="黑体" panose="02010609060101010101" charset="-122"/>
              </a:rPr>
              <a:t>初审—考试</a:t>
            </a:r>
            <a:r>
              <a:rPr lang="en-US" altLang="zh-CN" sz="1350" b="1">
                <a:solidFill>
                  <a:srgbClr val="92D050"/>
                </a:solidFill>
                <a:latin typeface="黑体" panose="02010609060101010101" charset="-122"/>
                <a:ea typeface="黑体" panose="02010609060101010101" charset="-122"/>
                <a:cs typeface="黑体" panose="02010609060101010101" charset="-122"/>
              </a:rPr>
              <a:t>/</a:t>
            </a:r>
            <a:r>
              <a:rPr lang="zh-CN" altLang="en-US" sz="1350" b="1">
                <a:solidFill>
                  <a:srgbClr val="92D050"/>
                </a:solidFill>
                <a:latin typeface="黑体" panose="02010609060101010101" charset="-122"/>
                <a:ea typeface="黑体" panose="02010609060101010101" charset="-122"/>
                <a:cs typeface="黑体" panose="02010609060101010101" charset="-122"/>
              </a:rPr>
              <a:t>面试-复审-终审-录取</a:t>
            </a:r>
            <a:endParaRPr lang="en-US" altLang="zh-CN" sz="1350" b="1">
              <a:solidFill>
                <a:srgbClr val="92D050"/>
              </a:solidFill>
              <a:latin typeface="黑体" panose="02010609060101010101" charset="-122"/>
              <a:ea typeface="黑体" panose="02010609060101010101" charset="-122"/>
              <a:cs typeface="黑体" panose="02010609060101010101" charset="-122"/>
            </a:endParaRPr>
          </a:p>
          <a:p>
            <a:pPr>
              <a:lnSpc>
                <a:spcPct val="140000"/>
              </a:lnSpc>
            </a:pPr>
            <a:r>
              <a:rPr lang="en-US" altLang="zh-CN" sz="1050">
                <a:solidFill>
                  <a:srgbClr val="92D050"/>
                </a:solidFill>
              </a:rPr>
              <a:t>General</a:t>
            </a:r>
            <a:r>
              <a:rPr lang="zh-CN" altLang="en-US" sz="1050">
                <a:solidFill>
                  <a:srgbClr val="92D050"/>
                </a:solidFill>
              </a:rPr>
              <a:t> </a:t>
            </a:r>
            <a:r>
              <a:rPr lang="en-US" altLang="zh-CN" sz="1050">
                <a:solidFill>
                  <a:srgbClr val="92D050"/>
                </a:solidFill>
              </a:rPr>
              <a:t>Review</a:t>
            </a:r>
            <a:r>
              <a:rPr lang="zh-CN" altLang="en-US" sz="1050">
                <a:solidFill>
                  <a:srgbClr val="92D050"/>
                </a:solidFill>
              </a:rPr>
              <a:t>（</a:t>
            </a:r>
            <a:r>
              <a:rPr lang="en-US" altLang="zh-CN" sz="1050">
                <a:solidFill>
                  <a:srgbClr val="92D050"/>
                </a:solidFill>
              </a:rPr>
              <a:t>IEC Office</a:t>
            </a:r>
            <a:r>
              <a:rPr lang="zh-CN" altLang="en-US" sz="1050">
                <a:solidFill>
                  <a:srgbClr val="92D050"/>
                </a:solidFill>
              </a:rPr>
              <a:t>）</a:t>
            </a:r>
          </a:p>
          <a:p>
            <a:pPr>
              <a:lnSpc>
                <a:spcPct val="140000"/>
              </a:lnSpc>
            </a:pPr>
            <a:r>
              <a:rPr lang="zh-CN" altLang="en-US" sz="1050">
                <a:solidFill>
                  <a:srgbClr val="92D050"/>
                </a:solidFill>
              </a:rPr>
              <a:t>→</a:t>
            </a:r>
            <a:r>
              <a:rPr lang="en-US" altLang="zh-CN" sz="1050">
                <a:solidFill>
                  <a:srgbClr val="92D050"/>
                </a:solidFill>
              </a:rPr>
              <a:t>Online</a:t>
            </a:r>
            <a:r>
              <a:rPr lang="zh-CN" altLang="en-US" sz="1050">
                <a:solidFill>
                  <a:srgbClr val="92D050"/>
                </a:solidFill>
              </a:rPr>
              <a:t> </a:t>
            </a:r>
            <a:r>
              <a:rPr lang="en-US" altLang="zh-CN" sz="1050">
                <a:solidFill>
                  <a:srgbClr val="92D050"/>
                </a:solidFill>
              </a:rPr>
              <a:t>Exam/Interview</a:t>
            </a:r>
            <a:r>
              <a:rPr lang="zh-CN" altLang="en-US" sz="1050">
                <a:solidFill>
                  <a:srgbClr val="92D050"/>
                </a:solidFill>
              </a:rPr>
              <a:t>→</a:t>
            </a:r>
            <a:r>
              <a:rPr lang="en-US" altLang="zh-CN" sz="1050">
                <a:solidFill>
                  <a:srgbClr val="92D050"/>
                </a:solidFill>
              </a:rPr>
              <a:t>Academic</a:t>
            </a:r>
            <a:r>
              <a:rPr lang="zh-CN" altLang="en-US" sz="1050">
                <a:solidFill>
                  <a:srgbClr val="92D050"/>
                </a:solidFill>
              </a:rPr>
              <a:t> </a:t>
            </a:r>
            <a:r>
              <a:rPr lang="en-US" altLang="zh-CN" sz="1050">
                <a:solidFill>
                  <a:srgbClr val="92D050"/>
                </a:solidFill>
              </a:rPr>
              <a:t>Review</a:t>
            </a:r>
            <a:r>
              <a:rPr lang="zh-CN" altLang="en-US" sz="1050">
                <a:solidFill>
                  <a:srgbClr val="92D050"/>
                </a:solidFill>
              </a:rPr>
              <a:t>（</a:t>
            </a:r>
            <a:r>
              <a:rPr lang="en-US" altLang="zh-CN" sz="1050">
                <a:solidFill>
                  <a:srgbClr val="92D050"/>
                </a:solidFill>
              </a:rPr>
              <a:t>Commiittee of</a:t>
            </a:r>
          </a:p>
          <a:p>
            <a:pPr>
              <a:lnSpc>
                <a:spcPct val="140000"/>
              </a:lnSpc>
            </a:pPr>
            <a:r>
              <a:rPr lang="en-US" altLang="zh-CN" sz="1050">
                <a:solidFill>
                  <a:srgbClr val="92D050"/>
                </a:solidFill>
              </a:rPr>
              <a:t>Schools</a:t>
            </a:r>
            <a:r>
              <a:rPr lang="zh-CN" altLang="en-US" sz="1050">
                <a:solidFill>
                  <a:srgbClr val="92D050"/>
                </a:solidFill>
              </a:rPr>
              <a:t>）→</a:t>
            </a:r>
            <a:r>
              <a:rPr lang="en-US" altLang="zh-CN" sz="1050">
                <a:solidFill>
                  <a:srgbClr val="92D050"/>
                </a:solidFill>
              </a:rPr>
              <a:t>Final Review</a:t>
            </a:r>
            <a:r>
              <a:rPr lang="zh-CN" altLang="en-US" sz="1050">
                <a:solidFill>
                  <a:srgbClr val="92D050"/>
                </a:solidFill>
              </a:rPr>
              <a:t>（</a:t>
            </a:r>
            <a:r>
              <a:rPr lang="en-US" altLang="zh-CN" sz="1050">
                <a:solidFill>
                  <a:srgbClr val="92D050"/>
                </a:solidFill>
              </a:rPr>
              <a:t>Committee of CDUTCM</a:t>
            </a:r>
            <a:r>
              <a:rPr lang="zh-CN" altLang="en-US" sz="1050">
                <a:solidFill>
                  <a:srgbClr val="92D050"/>
                </a:solidFill>
              </a:rPr>
              <a:t>）</a:t>
            </a:r>
          </a:p>
        </p:txBody>
      </p:sp>
      <p:pic>
        <p:nvPicPr>
          <p:cNvPr id="10" name="图片 9" descr="upload_post_object_v2_4221251672"/>
          <p:cNvPicPr>
            <a:picLocks noChangeAspect="1"/>
          </p:cNvPicPr>
          <p:nvPr>
            <p:custDataLst>
              <p:tags r:id="rId2"/>
            </p:custDataLst>
          </p:nvPr>
        </p:nvPicPr>
        <p:blipFill>
          <a:blip r:embed="rId9"/>
          <a:stretch>
            <a:fillRect/>
          </a:stretch>
        </p:blipFill>
        <p:spPr>
          <a:xfrm>
            <a:off x="686769" y="1944288"/>
            <a:ext cx="3051782" cy="228958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219570" y="2165314"/>
            <a:ext cx="2104356" cy="1163736"/>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4" name="矩形 3"/>
          <p:cNvSpPr/>
          <p:nvPr/>
        </p:nvSpPr>
        <p:spPr>
          <a:xfrm>
            <a:off x="2688387" y="2165347"/>
            <a:ext cx="2313443" cy="1163736"/>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350" name="textbox 350"/>
          <p:cNvSpPr/>
          <p:nvPr/>
        </p:nvSpPr>
        <p:spPr>
          <a:xfrm>
            <a:off x="2688387" y="3461522"/>
            <a:ext cx="5676900" cy="263020"/>
          </a:xfrm>
          <a:prstGeom prst="rect">
            <a:avLst/>
          </a:prstGeom>
        </p:spPr>
        <p:txBody>
          <a:bodyPr vert="horz" wrap="square" lIns="0" tIns="0" rIns="0" bIns="0"/>
          <a:lstStyle/>
          <a:p>
            <a:pPr algn="l" rtl="0" eaLnBrk="0">
              <a:lnSpc>
                <a:spcPct val="83000"/>
              </a:lnSpc>
            </a:pPr>
            <a:endParaRPr lang="en-US" altLang="en-US" sz="100" dirty="0">
              <a:solidFill>
                <a:schemeClr val="accent6">
                  <a:lumMod val="60000"/>
                  <a:lumOff val="40000"/>
                </a:schemeClr>
              </a:solidFill>
            </a:endParaRPr>
          </a:p>
          <a:p>
            <a:pPr marL="9525" eaLnBrk="0">
              <a:lnSpc>
                <a:spcPts val="1890"/>
              </a:lnSpc>
            </a:pPr>
            <a:r>
              <a:rPr sz="1350" kern="0" dirty="0">
                <a:solidFill>
                  <a:schemeClr val="accent6">
                    <a:lumMod val="75000"/>
                  </a:schemeClr>
                </a:solidFill>
                <a:latin typeface="Arial" panose="020B0604020202020204"/>
                <a:ea typeface="Arial" panose="020B0604020202020204"/>
                <a:cs typeface="Arial" panose="020B0604020202020204"/>
              </a:rPr>
              <a:t>It</a:t>
            </a:r>
            <a:r>
              <a:rPr sz="1350" kern="0" spc="90" dirty="0">
                <a:solidFill>
                  <a:schemeClr val="accent6">
                    <a:lumMod val="75000"/>
                  </a:schemeClr>
                </a:solidFill>
                <a:latin typeface="Arial" panose="020B0604020202020204"/>
                <a:ea typeface="Arial" panose="020B0604020202020204"/>
                <a:cs typeface="Arial" panose="020B0604020202020204"/>
              </a:rPr>
              <a:t> </a:t>
            </a:r>
            <a:r>
              <a:rPr sz="1350" kern="0" dirty="0">
                <a:solidFill>
                  <a:schemeClr val="accent6">
                    <a:lumMod val="75000"/>
                  </a:schemeClr>
                </a:solidFill>
                <a:latin typeface="Arial" panose="020B0604020202020204"/>
                <a:ea typeface="Arial" panose="020B0604020202020204"/>
                <a:cs typeface="Arial" panose="020B0604020202020204"/>
              </a:rPr>
              <a:t>is also available for Eng</a:t>
            </a:r>
            <a:r>
              <a:rPr sz="1350" kern="0" spc="-8" dirty="0">
                <a:solidFill>
                  <a:schemeClr val="accent6">
                    <a:lumMod val="75000"/>
                  </a:schemeClr>
                </a:solidFill>
                <a:latin typeface="Arial" panose="020B0604020202020204"/>
                <a:ea typeface="Arial" panose="020B0604020202020204"/>
                <a:cs typeface="Arial" panose="020B0604020202020204"/>
              </a:rPr>
              <a:t>lish-instructed degree</a:t>
            </a:r>
            <a:r>
              <a:rPr sz="1350" kern="0" spc="90" dirty="0">
                <a:solidFill>
                  <a:schemeClr val="accent6">
                    <a:lumMod val="75000"/>
                  </a:schemeClr>
                </a:solidFill>
                <a:latin typeface="Arial" panose="020B0604020202020204"/>
                <a:ea typeface="Arial" panose="020B0604020202020204"/>
                <a:cs typeface="Arial" panose="020B0604020202020204"/>
              </a:rPr>
              <a:t> </a:t>
            </a:r>
            <a:r>
              <a:rPr sz="1350" kern="0" spc="-8" dirty="0">
                <a:solidFill>
                  <a:schemeClr val="accent6">
                    <a:lumMod val="75000"/>
                  </a:schemeClr>
                </a:solidFill>
                <a:latin typeface="Arial" panose="020B0604020202020204"/>
                <a:ea typeface="Arial" panose="020B0604020202020204"/>
                <a:cs typeface="Arial" panose="020B0604020202020204"/>
              </a:rPr>
              <a:t>programs</a:t>
            </a:r>
            <a:r>
              <a:rPr sz="1350" kern="0" spc="113" dirty="0">
                <a:solidFill>
                  <a:schemeClr val="accent6">
                    <a:lumMod val="75000"/>
                  </a:schemeClr>
                </a:solidFill>
                <a:latin typeface="Arial" panose="020B0604020202020204"/>
                <a:ea typeface="Arial" panose="020B0604020202020204"/>
                <a:cs typeface="Arial" panose="020B0604020202020204"/>
              </a:rPr>
              <a:t> </a:t>
            </a:r>
            <a:r>
              <a:rPr sz="1350" kern="0" spc="-8" dirty="0">
                <a:solidFill>
                  <a:schemeClr val="accent6">
                    <a:lumMod val="75000"/>
                  </a:schemeClr>
                </a:solidFill>
                <a:latin typeface="Arial" panose="020B0604020202020204"/>
                <a:ea typeface="Arial" panose="020B0604020202020204"/>
                <a:cs typeface="Arial" panose="020B0604020202020204"/>
              </a:rPr>
              <a:t>!</a:t>
            </a:r>
            <a:endParaRPr lang="en-US" altLang="en-US" sz="1350" dirty="0">
              <a:solidFill>
                <a:schemeClr val="accent6">
                  <a:lumMod val="75000"/>
                </a:schemeClr>
              </a:solidFill>
            </a:endParaRPr>
          </a:p>
          <a:p>
            <a:pPr algn="l" rtl="0" eaLnBrk="0">
              <a:lnSpc>
                <a:spcPct val="126000"/>
              </a:lnSpc>
            </a:pPr>
            <a:endParaRPr lang="en-US" altLang="en-US" sz="750" dirty="0">
              <a:solidFill>
                <a:schemeClr val="accent6">
                  <a:lumMod val="60000"/>
                  <a:lumOff val="40000"/>
                </a:schemeClr>
              </a:solidFill>
            </a:endParaRPr>
          </a:p>
          <a:p>
            <a:pPr algn="l" rtl="0" eaLnBrk="0">
              <a:lnSpc>
                <a:spcPct val="126000"/>
              </a:lnSpc>
            </a:pPr>
            <a:endParaRPr lang="en-US" altLang="en-US" sz="2100" baseline="24000" dirty="0">
              <a:solidFill>
                <a:schemeClr val="accent6">
                  <a:lumMod val="60000"/>
                  <a:lumOff val="40000"/>
                </a:schemeClr>
              </a:solidFill>
            </a:endParaRPr>
          </a:p>
          <a:p>
            <a:pPr algn="l" rtl="0" eaLnBrk="0">
              <a:lnSpc>
                <a:spcPct val="118000"/>
              </a:lnSpc>
            </a:pPr>
            <a:endParaRPr lang="en-US" altLang="en-US" sz="750" dirty="0">
              <a:solidFill>
                <a:schemeClr val="accent6">
                  <a:lumMod val="60000"/>
                  <a:lumOff val="40000"/>
                </a:schemeClr>
              </a:solidFill>
            </a:endParaRPr>
          </a:p>
          <a:p>
            <a:pPr algn="l" rtl="0" eaLnBrk="0">
              <a:lnSpc>
                <a:spcPct val="176000"/>
              </a:lnSpc>
            </a:pPr>
            <a:endParaRPr lang="en-US" altLang="en-US" sz="100" dirty="0">
              <a:solidFill>
                <a:schemeClr val="accent6">
                  <a:lumMod val="60000"/>
                  <a:lumOff val="40000"/>
                </a:schemeClr>
              </a:solidFill>
            </a:endParaRPr>
          </a:p>
          <a:p>
            <a:pPr algn="r" eaLnBrk="0"/>
            <a:endParaRPr lang="en-US" altLang="en-US" sz="100" dirty="0">
              <a:solidFill>
                <a:schemeClr val="accent6">
                  <a:lumMod val="60000"/>
                  <a:lumOff val="40000"/>
                </a:schemeClr>
              </a:solidFill>
            </a:endParaRPr>
          </a:p>
        </p:txBody>
      </p:sp>
      <p:sp>
        <p:nvSpPr>
          <p:cNvPr id="392" name="textbox 392"/>
          <p:cNvSpPr/>
          <p:nvPr/>
        </p:nvSpPr>
        <p:spPr>
          <a:xfrm>
            <a:off x="4074581" y="3753323"/>
            <a:ext cx="93821" cy="135731"/>
          </a:xfrm>
          <a:prstGeom prst="rect">
            <a:avLst/>
          </a:prstGeom>
        </p:spPr>
        <p:txBody>
          <a:bodyPr vert="horz" wrap="square" lIns="0" tIns="0" rIns="0" bIns="0"/>
          <a:lstStyle/>
          <a:p>
            <a:pPr algn="l" rtl="0" eaLnBrk="0">
              <a:lnSpc>
                <a:spcPct val="81000"/>
              </a:lnSpc>
            </a:pPr>
            <a:endParaRPr lang="en-US" altLang="en-US" sz="100" dirty="0">
              <a:solidFill>
                <a:srgbClr val="C00000"/>
              </a:solidFill>
            </a:endParaRPr>
          </a:p>
          <a:p>
            <a:pPr algn="r" rtl="0" eaLnBrk="0">
              <a:lnSpc>
                <a:spcPct val="68000"/>
              </a:lnSpc>
            </a:pPr>
            <a:endParaRPr lang="en-US" altLang="en-US" sz="1125" dirty="0">
              <a:solidFill>
                <a:srgbClr val="C00000"/>
              </a:solidFill>
            </a:endParaRPr>
          </a:p>
        </p:txBody>
      </p:sp>
      <p:sp>
        <p:nvSpPr>
          <p:cNvPr id="404" name="textbox 404"/>
          <p:cNvSpPr/>
          <p:nvPr/>
        </p:nvSpPr>
        <p:spPr>
          <a:xfrm>
            <a:off x="3879966" y="3724519"/>
            <a:ext cx="42863" cy="157638"/>
          </a:xfrm>
          <a:prstGeom prst="rect">
            <a:avLst/>
          </a:prstGeom>
        </p:spPr>
        <p:txBody>
          <a:bodyPr vert="horz" wrap="square" lIns="0" tIns="0" rIns="0" bIns="0"/>
          <a:lstStyle/>
          <a:p>
            <a:pPr algn="l" rtl="0" eaLnBrk="0">
              <a:lnSpc>
                <a:spcPct val="83000"/>
              </a:lnSpc>
            </a:pPr>
            <a:endParaRPr lang="en-US" altLang="en-US" sz="100" dirty="0">
              <a:solidFill>
                <a:srgbClr val="C00000"/>
              </a:solidFill>
            </a:endParaRPr>
          </a:p>
          <a:p>
            <a:pPr algn="r" eaLnBrk="0">
              <a:lnSpc>
                <a:spcPts val="1088"/>
              </a:lnSpc>
            </a:pPr>
            <a:endParaRPr lang="en-US" altLang="en-US" sz="900" dirty="0">
              <a:solidFill>
                <a:srgbClr val="C00000"/>
              </a:solidFill>
            </a:endParaRPr>
          </a:p>
        </p:txBody>
      </p:sp>
      <p:sp>
        <p:nvSpPr>
          <p:cNvPr id="412" name="textbox 412"/>
          <p:cNvSpPr/>
          <p:nvPr/>
        </p:nvSpPr>
        <p:spPr>
          <a:xfrm>
            <a:off x="2804842" y="2237699"/>
            <a:ext cx="2196990" cy="1018938"/>
          </a:xfrm>
          <a:prstGeom prst="rect">
            <a:avLst/>
          </a:prstGeom>
          <a:solidFill>
            <a:srgbClr val="92D050"/>
          </a:solidFill>
        </p:spPr>
        <p:txBody>
          <a:bodyPr vert="horz" wrap="square" lIns="0" tIns="0" rIns="0" bIns="0"/>
          <a:lstStyle/>
          <a:p>
            <a:pPr algn="l" rtl="0" eaLnBrk="0">
              <a:lnSpc>
                <a:spcPct val="87000"/>
              </a:lnSpc>
            </a:pPr>
            <a:endParaRPr lang="en-US" altLang="en-US" sz="100" dirty="0">
              <a:solidFill>
                <a:srgbClr val="C00000"/>
              </a:solidFill>
            </a:endParaRPr>
          </a:p>
          <a:p>
            <a:pPr marL="24289" eaLnBrk="0">
              <a:lnSpc>
                <a:spcPct val="96000"/>
              </a:lnSpc>
            </a:pPr>
            <a:r>
              <a:rPr lang="zh-CN" altLang="en-US" sz="1350" b="1" dirty="0">
                <a:solidFill>
                  <a:srgbClr val="FFFFFF"/>
                </a:solidFill>
                <a:latin typeface="黑体" panose="02010609060101010101" charset="-122"/>
                <a:ea typeface="黑体" panose="02010609060101010101" charset="-122"/>
                <a:cs typeface="黑体" panose="02010609060101010101" charset="-122"/>
              </a:rPr>
              <a:t>国别及专项（</a:t>
            </a:r>
            <a:r>
              <a:rPr lang="en-US" altLang="zh-CN" sz="1350" b="1" dirty="0">
                <a:solidFill>
                  <a:srgbClr val="FFFFFF"/>
                </a:solidFill>
                <a:latin typeface="黑体" panose="02010609060101010101" charset="-122"/>
                <a:ea typeface="黑体" panose="02010609060101010101" charset="-122"/>
                <a:cs typeface="黑体" panose="02010609060101010101" charset="-122"/>
              </a:rPr>
              <a:t>Type A</a:t>
            </a:r>
            <a:r>
              <a:rPr lang="zh-CN" altLang="en-US" sz="1350" b="1" dirty="0">
                <a:solidFill>
                  <a:srgbClr val="FFFFFF"/>
                </a:solidFill>
                <a:latin typeface="黑体" panose="02010609060101010101" charset="-122"/>
                <a:ea typeface="黑体" panose="02010609060101010101" charset="-122"/>
                <a:cs typeface="黑体" panose="02010609060101010101" charset="-122"/>
              </a:rPr>
              <a:t>）</a:t>
            </a:r>
          </a:p>
          <a:p>
            <a:pPr marL="24289" eaLnBrk="0">
              <a:lnSpc>
                <a:spcPct val="126000"/>
              </a:lnSpc>
            </a:pPr>
            <a:r>
              <a:rPr lang="zh-CN" altLang="en-US" sz="900" b="1" dirty="0">
                <a:solidFill>
                  <a:srgbClr val="FFFFFF"/>
                </a:solidFill>
                <a:latin typeface="黑体" panose="02010609060101010101" charset="-122"/>
                <a:ea typeface="黑体" panose="02010609060101010101" charset="-122"/>
                <a:cs typeface="黑体" panose="02010609060101010101" charset="-122"/>
              </a:rPr>
              <a:t>通过中国驻外国使领馆申请</a:t>
            </a:r>
            <a:r>
              <a:rPr lang="en-US" altLang="zh-CN" sz="900" b="1" dirty="0">
                <a:solidFill>
                  <a:srgbClr val="FFFFFF"/>
                </a:solidFill>
                <a:latin typeface="黑体" panose="02010609060101010101" charset="-122"/>
                <a:ea typeface="黑体" panose="02010609060101010101" charset="-122"/>
                <a:cs typeface="黑体" panose="02010609060101010101" charset="-122"/>
              </a:rPr>
              <a:t>/Apply through Chinese embassy</a:t>
            </a:r>
          </a:p>
          <a:p>
            <a:pPr marL="24289" eaLnBrk="0">
              <a:lnSpc>
                <a:spcPct val="126000"/>
              </a:lnSpc>
            </a:pPr>
            <a:r>
              <a:rPr lang="zh-CN" altLang="en-US" sz="900" b="1" dirty="0">
                <a:solidFill>
                  <a:srgbClr val="FFFFFF"/>
                </a:solidFill>
                <a:latin typeface="黑体" panose="02010609060101010101" charset="-122"/>
                <a:ea typeface="黑体" panose="02010609060101010101" charset="-122"/>
                <a:cs typeface="黑体" panose="02010609060101010101" charset="-122"/>
              </a:rPr>
              <a:t>申请时间：</a:t>
            </a:r>
            <a:r>
              <a:rPr lang="en-US" altLang="zh-CN" sz="900" b="1" dirty="0">
                <a:solidFill>
                  <a:srgbClr val="FFFFFF"/>
                </a:solidFill>
                <a:latin typeface="黑体" panose="02010609060101010101" charset="-122"/>
                <a:ea typeface="黑体" panose="02010609060101010101" charset="-122"/>
                <a:cs typeface="黑体" panose="02010609060101010101" charset="-122"/>
              </a:rPr>
              <a:t>10</a:t>
            </a:r>
            <a:r>
              <a:rPr lang="zh-CN" altLang="en-US" sz="900" b="1" dirty="0">
                <a:solidFill>
                  <a:srgbClr val="FFFFFF"/>
                </a:solidFill>
                <a:latin typeface="黑体" panose="02010609060101010101" charset="-122"/>
                <a:ea typeface="黑体" panose="02010609060101010101" charset="-122"/>
                <a:cs typeface="黑体" panose="02010609060101010101" charset="-122"/>
              </a:rPr>
              <a:t>月-次年</a:t>
            </a:r>
            <a:r>
              <a:rPr lang="en-US" altLang="zh-CN" sz="900" b="1" dirty="0">
                <a:solidFill>
                  <a:srgbClr val="FFFFFF"/>
                </a:solidFill>
                <a:latin typeface="黑体" panose="02010609060101010101" charset="-122"/>
                <a:ea typeface="黑体" panose="02010609060101010101" charset="-122"/>
                <a:cs typeface="黑体" panose="02010609060101010101" charset="-122"/>
              </a:rPr>
              <a:t>2</a:t>
            </a:r>
            <a:r>
              <a:rPr lang="zh-CN" altLang="en-US" sz="900" b="1" dirty="0">
                <a:solidFill>
                  <a:srgbClr val="FFFFFF"/>
                </a:solidFill>
                <a:latin typeface="黑体" panose="02010609060101010101" charset="-122"/>
                <a:ea typeface="黑体" panose="02010609060101010101" charset="-122"/>
                <a:cs typeface="黑体" panose="02010609060101010101" charset="-122"/>
              </a:rPr>
              <a:t>月前</a:t>
            </a:r>
            <a:r>
              <a:rPr lang="en-US" altLang="zh-CN" sz="900" b="1" dirty="0">
                <a:solidFill>
                  <a:srgbClr val="FFFFFF"/>
                </a:solidFill>
                <a:latin typeface="黑体" panose="02010609060101010101" charset="-122"/>
                <a:ea typeface="黑体" panose="02010609060101010101" charset="-122"/>
                <a:cs typeface="黑体" panose="02010609060101010101" charset="-122"/>
              </a:rPr>
              <a:t>/Oct.</a:t>
            </a:r>
            <a:r>
              <a:rPr lang="zh-CN" altLang="en-US" sz="900" b="1" dirty="0">
                <a:solidFill>
                  <a:srgbClr val="FFFFFF"/>
                </a:solidFill>
                <a:latin typeface="黑体" panose="02010609060101010101" charset="-122"/>
                <a:ea typeface="黑体" panose="02010609060101010101" charset="-122"/>
                <a:cs typeface="黑体" panose="02010609060101010101" charset="-122"/>
              </a:rPr>
              <a:t>-</a:t>
            </a:r>
            <a:r>
              <a:rPr lang="en-US" altLang="zh-CN" sz="900" b="1" dirty="0">
                <a:solidFill>
                  <a:srgbClr val="FFFFFF"/>
                </a:solidFill>
                <a:latin typeface="黑体" panose="02010609060101010101" charset="-122"/>
                <a:ea typeface="黑体" panose="02010609060101010101" charset="-122"/>
                <a:cs typeface="黑体" panose="02010609060101010101" charset="-122"/>
              </a:rPr>
              <a:t>Feb.</a:t>
            </a:r>
          </a:p>
          <a:p>
            <a:pPr marL="24289" eaLnBrk="0">
              <a:lnSpc>
                <a:spcPct val="126000"/>
              </a:lnSpc>
            </a:pPr>
            <a:r>
              <a:rPr lang="en-US" altLang="zh-CN" sz="900" b="1" dirty="0">
                <a:solidFill>
                  <a:srgbClr val="FFFFFF"/>
                </a:solidFill>
                <a:latin typeface="黑体" panose="02010609060101010101" charset="-122"/>
                <a:ea typeface="黑体" panose="02010609060101010101" charset="-122"/>
                <a:cs typeface="黑体" panose="02010609060101010101" charset="-122"/>
              </a:rPr>
              <a:t>(</a:t>
            </a:r>
            <a:r>
              <a:rPr lang="zh-CN" altLang="en-US" sz="900" b="1" dirty="0">
                <a:solidFill>
                  <a:srgbClr val="FFFFFF"/>
                </a:solidFill>
                <a:latin typeface="黑体" panose="02010609060101010101" charset="-122"/>
                <a:ea typeface="黑体" panose="02010609060101010101" charset="-122"/>
                <a:cs typeface="黑体" panose="02010609060101010101" charset="-122"/>
              </a:rPr>
              <a:t>根据奖学金派出机构要求）</a:t>
            </a:r>
            <a:endParaRPr lang="en-US" altLang="en-US" sz="900" b="1" dirty="0">
              <a:solidFill>
                <a:srgbClr val="FFFFFF"/>
              </a:solidFill>
              <a:latin typeface="黑体" panose="02010609060101010101" charset="-122"/>
              <a:ea typeface="黑体" panose="02010609060101010101" charset="-122"/>
              <a:cs typeface="黑体" panose="02010609060101010101" charset="-122"/>
            </a:endParaRPr>
          </a:p>
        </p:txBody>
      </p:sp>
      <p:sp>
        <p:nvSpPr>
          <p:cNvPr id="416" name="textbox 416"/>
          <p:cNvSpPr/>
          <p:nvPr/>
        </p:nvSpPr>
        <p:spPr>
          <a:xfrm>
            <a:off x="104775" y="876323"/>
            <a:ext cx="5497354" cy="679608"/>
          </a:xfrm>
          <a:prstGeom prst="rect">
            <a:avLst/>
          </a:prstGeom>
        </p:spPr>
        <p:txBody>
          <a:bodyPr vert="horz" wrap="square" lIns="0" tIns="0" rIns="0" bIns="0"/>
          <a:lstStyle/>
          <a:p>
            <a:pPr algn="l" rtl="0" eaLnBrk="0">
              <a:lnSpc>
                <a:spcPct val="186000"/>
              </a:lnSpc>
            </a:pPr>
            <a:endParaRPr lang="en-US" altLang="en-US" sz="750" dirty="0">
              <a:solidFill>
                <a:srgbClr val="C00000"/>
              </a:solidFill>
            </a:endParaRPr>
          </a:p>
          <a:p>
            <a:pPr algn="r" eaLnBrk="0">
              <a:lnSpc>
                <a:spcPct val="93000"/>
              </a:lnSpc>
              <a:spcBef>
                <a:spcPts val="4"/>
              </a:spcBef>
            </a:pPr>
            <a:r>
              <a:rPr sz="3225" b="1" kern="0" spc="68" dirty="0">
                <a:solidFill>
                  <a:srgbClr val="92D050"/>
                </a:solidFill>
                <a:latin typeface="黑体" panose="02010609060101010101" charset="-122"/>
                <a:ea typeface="黑体" panose="02010609060101010101" charset="-122"/>
                <a:cs typeface="黑体" panose="02010609060101010101" charset="-122"/>
              </a:rPr>
              <a:t>奖学金介绍</a:t>
            </a:r>
            <a:r>
              <a:rPr sz="3225" kern="0" spc="540" dirty="0">
                <a:solidFill>
                  <a:srgbClr val="92D050"/>
                </a:solidFill>
                <a:latin typeface="黑体" panose="02010609060101010101" charset="-122"/>
                <a:ea typeface="黑体" panose="02010609060101010101" charset="-122"/>
                <a:cs typeface="黑体" panose="02010609060101010101" charset="-122"/>
              </a:rPr>
              <a:t> </a:t>
            </a:r>
            <a:r>
              <a:rPr sz="3225" b="1" kern="0" dirty="0">
                <a:solidFill>
                  <a:srgbClr val="92D050"/>
                </a:solidFill>
                <a:latin typeface="Arial" panose="020B0604020202020204" pitchFamily="34" charset="0"/>
                <a:ea typeface="Arial" panose="020B0604020202020204" pitchFamily="34" charset="0"/>
                <a:cs typeface="Arial" panose="020B0604020202020204" pitchFamily="34" charset="0"/>
              </a:rPr>
              <a:t>Scholarship</a:t>
            </a:r>
            <a:endParaRPr lang="en-US" altLang="en-US" sz="3225" b="1" kern="0" dirty="0">
              <a:solidFill>
                <a:srgbClr val="92D050"/>
              </a:solidFill>
              <a:latin typeface="Arial" panose="020B0604020202020204" pitchFamily="34" charset="0"/>
              <a:ea typeface="Arial" panose="020B0604020202020204" pitchFamily="34" charset="0"/>
              <a:cs typeface="Arial" panose="020B0604020202020204" pitchFamily="34" charset="0"/>
            </a:endParaRPr>
          </a:p>
        </p:txBody>
      </p:sp>
      <p:sp>
        <p:nvSpPr>
          <p:cNvPr id="420" name="textbox 420"/>
          <p:cNvSpPr/>
          <p:nvPr/>
        </p:nvSpPr>
        <p:spPr>
          <a:xfrm>
            <a:off x="5321836" y="2237737"/>
            <a:ext cx="1899818" cy="1018862"/>
          </a:xfrm>
          <a:prstGeom prst="rect">
            <a:avLst/>
          </a:prstGeom>
          <a:solidFill>
            <a:srgbClr val="92D050"/>
          </a:solidFill>
        </p:spPr>
        <p:txBody>
          <a:bodyPr vert="horz" wrap="square" lIns="0" tIns="0" rIns="0" bIns="0"/>
          <a:lstStyle/>
          <a:p>
            <a:pPr algn="l" rtl="0" eaLnBrk="0">
              <a:lnSpc>
                <a:spcPct val="115000"/>
              </a:lnSpc>
            </a:pPr>
            <a:r>
              <a:rPr lang="zh-CN" altLang="en-US" sz="1350" b="1" dirty="0">
                <a:solidFill>
                  <a:srgbClr val="FFFFFF"/>
                </a:solidFill>
                <a:latin typeface="黑体" panose="02010609060101010101" charset="-122"/>
                <a:ea typeface="黑体" panose="02010609060101010101" charset="-122"/>
                <a:cs typeface="黑体" panose="02010609060101010101" charset="-122"/>
              </a:rPr>
              <a:t>高校自主招生（</a:t>
            </a:r>
            <a:r>
              <a:rPr lang="en-US" altLang="zh-CN" sz="1350" b="1" dirty="0">
                <a:solidFill>
                  <a:srgbClr val="FFFFFF"/>
                </a:solidFill>
                <a:latin typeface="黑体" panose="02010609060101010101" charset="-122"/>
                <a:ea typeface="黑体" panose="02010609060101010101" charset="-122"/>
                <a:cs typeface="黑体" panose="02010609060101010101" charset="-122"/>
              </a:rPr>
              <a:t>Type B</a:t>
            </a:r>
            <a:r>
              <a:rPr lang="zh-CN" altLang="en-US" sz="1350" b="1" dirty="0">
                <a:solidFill>
                  <a:srgbClr val="FFFFFF"/>
                </a:solidFill>
                <a:latin typeface="黑体" panose="02010609060101010101" charset="-122"/>
                <a:ea typeface="黑体" panose="02010609060101010101" charset="-122"/>
                <a:cs typeface="黑体" panose="02010609060101010101" charset="-122"/>
              </a:rPr>
              <a:t>）</a:t>
            </a:r>
          </a:p>
          <a:p>
            <a:pPr algn="l" rtl="0" eaLnBrk="0">
              <a:lnSpc>
                <a:spcPct val="126000"/>
              </a:lnSpc>
            </a:pPr>
            <a:r>
              <a:rPr lang="zh-CN" altLang="en-US" sz="900" b="1" dirty="0">
                <a:solidFill>
                  <a:srgbClr val="FFFFFF"/>
                </a:solidFill>
                <a:latin typeface="黑体" panose="02010609060101010101" charset="-122"/>
                <a:ea typeface="黑体" panose="02010609060101010101" charset="-122"/>
                <a:cs typeface="黑体" panose="02010609060101010101" charset="-122"/>
              </a:rPr>
              <a:t>向成都中医药大学申请</a:t>
            </a:r>
            <a:r>
              <a:rPr lang="en-US" altLang="zh-CN" sz="900" b="1" dirty="0">
                <a:solidFill>
                  <a:srgbClr val="FFFFFF"/>
                </a:solidFill>
                <a:latin typeface="黑体" panose="02010609060101010101" charset="-122"/>
                <a:ea typeface="黑体" panose="02010609060101010101" charset="-122"/>
                <a:cs typeface="黑体" panose="02010609060101010101" charset="-122"/>
              </a:rPr>
              <a:t>/Apply through CDUTCM </a:t>
            </a:r>
            <a:endParaRPr lang="en-US" altLang="en-US" sz="900" b="1" dirty="0">
              <a:solidFill>
                <a:srgbClr val="FFFFFF"/>
              </a:solidFill>
              <a:latin typeface="黑体" panose="02010609060101010101" charset="-122"/>
              <a:ea typeface="黑体" panose="02010609060101010101" charset="-122"/>
              <a:cs typeface="黑体" panose="02010609060101010101" charset="-122"/>
            </a:endParaRPr>
          </a:p>
          <a:p>
            <a:pPr algn="l" rtl="0" eaLnBrk="0">
              <a:lnSpc>
                <a:spcPct val="126000"/>
              </a:lnSpc>
            </a:pPr>
            <a:r>
              <a:rPr lang="zh-CN" altLang="en-US" sz="900" b="1" dirty="0">
                <a:solidFill>
                  <a:srgbClr val="FFFFFF"/>
                </a:solidFill>
                <a:latin typeface="黑体" panose="02010609060101010101" charset="-122"/>
                <a:ea typeface="黑体" panose="02010609060101010101" charset="-122"/>
                <a:cs typeface="黑体" panose="02010609060101010101" charset="-122"/>
              </a:rPr>
              <a:t>申请时间：</a:t>
            </a:r>
            <a:r>
              <a:rPr lang="en-US" altLang="zh-CN" sz="900" b="1" dirty="0">
                <a:solidFill>
                  <a:srgbClr val="FFFFFF"/>
                </a:solidFill>
                <a:latin typeface="黑体" panose="02010609060101010101" charset="-122"/>
                <a:ea typeface="黑体" panose="02010609060101010101" charset="-122"/>
                <a:cs typeface="黑体" panose="02010609060101010101" charset="-122"/>
              </a:rPr>
              <a:t>1</a:t>
            </a:r>
            <a:r>
              <a:rPr lang="zh-CN" altLang="en-US" sz="900" b="1" dirty="0">
                <a:solidFill>
                  <a:srgbClr val="FFFFFF"/>
                </a:solidFill>
                <a:latin typeface="黑体" panose="02010609060101010101" charset="-122"/>
                <a:ea typeface="黑体" panose="02010609060101010101" charset="-122"/>
                <a:cs typeface="黑体" panose="02010609060101010101" charset="-122"/>
              </a:rPr>
              <a:t>月-</a:t>
            </a:r>
            <a:r>
              <a:rPr lang="en-US" altLang="zh-CN" sz="900" b="1" dirty="0">
                <a:solidFill>
                  <a:srgbClr val="FFFFFF"/>
                </a:solidFill>
                <a:latin typeface="黑体" panose="02010609060101010101" charset="-122"/>
                <a:ea typeface="黑体" panose="02010609060101010101" charset="-122"/>
                <a:cs typeface="黑体" panose="02010609060101010101" charset="-122"/>
              </a:rPr>
              <a:t>2</a:t>
            </a:r>
            <a:r>
              <a:rPr lang="zh-CN" altLang="en-US" sz="900" b="1" dirty="0">
                <a:solidFill>
                  <a:srgbClr val="FFFFFF"/>
                </a:solidFill>
                <a:latin typeface="黑体" panose="02010609060101010101" charset="-122"/>
                <a:ea typeface="黑体" panose="02010609060101010101" charset="-122"/>
                <a:cs typeface="黑体" panose="02010609060101010101" charset="-122"/>
              </a:rPr>
              <a:t>月</a:t>
            </a:r>
            <a:r>
              <a:rPr lang="en-US" altLang="zh-CN" sz="900" b="1" dirty="0">
                <a:solidFill>
                  <a:srgbClr val="FFFFFF"/>
                </a:solidFill>
                <a:latin typeface="黑体" panose="02010609060101010101" charset="-122"/>
                <a:ea typeface="黑体" panose="02010609060101010101" charset="-122"/>
                <a:cs typeface="黑体" panose="02010609060101010101" charset="-122"/>
              </a:rPr>
              <a:t>/Jan.</a:t>
            </a:r>
            <a:r>
              <a:rPr lang="zh-CN" altLang="en-US" sz="900" b="1" dirty="0">
                <a:solidFill>
                  <a:srgbClr val="FFFFFF"/>
                </a:solidFill>
                <a:latin typeface="黑体" panose="02010609060101010101" charset="-122"/>
                <a:ea typeface="黑体" panose="02010609060101010101" charset="-122"/>
                <a:cs typeface="黑体" panose="02010609060101010101" charset="-122"/>
              </a:rPr>
              <a:t>-</a:t>
            </a:r>
            <a:r>
              <a:rPr lang="en-US" altLang="zh-CN" sz="900" b="1" dirty="0">
                <a:solidFill>
                  <a:srgbClr val="FFFFFF"/>
                </a:solidFill>
                <a:latin typeface="黑体" panose="02010609060101010101" charset="-122"/>
                <a:ea typeface="黑体" panose="02010609060101010101" charset="-122"/>
                <a:cs typeface="黑体" panose="02010609060101010101" charset="-122"/>
              </a:rPr>
              <a:t>Feb.</a:t>
            </a:r>
          </a:p>
          <a:p>
            <a:pPr algn="l" rtl="0" eaLnBrk="0">
              <a:lnSpc>
                <a:spcPct val="126000"/>
              </a:lnSpc>
            </a:pPr>
            <a:r>
              <a:rPr lang="zh-CN" altLang="en-US" sz="900" b="1" dirty="0">
                <a:solidFill>
                  <a:srgbClr val="FFFFFF"/>
                </a:solidFill>
                <a:latin typeface="黑体" panose="02010609060101010101" charset="-122"/>
                <a:ea typeface="黑体" panose="02010609060101010101" charset="-122"/>
                <a:cs typeface="黑体" panose="02010609060101010101" charset="-122"/>
              </a:rPr>
              <a:t>机构代码</a:t>
            </a:r>
            <a:r>
              <a:rPr lang="en-US" altLang="zh-CN" sz="900" b="1" dirty="0">
                <a:solidFill>
                  <a:srgbClr val="FFFFFF"/>
                </a:solidFill>
                <a:latin typeface="黑体" panose="02010609060101010101" charset="-122"/>
                <a:ea typeface="黑体" panose="02010609060101010101" charset="-122"/>
                <a:cs typeface="黑体" panose="02010609060101010101" charset="-122"/>
              </a:rPr>
              <a:t>/Agency No.:10633</a:t>
            </a:r>
            <a:endParaRPr lang="en-US" altLang="en-US" sz="900" b="1" dirty="0">
              <a:solidFill>
                <a:srgbClr val="FFFFFF"/>
              </a:solidFill>
              <a:latin typeface="黑体" panose="02010609060101010101" charset="-122"/>
              <a:ea typeface="黑体" panose="02010609060101010101" charset="-122"/>
              <a:cs typeface="黑体" panose="02010609060101010101" charset="-122"/>
            </a:endParaRPr>
          </a:p>
        </p:txBody>
      </p:sp>
      <p:sp>
        <p:nvSpPr>
          <p:cNvPr id="422" name="textbox 422"/>
          <p:cNvSpPr/>
          <p:nvPr/>
        </p:nvSpPr>
        <p:spPr>
          <a:xfrm>
            <a:off x="190546" y="4366028"/>
            <a:ext cx="2326481" cy="406241"/>
          </a:xfrm>
          <a:prstGeom prst="rect">
            <a:avLst/>
          </a:prstGeom>
        </p:spPr>
        <p:txBody>
          <a:bodyPr vert="horz" wrap="square" lIns="0" tIns="0" rIns="0" bIns="0"/>
          <a:lstStyle/>
          <a:p>
            <a:pPr algn="l" rtl="0" eaLnBrk="0">
              <a:lnSpc>
                <a:spcPct val="83000"/>
              </a:lnSpc>
            </a:pPr>
            <a:endParaRPr lang="en-US" altLang="en-US" sz="100" dirty="0">
              <a:solidFill>
                <a:srgbClr val="C00000"/>
              </a:solidFill>
            </a:endParaRPr>
          </a:p>
          <a:p>
            <a:pPr marL="13811" eaLnBrk="0">
              <a:lnSpc>
                <a:spcPts val="1208"/>
              </a:lnSpc>
            </a:pPr>
            <a:r>
              <a:rPr sz="1575" b="1" kern="0" spc="-45" dirty="0">
                <a:solidFill>
                  <a:srgbClr val="92D050"/>
                </a:solidFill>
                <a:latin typeface="Arial" panose="020B0604020202020204"/>
                <a:ea typeface="Arial" panose="020B0604020202020204"/>
                <a:cs typeface="Arial" panose="020B0604020202020204"/>
              </a:rPr>
              <a:t>Please feel f</a:t>
            </a:r>
            <a:r>
              <a:rPr sz="1575" b="1" kern="0" spc="-53" dirty="0">
                <a:solidFill>
                  <a:srgbClr val="92D050"/>
                </a:solidFill>
                <a:latin typeface="Arial" panose="020B0604020202020204"/>
                <a:ea typeface="Arial" panose="020B0604020202020204"/>
                <a:cs typeface="Arial" panose="020B0604020202020204"/>
              </a:rPr>
              <a:t>ree to contact</a:t>
            </a:r>
            <a:endParaRPr lang="en-US" altLang="en-US" sz="1575" dirty="0">
              <a:solidFill>
                <a:srgbClr val="92D050"/>
              </a:solidFill>
            </a:endParaRPr>
          </a:p>
          <a:p>
            <a:pPr marL="9525" eaLnBrk="0">
              <a:lnSpc>
                <a:spcPts val="1838"/>
              </a:lnSpc>
            </a:pPr>
            <a:r>
              <a:rPr sz="1350" b="1" kern="0" spc="8" dirty="0">
                <a:solidFill>
                  <a:srgbClr val="92D050"/>
                </a:solidFill>
                <a:latin typeface="Arial" panose="020B0604020202020204"/>
                <a:ea typeface="Arial" panose="020B0604020202020204"/>
                <a:cs typeface="Arial" panose="020B0604020202020204"/>
              </a:rPr>
              <a:t>us</a:t>
            </a:r>
            <a:r>
              <a:rPr sz="1350" b="1" kern="0" spc="285" dirty="0">
                <a:solidFill>
                  <a:srgbClr val="92D050"/>
                </a:solidFill>
                <a:latin typeface="Arial" panose="020B0604020202020204"/>
                <a:ea typeface="Arial" panose="020B0604020202020204"/>
                <a:cs typeface="Arial" panose="020B0604020202020204"/>
              </a:rPr>
              <a:t> </a:t>
            </a:r>
            <a:r>
              <a:rPr sz="1350" b="1" kern="0" spc="8" dirty="0">
                <a:solidFill>
                  <a:srgbClr val="92D050"/>
                </a:solidFill>
                <a:latin typeface="Arial" panose="020B0604020202020204"/>
                <a:ea typeface="Arial" panose="020B0604020202020204"/>
                <a:cs typeface="Arial" panose="020B0604020202020204"/>
              </a:rPr>
              <a:t>via</a:t>
            </a:r>
            <a:r>
              <a:rPr sz="1350" b="1" kern="0" spc="300" dirty="0">
                <a:solidFill>
                  <a:srgbClr val="92D050"/>
                </a:solidFill>
                <a:latin typeface="Arial" panose="020B0604020202020204"/>
                <a:ea typeface="Arial" panose="020B0604020202020204"/>
                <a:cs typeface="Arial" panose="020B0604020202020204"/>
              </a:rPr>
              <a:t> </a:t>
            </a:r>
            <a:r>
              <a:rPr sz="1350" b="1" kern="0" spc="8" dirty="0">
                <a:solidFill>
                  <a:srgbClr val="92D050"/>
                </a:solidFill>
                <a:latin typeface="Arial" panose="020B0604020202020204"/>
                <a:ea typeface="Arial" panose="020B0604020202020204"/>
                <a:cs typeface="Arial" panose="020B0604020202020204"/>
              </a:rPr>
              <a:t>email</a:t>
            </a:r>
            <a:r>
              <a:rPr sz="1350" b="1" kern="0" spc="308" dirty="0">
                <a:solidFill>
                  <a:srgbClr val="92D050"/>
                </a:solidFill>
                <a:latin typeface="Arial" panose="020B0604020202020204"/>
                <a:ea typeface="Arial" panose="020B0604020202020204"/>
                <a:cs typeface="Arial" panose="020B0604020202020204"/>
              </a:rPr>
              <a:t> </a:t>
            </a:r>
            <a:r>
              <a:rPr sz="1350" b="1" kern="0" spc="8" dirty="0">
                <a:solidFill>
                  <a:srgbClr val="92D050"/>
                </a:solidFill>
                <a:latin typeface="Arial" panose="020B0604020202020204"/>
                <a:ea typeface="Arial" panose="020B0604020202020204"/>
                <a:cs typeface="Arial" panose="020B0604020202020204"/>
              </a:rPr>
              <a:t>or</a:t>
            </a:r>
            <a:r>
              <a:rPr sz="1350" b="1" kern="0" spc="248" dirty="0">
                <a:solidFill>
                  <a:srgbClr val="92D050"/>
                </a:solidFill>
                <a:latin typeface="Arial" panose="020B0604020202020204"/>
                <a:ea typeface="Arial" panose="020B0604020202020204"/>
                <a:cs typeface="Arial" panose="020B0604020202020204"/>
              </a:rPr>
              <a:t> </a:t>
            </a:r>
            <a:r>
              <a:rPr sz="1350" b="1" kern="0" spc="8" dirty="0">
                <a:solidFill>
                  <a:srgbClr val="92D050"/>
                </a:solidFill>
                <a:latin typeface="Arial" panose="020B0604020202020204"/>
                <a:ea typeface="Arial" panose="020B0604020202020204"/>
                <a:cs typeface="Arial" panose="020B0604020202020204"/>
              </a:rPr>
              <a:t>WeChat.</a:t>
            </a:r>
            <a:endParaRPr lang="en-US" altLang="en-US" sz="1350" b="1" kern="0" spc="8" dirty="0">
              <a:solidFill>
                <a:srgbClr val="92D050"/>
              </a:solidFill>
              <a:latin typeface="Arial" panose="020B0604020202020204"/>
              <a:ea typeface="Arial" panose="020B0604020202020204"/>
              <a:cs typeface="Arial" panose="020B0604020202020204"/>
            </a:endParaRPr>
          </a:p>
        </p:txBody>
      </p:sp>
      <p:sp>
        <p:nvSpPr>
          <p:cNvPr id="424" name="textbox 424"/>
          <p:cNvSpPr/>
          <p:nvPr/>
        </p:nvSpPr>
        <p:spPr>
          <a:xfrm>
            <a:off x="2688366" y="1838087"/>
            <a:ext cx="4524421" cy="217169"/>
          </a:xfrm>
          <a:prstGeom prst="rect">
            <a:avLst/>
          </a:prstGeom>
        </p:spPr>
        <p:txBody>
          <a:bodyPr vert="horz" wrap="square" lIns="0" tIns="0" rIns="0" bIns="0"/>
          <a:lstStyle/>
          <a:p>
            <a:pPr algn="l" rtl="0" eaLnBrk="0">
              <a:lnSpc>
                <a:spcPct val="87000"/>
              </a:lnSpc>
            </a:pPr>
            <a:endParaRPr lang="en-US" altLang="en-US" sz="100" dirty="0">
              <a:solidFill>
                <a:schemeClr val="accent6">
                  <a:lumMod val="60000"/>
                  <a:lumOff val="40000"/>
                </a:schemeClr>
              </a:solidFill>
            </a:endParaRPr>
          </a:p>
          <a:p>
            <a:pPr marL="9525" eaLnBrk="0">
              <a:lnSpc>
                <a:spcPct val="96000"/>
              </a:lnSpc>
            </a:pPr>
            <a:r>
              <a:rPr sz="1350" b="1" kern="0" spc="-8" dirty="0">
                <a:solidFill>
                  <a:schemeClr val="accent6">
                    <a:lumMod val="75000"/>
                  </a:schemeClr>
                </a:solidFill>
                <a:latin typeface="黑体" panose="02010609060101010101" charset="-122"/>
                <a:ea typeface="黑体" panose="02010609060101010101" charset="-122"/>
                <a:cs typeface="黑体" panose="02010609060101010101" charset="-122"/>
              </a:rPr>
              <a:t>◇中国政府奖学金</a:t>
            </a:r>
            <a:r>
              <a:rPr sz="1350" kern="0" spc="-278" dirty="0">
                <a:solidFill>
                  <a:schemeClr val="accent6">
                    <a:lumMod val="75000"/>
                  </a:schemeClr>
                </a:solidFill>
                <a:latin typeface="黑体" panose="02010609060101010101" charset="-122"/>
                <a:ea typeface="黑体" panose="02010609060101010101" charset="-122"/>
                <a:cs typeface="黑体" panose="02010609060101010101" charset="-122"/>
              </a:rPr>
              <a:t> </a:t>
            </a:r>
            <a:r>
              <a:rPr sz="1350" b="1" kern="0" spc="-8" dirty="0">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rPr>
              <a:t>Chinese</a:t>
            </a:r>
            <a:r>
              <a:rPr sz="1350" kern="0" spc="-8" dirty="0">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rPr>
              <a:t> </a:t>
            </a:r>
            <a:r>
              <a:rPr sz="1350" b="1" kern="0" spc="-8" dirty="0">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rPr>
              <a:t>Government</a:t>
            </a:r>
            <a:r>
              <a:rPr sz="1350" kern="0" spc="105" dirty="0">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rPr>
              <a:t> </a:t>
            </a:r>
            <a:r>
              <a:rPr sz="1350" b="1" kern="0" spc="-15" dirty="0">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rPr>
              <a:t>Scholarship</a:t>
            </a:r>
            <a:endParaRPr lang="en-US" altLang="en-US" sz="1350" b="1" kern="0" spc="-15" dirty="0">
              <a:solidFill>
                <a:schemeClr val="accent6">
                  <a:lumMod val="7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426" name="textbox 426"/>
          <p:cNvSpPr/>
          <p:nvPr/>
        </p:nvSpPr>
        <p:spPr>
          <a:xfrm>
            <a:off x="214320" y="5382730"/>
            <a:ext cx="2290286" cy="271463"/>
          </a:xfrm>
          <a:prstGeom prst="rect">
            <a:avLst/>
          </a:prstGeom>
        </p:spPr>
        <p:txBody>
          <a:bodyPr vert="horz" wrap="square" lIns="0" tIns="0" rIns="0" bIns="0"/>
          <a:lstStyle/>
          <a:p>
            <a:pPr algn="l" rtl="0" eaLnBrk="0">
              <a:lnSpc>
                <a:spcPct val="83000"/>
              </a:lnSpc>
            </a:pPr>
            <a:endParaRPr lang="en-US" altLang="en-US" sz="100" dirty="0">
              <a:solidFill>
                <a:srgbClr val="C00000"/>
              </a:solidFill>
            </a:endParaRPr>
          </a:p>
          <a:p>
            <a:pPr marL="9525" eaLnBrk="0">
              <a:lnSpc>
                <a:spcPts val="1984"/>
              </a:lnSpc>
            </a:pPr>
            <a:r>
              <a:rPr lang="en-US" altLang="zh-CN" sz="1350" b="1" kern="0" dirty="0">
                <a:solidFill>
                  <a:srgbClr val="92D050"/>
                </a:solidFill>
                <a:latin typeface="Arial" panose="020B0604020202020204"/>
                <a:ea typeface="Arial" panose="020B0604020202020204"/>
                <a:cs typeface="Arial" panose="020B0604020202020204"/>
              </a:rPr>
              <a:t>info</a:t>
            </a:r>
            <a:r>
              <a:rPr sz="1350" b="1" kern="0" spc="143" dirty="0">
                <a:solidFill>
                  <a:srgbClr val="92D050"/>
                </a:solidFill>
                <a:latin typeface="Arial" panose="020B0604020202020204"/>
                <a:ea typeface="Arial" panose="020B0604020202020204"/>
                <a:cs typeface="Arial" panose="020B0604020202020204"/>
              </a:rPr>
              <a:t>@</a:t>
            </a:r>
            <a:r>
              <a:rPr lang="en-US" altLang="zh-CN" sz="1350" b="1" kern="0" spc="143" dirty="0">
                <a:solidFill>
                  <a:srgbClr val="92D050"/>
                </a:solidFill>
                <a:latin typeface="Arial" panose="020B0604020202020204"/>
                <a:ea typeface="Arial" panose="020B0604020202020204"/>
                <a:cs typeface="Arial" panose="020B0604020202020204"/>
              </a:rPr>
              <a:t>cdutcm.edu.cn</a:t>
            </a:r>
          </a:p>
        </p:txBody>
      </p:sp>
      <p:pic>
        <p:nvPicPr>
          <p:cNvPr id="428" name="picture 428"/>
          <p:cNvPicPr>
            <a:picLocks noChangeAspect="1"/>
          </p:cNvPicPr>
          <p:nvPr/>
        </p:nvPicPr>
        <p:blipFill>
          <a:blip r:embed="rId3"/>
          <a:srcRect t="1376" b="1376"/>
          <a:stretch>
            <a:fillRect/>
          </a:stretch>
        </p:blipFill>
        <p:spPr>
          <a:xfrm rot="21600000">
            <a:off x="1023945" y="4786318"/>
            <a:ext cx="604875" cy="585793"/>
          </a:xfrm>
          <a:prstGeom prst="rect">
            <a:avLst/>
          </a:prstGeom>
        </p:spPr>
      </p:pic>
      <p:sp>
        <p:nvSpPr>
          <p:cNvPr id="432" name="textbox 432"/>
          <p:cNvSpPr/>
          <p:nvPr/>
        </p:nvSpPr>
        <p:spPr>
          <a:xfrm>
            <a:off x="7427246" y="3163287"/>
            <a:ext cx="1104900" cy="165734"/>
          </a:xfrm>
          <a:prstGeom prst="rect">
            <a:avLst/>
          </a:prstGeom>
        </p:spPr>
        <p:txBody>
          <a:bodyPr vert="horz" wrap="square" lIns="0" tIns="0" rIns="0" bIns="0"/>
          <a:lstStyle/>
          <a:p>
            <a:pPr algn="l" rtl="0" eaLnBrk="0">
              <a:lnSpc>
                <a:spcPct val="90000"/>
              </a:lnSpc>
            </a:pPr>
            <a:endParaRPr lang="en-US" altLang="en-US" sz="100" dirty="0">
              <a:solidFill>
                <a:schemeClr val="accent6">
                  <a:lumMod val="60000"/>
                  <a:lumOff val="40000"/>
                </a:schemeClr>
              </a:solidFill>
            </a:endParaRPr>
          </a:p>
          <a:p>
            <a:pPr algn="r" rtl="0" eaLnBrk="0">
              <a:lnSpc>
                <a:spcPct val="91000"/>
              </a:lnSpc>
            </a:pPr>
            <a:r>
              <a:rPr sz="1050" b="1" kern="0" spc="-45" dirty="0">
                <a:solidFill>
                  <a:schemeClr val="accent6">
                    <a:lumMod val="60000"/>
                    <a:lumOff val="40000"/>
                  </a:schemeClr>
                </a:solidFill>
                <a:latin typeface="Arial" panose="020B0604020202020204"/>
                <a:ea typeface="Arial" panose="020B0604020202020204"/>
                <a:cs typeface="Arial" panose="020B0604020202020204"/>
              </a:rPr>
              <a:t>Applicatio</a:t>
            </a:r>
            <a:r>
              <a:rPr lang="en-US" altLang="zh-CN" sz="1050" b="1" kern="0" spc="-45" dirty="0">
                <a:solidFill>
                  <a:schemeClr val="accent6">
                    <a:lumMod val="60000"/>
                    <a:lumOff val="40000"/>
                  </a:schemeClr>
                </a:solidFill>
                <a:latin typeface="Arial" panose="020B0604020202020204"/>
                <a:ea typeface="Arial" panose="020B0604020202020204"/>
                <a:cs typeface="Arial" panose="020B0604020202020204"/>
              </a:rPr>
              <a:t>n</a:t>
            </a:r>
            <a:r>
              <a:rPr sz="1050" b="1" kern="0" spc="75" dirty="0">
                <a:solidFill>
                  <a:schemeClr val="accent6">
                    <a:lumMod val="60000"/>
                    <a:lumOff val="40000"/>
                  </a:schemeClr>
                </a:solidFill>
                <a:latin typeface="Arial" panose="020B0604020202020204"/>
                <a:ea typeface="Arial" panose="020B0604020202020204"/>
                <a:cs typeface="Arial" panose="020B0604020202020204"/>
              </a:rPr>
              <a:t> </a:t>
            </a:r>
            <a:r>
              <a:rPr sz="1050" b="1" kern="0" spc="-45" dirty="0">
                <a:solidFill>
                  <a:schemeClr val="accent6">
                    <a:lumMod val="60000"/>
                    <a:lumOff val="40000"/>
                  </a:schemeClr>
                </a:solidFill>
                <a:latin typeface="Arial" panose="020B0604020202020204"/>
                <a:ea typeface="Arial" panose="020B0604020202020204"/>
                <a:cs typeface="Arial" panose="020B0604020202020204"/>
              </a:rPr>
              <a:t>Notice</a:t>
            </a:r>
            <a:endParaRPr lang="en-US" altLang="en-US" sz="1050" b="1" kern="0" spc="-45" dirty="0">
              <a:solidFill>
                <a:schemeClr val="accent6">
                  <a:lumMod val="60000"/>
                  <a:lumOff val="40000"/>
                </a:schemeClr>
              </a:solidFill>
              <a:latin typeface="Arial" panose="020B0604020202020204"/>
              <a:ea typeface="Arial" panose="020B0604020202020204"/>
              <a:cs typeface="Arial" panose="020B0604020202020204"/>
            </a:endParaRPr>
          </a:p>
        </p:txBody>
      </p:sp>
      <p:sp>
        <p:nvSpPr>
          <p:cNvPr id="434" name="textbox 434"/>
          <p:cNvSpPr/>
          <p:nvPr/>
        </p:nvSpPr>
        <p:spPr>
          <a:xfrm>
            <a:off x="1457356" y="5617597"/>
            <a:ext cx="59054" cy="78104"/>
          </a:xfrm>
          <a:prstGeom prst="rect">
            <a:avLst/>
          </a:prstGeom>
        </p:spPr>
        <p:txBody>
          <a:bodyPr vert="horz" wrap="square" lIns="0" tIns="0" rIns="0" bIns="0"/>
          <a:lstStyle/>
          <a:p>
            <a:pPr algn="l" rtl="0" eaLnBrk="0">
              <a:lnSpc>
                <a:spcPct val="81000"/>
              </a:lnSpc>
            </a:pPr>
            <a:endParaRPr lang="en-US" altLang="en-US" sz="100" dirty="0">
              <a:solidFill>
                <a:srgbClr val="C00000"/>
              </a:solidFill>
            </a:endParaRPr>
          </a:p>
          <a:p>
            <a:pPr marL="9525" eaLnBrk="0">
              <a:lnSpc>
                <a:spcPct val="86000"/>
              </a:lnSpc>
            </a:pPr>
            <a:r>
              <a:rPr sz="450" kern="0" spc="-15" dirty="0">
                <a:solidFill>
                  <a:srgbClr val="C00000"/>
                </a:solidFill>
                <a:latin typeface="Arial" panose="020B0604020202020204"/>
                <a:ea typeface="Arial" panose="020B0604020202020204"/>
                <a:cs typeface="Arial" panose="020B0604020202020204"/>
              </a:rPr>
              <a:t>N</a:t>
            </a:r>
            <a:endParaRPr lang="en-US" altLang="en-US" sz="450" dirty="0">
              <a:solidFill>
                <a:srgbClr val="C00000"/>
              </a:solidFill>
            </a:endParaRPr>
          </a:p>
        </p:txBody>
      </p:sp>
      <p:cxnSp>
        <p:nvCxnSpPr>
          <p:cNvPr id="2" name="直接连接符 1"/>
          <p:cNvCxnSpPr/>
          <p:nvPr/>
        </p:nvCxnSpPr>
        <p:spPr>
          <a:xfrm>
            <a:off x="0" y="1621025"/>
            <a:ext cx="9144000" cy="0"/>
          </a:xfrm>
          <a:prstGeom prst="line">
            <a:avLst/>
          </a:prstGeom>
          <a:ln w="104775" cap="flat" cmpd="sng" algn="ctr">
            <a:solidFill>
              <a:srgbClr val="92D050"/>
            </a:solidFill>
            <a:prstDash val="solid"/>
            <a:miter lim="800000"/>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16200000">
            <a:off x="4714007" y="1856516"/>
            <a:ext cx="1708503" cy="5759874"/>
          </a:xfrm>
          <a:prstGeom prst="rect">
            <a:avLst/>
          </a:prstGeom>
          <a:solidFill>
            <a:srgbClr val="92D050"/>
          </a:solidFill>
          <a:ln w="28575" cap="flat" cmpd="sng" algn="ctr">
            <a:solidFill>
              <a:schemeClr val="accent6">
                <a:lumMod val="40000"/>
                <a:lumOff val="60000"/>
              </a:scheme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6">
                  <a:lumMod val="75000"/>
                </a:schemeClr>
              </a:solidFill>
            </a:endParaRPr>
          </a:p>
        </p:txBody>
      </p:sp>
      <p:sp>
        <p:nvSpPr>
          <p:cNvPr id="6" name="文本框 5"/>
          <p:cNvSpPr txBox="1"/>
          <p:nvPr userDrawn="1"/>
        </p:nvSpPr>
        <p:spPr>
          <a:xfrm>
            <a:off x="2804838" y="3967742"/>
            <a:ext cx="2414719" cy="1537521"/>
          </a:xfrm>
          <a:prstGeom prst="rect">
            <a:avLst/>
          </a:prstGeom>
        </p:spPr>
        <p:txBody>
          <a:bodyPr wrap="none" rtlCol="0">
            <a:noAutofit/>
          </a:bodyPr>
          <a:lstStyle/>
          <a:p>
            <a:pPr algn="l"/>
            <a:r>
              <a:rPr lang="en-US" altLang="zh-CN" sz="1350" b="1">
                <a:solidFill>
                  <a:schemeClr val="bg1"/>
                </a:solidFill>
              </a:rPr>
              <a:t>Coverge</a:t>
            </a:r>
            <a:r>
              <a:rPr lang="en-US" altLang="zh-CN" sz="1350">
                <a:solidFill>
                  <a:schemeClr val="bg1"/>
                </a:solidFill>
              </a:rPr>
              <a:t>:</a:t>
            </a:r>
            <a:r>
              <a:rPr lang="en-US" altLang="zh-CN" sz="1200">
                <a:solidFill>
                  <a:schemeClr val="bg1"/>
                </a:solidFill>
              </a:rPr>
              <a:t> Tuition,</a:t>
            </a:r>
          </a:p>
          <a:p>
            <a:pPr algn="l"/>
            <a:r>
              <a:rPr lang="en-US" altLang="zh-CN" sz="1200">
                <a:solidFill>
                  <a:schemeClr val="bg1"/>
                </a:solidFill>
              </a:rPr>
              <a:t>Accommodation, Insurance, </a:t>
            </a:r>
          </a:p>
          <a:p>
            <a:pPr algn="l"/>
            <a:r>
              <a:rPr lang="en-US" altLang="zh-CN" sz="1200">
                <a:solidFill>
                  <a:schemeClr val="bg1"/>
                </a:solidFill>
              </a:rPr>
              <a:t>Living allowance</a:t>
            </a:r>
          </a:p>
          <a:p>
            <a:pPr algn="l"/>
            <a:r>
              <a:rPr lang="en-US" altLang="zh-CN" sz="1350" b="1">
                <a:solidFill>
                  <a:schemeClr val="bg1"/>
                </a:solidFill>
              </a:rPr>
              <a:t>Standard of allowancce</a:t>
            </a:r>
            <a:r>
              <a:rPr lang="en-US" altLang="zh-CN" sz="1350">
                <a:solidFill>
                  <a:schemeClr val="bg1"/>
                </a:solidFill>
              </a:rPr>
              <a:t>:</a:t>
            </a:r>
          </a:p>
          <a:p>
            <a:pPr algn="l"/>
            <a:r>
              <a:rPr lang="en-US" altLang="zh-CN" sz="1200">
                <a:solidFill>
                  <a:schemeClr val="bg1"/>
                </a:solidFill>
              </a:rPr>
              <a:t>Bachelor: 2,500RMB/month</a:t>
            </a:r>
          </a:p>
          <a:p>
            <a:pPr algn="l"/>
            <a:r>
              <a:rPr lang="en-US" altLang="zh-CN" sz="1200">
                <a:solidFill>
                  <a:schemeClr val="bg1"/>
                </a:solidFill>
              </a:rPr>
              <a:t>Master: 3,000RMB/month</a:t>
            </a:r>
          </a:p>
          <a:p>
            <a:pPr algn="l"/>
            <a:r>
              <a:rPr lang="en-US" altLang="zh-CN" sz="1200">
                <a:solidFill>
                  <a:schemeClr val="bg1"/>
                </a:solidFill>
              </a:rPr>
              <a:t>PhD: 3,500RMB/month</a:t>
            </a:r>
          </a:p>
          <a:p>
            <a:endParaRPr lang="en-US" altLang="zh-CN" sz="1200">
              <a:solidFill>
                <a:schemeClr val="bg1"/>
              </a:solidFill>
            </a:endParaRPr>
          </a:p>
        </p:txBody>
      </p:sp>
      <p:sp>
        <p:nvSpPr>
          <p:cNvPr id="7" name="文本框 6"/>
          <p:cNvSpPr txBox="1"/>
          <p:nvPr userDrawn="1"/>
        </p:nvSpPr>
        <p:spPr>
          <a:xfrm>
            <a:off x="5438448" y="3967770"/>
            <a:ext cx="2825213" cy="1154501"/>
          </a:xfrm>
          <a:prstGeom prst="rect">
            <a:avLst/>
          </a:prstGeom>
        </p:spPr>
        <p:txBody>
          <a:bodyPr wrap="none" rtlCol="0">
            <a:noAutofit/>
          </a:bodyPr>
          <a:lstStyle/>
          <a:p>
            <a:r>
              <a:rPr lang="en-US" altLang="zh-CN" sz="1350" b="1">
                <a:solidFill>
                  <a:schemeClr val="bg1"/>
                </a:solidFill>
              </a:rPr>
              <a:t>Age and Language Requirements</a:t>
            </a:r>
            <a:r>
              <a:rPr lang="en-US" altLang="zh-CN" sz="1350">
                <a:solidFill>
                  <a:schemeClr val="bg1"/>
                </a:solidFill>
              </a:rPr>
              <a:t>:</a:t>
            </a:r>
          </a:p>
          <a:p>
            <a:r>
              <a:rPr lang="en-US" altLang="zh-CN" sz="1200">
                <a:solidFill>
                  <a:schemeClr val="bg1"/>
                </a:solidFill>
              </a:rPr>
              <a:t>Bachelor:≤25</a:t>
            </a:r>
            <a:r>
              <a:rPr lang="zh-CN" altLang="en-US" sz="1200">
                <a:solidFill>
                  <a:schemeClr val="bg1"/>
                </a:solidFill>
              </a:rPr>
              <a:t>，</a:t>
            </a:r>
            <a:r>
              <a:rPr lang="en-US" altLang="zh-CN" sz="1200">
                <a:solidFill>
                  <a:schemeClr val="bg1"/>
                </a:solidFill>
              </a:rPr>
              <a:t>HSK3</a:t>
            </a:r>
            <a:r>
              <a:rPr lang="zh-CN" altLang="en-US" sz="1200">
                <a:solidFill>
                  <a:schemeClr val="bg1"/>
                </a:solidFill>
              </a:rPr>
              <a:t>+</a:t>
            </a:r>
            <a:endParaRPr lang="en-US" altLang="zh-CN" sz="1200">
              <a:solidFill>
                <a:schemeClr val="bg1"/>
              </a:solidFill>
            </a:endParaRPr>
          </a:p>
          <a:p>
            <a:endParaRPr lang="en-US" altLang="zh-CN" sz="1200">
              <a:solidFill>
                <a:schemeClr val="bg1"/>
              </a:solidFill>
            </a:endParaRPr>
          </a:p>
          <a:p>
            <a:r>
              <a:rPr lang="en-US" altLang="zh-CN" sz="1200">
                <a:solidFill>
                  <a:schemeClr val="bg1"/>
                </a:solidFill>
              </a:rPr>
              <a:t>Master: ≤35</a:t>
            </a:r>
            <a:r>
              <a:rPr lang="zh-CN" altLang="en-US" sz="1200">
                <a:solidFill>
                  <a:schemeClr val="bg1"/>
                </a:solidFill>
              </a:rPr>
              <a:t>，</a:t>
            </a:r>
            <a:r>
              <a:rPr lang="en-US" altLang="zh-CN" sz="1200">
                <a:solidFill>
                  <a:schemeClr val="bg1"/>
                </a:solidFill>
              </a:rPr>
              <a:t>HSK4</a:t>
            </a:r>
            <a:r>
              <a:rPr lang="zh-CN" altLang="en-US" sz="1200">
                <a:solidFill>
                  <a:schemeClr val="bg1"/>
                </a:solidFill>
              </a:rPr>
              <a:t>+</a:t>
            </a:r>
            <a:endParaRPr lang="en-US" altLang="zh-CN" sz="1200">
              <a:solidFill>
                <a:schemeClr val="bg1"/>
              </a:solidFill>
            </a:endParaRPr>
          </a:p>
          <a:p>
            <a:endParaRPr lang="en-US" altLang="zh-CN" sz="1200">
              <a:solidFill>
                <a:schemeClr val="bg1"/>
              </a:solidFill>
            </a:endParaRPr>
          </a:p>
          <a:p>
            <a:r>
              <a:rPr lang="en-US" altLang="zh-CN" sz="1200">
                <a:solidFill>
                  <a:schemeClr val="bg1"/>
                </a:solidFill>
              </a:rPr>
              <a:t>PhD:≤40</a:t>
            </a:r>
            <a:r>
              <a:rPr lang="zh-CN" altLang="en-US" sz="1200">
                <a:solidFill>
                  <a:schemeClr val="bg1"/>
                </a:solidFill>
              </a:rPr>
              <a:t>，</a:t>
            </a:r>
            <a:r>
              <a:rPr lang="en-US" altLang="zh-CN" sz="1200">
                <a:solidFill>
                  <a:schemeClr val="bg1"/>
                </a:solidFill>
              </a:rPr>
              <a:t>HSK4</a:t>
            </a:r>
            <a:r>
              <a:rPr lang="zh-CN" altLang="en-US" sz="1200">
                <a:solidFill>
                  <a:schemeClr val="bg1"/>
                </a:solidFill>
              </a:rPr>
              <a:t>+</a:t>
            </a:r>
          </a:p>
        </p:txBody>
      </p:sp>
      <p:pic>
        <p:nvPicPr>
          <p:cNvPr id="8" name="图片 7" descr="upload_post_object_v2_2173968369"/>
          <p:cNvPicPr>
            <a:picLocks noChangeAspect="1"/>
          </p:cNvPicPr>
          <p:nvPr/>
        </p:nvPicPr>
        <p:blipFill>
          <a:blip r:embed="rId4"/>
          <a:stretch>
            <a:fillRect/>
          </a:stretch>
        </p:blipFill>
        <p:spPr>
          <a:xfrm>
            <a:off x="7427207" y="1890591"/>
            <a:ext cx="1212750" cy="1214395"/>
          </a:xfrm>
          <a:prstGeom prst="rect">
            <a:avLst/>
          </a:prstGeom>
        </p:spPr>
      </p:pic>
      <p:pic>
        <p:nvPicPr>
          <p:cNvPr id="12" name="图片 11" descr="upload_post_object_v2_2502504608"/>
          <p:cNvPicPr>
            <a:picLocks noChangeAspect="1"/>
          </p:cNvPicPr>
          <p:nvPr/>
        </p:nvPicPr>
        <p:blipFill>
          <a:blip r:embed="rId5"/>
          <a:stretch>
            <a:fillRect/>
          </a:stretch>
        </p:blipFill>
        <p:spPr>
          <a:xfrm>
            <a:off x="582427" y="3066201"/>
            <a:ext cx="1046378" cy="1053661"/>
          </a:xfrm>
          <a:prstGeom prst="rect">
            <a:avLst/>
          </a:prstGeom>
        </p:spPr>
      </p:pic>
      <p:sp>
        <p:nvSpPr>
          <p:cNvPr id="13" name="文本框 12"/>
          <p:cNvSpPr txBox="1"/>
          <p:nvPr userDrawn="1"/>
        </p:nvSpPr>
        <p:spPr>
          <a:xfrm>
            <a:off x="4643765" y="5229074"/>
            <a:ext cx="3412867" cy="276225"/>
          </a:xfrm>
          <a:prstGeom prst="rect">
            <a:avLst/>
          </a:prstGeom>
        </p:spPr>
        <p:txBody>
          <a:bodyPr wrap="none" rtlCol="0">
            <a:noAutofit/>
          </a:bodyPr>
          <a:lstStyle/>
          <a:p>
            <a:pPr algn="l"/>
            <a:r>
              <a:rPr lang="zh-CN" altLang="en-US" b="1" u="sng">
                <a:solidFill>
                  <a:schemeClr val="accent6">
                    <a:lumMod val="75000"/>
                  </a:schemeClr>
                </a:solidFill>
              </a:rPr>
              <a:t>https://www.campuschina.org/</a:t>
            </a:r>
          </a:p>
        </p:txBody>
      </p:sp>
      <p:pic>
        <p:nvPicPr>
          <p:cNvPr id="14" name="图片 13" descr="upload_post_object_v2_2029955643"/>
          <p:cNvPicPr>
            <a:picLocks noChangeAspect="1"/>
          </p:cNvPicPr>
          <p:nvPr/>
        </p:nvPicPr>
        <p:blipFill>
          <a:blip r:embed="rId6"/>
          <a:stretch>
            <a:fillRect/>
          </a:stretch>
        </p:blipFill>
        <p:spPr>
          <a:xfrm>
            <a:off x="455482" y="1688716"/>
            <a:ext cx="1398740" cy="137750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1444" y="1849279"/>
            <a:ext cx="3256121" cy="4021931"/>
          </a:xfrm>
          <a:prstGeom prst="rect">
            <a:avLst/>
          </a:prstGeom>
          <a:solidFill>
            <a:schemeClr val="accent6">
              <a:lumMod val="40000"/>
              <a:lumOff val="60000"/>
              <a:alpha val="47000"/>
            </a:schemeClr>
          </a:solidFill>
          <a:ln w="38100">
            <a:solidFill>
              <a:schemeClr val="accent6">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416" name="textbox 416"/>
          <p:cNvSpPr/>
          <p:nvPr/>
        </p:nvSpPr>
        <p:spPr>
          <a:xfrm>
            <a:off x="104775" y="876323"/>
            <a:ext cx="5497354" cy="679608"/>
          </a:xfrm>
          <a:prstGeom prst="rect">
            <a:avLst/>
          </a:prstGeom>
        </p:spPr>
        <p:txBody>
          <a:bodyPr vert="horz" wrap="square" lIns="0" tIns="0" rIns="0" bIns="0"/>
          <a:lstStyle/>
          <a:p>
            <a:pPr algn="l" rtl="0" eaLnBrk="0">
              <a:lnSpc>
                <a:spcPct val="186000"/>
              </a:lnSpc>
            </a:pPr>
            <a:endParaRPr lang="en-US" altLang="en-US" sz="750" dirty="0">
              <a:solidFill>
                <a:srgbClr val="C00000"/>
              </a:solidFill>
            </a:endParaRPr>
          </a:p>
          <a:p>
            <a:pPr algn="r" eaLnBrk="0">
              <a:lnSpc>
                <a:spcPct val="93000"/>
              </a:lnSpc>
              <a:spcBef>
                <a:spcPts val="4"/>
              </a:spcBef>
            </a:pPr>
            <a:r>
              <a:rPr sz="3225" b="1" kern="0" spc="68" dirty="0">
                <a:solidFill>
                  <a:srgbClr val="92D050"/>
                </a:solidFill>
                <a:latin typeface="黑体" panose="02010609060101010101" charset="-122"/>
                <a:ea typeface="黑体" panose="02010609060101010101" charset="-122"/>
                <a:cs typeface="黑体" panose="02010609060101010101" charset="-122"/>
              </a:rPr>
              <a:t>奖学金介绍</a:t>
            </a:r>
            <a:r>
              <a:rPr sz="3225" kern="0" spc="540" dirty="0">
                <a:solidFill>
                  <a:srgbClr val="92D050"/>
                </a:solidFill>
                <a:latin typeface="黑体" panose="02010609060101010101" charset="-122"/>
                <a:ea typeface="黑体" panose="02010609060101010101" charset="-122"/>
                <a:cs typeface="黑体" panose="02010609060101010101" charset="-122"/>
              </a:rPr>
              <a:t> </a:t>
            </a:r>
            <a:r>
              <a:rPr sz="3225" b="1" kern="0" dirty="0">
                <a:solidFill>
                  <a:srgbClr val="92D050"/>
                </a:solidFill>
                <a:latin typeface="Arial" panose="020B0604020202020204" pitchFamily="34" charset="0"/>
                <a:ea typeface="Arial" panose="020B0604020202020204" pitchFamily="34" charset="0"/>
                <a:cs typeface="Arial" panose="020B0604020202020204" pitchFamily="34" charset="0"/>
              </a:rPr>
              <a:t>Scholarship</a:t>
            </a:r>
            <a:endParaRPr lang="en-US" altLang="en-US" sz="3225" b="1" kern="0" dirty="0">
              <a:solidFill>
                <a:srgbClr val="92D050"/>
              </a:solidFill>
              <a:latin typeface="Arial" panose="020B0604020202020204" pitchFamily="34" charset="0"/>
              <a:ea typeface="Arial" panose="020B0604020202020204" pitchFamily="34" charset="0"/>
              <a:cs typeface="Arial" panose="020B0604020202020204" pitchFamily="34" charset="0"/>
            </a:endParaRPr>
          </a:p>
        </p:txBody>
      </p:sp>
      <p:sp>
        <p:nvSpPr>
          <p:cNvPr id="28" name="Title 6"/>
          <p:cNvSpPr txBox="1"/>
          <p:nvPr>
            <p:custDataLst>
              <p:tags r:id="rId1"/>
            </p:custDataLst>
          </p:nvPr>
        </p:nvSpPr>
        <p:spPr>
          <a:xfrm>
            <a:off x="214313" y="1866900"/>
            <a:ext cx="3333274" cy="3553778"/>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indent="-214313" fontAlgn="ctr">
              <a:lnSpc>
                <a:spcPct val="120000"/>
              </a:lnSpc>
              <a:spcBef>
                <a:spcPts val="0"/>
              </a:spcBef>
              <a:spcAft>
                <a:spcPts val="600"/>
              </a:spcAft>
              <a:buSzPct val="100000"/>
            </a:pPr>
            <a:r>
              <a:rPr lang="zh-CN" altLang="en-US" sz="1350" b="1" spc="30">
                <a:ln w="3175">
                  <a:noFill/>
                  <a:prstDash val="dash"/>
                </a:ln>
                <a:solidFill>
                  <a:srgbClr val="92D050"/>
                </a:solidFill>
                <a:latin typeface="黑体" panose="02010609060101010101" charset="-122"/>
                <a:ea typeface="黑体" panose="02010609060101010101" charset="-122"/>
                <a:cs typeface="黑体" panose="02010609060101010101" charset="-122"/>
              </a:rPr>
              <a:t>四川省政府</a:t>
            </a:r>
            <a:r>
              <a:rPr sz="1350" b="1" spc="30" dirty="0">
                <a:ln w="3175">
                  <a:noFill/>
                  <a:prstDash val="dash"/>
                </a:ln>
                <a:solidFill>
                  <a:srgbClr val="92D050"/>
                </a:solidFill>
                <a:latin typeface="黑体" panose="02010609060101010101" charset="-122"/>
                <a:ea typeface="黑体" panose="02010609060101010101" charset="-122"/>
                <a:cs typeface="黑体" panose="02010609060101010101" charset="-122"/>
              </a:rPr>
              <a:t>奖学金</a:t>
            </a:r>
          </a:p>
          <a:p>
            <a:pPr marL="190500" lvl="1" indent="-166688" fontAlgn="ctr">
              <a:lnSpc>
                <a:spcPct val="150000"/>
              </a:lnSpc>
              <a:spcAft>
                <a:spcPts val="600"/>
              </a:spcAft>
              <a:buSzPct val="100000"/>
            </a:pPr>
            <a:r>
              <a:rPr sz="1350" b="1" kern="0" dirty="0">
                <a:solidFill>
                  <a:srgbClr val="92D050"/>
                </a:solidFill>
                <a:latin typeface="Arial" panose="020B0604020202020204" pitchFamily="34" charset="0"/>
                <a:ea typeface="Arial" panose="020B0604020202020204" pitchFamily="34" charset="0"/>
                <a:cs typeface="Arial" panose="020B0604020202020204" pitchFamily="34" charset="0"/>
              </a:rPr>
              <a:t>Sichuan Government Scholarship</a:t>
            </a:r>
          </a:p>
          <a:p>
            <a:pPr marL="190500" lvl="1" indent="-166688" fontAlgn="ctr">
              <a:lnSpc>
                <a:spcPct val="150000"/>
              </a:lnSpc>
              <a:spcAft>
                <a:spcPts val="600"/>
              </a:spcAft>
              <a:buSzPct val="100000"/>
            </a:pPr>
            <a:r>
              <a:rPr sz="1200" b="1" spc="75" dirty="0">
                <a:ln w="3175">
                  <a:noFill/>
                  <a:prstDash val="dash"/>
                </a:ln>
                <a:solidFill>
                  <a:srgbClr val="92D050"/>
                </a:solidFill>
                <a:latin typeface="黑体" panose="02010609060101010101" charset="-122"/>
                <a:ea typeface="黑体" panose="02010609060101010101" charset="-122"/>
                <a:cs typeface="黑体" panose="02010609060101010101" charset="-122"/>
              </a:rPr>
              <a:t>申请时间：04.30前</a:t>
            </a:r>
            <a:r>
              <a:rPr lang="zh-CN" altLang="en-US" sz="1200" b="1" spc="75" dirty="0">
                <a:ln w="3175">
                  <a:noFill/>
                  <a:prstDash val="dash"/>
                </a:ln>
                <a:solidFill>
                  <a:srgbClr val="92D050"/>
                </a:solidFill>
                <a:latin typeface="黑体" panose="02010609060101010101" charset="-122"/>
                <a:ea typeface="黑体" panose="02010609060101010101" charset="-122"/>
                <a:cs typeface="黑体" panose="02010609060101010101" charset="-122"/>
              </a:rPr>
              <a:t>（</a:t>
            </a:r>
            <a:r>
              <a:rPr lang="en-US" altLang="zh-CN" sz="1200" b="1" spc="75" dirty="0">
                <a:ln w="3175">
                  <a:noFill/>
                  <a:prstDash val="dash"/>
                </a:ln>
                <a:solidFill>
                  <a:srgbClr val="92D050"/>
                </a:solidFill>
                <a:ea typeface="黑体" panose="02010609060101010101" charset="-122"/>
                <a:cs typeface="+mn-lt"/>
              </a:rPr>
              <a:t>Before April</a:t>
            </a:r>
            <a:r>
              <a:rPr lang="zh-CN" altLang="en-US" sz="1200" b="1" spc="75" dirty="0">
                <a:ln w="3175">
                  <a:noFill/>
                  <a:prstDash val="dash"/>
                </a:ln>
                <a:solidFill>
                  <a:srgbClr val="92D050"/>
                </a:solidFill>
                <a:latin typeface="黑体" panose="02010609060101010101" charset="-122"/>
                <a:ea typeface="黑体" panose="02010609060101010101" charset="-122"/>
                <a:cs typeface="黑体" panose="02010609060101010101" charset="-122"/>
              </a:rPr>
              <a:t>，</a:t>
            </a:r>
            <a:r>
              <a:rPr lang="en-US" altLang="zh-CN" sz="1200" b="1" spc="75" dirty="0">
                <a:ln w="3175">
                  <a:noFill/>
                  <a:prstDash val="dash"/>
                </a:ln>
                <a:solidFill>
                  <a:srgbClr val="92D050"/>
                </a:solidFill>
                <a:latin typeface="黑体" panose="02010609060101010101" charset="-122"/>
                <a:ea typeface="黑体" panose="02010609060101010101" charset="-122"/>
                <a:cs typeface="黑体" panose="02010609060101010101" charset="-122"/>
              </a:rPr>
              <a:t>30</a:t>
            </a:r>
            <a:r>
              <a:rPr lang="zh-CN" altLang="en-US" sz="1200" b="1" spc="75" dirty="0">
                <a:ln w="3175">
                  <a:noFill/>
                  <a:prstDash val="dash"/>
                </a:ln>
                <a:solidFill>
                  <a:srgbClr val="92D050"/>
                </a:solidFill>
                <a:latin typeface="黑体" panose="02010609060101010101" charset="-122"/>
                <a:ea typeface="黑体" panose="02010609060101010101" charset="-122"/>
                <a:cs typeface="黑体" panose="02010609060101010101" charset="-122"/>
              </a:rPr>
              <a:t>）</a:t>
            </a:r>
            <a:endParaRPr sz="1200" b="1" spc="75" dirty="0">
              <a:ln w="3175">
                <a:noFill/>
                <a:prstDash val="dash"/>
              </a:ln>
              <a:solidFill>
                <a:srgbClr val="92D050"/>
              </a:solidFill>
              <a:latin typeface="黑体" panose="02010609060101010101" charset="-122"/>
              <a:ea typeface="黑体" panose="02010609060101010101" charset="-122"/>
              <a:cs typeface="黑体" panose="02010609060101010101" charset="-122"/>
            </a:endParaRPr>
          </a:p>
          <a:p>
            <a:pPr marL="190500" lvl="1" indent="-166688" fontAlgn="ctr">
              <a:lnSpc>
                <a:spcPct val="150000"/>
              </a:lnSpc>
              <a:spcAft>
                <a:spcPts val="600"/>
              </a:spcAft>
              <a:buSzPct val="100000"/>
            </a:pPr>
            <a:r>
              <a:rPr lang="zh-CN" altLang="en-US" sz="1200" b="1" spc="75" dirty="0">
                <a:ln w="3175">
                  <a:noFill/>
                  <a:prstDash val="dash"/>
                </a:ln>
                <a:solidFill>
                  <a:srgbClr val="92D050"/>
                </a:solidFill>
                <a:latin typeface="黑体" panose="02010609060101010101" charset="-122"/>
                <a:ea typeface="黑体" panose="02010609060101010101" charset="-122"/>
                <a:cs typeface="黑体" panose="02010609060101010101" charset="-122"/>
              </a:rPr>
              <a:t>部分</a:t>
            </a:r>
            <a:r>
              <a:rPr sz="1200" b="1" spc="75" dirty="0">
                <a:ln w="3175">
                  <a:noFill/>
                  <a:prstDash val="dash"/>
                </a:ln>
                <a:solidFill>
                  <a:srgbClr val="92D050"/>
                </a:solidFill>
                <a:ea typeface="黑体" panose="02010609060101010101" charset="-122"/>
                <a:cs typeface="+mn-lt"/>
              </a:rPr>
              <a:t>(</a:t>
            </a:r>
            <a:r>
              <a:rPr lang="en-US" altLang="zh-CN" sz="1200" b="1" spc="75" dirty="0">
                <a:ln w="3175">
                  <a:noFill/>
                  <a:prstDash val="dash"/>
                </a:ln>
                <a:solidFill>
                  <a:srgbClr val="92D050"/>
                </a:solidFill>
                <a:ea typeface="黑体" panose="02010609060101010101" charset="-122"/>
                <a:cs typeface="+mn-lt"/>
              </a:rPr>
              <a:t>Partial</a:t>
            </a:r>
            <a:r>
              <a:rPr sz="1200" b="1" spc="75" dirty="0">
                <a:ln w="3175">
                  <a:noFill/>
                  <a:prstDash val="dash"/>
                </a:ln>
                <a:solidFill>
                  <a:srgbClr val="92D050"/>
                </a:solidFill>
                <a:ea typeface="黑体" panose="02010609060101010101" charset="-122"/>
                <a:cs typeface="+mn-lt"/>
              </a:rPr>
              <a:t>): Subsidiary Tuition </a:t>
            </a:r>
          </a:p>
          <a:p>
            <a:pPr indent="-214313" fontAlgn="ctr">
              <a:lnSpc>
                <a:spcPct val="150000"/>
              </a:lnSpc>
              <a:spcBef>
                <a:spcPts val="0"/>
              </a:spcBef>
              <a:spcAft>
                <a:spcPts val="600"/>
              </a:spcAft>
              <a:buSzPct val="100000"/>
            </a:pPr>
            <a:r>
              <a:rPr sz="1350" b="1" spc="30" dirty="0">
                <a:ln w="3175">
                  <a:noFill/>
                  <a:prstDash val="dash"/>
                </a:ln>
                <a:solidFill>
                  <a:srgbClr val="00B050"/>
                </a:solidFill>
                <a:latin typeface="+mn-lt"/>
                <a:ea typeface="黑体" panose="02010609060101010101" charset="-122"/>
                <a:cs typeface="+mn-lt"/>
              </a:rPr>
              <a:t>Age and Language Requirements</a:t>
            </a:r>
          </a:p>
          <a:p>
            <a:pPr indent="-214313" fontAlgn="ctr">
              <a:lnSpc>
                <a:spcPct val="150000"/>
              </a:lnSpc>
              <a:spcBef>
                <a:spcPts val="0"/>
              </a:spcBef>
              <a:spcAft>
                <a:spcPts val="600"/>
              </a:spcAft>
              <a:buSzPct val="100000"/>
            </a:pPr>
            <a:r>
              <a:rPr sz="1350" b="1" spc="30" dirty="0">
                <a:ln w="3175">
                  <a:noFill/>
                  <a:prstDash val="dash"/>
                </a:ln>
                <a:solidFill>
                  <a:srgbClr val="92D050"/>
                </a:solidFill>
                <a:latin typeface="+mn-lt"/>
                <a:ea typeface="黑体" panose="02010609060101010101" charset="-122"/>
                <a:cs typeface="+mn-lt"/>
              </a:rPr>
              <a:t>Bachelor:</a:t>
            </a:r>
            <a:r>
              <a:rPr altLang="zh-CN" sz="1350" b="1" spc="30" dirty="0">
                <a:ln w="3175">
                  <a:noFill/>
                  <a:prstDash val="dash"/>
                </a:ln>
                <a:solidFill>
                  <a:srgbClr val="92D050"/>
                </a:solidFill>
                <a:latin typeface="+mn-lt"/>
                <a:ea typeface="黑体" panose="02010609060101010101" charset="-122"/>
                <a:cs typeface="+mn-lt"/>
              </a:rPr>
              <a:t>30  HSK</a:t>
            </a:r>
            <a:r>
              <a:rPr lang="zh-CN" altLang="en-US" sz="1350" b="1" spc="30" dirty="0">
                <a:ln w="3175">
                  <a:noFill/>
                  <a:prstDash val="dash"/>
                </a:ln>
                <a:solidFill>
                  <a:srgbClr val="92D050"/>
                </a:solidFill>
                <a:latin typeface="+mn-lt"/>
                <a:ea typeface="黑体" panose="02010609060101010101" charset="-122"/>
                <a:cs typeface="+mn-lt"/>
              </a:rPr>
              <a:t>-</a:t>
            </a:r>
            <a:r>
              <a:rPr altLang="zh-CN" sz="1350" b="1" spc="30" dirty="0">
                <a:ln w="3175">
                  <a:noFill/>
                  <a:prstDash val="dash"/>
                </a:ln>
                <a:solidFill>
                  <a:srgbClr val="92D050"/>
                </a:solidFill>
                <a:latin typeface="+mn-lt"/>
                <a:ea typeface="黑体" panose="02010609060101010101" charset="-122"/>
                <a:cs typeface="+mn-lt"/>
              </a:rPr>
              <a:t>4</a:t>
            </a:r>
            <a:r>
              <a:rPr lang="zh-CN" altLang="en-US" sz="1350" b="1" spc="30" dirty="0">
                <a:ln w="3175">
                  <a:noFill/>
                  <a:prstDash val="dash"/>
                </a:ln>
                <a:solidFill>
                  <a:srgbClr val="92D050"/>
                </a:solidFill>
                <a:latin typeface="+mn-lt"/>
                <a:ea typeface="黑体" panose="02010609060101010101" charset="-122"/>
                <a:cs typeface="+mn-lt"/>
              </a:rPr>
              <a:t>+</a:t>
            </a:r>
            <a:endParaRPr sz="1350" b="1" spc="30" dirty="0">
              <a:ln w="3175">
                <a:noFill/>
                <a:prstDash val="dash"/>
              </a:ln>
              <a:solidFill>
                <a:srgbClr val="92D050"/>
              </a:solidFill>
              <a:latin typeface="+mn-lt"/>
              <a:ea typeface="黑体" panose="02010609060101010101" charset="-122"/>
              <a:cs typeface="+mn-lt"/>
            </a:endParaRPr>
          </a:p>
          <a:p>
            <a:pPr indent="-214313" fontAlgn="ctr">
              <a:lnSpc>
                <a:spcPct val="150000"/>
              </a:lnSpc>
              <a:spcBef>
                <a:spcPts val="0"/>
              </a:spcBef>
              <a:spcAft>
                <a:spcPts val="600"/>
              </a:spcAft>
              <a:buSzPct val="100000"/>
            </a:pPr>
            <a:r>
              <a:rPr lang="en-US" altLang="zh-CN" sz="1350" b="1" spc="30" dirty="0">
                <a:ln w="3175">
                  <a:noFill/>
                  <a:prstDash val="dash"/>
                </a:ln>
                <a:solidFill>
                  <a:srgbClr val="92D050"/>
                </a:solidFill>
                <a:latin typeface="+mn-lt"/>
                <a:ea typeface="黑体" panose="02010609060101010101" charset="-122"/>
                <a:cs typeface="+mn-lt"/>
              </a:rPr>
              <a:t>Master:</a:t>
            </a:r>
            <a:r>
              <a:rPr altLang="zh-CN" sz="1350" b="1" spc="30" dirty="0">
                <a:ln w="3175">
                  <a:noFill/>
                  <a:prstDash val="dash"/>
                </a:ln>
                <a:solidFill>
                  <a:srgbClr val="92D050"/>
                </a:solidFill>
                <a:latin typeface="+mn-lt"/>
                <a:ea typeface="黑体" panose="02010609060101010101" charset="-122"/>
                <a:cs typeface="+mn-lt"/>
              </a:rPr>
              <a:t>35 HSK</a:t>
            </a:r>
            <a:r>
              <a:rPr lang="zh-CN" altLang="en-US" sz="1350" b="1" spc="30" dirty="0">
                <a:ln w="3175">
                  <a:noFill/>
                  <a:prstDash val="dash"/>
                </a:ln>
                <a:solidFill>
                  <a:srgbClr val="92D050"/>
                </a:solidFill>
                <a:latin typeface="+mn-lt"/>
                <a:ea typeface="黑体" panose="02010609060101010101" charset="-122"/>
                <a:cs typeface="+mn-lt"/>
              </a:rPr>
              <a:t>-</a:t>
            </a:r>
            <a:r>
              <a:rPr altLang="zh-CN" sz="1350" b="1" spc="30" dirty="0">
                <a:ln w="3175">
                  <a:noFill/>
                  <a:prstDash val="dash"/>
                </a:ln>
                <a:solidFill>
                  <a:srgbClr val="92D050"/>
                </a:solidFill>
                <a:latin typeface="+mn-lt"/>
                <a:ea typeface="黑体" panose="02010609060101010101" charset="-122"/>
                <a:cs typeface="+mn-lt"/>
              </a:rPr>
              <a:t>4</a:t>
            </a:r>
            <a:r>
              <a:rPr lang="zh-CN" altLang="en-US" sz="1350" b="1" spc="30" dirty="0">
                <a:ln w="3175">
                  <a:noFill/>
                  <a:prstDash val="dash"/>
                </a:ln>
                <a:solidFill>
                  <a:srgbClr val="92D050"/>
                </a:solidFill>
                <a:latin typeface="+mn-lt"/>
                <a:ea typeface="黑体" panose="02010609060101010101" charset="-122"/>
                <a:cs typeface="+mn-lt"/>
              </a:rPr>
              <a:t>+</a:t>
            </a:r>
            <a:endParaRPr lang="en-US" altLang="zh-CN" sz="1350" b="1" spc="30" dirty="0">
              <a:ln w="3175">
                <a:noFill/>
                <a:prstDash val="dash"/>
              </a:ln>
              <a:solidFill>
                <a:srgbClr val="92D050"/>
              </a:solidFill>
              <a:latin typeface="+mn-lt"/>
              <a:ea typeface="黑体" panose="02010609060101010101" charset="-122"/>
              <a:cs typeface="+mn-lt"/>
            </a:endParaRPr>
          </a:p>
          <a:p>
            <a:pPr indent="-214313" fontAlgn="ctr">
              <a:lnSpc>
                <a:spcPct val="150000"/>
              </a:lnSpc>
              <a:spcBef>
                <a:spcPts val="0"/>
              </a:spcBef>
              <a:spcAft>
                <a:spcPts val="600"/>
              </a:spcAft>
              <a:buSzPct val="100000"/>
            </a:pPr>
            <a:r>
              <a:rPr lang="en-US" altLang="zh-CN" sz="1350" b="1" spc="30" dirty="0">
                <a:ln w="3175">
                  <a:noFill/>
                  <a:prstDash val="dash"/>
                </a:ln>
                <a:solidFill>
                  <a:srgbClr val="92D050"/>
                </a:solidFill>
                <a:latin typeface="+mn-lt"/>
                <a:ea typeface="黑体" panose="02010609060101010101" charset="-122"/>
                <a:cs typeface="+mn-lt"/>
              </a:rPr>
              <a:t>PhD: </a:t>
            </a:r>
            <a:r>
              <a:rPr altLang="zh-CN" sz="1350" b="1" spc="30" dirty="0">
                <a:ln w="3175">
                  <a:noFill/>
                  <a:prstDash val="dash"/>
                </a:ln>
                <a:solidFill>
                  <a:srgbClr val="92D050"/>
                </a:solidFill>
                <a:latin typeface="+mn-lt"/>
                <a:ea typeface="黑体" panose="02010609060101010101" charset="-122"/>
                <a:cs typeface="+mn-lt"/>
              </a:rPr>
              <a:t>/</a:t>
            </a:r>
            <a:endParaRPr sz="1050" b="1" spc="30" dirty="0">
              <a:ln w="3175">
                <a:noFill/>
                <a:prstDash val="dash"/>
              </a:ln>
              <a:solidFill>
                <a:srgbClr val="92D050"/>
              </a:solidFill>
              <a:latin typeface="+mn-lt"/>
              <a:ea typeface="黑体" panose="02010609060101010101" charset="-122"/>
              <a:cs typeface="+mn-lt"/>
            </a:endParaRPr>
          </a:p>
          <a:p>
            <a:pPr indent="-214313" fontAlgn="ctr">
              <a:lnSpc>
                <a:spcPct val="150000"/>
              </a:lnSpc>
              <a:spcBef>
                <a:spcPts val="0"/>
              </a:spcBef>
              <a:spcAft>
                <a:spcPts val="600"/>
              </a:spcAft>
              <a:buSzPct val="100000"/>
            </a:pPr>
            <a:r>
              <a:rPr sz="1350" b="1" spc="30" dirty="0">
                <a:ln w="3175">
                  <a:noFill/>
                  <a:prstDash val="dash"/>
                </a:ln>
                <a:solidFill>
                  <a:srgbClr val="92D050"/>
                </a:solidFill>
                <a:latin typeface="+mn-lt"/>
                <a:ea typeface="黑体" panose="02010609060101010101" charset="-122"/>
                <a:cs typeface="+mn-lt"/>
              </a:rPr>
              <a:t>It is also available for English-instructed degree programs!</a:t>
            </a:r>
          </a:p>
        </p:txBody>
      </p:sp>
      <p:sp>
        <p:nvSpPr>
          <p:cNvPr id="3" name="矩形 2"/>
          <p:cNvSpPr/>
          <p:nvPr/>
        </p:nvSpPr>
        <p:spPr>
          <a:xfrm>
            <a:off x="3547587" y="1842135"/>
            <a:ext cx="5372576" cy="4029075"/>
          </a:xfrm>
          <a:prstGeom prst="rect">
            <a:avLst/>
          </a:prstGeom>
          <a:solidFill>
            <a:schemeClr val="accent6">
              <a:lumMod val="40000"/>
              <a:lumOff val="60000"/>
              <a:alpha val="47000"/>
            </a:schemeClr>
          </a:solidFill>
          <a:ln w="38100">
            <a:solidFill>
              <a:schemeClr val="accent6">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452" name="textbox 452"/>
          <p:cNvSpPr/>
          <p:nvPr/>
        </p:nvSpPr>
        <p:spPr>
          <a:xfrm>
            <a:off x="3655696" y="1835944"/>
            <a:ext cx="5816441" cy="1770221"/>
          </a:xfrm>
          <a:prstGeom prst="rect">
            <a:avLst/>
          </a:prstGeom>
        </p:spPr>
        <p:txBody>
          <a:bodyPr vert="horz" wrap="square" lIns="0" tIns="0" rIns="0" bIns="0"/>
          <a:lstStyle/>
          <a:p>
            <a:pPr algn="l" rtl="0" eaLnBrk="0">
              <a:lnSpc>
                <a:spcPct val="84000"/>
              </a:lnSpc>
            </a:pPr>
            <a:r>
              <a:rPr lang="en-US" sz="525" b="1" kern="0" dirty="0">
                <a:solidFill>
                  <a:srgbClr val="C00000"/>
                </a:solidFill>
                <a:latin typeface="黑体" panose="02010609060101010101" charset="-122"/>
                <a:ea typeface="黑体" panose="02010609060101010101" charset="-122"/>
                <a:cs typeface="黑体" panose="02010609060101010101" charset="-122"/>
              </a:rPr>
              <a:t> </a:t>
            </a:r>
            <a:endParaRPr sz="525" b="1" kern="0" dirty="0">
              <a:solidFill>
                <a:srgbClr val="C00000"/>
              </a:solidFill>
              <a:latin typeface="黑体" panose="02010609060101010101" charset="-122"/>
              <a:ea typeface="黑体" panose="02010609060101010101" charset="-122"/>
              <a:cs typeface="黑体" panose="02010609060101010101" charset="-122"/>
            </a:endParaRPr>
          </a:p>
          <a:p>
            <a:pPr eaLnBrk="0">
              <a:lnSpc>
                <a:spcPct val="84000"/>
              </a:lnSpc>
              <a:spcAft>
                <a:spcPts val="600"/>
              </a:spcAft>
            </a:pPr>
            <a:r>
              <a:rPr sz="1350" b="1" kern="0" dirty="0">
                <a:solidFill>
                  <a:srgbClr val="92D050"/>
                </a:solidFill>
                <a:latin typeface="黑体" panose="02010609060101010101" charset="-122"/>
                <a:ea typeface="黑体" panose="02010609060101010101" charset="-122"/>
                <a:cs typeface="黑体" panose="02010609060101010101" charset="-122"/>
              </a:rPr>
              <a:t>成都市政府奖学金 </a:t>
            </a:r>
          </a:p>
          <a:p>
            <a:pPr marL="11430" eaLnBrk="0">
              <a:lnSpc>
                <a:spcPct val="150000"/>
              </a:lnSpc>
            </a:pPr>
            <a:r>
              <a:rPr sz="1350" b="1" kern="0" dirty="0">
                <a:solidFill>
                  <a:srgbClr val="92D050"/>
                </a:solidFill>
                <a:latin typeface="Arial" panose="020B0604020202020204" pitchFamily="34" charset="0"/>
                <a:ea typeface="Arial" panose="020B0604020202020204" pitchFamily="34" charset="0"/>
                <a:cs typeface="Arial" panose="020B0604020202020204" pitchFamily="34" charset="0"/>
              </a:rPr>
              <a:t>Chengdu</a:t>
            </a:r>
            <a:r>
              <a:rPr sz="1350" b="1" kern="0" spc="105" dirty="0">
                <a:solidFill>
                  <a:srgbClr val="92D050"/>
                </a:solidFill>
                <a:latin typeface="Arial" panose="020B0604020202020204" pitchFamily="34" charset="0"/>
                <a:ea typeface="Arial" panose="020B0604020202020204" pitchFamily="34" charset="0"/>
                <a:cs typeface="Arial" panose="020B0604020202020204" pitchFamily="34" charset="0"/>
              </a:rPr>
              <a:t> </a:t>
            </a:r>
            <a:r>
              <a:rPr sz="1350" b="1" kern="0" dirty="0">
                <a:solidFill>
                  <a:srgbClr val="92D050"/>
                </a:solidFill>
                <a:latin typeface="Arial" panose="020B0604020202020204" pitchFamily="34" charset="0"/>
                <a:ea typeface="Arial" panose="020B0604020202020204" pitchFamily="34" charset="0"/>
                <a:cs typeface="Arial" panose="020B0604020202020204" pitchFamily="34" charset="0"/>
              </a:rPr>
              <a:t>Government</a:t>
            </a:r>
            <a:r>
              <a:rPr sz="1350" b="1" kern="0" spc="120" dirty="0">
                <a:solidFill>
                  <a:srgbClr val="92D050"/>
                </a:solidFill>
                <a:latin typeface="Arial" panose="020B0604020202020204" pitchFamily="34" charset="0"/>
                <a:ea typeface="Arial" panose="020B0604020202020204" pitchFamily="34" charset="0"/>
                <a:cs typeface="Arial" panose="020B0604020202020204" pitchFamily="34" charset="0"/>
              </a:rPr>
              <a:t> </a:t>
            </a:r>
            <a:r>
              <a:rPr sz="1350" b="1" kern="0" dirty="0">
                <a:solidFill>
                  <a:srgbClr val="92D050"/>
                </a:solidFill>
                <a:latin typeface="Arial" panose="020B0604020202020204" pitchFamily="34" charset="0"/>
                <a:ea typeface="Arial" panose="020B0604020202020204" pitchFamily="34" charset="0"/>
                <a:cs typeface="Arial" panose="020B0604020202020204" pitchFamily="34" charset="0"/>
              </a:rPr>
              <a:t>Scholarship</a:t>
            </a:r>
            <a:endParaRPr lang="en-US" altLang="en-US" sz="1350" b="1" dirty="0">
              <a:solidFill>
                <a:srgbClr val="92D050"/>
              </a:solidFill>
              <a:latin typeface="Arial" panose="020B0604020202020204" pitchFamily="34" charset="0"/>
              <a:ea typeface="Arial" panose="020B0604020202020204" pitchFamily="34" charset="0"/>
              <a:cs typeface="Arial" panose="020B0604020202020204" pitchFamily="34" charset="0"/>
            </a:endParaRPr>
          </a:p>
          <a:p>
            <a:pPr marL="266700" indent="-257175" eaLnBrk="0">
              <a:lnSpc>
                <a:spcPct val="150000"/>
              </a:lnSpc>
              <a:spcBef>
                <a:spcPts val="776"/>
              </a:spcBef>
              <a:buChar char="•"/>
            </a:pPr>
            <a:r>
              <a:rPr sz="1200" b="1" kern="0" spc="-68" dirty="0">
                <a:solidFill>
                  <a:schemeClr val="accent6">
                    <a:lumMod val="60000"/>
                    <a:lumOff val="40000"/>
                  </a:schemeClr>
                </a:solidFill>
                <a:latin typeface="黑体" panose="02010609060101010101" charset="-122"/>
                <a:ea typeface="黑体" panose="02010609060101010101" charset="-122"/>
                <a:cs typeface="黑体" panose="02010609060101010101" charset="-122"/>
              </a:rPr>
              <a:t>“一带一路”奖学金</a:t>
            </a:r>
            <a:r>
              <a:rPr sz="1425" b="1" kern="0" spc="-68" dirty="0">
                <a:solidFill>
                  <a:schemeClr val="accent6">
                    <a:lumMod val="60000"/>
                    <a:lumOff val="40000"/>
                  </a:schemeClr>
                </a:solidFill>
                <a:latin typeface="黑体" panose="02010609060101010101" charset="-122"/>
                <a:ea typeface="黑体" panose="02010609060101010101" charset="-122"/>
                <a:cs typeface="黑体" panose="02010609060101010101" charset="-122"/>
              </a:rPr>
              <a:t> </a:t>
            </a:r>
            <a:r>
              <a:rPr sz="1425" b="1" kern="0" spc="-315" dirty="0">
                <a:solidFill>
                  <a:schemeClr val="accent6">
                    <a:lumMod val="60000"/>
                    <a:lumOff val="40000"/>
                  </a:schemeClr>
                </a:solidFill>
                <a:latin typeface="Arial" panose="020B0604020202020204" pitchFamily="34" charset="0"/>
                <a:ea typeface="Arial" panose="020B0604020202020204" pitchFamily="34" charset="0"/>
                <a:cs typeface="Arial" panose="020B0604020202020204" pitchFamily="34" charset="0"/>
              </a:rPr>
              <a:t> </a:t>
            </a:r>
            <a:r>
              <a:rPr sz="1200" b="1" kern="0" spc="-68" dirty="0">
                <a:solidFill>
                  <a:schemeClr val="accent6">
                    <a:lumMod val="60000"/>
                    <a:lumOff val="40000"/>
                  </a:schemeClr>
                </a:solidFill>
                <a:latin typeface="Arial" panose="020B0604020202020204" pitchFamily="34" charset="0"/>
                <a:ea typeface="Arial" panose="020B0604020202020204" pitchFamily="34" charset="0"/>
                <a:cs typeface="Arial" panose="020B0604020202020204" pitchFamily="34" charset="0"/>
              </a:rPr>
              <a:t>The Belt and Road Scholarship Belt and Road Initiative </a:t>
            </a:r>
          </a:p>
          <a:p>
            <a:pPr marL="9525" eaLnBrk="0">
              <a:lnSpc>
                <a:spcPct val="150000"/>
              </a:lnSpc>
              <a:spcBef>
                <a:spcPts val="776"/>
              </a:spcBef>
            </a:pPr>
            <a:r>
              <a:rPr lang="en-US" sz="1200" b="1" kern="0" spc="-68" dirty="0">
                <a:solidFill>
                  <a:schemeClr val="accent6">
                    <a:lumMod val="60000"/>
                    <a:lumOff val="40000"/>
                  </a:schemeClr>
                </a:solidFill>
                <a:latin typeface="Arial" panose="020B0604020202020204" pitchFamily="34" charset="0"/>
                <a:ea typeface="Arial" panose="020B0604020202020204" pitchFamily="34" charset="0"/>
                <a:cs typeface="Arial" panose="020B0604020202020204" pitchFamily="34" charset="0"/>
              </a:rPr>
              <a:t>                                                  </a:t>
            </a:r>
            <a:r>
              <a:rPr sz="1200" b="1" kern="0" spc="-68" dirty="0">
                <a:solidFill>
                  <a:schemeClr val="accent6">
                    <a:lumMod val="60000"/>
                    <a:lumOff val="40000"/>
                  </a:schemeClr>
                </a:solidFill>
                <a:latin typeface="Arial" panose="020B0604020202020204" pitchFamily="34" charset="0"/>
                <a:ea typeface="Arial" panose="020B0604020202020204" pitchFamily="34" charset="0"/>
                <a:cs typeface="Arial" panose="020B0604020202020204" pitchFamily="34" charset="0"/>
              </a:rPr>
              <a:t>Country （Including Indonesia）</a:t>
            </a:r>
          </a:p>
          <a:p>
            <a:pPr marL="266700" indent="-257175" eaLnBrk="0">
              <a:lnSpc>
                <a:spcPct val="150000"/>
              </a:lnSpc>
              <a:spcBef>
                <a:spcPts val="278"/>
              </a:spcBef>
              <a:buChar char="•"/>
            </a:pPr>
            <a:r>
              <a:rPr sz="1200" b="1" kern="0" spc="-68" dirty="0">
                <a:solidFill>
                  <a:schemeClr val="accent6">
                    <a:lumMod val="60000"/>
                    <a:lumOff val="40000"/>
                  </a:schemeClr>
                </a:solidFill>
                <a:latin typeface="黑体" panose="02010609060101010101" charset="-122"/>
                <a:ea typeface="黑体" panose="02010609060101010101" charset="-122"/>
                <a:cs typeface="黑体" panose="02010609060101010101" charset="-122"/>
              </a:rPr>
              <a:t>国际友好城市奖学金</a:t>
            </a:r>
            <a:r>
              <a:rPr sz="1200" kern="0" spc="-255" dirty="0">
                <a:solidFill>
                  <a:schemeClr val="accent6">
                    <a:lumMod val="60000"/>
                    <a:lumOff val="40000"/>
                  </a:schemeClr>
                </a:solidFill>
                <a:latin typeface="黑体" panose="02010609060101010101" charset="-122"/>
                <a:ea typeface="黑体" panose="02010609060101010101" charset="-122"/>
                <a:cs typeface="黑体" panose="02010609060101010101" charset="-122"/>
              </a:rPr>
              <a:t>  </a:t>
            </a:r>
            <a:r>
              <a:rPr sz="1200" b="1" kern="0" spc="-45" dirty="0">
                <a:solidFill>
                  <a:schemeClr val="accent6">
                    <a:lumMod val="60000"/>
                    <a:lumOff val="40000"/>
                  </a:schemeClr>
                </a:solidFill>
                <a:latin typeface="Arial" panose="020B0604020202020204"/>
                <a:ea typeface="Arial" panose="020B0604020202020204"/>
                <a:cs typeface="Arial" panose="020B0604020202020204"/>
              </a:rPr>
              <a:t>Sister  City Sc</a:t>
            </a:r>
            <a:r>
              <a:rPr sz="1200" b="1" kern="0" spc="-53" dirty="0">
                <a:solidFill>
                  <a:schemeClr val="accent6">
                    <a:lumMod val="60000"/>
                    <a:lumOff val="40000"/>
                  </a:schemeClr>
                </a:solidFill>
                <a:latin typeface="Arial" panose="020B0604020202020204"/>
                <a:ea typeface="Arial" panose="020B0604020202020204"/>
                <a:cs typeface="Arial" panose="020B0604020202020204"/>
              </a:rPr>
              <a:t>holarship Medan City in Indonesia</a:t>
            </a:r>
          </a:p>
          <a:p>
            <a:pPr marL="9525" eaLnBrk="0">
              <a:lnSpc>
                <a:spcPct val="150000"/>
              </a:lnSpc>
              <a:spcBef>
                <a:spcPts val="1151"/>
              </a:spcBef>
            </a:pPr>
            <a:r>
              <a:rPr sz="900" kern="0" dirty="0">
                <a:solidFill>
                  <a:schemeClr val="accent6">
                    <a:lumMod val="60000"/>
                    <a:lumOff val="40000"/>
                  </a:schemeClr>
                </a:solidFill>
                <a:latin typeface="黑体" panose="02010609060101010101" charset="-122"/>
                <a:ea typeface="黑体" panose="02010609060101010101" charset="-122"/>
                <a:cs typeface="黑体" panose="02010609060101010101" charset="-122"/>
              </a:rPr>
              <a:t>*申请人须为持有外国国籍的友城公民，出生于成都市友城或有在成都市友</a:t>
            </a:r>
            <a:r>
              <a:rPr sz="900" kern="0" spc="-8" dirty="0">
                <a:solidFill>
                  <a:schemeClr val="accent6">
                    <a:lumMod val="60000"/>
                    <a:lumOff val="40000"/>
                  </a:schemeClr>
                </a:solidFill>
                <a:latin typeface="黑体" panose="02010609060101010101" charset="-122"/>
                <a:ea typeface="黑体" panose="02010609060101010101" charset="-122"/>
                <a:cs typeface="黑体" panose="02010609060101010101" charset="-122"/>
              </a:rPr>
              <a:t>城工作、学习经历</a:t>
            </a:r>
            <a:endParaRPr lang="en-US" altLang="en-US" sz="900" dirty="0">
              <a:solidFill>
                <a:schemeClr val="accent6">
                  <a:lumMod val="60000"/>
                  <a:lumOff val="40000"/>
                </a:schemeClr>
              </a:solidFill>
              <a:latin typeface="黑体" panose="02010609060101010101" charset="-122"/>
              <a:ea typeface="黑体" panose="02010609060101010101" charset="-122"/>
              <a:cs typeface="黑体" panose="02010609060101010101" charset="-122"/>
            </a:endParaRPr>
          </a:p>
          <a:p>
            <a:pPr marL="9525" eaLnBrk="0">
              <a:lnSpc>
                <a:spcPct val="150000"/>
              </a:lnSpc>
              <a:spcBef>
                <a:spcPts val="439"/>
              </a:spcBef>
            </a:pPr>
            <a:r>
              <a:rPr sz="900" kern="0" spc="-15" dirty="0">
                <a:solidFill>
                  <a:schemeClr val="accent6">
                    <a:lumMod val="60000"/>
                    <a:lumOff val="40000"/>
                  </a:schemeClr>
                </a:solidFill>
                <a:latin typeface="黑体" panose="02010609060101010101" charset="-122"/>
                <a:ea typeface="黑体" panose="02010609060101010101" charset="-122"/>
                <a:cs typeface="黑体" panose="02010609060101010101" charset="-122"/>
              </a:rPr>
              <a:t>*须由友好城市奖学金申请人所在友城政府部门出</a:t>
            </a:r>
            <a:r>
              <a:rPr sz="900" kern="0" spc="-23" dirty="0">
                <a:solidFill>
                  <a:schemeClr val="accent6">
                    <a:lumMod val="60000"/>
                    <a:lumOff val="40000"/>
                  </a:schemeClr>
                </a:solidFill>
                <a:latin typeface="黑体" panose="02010609060101010101" charset="-122"/>
                <a:ea typeface="黑体" panose="02010609060101010101" charset="-122"/>
                <a:cs typeface="黑体" panose="02010609060101010101" charset="-122"/>
              </a:rPr>
              <a:t>具《友城身份确认函》</a:t>
            </a:r>
            <a:endParaRPr sz="1500" b="1" u="sng" kern="0" spc="15" dirty="0">
              <a:solidFill>
                <a:schemeClr val="accent6">
                  <a:lumMod val="60000"/>
                  <a:lumOff val="40000"/>
                </a:schemeClr>
              </a:solidFill>
              <a:latin typeface="黑体" panose="02010609060101010101" charset="-122"/>
              <a:ea typeface="黑体" panose="02010609060101010101" charset="-122"/>
              <a:cs typeface="黑体" panose="02010609060101010101" charset="-122"/>
            </a:endParaRPr>
          </a:p>
          <a:p>
            <a:pPr marL="9525" eaLnBrk="0">
              <a:lnSpc>
                <a:spcPct val="91000"/>
              </a:lnSpc>
              <a:spcBef>
                <a:spcPts val="919"/>
              </a:spcBef>
            </a:pPr>
            <a:endParaRPr sz="1500" b="1" u="sng" kern="0" spc="15" dirty="0">
              <a:solidFill>
                <a:schemeClr val="accent6">
                  <a:lumMod val="60000"/>
                  <a:lumOff val="40000"/>
                </a:schemeClr>
              </a:solidFill>
              <a:latin typeface="黑体" panose="02010609060101010101" charset="-122"/>
              <a:ea typeface="黑体" panose="02010609060101010101" charset="-122"/>
              <a:cs typeface="黑体" panose="02010609060101010101" charset="-122"/>
            </a:endParaRPr>
          </a:p>
          <a:p>
            <a:pPr marL="9525" eaLnBrk="0">
              <a:lnSpc>
                <a:spcPct val="91000"/>
              </a:lnSpc>
              <a:spcBef>
                <a:spcPts val="919"/>
              </a:spcBef>
            </a:pPr>
            <a:r>
              <a:rPr sz="1500" b="1" u="sng" kern="0" spc="15" dirty="0">
                <a:solidFill>
                  <a:schemeClr val="accent6">
                    <a:lumMod val="60000"/>
                    <a:lumOff val="40000"/>
                  </a:schemeClr>
                </a:solidFill>
                <a:latin typeface="黑体" panose="02010609060101010101" charset="-122"/>
                <a:ea typeface="黑体" panose="02010609060101010101" charset="-122"/>
                <a:cs typeface="黑体" panose="02010609060101010101" charset="-122"/>
              </a:rPr>
              <a:t>申请时间/</a:t>
            </a:r>
            <a:r>
              <a:rPr sz="1500" b="1" u="sng" kern="0" dirty="0">
                <a:solidFill>
                  <a:schemeClr val="accent6">
                    <a:lumMod val="60000"/>
                    <a:lumOff val="40000"/>
                  </a:schemeClr>
                </a:solidFill>
                <a:latin typeface="Arial" panose="020B0604020202020204"/>
                <a:ea typeface="Arial" panose="020B0604020202020204"/>
                <a:cs typeface="Arial" panose="020B0604020202020204"/>
              </a:rPr>
              <a:t>Application</a:t>
            </a:r>
            <a:r>
              <a:rPr sz="1500" b="1" u="sng" kern="0" spc="15" dirty="0">
                <a:solidFill>
                  <a:schemeClr val="accent6">
                    <a:lumMod val="60000"/>
                    <a:lumOff val="40000"/>
                  </a:schemeClr>
                </a:solidFill>
                <a:latin typeface="Arial" panose="020B0604020202020204"/>
                <a:ea typeface="Arial" panose="020B0604020202020204"/>
                <a:cs typeface="Arial" panose="020B0604020202020204"/>
              </a:rPr>
              <a:t>  </a:t>
            </a:r>
            <a:r>
              <a:rPr sz="1500" b="1" u="sng" kern="0" dirty="0">
                <a:solidFill>
                  <a:schemeClr val="accent6">
                    <a:lumMod val="60000"/>
                    <a:lumOff val="40000"/>
                  </a:schemeClr>
                </a:solidFill>
                <a:latin typeface="Arial" panose="020B0604020202020204"/>
                <a:ea typeface="Arial" panose="020B0604020202020204"/>
                <a:cs typeface="Arial" panose="020B0604020202020204"/>
              </a:rPr>
              <a:t>Time</a:t>
            </a:r>
            <a:r>
              <a:rPr sz="1500" b="1" u="sng" kern="0" spc="8" dirty="0">
                <a:solidFill>
                  <a:schemeClr val="accent6">
                    <a:lumMod val="60000"/>
                    <a:lumOff val="40000"/>
                  </a:schemeClr>
                </a:solidFill>
                <a:latin typeface="Arial" panose="020B0604020202020204"/>
                <a:ea typeface="Arial" panose="020B0604020202020204"/>
                <a:cs typeface="Arial" panose="020B0604020202020204"/>
              </a:rPr>
              <a:t>:</a:t>
            </a:r>
            <a:r>
              <a:rPr sz="1500" b="1" u="sng" kern="0" spc="203" dirty="0">
                <a:solidFill>
                  <a:schemeClr val="accent6">
                    <a:lumMod val="60000"/>
                    <a:lumOff val="40000"/>
                  </a:schemeClr>
                </a:solidFill>
                <a:latin typeface="Arial" panose="020B0604020202020204"/>
                <a:ea typeface="Arial" panose="020B0604020202020204"/>
                <a:cs typeface="Arial" panose="020B0604020202020204"/>
              </a:rPr>
              <a:t> </a:t>
            </a:r>
            <a:r>
              <a:rPr sz="1500" b="1" u="sng" kern="0" spc="8" dirty="0">
                <a:solidFill>
                  <a:schemeClr val="accent6">
                    <a:lumMod val="60000"/>
                    <a:lumOff val="40000"/>
                  </a:schemeClr>
                </a:solidFill>
                <a:latin typeface="黑体" panose="02010609060101010101" charset="-122"/>
                <a:ea typeface="黑体" panose="02010609060101010101" charset="-122"/>
                <a:cs typeface="黑体" panose="02010609060101010101" charset="-122"/>
              </a:rPr>
              <a:t>通常为4-6月</a:t>
            </a:r>
            <a:r>
              <a:rPr sz="1500" b="1" u="sng" kern="0" spc="-353" dirty="0">
                <a:solidFill>
                  <a:schemeClr val="accent6">
                    <a:lumMod val="60000"/>
                    <a:lumOff val="40000"/>
                  </a:schemeClr>
                </a:solidFill>
                <a:latin typeface="黑体" panose="02010609060101010101" charset="-122"/>
                <a:ea typeface="黑体" panose="02010609060101010101" charset="-122"/>
                <a:cs typeface="黑体" panose="02010609060101010101" charset="-122"/>
              </a:rPr>
              <a:t> </a:t>
            </a:r>
            <a:r>
              <a:rPr sz="1500" b="1" u="sng" kern="0" dirty="0">
                <a:solidFill>
                  <a:schemeClr val="accent6">
                    <a:lumMod val="60000"/>
                    <a:lumOff val="40000"/>
                  </a:schemeClr>
                </a:solidFill>
                <a:latin typeface="Arial" panose="020B0604020202020204"/>
                <a:ea typeface="Arial" panose="020B0604020202020204"/>
                <a:cs typeface="Arial" panose="020B0604020202020204"/>
              </a:rPr>
              <a:t>April</a:t>
            </a:r>
            <a:r>
              <a:rPr sz="1500" b="1" u="sng" kern="0" spc="8" dirty="0">
                <a:solidFill>
                  <a:schemeClr val="accent6">
                    <a:lumMod val="60000"/>
                    <a:lumOff val="40000"/>
                  </a:schemeClr>
                </a:solidFill>
                <a:latin typeface="Arial" panose="020B0604020202020204"/>
                <a:ea typeface="Arial" panose="020B0604020202020204"/>
                <a:cs typeface="Arial" panose="020B0604020202020204"/>
              </a:rPr>
              <a:t>-</a:t>
            </a:r>
            <a:r>
              <a:rPr sz="1500" b="1" u="sng" kern="0" dirty="0">
                <a:solidFill>
                  <a:schemeClr val="accent6">
                    <a:lumMod val="60000"/>
                    <a:lumOff val="40000"/>
                  </a:schemeClr>
                </a:solidFill>
                <a:latin typeface="Arial" panose="020B0604020202020204"/>
                <a:ea typeface="Arial" panose="020B0604020202020204"/>
                <a:cs typeface="Arial" panose="020B0604020202020204"/>
              </a:rPr>
              <a:t>June</a:t>
            </a:r>
            <a:endParaRPr lang="en-US" altLang="en-US" sz="1500" b="1" u="sng" dirty="0">
              <a:solidFill>
                <a:schemeClr val="accent6">
                  <a:lumMod val="60000"/>
                  <a:lumOff val="40000"/>
                </a:schemeClr>
              </a:solidFill>
            </a:endParaRPr>
          </a:p>
          <a:p>
            <a:pPr marL="57150" eaLnBrk="0">
              <a:lnSpc>
                <a:spcPts val="1789"/>
              </a:lnSpc>
            </a:pPr>
            <a:endParaRPr lang="en-US" altLang="en-US" sz="1500" b="1" u="sng" dirty="0">
              <a:solidFill>
                <a:schemeClr val="accent6">
                  <a:lumMod val="60000"/>
                  <a:lumOff val="40000"/>
                </a:schemeClr>
              </a:solidFill>
            </a:endParaRPr>
          </a:p>
        </p:txBody>
      </p:sp>
      <p:sp>
        <p:nvSpPr>
          <p:cNvPr id="8" name="文本框 7"/>
          <p:cNvSpPr txBox="1"/>
          <p:nvPr userDrawn="1"/>
        </p:nvSpPr>
        <p:spPr>
          <a:xfrm>
            <a:off x="3655667" y="4276597"/>
            <a:ext cx="5032757" cy="276225"/>
          </a:xfrm>
          <a:prstGeom prst="rect">
            <a:avLst/>
          </a:prstGeom>
        </p:spPr>
        <p:txBody>
          <a:bodyPr wrap="none" rtlCol="0">
            <a:noAutofit/>
          </a:bodyPr>
          <a:lstStyle/>
          <a:p>
            <a:pPr algn="l"/>
            <a:r>
              <a:rPr lang="zh-CN" altLang="en-US" sz="1350">
                <a:solidFill>
                  <a:schemeClr val="accent6">
                    <a:lumMod val="60000"/>
                    <a:lumOff val="40000"/>
                  </a:schemeClr>
                </a:solidFill>
              </a:rPr>
              <a:t>It is also available for English-instructed degree programs!</a:t>
            </a:r>
          </a:p>
        </p:txBody>
      </p:sp>
      <p:sp>
        <p:nvSpPr>
          <p:cNvPr id="462" name="textbox 462"/>
          <p:cNvSpPr/>
          <p:nvPr/>
        </p:nvSpPr>
        <p:spPr>
          <a:xfrm>
            <a:off x="3746155" y="4930825"/>
            <a:ext cx="2781375" cy="1111567"/>
          </a:xfrm>
          <a:prstGeom prst="rect">
            <a:avLst/>
          </a:prstGeom>
        </p:spPr>
        <p:txBody>
          <a:bodyPr vert="horz" wrap="square" lIns="0" tIns="0" rIns="0" bIns="0"/>
          <a:lstStyle/>
          <a:p>
            <a:pPr algn="l" rtl="0" eaLnBrk="0">
              <a:lnSpc>
                <a:spcPct val="83000"/>
              </a:lnSpc>
            </a:pPr>
            <a:endParaRPr lang="en-US" altLang="en-US" sz="100" dirty="0">
              <a:solidFill>
                <a:schemeClr val="accent6">
                  <a:lumMod val="60000"/>
                  <a:lumOff val="40000"/>
                </a:schemeClr>
              </a:solidFill>
            </a:endParaRPr>
          </a:p>
          <a:p>
            <a:pPr marL="9525" eaLnBrk="0">
              <a:lnSpc>
                <a:spcPts val="1789"/>
              </a:lnSpc>
            </a:pPr>
            <a:r>
              <a:rPr sz="1275" b="1" kern="0" spc="8" dirty="0">
                <a:solidFill>
                  <a:srgbClr val="00B050"/>
                </a:solidFill>
                <a:latin typeface="Arial" panose="020B0604020202020204"/>
                <a:ea typeface="Arial" panose="020B0604020202020204"/>
                <a:cs typeface="Arial" panose="020B0604020202020204"/>
              </a:rPr>
              <a:t>Age</a:t>
            </a:r>
            <a:r>
              <a:rPr sz="1275" b="1" kern="0" spc="240" dirty="0">
                <a:solidFill>
                  <a:srgbClr val="00B050"/>
                </a:solidFill>
                <a:latin typeface="Arial" panose="020B0604020202020204"/>
                <a:ea typeface="Arial" panose="020B0604020202020204"/>
                <a:cs typeface="Arial" panose="020B0604020202020204"/>
              </a:rPr>
              <a:t> </a:t>
            </a:r>
            <a:r>
              <a:rPr sz="1275" b="1" kern="0" spc="8" dirty="0">
                <a:solidFill>
                  <a:srgbClr val="00B050"/>
                </a:solidFill>
                <a:latin typeface="Arial" panose="020B0604020202020204"/>
                <a:ea typeface="Arial" panose="020B0604020202020204"/>
                <a:cs typeface="Arial" panose="020B0604020202020204"/>
              </a:rPr>
              <a:t>and</a:t>
            </a:r>
            <a:r>
              <a:rPr sz="1275" b="1" kern="0" spc="293" dirty="0">
                <a:solidFill>
                  <a:srgbClr val="00B050"/>
                </a:solidFill>
                <a:latin typeface="Arial" panose="020B0604020202020204"/>
                <a:ea typeface="Arial" panose="020B0604020202020204"/>
                <a:cs typeface="Arial" panose="020B0604020202020204"/>
              </a:rPr>
              <a:t> </a:t>
            </a:r>
            <a:r>
              <a:rPr sz="1275" b="1" kern="0" spc="8" dirty="0">
                <a:solidFill>
                  <a:srgbClr val="00B050"/>
                </a:solidFill>
                <a:latin typeface="Arial" panose="020B0604020202020204"/>
                <a:ea typeface="Arial" panose="020B0604020202020204"/>
                <a:cs typeface="Arial" panose="020B0604020202020204"/>
              </a:rPr>
              <a:t>Language</a:t>
            </a:r>
            <a:r>
              <a:rPr sz="1275" b="1" kern="0" spc="300" dirty="0">
                <a:solidFill>
                  <a:srgbClr val="00B050"/>
                </a:solidFill>
                <a:latin typeface="Arial" panose="020B0604020202020204"/>
                <a:ea typeface="Arial" panose="020B0604020202020204"/>
                <a:cs typeface="Arial" panose="020B0604020202020204"/>
              </a:rPr>
              <a:t> </a:t>
            </a:r>
            <a:r>
              <a:rPr sz="1275" b="1" kern="0" spc="8" dirty="0">
                <a:solidFill>
                  <a:srgbClr val="00B050"/>
                </a:solidFill>
                <a:latin typeface="Arial" panose="020B0604020202020204"/>
                <a:ea typeface="Arial" panose="020B0604020202020204"/>
                <a:cs typeface="Arial" panose="020B0604020202020204"/>
              </a:rPr>
              <a:t>Requirements</a:t>
            </a:r>
            <a:r>
              <a:rPr lang="zh-CN" altLang="en-US" sz="1275" b="1" kern="0" spc="8" dirty="0">
                <a:solidFill>
                  <a:srgbClr val="00B050"/>
                </a:solidFill>
                <a:latin typeface="Arial" panose="020B0604020202020204"/>
                <a:ea typeface="Arial" panose="020B0604020202020204"/>
                <a:cs typeface="Arial" panose="020B0604020202020204"/>
              </a:rPr>
              <a:t>：</a:t>
            </a:r>
            <a:endParaRPr lang="zh-CN" altLang="en-US" sz="1275" b="1" kern="0" spc="8" dirty="0">
              <a:solidFill>
                <a:schemeClr val="accent6">
                  <a:lumMod val="60000"/>
                  <a:lumOff val="40000"/>
                </a:schemeClr>
              </a:solidFill>
              <a:latin typeface="Arial" panose="020B0604020202020204"/>
              <a:ea typeface="Arial" panose="020B0604020202020204"/>
              <a:cs typeface="Arial" panose="020B0604020202020204"/>
            </a:endParaRPr>
          </a:p>
          <a:p>
            <a:pPr marL="9525" eaLnBrk="0">
              <a:lnSpc>
                <a:spcPts val="1789"/>
              </a:lnSpc>
            </a:pPr>
            <a:r>
              <a:rPr lang="en-US" altLang="zh-CN" sz="1275" b="1" kern="0" spc="8" dirty="0">
                <a:solidFill>
                  <a:schemeClr val="accent6">
                    <a:lumMod val="60000"/>
                    <a:lumOff val="40000"/>
                  </a:schemeClr>
                </a:solidFill>
                <a:latin typeface="Arial" panose="020B0604020202020204" pitchFamily="34" charset="0"/>
                <a:ea typeface="Arial" panose="020B0604020202020204" pitchFamily="34" charset="0"/>
                <a:cs typeface="Arial" panose="020B0604020202020204" pitchFamily="34" charset="0"/>
              </a:rPr>
              <a:t>Bachelor:  /   HSK 4 </a:t>
            </a:r>
            <a:r>
              <a:rPr lang="zh-CN" altLang="en-US" sz="1275" b="1" kern="0" spc="8" dirty="0">
                <a:solidFill>
                  <a:schemeClr val="accent6">
                    <a:lumMod val="60000"/>
                    <a:lumOff val="40000"/>
                  </a:schemeClr>
                </a:solidFill>
                <a:latin typeface="Arial" panose="020B0604020202020204" pitchFamily="34" charset="0"/>
                <a:ea typeface="Arial" panose="020B0604020202020204" pitchFamily="34" charset="0"/>
                <a:cs typeface="Arial" panose="020B0604020202020204" pitchFamily="34" charset="0"/>
              </a:rPr>
              <a:t>+</a:t>
            </a:r>
            <a:endParaRPr lang="en-US" altLang="zh-CN" sz="1275" b="1" kern="0" spc="8" dirty="0">
              <a:solidFill>
                <a:schemeClr val="accent6">
                  <a:lumMod val="60000"/>
                  <a:lumOff val="40000"/>
                </a:schemeClr>
              </a:solidFill>
              <a:latin typeface="Arial" panose="020B0604020202020204" pitchFamily="34" charset="0"/>
              <a:ea typeface="Arial" panose="020B0604020202020204" pitchFamily="34" charset="0"/>
              <a:cs typeface="Arial" panose="020B0604020202020204" pitchFamily="34" charset="0"/>
            </a:endParaRPr>
          </a:p>
          <a:p>
            <a:pPr marL="9525" eaLnBrk="0">
              <a:lnSpc>
                <a:spcPts val="1789"/>
              </a:lnSpc>
            </a:pPr>
            <a:r>
              <a:rPr lang="en-US" altLang="zh-CN" sz="1275" b="1" kern="0" spc="8" dirty="0">
                <a:solidFill>
                  <a:schemeClr val="accent6">
                    <a:lumMod val="60000"/>
                    <a:lumOff val="40000"/>
                  </a:schemeClr>
                </a:solidFill>
                <a:latin typeface="Arial" panose="020B0604020202020204" pitchFamily="34" charset="0"/>
                <a:ea typeface="Arial" panose="020B0604020202020204" pitchFamily="34" charset="0"/>
                <a:cs typeface="Arial" panose="020B0604020202020204" pitchFamily="34" charset="0"/>
              </a:rPr>
              <a:t>Master:     /    HSK 5 </a:t>
            </a:r>
            <a:r>
              <a:rPr lang="zh-CN" altLang="en-US" sz="1275" b="1" kern="0" spc="8" dirty="0">
                <a:solidFill>
                  <a:schemeClr val="accent6">
                    <a:lumMod val="60000"/>
                    <a:lumOff val="40000"/>
                  </a:schemeClr>
                </a:solidFill>
                <a:latin typeface="Arial" panose="020B0604020202020204" pitchFamily="34" charset="0"/>
                <a:ea typeface="Arial" panose="020B0604020202020204" pitchFamily="34" charset="0"/>
                <a:cs typeface="Arial" panose="020B0604020202020204" pitchFamily="34" charset="0"/>
              </a:rPr>
              <a:t>+</a:t>
            </a:r>
            <a:endParaRPr lang="en-US" altLang="zh-CN" sz="1275" b="1" kern="0" spc="8" dirty="0">
              <a:solidFill>
                <a:schemeClr val="accent6">
                  <a:lumMod val="60000"/>
                  <a:lumOff val="40000"/>
                </a:schemeClr>
              </a:solidFill>
              <a:latin typeface="Arial" panose="020B0604020202020204" pitchFamily="34" charset="0"/>
              <a:ea typeface="Arial" panose="020B0604020202020204" pitchFamily="34" charset="0"/>
              <a:cs typeface="Arial" panose="020B0604020202020204" pitchFamily="34" charset="0"/>
            </a:endParaRPr>
          </a:p>
          <a:p>
            <a:pPr marL="9525" eaLnBrk="0">
              <a:lnSpc>
                <a:spcPts val="1789"/>
              </a:lnSpc>
            </a:pPr>
            <a:r>
              <a:rPr lang="en-US" altLang="zh-CN" sz="1275" b="1" kern="0" spc="8" dirty="0">
                <a:solidFill>
                  <a:schemeClr val="accent6">
                    <a:lumMod val="60000"/>
                    <a:lumOff val="40000"/>
                  </a:schemeClr>
                </a:solidFill>
                <a:latin typeface="Arial" panose="020B0604020202020204" pitchFamily="34" charset="0"/>
                <a:ea typeface="Arial" panose="020B0604020202020204" pitchFamily="34" charset="0"/>
                <a:cs typeface="Arial" panose="020B0604020202020204" pitchFamily="34" charset="0"/>
              </a:rPr>
              <a:t>PhD:    /   </a:t>
            </a:r>
            <a:r>
              <a:rPr lang="en-US" altLang="zh-CN" sz="600" b="1" kern="0" spc="8" dirty="0">
                <a:solidFill>
                  <a:schemeClr val="accent6">
                    <a:lumMod val="60000"/>
                    <a:lumOff val="40000"/>
                  </a:schemeClr>
                </a:solidFill>
                <a:latin typeface="Arial" panose="020B0604020202020204" pitchFamily="34" charset="0"/>
                <a:ea typeface="Arial" panose="020B0604020202020204" pitchFamily="34" charset="0"/>
                <a:cs typeface="Arial" panose="020B0604020202020204" pitchFamily="34" charset="0"/>
              </a:rPr>
              <a:t> </a:t>
            </a:r>
            <a:r>
              <a:rPr lang="en-US" altLang="zh-CN" sz="1275" b="1" kern="0" spc="8" dirty="0">
                <a:solidFill>
                  <a:schemeClr val="accent6">
                    <a:lumMod val="60000"/>
                    <a:lumOff val="40000"/>
                  </a:schemeClr>
                </a:solidFill>
                <a:latin typeface="Arial" panose="020B0604020202020204" pitchFamily="34" charset="0"/>
                <a:ea typeface="Arial" panose="020B0604020202020204" pitchFamily="34" charset="0"/>
                <a:cs typeface="Arial" panose="020B0604020202020204" pitchFamily="34" charset="0"/>
              </a:rPr>
              <a:t>      HSK 5 </a:t>
            </a:r>
            <a:r>
              <a:rPr lang="zh-CN" altLang="en-US" sz="1275" b="1" kern="0" spc="8" dirty="0">
                <a:solidFill>
                  <a:schemeClr val="accent6">
                    <a:lumMod val="60000"/>
                    <a:lumOff val="40000"/>
                  </a:schemeClr>
                </a:solidFill>
                <a:latin typeface="Arial" panose="020B0604020202020204" pitchFamily="34" charset="0"/>
                <a:ea typeface="Arial" panose="020B0604020202020204" pitchFamily="34" charset="0"/>
                <a:cs typeface="Arial" panose="020B0604020202020204" pitchFamily="34" charset="0"/>
              </a:rPr>
              <a:t>+</a:t>
            </a:r>
          </a:p>
        </p:txBody>
      </p:sp>
      <p:sp>
        <p:nvSpPr>
          <p:cNvPr id="7" name="textbox 462"/>
          <p:cNvSpPr/>
          <p:nvPr/>
        </p:nvSpPr>
        <p:spPr>
          <a:xfrm>
            <a:off x="6823234" y="4937760"/>
            <a:ext cx="2349818" cy="1111568"/>
          </a:xfrm>
          <a:prstGeom prst="rect">
            <a:avLst/>
          </a:prstGeom>
        </p:spPr>
        <p:txBody>
          <a:bodyPr vert="horz" wrap="square" lIns="0" tIns="0" rIns="0" bIns="0"/>
          <a:lstStyle/>
          <a:p>
            <a:pPr algn="l" rtl="0" eaLnBrk="0">
              <a:lnSpc>
                <a:spcPct val="83000"/>
              </a:lnSpc>
            </a:pPr>
            <a:endParaRPr lang="en-US" altLang="en-US" sz="100" dirty="0">
              <a:solidFill>
                <a:schemeClr val="accent6">
                  <a:lumMod val="60000"/>
                  <a:lumOff val="40000"/>
                </a:schemeClr>
              </a:solidFill>
            </a:endParaRPr>
          </a:p>
          <a:p>
            <a:pPr marL="9525" eaLnBrk="0">
              <a:lnSpc>
                <a:spcPts val="1789"/>
              </a:lnSpc>
            </a:pPr>
            <a:r>
              <a:rPr lang="en-US" altLang="zh-CN" sz="1275" b="1" kern="0" spc="8" dirty="0">
                <a:solidFill>
                  <a:schemeClr val="accent6">
                    <a:lumMod val="60000"/>
                    <a:lumOff val="40000"/>
                  </a:schemeClr>
                </a:solidFill>
                <a:latin typeface="Arial" panose="020B0604020202020204"/>
                <a:ea typeface="Arial" panose="020B0604020202020204"/>
                <a:cs typeface="Arial" panose="020B0604020202020204"/>
              </a:rPr>
              <a:t>Schlolarship Coverage</a:t>
            </a:r>
            <a:r>
              <a:rPr lang="zh-CN" altLang="en-US" sz="1275" b="1" kern="0" spc="8" dirty="0">
                <a:solidFill>
                  <a:schemeClr val="accent6">
                    <a:lumMod val="60000"/>
                    <a:lumOff val="40000"/>
                  </a:schemeClr>
                </a:solidFill>
                <a:latin typeface="Arial" panose="020B0604020202020204"/>
                <a:ea typeface="Arial" panose="020B0604020202020204"/>
                <a:cs typeface="Arial" panose="020B0604020202020204"/>
              </a:rPr>
              <a:t>：</a:t>
            </a:r>
          </a:p>
          <a:p>
            <a:pPr marL="9525" eaLnBrk="0">
              <a:lnSpc>
                <a:spcPts val="1789"/>
              </a:lnSpc>
            </a:pPr>
            <a:r>
              <a:rPr lang="en-US" altLang="zh-CN" sz="1275" b="1" kern="0" spc="8" dirty="0">
                <a:solidFill>
                  <a:schemeClr val="accent6">
                    <a:lumMod val="60000"/>
                    <a:lumOff val="40000"/>
                  </a:schemeClr>
                </a:solidFill>
                <a:latin typeface="Arial" panose="020B0604020202020204" pitchFamily="34" charset="0"/>
                <a:ea typeface="Arial" panose="020B0604020202020204" pitchFamily="34" charset="0"/>
                <a:cs typeface="Arial" panose="020B0604020202020204" pitchFamily="34" charset="0"/>
              </a:rPr>
              <a:t>Bachelor:  partial tuition</a:t>
            </a:r>
          </a:p>
          <a:p>
            <a:pPr marL="9525" eaLnBrk="0">
              <a:lnSpc>
                <a:spcPts val="1789"/>
              </a:lnSpc>
            </a:pPr>
            <a:r>
              <a:rPr lang="en-US" altLang="zh-CN" sz="1275" b="1" kern="0" spc="8" dirty="0">
                <a:solidFill>
                  <a:schemeClr val="accent6">
                    <a:lumMod val="60000"/>
                    <a:lumOff val="40000"/>
                  </a:schemeClr>
                </a:solidFill>
                <a:latin typeface="Arial" panose="020B0604020202020204" pitchFamily="34" charset="0"/>
                <a:ea typeface="Arial" panose="020B0604020202020204" pitchFamily="34" charset="0"/>
                <a:cs typeface="Arial" panose="020B0604020202020204" pitchFamily="34" charset="0"/>
              </a:rPr>
              <a:t>Master: partial tuition</a:t>
            </a:r>
          </a:p>
          <a:p>
            <a:pPr marL="9525" eaLnBrk="0">
              <a:lnSpc>
                <a:spcPts val="1789"/>
              </a:lnSpc>
            </a:pPr>
            <a:r>
              <a:rPr lang="en-US" altLang="zh-CN" sz="1275" b="1" kern="0" spc="8" dirty="0">
                <a:solidFill>
                  <a:schemeClr val="accent6">
                    <a:lumMod val="60000"/>
                    <a:lumOff val="40000"/>
                  </a:schemeClr>
                </a:solidFill>
                <a:latin typeface="Arial" panose="020B0604020202020204" pitchFamily="34" charset="0"/>
                <a:ea typeface="Arial" panose="020B0604020202020204" pitchFamily="34" charset="0"/>
                <a:cs typeface="Arial" panose="020B0604020202020204" pitchFamily="34" charset="0"/>
              </a:rPr>
              <a:t>PhD: partial tuition</a:t>
            </a:r>
          </a:p>
        </p:txBody>
      </p:sp>
      <p:cxnSp>
        <p:nvCxnSpPr>
          <p:cNvPr id="4" name="直接连接符 3"/>
          <p:cNvCxnSpPr/>
          <p:nvPr/>
        </p:nvCxnSpPr>
        <p:spPr>
          <a:xfrm>
            <a:off x="0" y="1621025"/>
            <a:ext cx="9144000" cy="0"/>
          </a:xfrm>
          <a:prstGeom prst="line">
            <a:avLst/>
          </a:prstGeom>
          <a:ln w="104775" cap="flat" cmpd="sng" algn="ctr">
            <a:solidFill>
              <a:srgbClr val="92D050"/>
            </a:solidFill>
            <a:prstDash val="solid"/>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textbox 458"/>
          <p:cNvSpPr/>
          <p:nvPr/>
        </p:nvSpPr>
        <p:spPr>
          <a:xfrm>
            <a:off x="104775" y="876323"/>
            <a:ext cx="5497354" cy="679608"/>
          </a:xfrm>
          <a:prstGeom prst="rect">
            <a:avLst/>
          </a:prstGeom>
        </p:spPr>
        <p:txBody>
          <a:bodyPr vert="horz" wrap="square" lIns="0" tIns="0" rIns="0" bIns="0"/>
          <a:lstStyle/>
          <a:p>
            <a:pPr algn="l" rtl="0" eaLnBrk="0">
              <a:lnSpc>
                <a:spcPct val="186000"/>
              </a:lnSpc>
            </a:pPr>
            <a:endParaRPr lang="en-US" altLang="en-US" sz="750" dirty="0">
              <a:solidFill>
                <a:srgbClr val="FF0000"/>
              </a:solidFill>
            </a:endParaRPr>
          </a:p>
          <a:p>
            <a:pPr algn="r" eaLnBrk="0">
              <a:lnSpc>
                <a:spcPct val="93000"/>
              </a:lnSpc>
              <a:spcBef>
                <a:spcPts val="4"/>
              </a:spcBef>
            </a:pPr>
            <a:r>
              <a:rPr sz="3225" b="1" kern="0" spc="68" dirty="0">
                <a:solidFill>
                  <a:srgbClr val="92D050"/>
                </a:solidFill>
                <a:latin typeface="黑体" panose="02010609060101010101" charset="-122"/>
                <a:ea typeface="黑体" panose="02010609060101010101" charset="-122"/>
                <a:cs typeface="黑体" panose="02010609060101010101" charset="-122"/>
              </a:rPr>
              <a:t>奖学金介绍</a:t>
            </a:r>
            <a:r>
              <a:rPr sz="3225" kern="0" spc="540" dirty="0">
                <a:solidFill>
                  <a:srgbClr val="92D050"/>
                </a:solidFill>
                <a:latin typeface="黑体" panose="02010609060101010101" charset="-122"/>
                <a:ea typeface="黑体" panose="02010609060101010101" charset="-122"/>
                <a:cs typeface="黑体" panose="02010609060101010101" charset="-122"/>
              </a:rPr>
              <a:t> </a:t>
            </a:r>
            <a:r>
              <a:rPr sz="3225" b="1" kern="0" dirty="0">
                <a:solidFill>
                  <a:srgbClr val="92D050"/>
                </a:solidFill>
                <a:latin typeface="Arial" panose="020B0604020202020204"/>
                <a:ea typeface="Arial" panose="020B0604020202020204"/>
                <a:cs typeface="Arial" panose="020B0604020202020204"/>
              </a:rPr>
              <a:t>Scholarship</a:t>
            </a:r>
            <a:endParaRPr lang="en-US" altLang="en-US" sz="3225" b="1" kern="0" dirty="0">
              <a:solidFill>
                <a:srgbClr val="92D050"/>
              </a:solidFill>
              <a:latin typeface="Arial" panose="020B0604020202020204"/>
              <a:ea typeface="Arial" panose="020B0604020202020204"/>
              <a:cs typeface="Arial" panose="020B0604020202020204"/>
            </a:endParaRPr>
          </a:p>
        </p:txBody>
      </p:sp>
      <p:sp>
        <p:nvSpPr>
          <p:cNvPr id="3" name="文本框 2"/>
          <p:cNvSpPr txBox="1"/>
          <p:nvPr/>
        </p:nvSpPr>
        <p:spPr>
          <a:xfrm>
            <a:off x="3032284" y="2168367"/>
            <a:ext cx="6111716" cy="3229451"/>
          </a:xfrm>
          <a:prstGeom prst="rect">
            <a:avLst/>
          </a:prstGeom>
          <a:noFill/>
        </p:spPr>
        <p:txBody>
          <a:bodyPr wrap="square" rtlCol="0">
            <a:noAutofit/>
          </a:bodyPr>
          <a:lstStyle/>
          <a:p>
            <a:pPr marL="268605" indent="-257175" eaLnBrk="0">
              <a:lnSpc>
                <a:spcPct val="96000"/>
              </a:lnSpc>
              <a:buFont typeface="Wingdings" panose="05000000000000000000" charset="0"/>
              <a:buChar char="u"/>
            </a:pPr>
            <a:r>
              <a:rPr b="1" kern="0" dirty="0">
                <a:solidFill>
                  <a:schemeClr val="accent6"/>
                </a:solidFill>
                <a:latin typeface="黑体" panose="02010609060101010101" charset="-122"/>
                <a:ea typeface="黑体" panose="02010609060101010101" charset="-122"/>
                <a:cs typeface="黑体" panose="02010609060101010101" charset="-122"/>
              </a:rPr>
              <a:t>成中医奖学金 </a:t>
            </a:r>
            <a:r>
              <a:rPr b="1" kern="0" dirty="0">
                <a:solidFill>
                  <a:schemeClr val="accent6"/>
                </a:solidFill>
                <a:latin typeface="Times New Roman" panose="02020603050405020304" charset="0"/>
                <a:ea typeface="黑体" panose="02010609060101010101" charset="-122"/>
                <a:cs typeface="Times New Roman" panose="02020603050405020304" charset="0"/>
              </a:rPr>
              <a:t> </a:t>
            </a:r>
            <a:r>
              <a:rPr b="1" kern="0" dirty="0">
                <a:solidFill>
                  <a:schemeClr val="accent6"/>
                </a:solidFill>
                <a:latin typeface="+mj-lt"/>
                <a:ea typeface="黑体" panose="02010609060101010101" charset="-122"/>
                <a:cs typeface="+mj-lt"/>
              </a:rPr>
              <a:t>Study at CDUTCM Scholarship</a:t>
            </a:r>
          </a:p>
          <a:p>
            <a:pPr marL="11430" eaLnBrk="0">
              <a:lnSpc>
                <a:spcPct val="96000"/>
              </a:lnSpc>
            </a:pPr>
            <a:endParaRPr sz="1500" b="1" kern="0" dirty="0">
              <a:solidFill>
                <a:srgbClr val="C00000"/>
              </a:solidFill>
              <a:latin typeface="黑体" panose="02010609060101010101" charset="-122"/>
              <a:ea typeface="黑体" panose="02010609060101010101" charset="-122"/>
              <a:cs typeface="黑体" panose="02010609060101010101" charset="-122"/>
            </a:endParaRPr>
          </a:p>
          <a:p>
            <a:pPr marL="225743" indent="-214313" defTabSz="404813" eaLnBrk="0">
              <a:buSzPct val="70000"/>
              <a:buFont typeface="Wingdings" panose="05000000000000000000" charset="0"/>
              <a:buChar char="l"/>
            </a:pPr>
            <a:r>
              <a:rPr sz="1350" kern="0" dirty="0">
                <a:solidFill>
                  <a:srgbClr val="92D050"/>
                </a:solidFill>
                <a:latin typeface="黑体" panose="02010609060101010101" charset="-122"/>
                <a:ea typeface="黑体" panose="02010609060101010101" charset="-122"/>
                <a:cs typeface="黑体" panose="02010609060101010101" charset="-122"/>
              </a:rPr>
              <a:t>优秀本科生奖学金（含汉语授课项目、全英文授课项目）</a:t>
            </a:r>
          </a:p>
          <a:p>
            <a:pPr marL="11430" eaLnBrk="0"/>
            <a:r>
              <a:rPr lang="en-US" sz="1350" kern="0" dirty="0">
                <a:solidFill>
                  <a:srgbClr val="92D050"/>
                </a:solidFill>
                <a:latin typeface="+mj-lt"/>
                <a:ea typeface="黑体" panose="02010609060101010101" charset="-122"/>
                <a:cs typeface="+mj-lt"/>
              </a:rPr>
              <a:t>     </a:t>
            </a:r>
            <a:r>
              <a:rPr sz="1350" kern="0" dirty="0">
                <a:solidFill>
                  <a:srgbClr val="92D050"/>
                </a:solidFill>
                <a:latin typeface="+mj-lt"/>
                <a:ea typeface="黑体" panose="02010609060101010101" charset="-122"/>
                <a:cs typeface="+mj-lt"/>
              </a:rPr>
              <a:t>Outstanding Undergraduate Schoolarships（including Chinese-taught and</a:t>
            </a:r>
          </a:p>
          <a:p>
            <a:pPr marL="11430" eaLnBrk="0"/>
            <a:r>
              <a:rPr sz="1350" kern="0" dirty="0">
                <a:solidFill>
                  <a:srgbClr val="92D050"/>
                </a:solidFill>
                <a:latin typeface="+mj-lt"/>
                <a:ea typeface="黑体" panose="02010609060101010101" charset="-122"/>
                <a:cs typeface="+mj-lt"/>
              </a:rPr>
              <a:t> </a:t>
            </a:r>
            <a:r>
              <a:rPr lang="en-US" sz="1350" kern="0" dirty="0">
                <a:solidFill>
                  <a:srgbClr val="92D050"/>
                </a:solidFill>
                <a:latin typeface="+mj-lt"/>
                <a:ea typeface="黑体" panose="02010609060101010101" charset="-122"/>
                <a:cs typeface="+mj-lt"/>
              </a:rPr>
              <a:t> </a:t>
            </a:r>
            <a:r>
              <a:rPr sz="1350" kern="0" dirty="0">
                <a:solidFill>
                  <a:srgbClr val="92D050"/>
                </a:solidFill>
                <a:latin typeface="+mj-lt"/>
                <a:ea typeface="黑体" panose="02010609060101010101" charset="-122"/>
                <a:cs typeface="+mj-lt"/>
              </a:rPr>
              <a:t> </a:t>
            </a:r>
            <a:r>
              <a:rPr lang="en-US" sz="1350" kern="0" dirty="0">
                <a:solidFill>
                  <a:srgbClr val="92D050"/>
                </a:solidFill>
                <a:latin typeface="+mj-lt"/>
                <a:ea typeface="黑体" panose="02010609060101010101" charset="-122"/>
                <a:cs typeface="+mj-lt"/>
              </a:rPr>
              <a:t>  </a:t>
            </a:r>
            <a:r>
              <a:rPr sz="1350" kern="0" dirty="0">
                <a:solidFill>
                  <a:srgbClr val="92D050"/>
                </a:solidFill>
                <a:latin typeface="+mj-lt"/>
                <a:ea typeface="黑体" panose="02010609060101010101" charset="-122"/>
                <a:cs typeface="+mj-lt"/>
              </a:rPr>
              <a:t>English taught programs）</a:t>
            </a:r>
          </a:p>
          <a:p>
            <a:pPr marL="11430" eaLnBrk="0"/>
            <a:endParaRPr sz="1350" kern="0" dirty="0">
              <a:solidFill>
                <a:srgbClr val="92D050"/>
              </a:solidFill>
              <a:latin typeface="黑体" panose="02010609060101010101" charset="-122"/>
              <a:ea typeface="黑体" panose="02010609060101010101" charset="-122"/>
              <a:cs typeface="黑体" panose="02010609060101010101" charset="-122"/>
            </a:endParaRPr>
          </a:p>
          <a:p>
            <a:pPr marL="225743" indent="-214313" defTabSz="404813" eaLnBrk="0">
              <a:buSzPct val="70000"/>
              <a:buFont typeface="Wingdings" panose="05000000000000000000" charset="0"/>
              <a:buChar char="l"/>
            </a:pPr>
            <a:r>
              <a:rPr sz="1350" kern="0" dirty="0">
                <a:solidFill>
                  <a:srgbClr val="92D050"/>
                </a:solidFill>
                <a:latin typeface="黑体" panose="02010609060101010101" charset="-122"/>
                <a:ea typeface="黑体" panose="02010609060101010101" charset="-122"/>
                <a:cs typeface="黑体" panose="02010609060101010101" charset="-122"/>
              </a:rPr>
              <a:t>优秀研究生奖学金 </a:t>
            </a:r>
          </a:p>
          <a:p>
            <a:pPr marL="11430" eaLnBrk="0"/>
            <a:r>
              <a:rPr lang="en-US" sz="1350" kern="0" dirty="0">
                <a:solidFill>
                  <a:srgbClr val="92D050"/>
                </a:solidFill>
                <a:latin typeface="+mj-lt"/>
                <a:ea typeface="黑体" panose="02010609060101010101" charset="-122"/>
                <a:cs typeface="+mj-lt"/>
              </a:rPr>
              <a:t>     </a:t>
            </a:r>
            <a:r>
              <a:rPr sz="1350" kern="0" dirty="0">
                <a:solidFill>
                  <a:srgbClr val="92D050"/>
                </a:solidFill>
                <a:latin typeface="+mj-lt"/>
                <a:ea typeface="黑体" panose="02010609060101010101" charset="-122"/>
                <a:cs typeface="+mj-lt"/>
              </a:rPr>
              <a:t>Scholarship for Outstanding Graduate Students</a:t>
            </a:r>
          </a:p>
          <a:p>
            <a:pPr marL="11430" eaLnBrk="0"/>
            <a:endParaRPr sz="1500" b="1" kern="0" dirty="0">
              <a:solidFill>
                <a:srgbClr val="92D050"/>
              </a:solidFill>
              <a:latin typeface="黑体" panose="02010609060101010101" charset="-122"/>
              <a:ea typeface="黑体" panose="02010609060101010101" charset="-122"/>
              <a:cs typeface="黑体" panose="02010609060101010101" charset="-122"/>
            </a:endParaRPr>
          </a:p>
          <a:p>
            <a:pPr marL="225743" indent="-214313" defTabSz="404813" eaLnBrk="0">
              <a:buSzPct val="70000"/>
              <a:buFont typeface="Wingdings" panose="05000000000000000000" charset="0"/>
              <a:buChar char="l"/>
            </a:pPr>
            <a:r>
              <a:rPr sz="1350" kern="0" dirty="0">
                <a:solidFill>
                  <a:srgbClr val="92D050"/>
                </a:solidFill>
                <a:latin typeface="黑体" panose="02010609060101010101" charset="-122"/>
                <a:ea typeface="黑体" panose="02010609060101010101" charset="-122"/>
                <a:cs typeface="黑体" panose="02010609060101010101" charset="-122"/>
              </a:rPr>
              <a:t>海外分校来华实习奖学金</a:t>
            </a:r>
          </a:p>
          <a:p>
            <a:pPr marL="11430" eaLnBrk="0"/>
            <a:r>
              <a:rPr lang="en-US" sz="1350" kern="0" dirty="0">
                <a:solidFill>
                  <a:srgbClr val="92D050"/>
                </a:solidFill>
                <a:latin typeface="+mj-lt"/>
                <a:ea typeface="黑体" panose="02010609060101010101" charset="-122"/>
                <a:cs typeface="+mj-lt"/>
              </a:rPr>
              <a:t>     </a:t>
            </a:r>
            <a:r>
              <a:rPr sz="1350" kern="0" dirty="0">
                <a:solidFill>
                  <a:srgbClr val="92D050"/>
                </a:solidFill>
                <a:latin typeface="+mj-lt"/>
                <a:ea typeface="黑体" panose="02010609060101010101" charset="-122"/>
                <a:cs typeface="+mj-lt"/>
              </a:rPr>
              <a:t>Internship Scholarship for Branch School students in China</a:t>
            </a:r>
          </a:p>
          <a:p>
            <a:pPr marL="11430" eaLnBrk="0"/>
            <a:endParaRPr sz="1500" b="1" kern="0" dirty="0">
              <a:solidFill>
                <a:srgbClr val="92D050"/>
              </a:solidFill>
              <a:latin typeface="黑体" panose="02010609060101010101" charset="-122"/>
              <a:ea typeface="黑体" panose="02010609060101010101" charset="-122"/>
              <a:cs typeface="黑体" panose="02010609060101010101" charset="-122"/>
            </a:endParaRPr>
          </a:p>
          <a:p>
            <a:pPr marL="225743" indent="-214313" defTabSz="404813" eaLnBrk="0">
              <a:buSzPct val="70000"/>
              <a:buFont typeface="Wingdings" panose="05000000000000000000" charset="0"/>
              <a:buChar char="l"/>
            </a:pPr>
            <a:r>
              <a:rPr sz="1350" kern="0" dirty="0">
                <a:solidFill>
                  <a:srgbClr val="92D050"/>
                </a:solidFill>
                <a:latin typeface="黑体" panose="02010609060101010101" charset="-122"/>
                <a:ea typeface="黑体" panose="02010609060101010101" charset="-122"/>
                <a:cs typeface="黑体" panose="02010609060101010101" charset="-122"/>
              </a:rPr>
              <a:t>专升本项目奖学金 </a:t>
            </a:r>
          </a:p>
          <a:p>
            <a:pPr marL="11430" eaLnBrk="0"/>
            <a:r>
              <a:rPr lang="en-US" sz="1350" kern="0" dirty="0">
                <a:solidFill>
                  <a:srgbClr val="92D050"/>
                </a:solidFill>
                <a:latin typeface="+mj-lt"/>
                <a:ea typeface="黑体" panose="02010609060101010101" charset="-122"/>
                <a:cs typeface="+mj-lt"/>
              </a:rPr>
              <a:t>     </a:t>
            </a:r>
            <a:r>
              <a:rPr sz="1350" kern="0" dirty="0">
                <a:solidFill>
                  <a:srgbClr val="92D050"/>
                </a:solidFill>
                <a:latin typeface="+mj-lt"/>
                <a:ea typeface="黑体" panose="02010609060101010101" charset="-122"/>
                <a:cs typeface="+mj-lt"/>
              </a:rPr>
              <a:t>Scholarship for Top-up Degree Program</a:t>
            </a:r>
          </a:p>
        </p:txBody>
      </p:sp>
      <p:pic>
        <p:nvPicPr>
          <p:cNvPr id="4" name="图片 3"/>
          <p:cNvPicPr>
            <a:picLocks noChangeAspect="1"/>
          </p:cNvPicPr>
          <p:nvPr/>
        </p:nvPicPr>
        <p:blipFill>
          <a:blip r:embed="rId2"/>
          <a:stretch>
            <a:fillRect/>
          </a:stretch>
        </p:blipFill>
        <p:spPr>
          <a:xfrm>
            <a:off x="-269558" y="1821180"/>
            <a:ext cx="3208020" cy="1805940"/>
          </a:xfrm>
          <a:prstGeom prst="rect">
            <a:avLst/>
          </a:prstGeom>
          <a:effectLst>
            <a:softEdge rad="368300"/>
          </a:effectLst>
        </p:spPr>
      </p:pic>
      <p:pic>
        <p:nvPicPr>
          <p:cNvPr id="5" name="图片 4"/>
          <p:cNvPicPr>
            <a:picLocks noChangeAspect="1"/>
          </p:cNvPicPr>
          <p:nvPr/>
        </p:nvPicPr>
        <p:blipFill>
          <a:blip r:embed="rId3"/>
          <a:stretch>
            <a:fillRect/>
          </a:stretch>
        </p:blipFill>
        <p:spPr>
          <a:xfrm>
            <a:off x="-187166" y="3630454"/>
            <a:ext cx="3119914" cy="2080260"/>
          </a:xfrm>
          <a:prstGeom prst="rect">
            <a:avLst/>
          </a:prstGeom>
          <a:effectLst>
            <a:softEdge rad="368300"/>
          </a:effectLst>
        </p:spPr>
      </p:pic>
      <p:cxnSp>
        <p:nvCxnSpPr>
          <p:cNvPr id="6" name="直接连接符 5"/>
          <p:cNvCxnSpPr/>
          <p:nvPr/>
        </p:nvCxnSpPr>
        <p:spPr>
          <a:xfrm>
            <a:off x="0" y="1621025"/>
            <a:ext cx="9144000" cy="0"/>
          </a:xfrm>
          <a:prstGeom prst="line">
            <a:avLst/>
          </a:prstGeom>
          <a:ln w="104775" cap="flat" cmpd="sng" algn="ctr">
            <a:solidFill>
              <a:srgbClr val="92D050"/>
            </a:solidFill>
            <a:prstDash val="solid"/>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zEwNTM5NzYwMDRjMzkwZTVkZjY2ODkwMGIxNGU0OTUifQ=="/>
  <p:tag name="RESOURCE_RECORD_KEY" val="{&quot;13&quot;:[4563120,4646990],&quot;65&quot;:[20218635]}"/>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20,&quot;width&quot;:1920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30177817"/>
</p:tagLst>
</file>

<file path=ppt/tags/tag20.xml><?xml version="1.0" encoding="utf-8"?>
<p:tagLst xmlns:a="http://schemas.openxmlformats.org/drawingml/2006/main" xmlns:r="http://schemas.openxmlformats.org/officeDocument/2006/relationships" xmlns:p="http://schemas.openxmlformats.org/presentationml/2006/main">
  <p:tag name="KSO_WM_SLIDE_ID" val="diagram20200320_1"/>
  <p:tag name="KSO_WM_TEMPLATE_SUBCATEGORY" val="0"/>
  <p:tag name="KSO_WM_SLIDE_TYPE" val="text"/>
  <p:tag name="KSO_WM_SLIDE_SUBTYPE" val="picTxt"/>
  <p:tag name="KSO_WM_SLIDE_ITEM_CNT" val="0"/>
  <p:tag name="KSO_WM_SLIDE_INDEX" val="1"/>
  <p:tag name="KSO_WM_SLIDE_SIZE" val="937.145*517.219"/>
  <p:tag name="KSO_WM_SLIDE_POSITION" val="11.7373*12.2102"/>
  <p:tag name="KSO_WM_TAG_VERSION" val="1.0"/>
  <p:tag name="KSO_WM_BEAUTIFY_FLAG" val="#wm#"/>
  <p:tag name="KSO_WM_TEMPLATE_CATEGORY" val="diagram"/>
  <p:tag name="KSO_WM_TEMPLATE_INDEX" val="20200320"/>
  <p:tag name="KSO_WM_SLIDE_LAYOUT" val="a_f_h"/>
  <p:tag name="KSO_WM_SLIDE_LAYOUT_CNT" val="1_1_2"/>
  <p:tag name="KSO_WM_UNIT_SHOW_EDIT_AREA_INDICATION" val="1"/>
  <p:tag name="KSO_WM_SLIDE_LAYOUT_INFO" val="{&quot;direction&quot;:0,&quot;horizontalAlign&quot;:-1,&quot;verticalAlign&quot;:-1,&quot;type&quot;:0,&quot;diagramDirection&quot;:0,&quot;canSetOverLayout&quot;:0,&quot;isOverLayout&quot;:0,&quot;normalSize&quot;:{&quot;size1&quot;:33.2},&quot;minSize&quot;:{&quot;size1&quot;:33.2},&quot;maxSize&quot;:{&quot;size1&quot;:33.2},&quot;edge&quot;:{&quot;left&quot;:true,&quot;top&quot;:true,&quot;right&quot;:true,&quot;bottom&quot;:true},&quot;backgroundInfo&quot;:[{&quot;type&quot;:&quot;general&quot;,&quot;left&quot;:0.0,&quot;top&quot;:0.0,&quot;right&quot;:0.0,&quot;bottom&quot;:0.0,&quot;leftAbs&quot;:false,&quot;topAbs&quot;:false,&quot;rightAbs&quot;:false,&quot;bottomAbs&quot;:false}],&quot;subLayout&quot;:[{&quot;direction&quot;:0,&quot;horizontalAlign&quot;:1,&quot;verticalAlign&quot;:2,&quot;type&quot;:1,&quot;diagramDirection&quot;:0,&quot;canSetOverLayout&quot;:1,&quot;isOverLayout&quot;:0,&quot;margin&quot;:{&quot;left&quot;:0.41,&quot;top&quot;:0.431,&quot;right&quot;:0.41,&quot;bottom&quot;:0.026},&quot;marginOverLayout&quot;:{&quot;left&quot;:0.0,&quot;top&quot;:0.0,&quot;right&quot;:0.0,&quot;bottom&quot;:0.026},&quot;edge&quot;:{&quot;left&quot;:true,&quot;top&quot;:true,&quot;right&quot;:true,&quot;bottom&quot;:false}},{&quot;direction&quot;:0,&quot;horizontalAlign&quot;:-1,&quot;verticalAlign&quot;:-1,&quot;type&quot;:0,&quot;diagramDirection&quot;:0,&quot;canSetOverLayout&quot;:0,&quot;isOverLayout&quot;:0,&quot;normalSize&quot;:{&quot;size1&quot;:50.5},&quot;minSize&quot;:{&quot;size1&quot;:50.5},&quot;maxSize&quot;:{&quot;size1&quot;:50.5},&quot;edge&quot;:{&quot;left&quot;:true,&quot;top&quot;:false,&quot;right&quot;:true,&quot;bottom&quot;:true},&quot;subLayout&quot;:[{&quot;direction&quot;:0,&quot;horizontalAlign&quot;:1,&quot;verticalAlign&quot;:1,&quot;type&quot;:0,&quot;diagramDirection&quot;:0,&quot;canSetOverLayout&quot;:0,&quot;isOverLayout&quot;:0,&quot;margin&quot;:{&quot;left&quot;:1.681,&quot;top&quot;:0.777,&quot;right&quot;:1.681,&quot;bottom&quot;:1.203},&quot;edge&quot;:{&quot;left&quot;:true,&quot;top&quot;:false,&quot;right&quot;:true,&quot;bottom&quot;:false}},{&quot;direction&quot;:0,&quot;horizontalAlign&quot;:-1,&quot;verticalAlign&quot;:-1,&quot;type&quot;:1,&quot;diagramDirection&quot;:0,&quot;canSetOverLayout&quot;:0,&quot;isOverLayout&quot;:0,&quot;margin&quot;:{&quot;left&quot;:0.41,&quot;top&quot;:0.026,&quot;right&quot;:0.41,&quot;bottom&quot;:0.37},&quot;marginOverLayout&quot;:{&quot;left&quot;:0.0,&quot;top&quot;:0.026,&quot;right&quot;:0.0,&quot;bottom&quot;:0.0},&quot;edge&quot;:{&quot;left&quot;:true,&quot;top&quot;:false,&quot;right&quot;:true,&quot;bottom&quot;:true}}]}]}"/>
  <p:tag name="KSO_WM_SLIDE_CAN_ADD_NAVIGATION" val="1"/>
  <p:tag name="KSO_WM_SLIDE_BACKGROUND" val="[&quot;general&quot;]"/>
  <p:tag name="KSO_WM_SLIDE_RATIO" val="1.777778"/>
</p:tagLst>
</file>

<file path=ppt/tags/tag21.xml><?xml version="1.0" encoding="utf-8"?>
<p:tagLst xmlns:a="http://schemas.openxmlformats.org/drawingml/2006/main" xmlns:r="http://schemas.openxmlformats.org/officeDocument/2006/relationships" xmlns:p="http://schemas.openxmlformats.org/presentationml/2006/main">
  <p:tag name="KSO_WM_UNIT_VALUE" val="587*1079"/>
  <p:tag name="KSO_WM_UNIT_HIGHLIGHT" val="0"/>
  <p:tag name="KSO_WM_UNIT_COMPATIBLE" val="0"/>
  <p:tag name="KSO_WM_UNIT_DIAGRAM_ISNUMVISUAL" val="0"/>
  <p:tag name="KSO_WM_UNIT_DIAGRAM_ISREFERUNIT" val="0"/>
  <p:tag name="KSO_WM_UNIT_TYPE" val="h_d"/>
  <p:tag name="KSO_WM_UNIT_INDEX" val="1_1"/>
  <p:tag name="KSO_WM_UNIT_ID" val="diagram20200320_1*h_d*1_1"/>
  <p:tag name="KSO_WM_TEMPLATE_CATEGORY" val="diagram"/>
  <p:tag name="KSO_WM_TEMPLATE_INDEX" val="20200320"/>
  <p:tag name="KSO_WM_UNIT_LAYERLEVEL" val="1_1"/>
  <p:tag name="KSO_WM_TAG_VERSION" val="1.0"/>
  <p:tag name="KSO_WM_BEAUTIFY_FLAG" val="#wm#"/>
  <p:tag name="KSO_WM_UNIT_PLACING_PICTURE_INFO" val="{&quot;full_picture&quot;:false,&quot;last_crop_picture&quot;:&quot;3-3&quot;,&quot;selected&quot;:&quot;3-3&quot;}"/>
  <p:tag name="KSO_WM_UNIT_BLOCK" val="0"/>
  <p:tag name="KSO_WM_UNIT_PLACING_PICTURE" val="43783.4124660417"/>
</p:tagLst>
</file>

<file path=ppt/tags/tag22.xml><?xml version="1.0" encoding="utf-8"?>
<p:tagLst xmlns:a="http://schemas.openxmlformats.org/drawingml/2006/main" xmlns:r="http://schemas.openxmlformats.org/officeDocument/2006/relationships" xmlns:p="http://schemas.openxmlformats.org/presentationml/2006/main">
  <p:tag name="KSO_WM_UNIT_VALUE" val="587*1079"/>
  <p:tag name="KSO_WM_UNIT_HIGHLIGHT" val="0"/>
  <p:tag name="KSO_WM_UNIT_COMPATIBLE" val="0"/>
  <p:tag name="KSO_WM_UNIT_DIAGRAM_ISNUMVISUAL" val="0"/>
  <p:tag name="KSO_WM_UNIT_DIAGRAM_ISREFERUNIT" val="0"/>
  <p:tag name="KSO_WM_UNIT_TYPE" val="h_d"/>
  <p:tag name="KSO_WM_UNIT_INDEX" val="1_2"/>
  <p:tag name="KSO_WM_UNIT_ID" val="diagram20200320_1*h_d*1_2"/>
  <p:tag name="KSO_WM_TEMPLATE_CATEGORY" val="diagram"/>
  <p:tag name="KSO_WM_TEMPLATE_INDEX" val="20200320"/>
  <p:tag name="KSO_WM_UNIT_LAYERLEVEL" val="1_1"/>
  <p:tag name="KSO_WM_TAG_VERSION" val="1.0"/>
  <p:tag name="KSO_WM_BEAUTIFY_FLAG" val="#wm#"/>
  <p:tag name="KSO_WM_UNIT_PLACING_PICTURE_INFO" val="{&quot;full_picture&quot;:false,&quot;last_crop_picture&quot;:&quot;3-3&quot;,&quot;selected&quot;:&quot;3-3&quot;}"/>
  <p:tag name="KSO_WM_UNIT_BLOCK" val="0"/>
  <p:tag name="KSO_WM_UNIT_PLACING_PICTURE" val="43783.4124660417"/>
</p:tagLst>
</file>

<file path=ppt/tags/tag23.xml><?xml version="1.0" encoding="utf-8"?>
<p:tagLst xmlns:a="http://schemas.openxmlformats.org/drawingml/2006/main" xmlns:r="http://schemas.openxmlformats.org/officeDocument/2006/relationships" xmlns:p="http://schemas.openxmlformats.org/presentationml/2006/main">
  <p:tag name="KSO_WM_UNIT_VALUE" val="587*1079"/>
  <p:tag name="KSO_WM_UNIT_HIGHLIGHT" val="0"/>
  <p:tag name="KSO_WM_UNIT_COMPATIBLE" val="0"/>
  <p:tag name="KSO_WM_UNIT_DIAGRAM_ISNUMVISUAL" val="0"/>
  <p:tag name="KSO_WM_UNIT_DIAGRAM_ISREFERUNIT" val="0"/>
  <p:tag name="KSO_WM_UNIT_TYPE" val="h_d"/>
  <p:tag name="KSO_WM_UNIT_INDEX" val="1_3"/>
  <p:tag name="KSO_WM_UNIT_ID" val="diagram20200320_1*h_d*1_3"/>
  <p:tag name="KSO_WM_TEMPLATE_CATEGORY" val="diagram"/>
  <p:tag name="KSO_WM_TEMPLATE_INDEX" val="20200320"/>
  <p:tag name="KSO_WM_UNIT_LAYERLEVEL" val="1_1"/>
  <p:tag name="KSO_WM_TAG_VERSION" val="1.0"/>
  <p:tag name="KSO_WM_BEAUTIFY_FLAG" val="#wm#"/>
  <p:tag name="KSO_WM_UNIT_PLACING_PICTURE_INFO" val="{&quot;full_picture&quot;:false,&quot;last_crop_picture&quot;:&quot;3-3&quot;,&quot;selected&quot;:&quot;3-3&quot;}"/>
  <p:tag name="KSO_WM_UNIT_BLOCK" val="0"/>
  <p:tag name="KSO_WM_UNIT_PLACING_PICTURE" val="43783.4124660417"/>
</p:tagLst>
</file>

<file path=ppt/tags/tag24.xml><?xml version="1.0" encoding="utf-8"?>
<p:tagLst xmlns:a="http://schemas.openxmlformats.org/drawingml/2006/main" xmlns:r="http://schemas.openxmlformats.org/officeDocument/2006/relationships" xmlns:p="http://schemas.openxmlformats.org/presentationml/2006/main">
  <p:tag name="KSO_WM_UNIT_VALUE" val="589*1079"/>
  <p:tag name="KSO_WM_UNIT_HIGHLIGHT" val="0"/>
  <p:tag name="KSO_WM_UNIT_COMPATIBLE" val="0"/>
  <p:tag name="KSO_WM_UNIT_DIAGRAM_ISNUMVISUAL" val="0"/>
  <p:tag name="KSO_WM_UNIT_DIAGRAM_ISREFERUNIT" val="0"/>
  <p:tag name="KSO_WM_UNIT_TYPE" val="h_d"/>
  <p:tag name="KSO_WM_UNIT_INDEX" val="2_1"/>
  <p:tag name="KSO_WM_UNIT_ID" val="diagram20200320_1*h_d*2_1"/>
  <p:tag name="KSO_WM_TEMPLATE_CATEGORY" val="diagram"/>
  <p:tag name="KSO_WM_TEMPLATE_INDEX" val="20200320"/>
  <p:tag name="KSO_WM_UNIT_LAYERLEVEL" val="1_1"/>
  <p:tag name="KSO_WM_TAG_VERSION" val="1.0"/>
  <p:tag name="KSO_WM_BEAUTIFY_FLAG" val="#wm#"/>
  <p:tag name="KSO_WM_UNIT_PLACING_PICTURE_INFO" val="{&quot;full_picture&quot;:false,&quot;last_crop_picture&quot;:&quot;3-3&quot;,&quot;selected&quot;:&quot;3-3&quot;}"/>
  <p:tag name="KSO_WM_UNIT_BLOCK" val="0"/>
  <p:tag name="KSO_WM_UNIT_PLACING_PICTURE" val="43783.4124661343"/>
</p:tagLst>
</file>

<file path=ppt/tags/tag25.xml><?xml version="1.0" encoding="utf-8"?>
<p:tagLst xmlns:a="http://schemas.openxmlformats.org/drawingml/2006/main" xmlns:r="http://schemas.openxmlformats.org/officeDocument/2006/relationships" xmlns:p="http://schemas.openxmlformats.org/presentationml/2006/main">
  <p:tag name="KSO_WM_UNIT_VALUE" val="589*1079"/>
  <p:tag name="KSO_WM_UNIT_HIGHLIGHT" val="0"/>
  <p:tag name="KSO_WM_UNIT_COMPATIBLE" val="0"/>
  <p:tag name="KSO_WM_UNIT_DIAGRAM_ISNUMVISUAL" val="0"/>
  <p:tag name="KSO_WM_UNIT_DIAGRAM_ISREFERUNIT" val="0"/>
  <p:tag name="KSO_WM_UNIT_TYPE" val="h_d"/>
  <p:tag name="KSO_WM_UNIT_INDEX" val="2_2"/>
  <p:tag name="KSO_WM_UNIT_ID" val="diagram20200320_1*h_d*2_2"/>
  <p:tag name="KSO_WM_TEMPLATE_CATEGORY" val="diagram"/>
  <p:tag name="KSO_WM_TEMPLATE_INDEX" val="20200320"/>
  <p:tag name="KSO_WM_UNIT_LAYERLEVEL" val="1_1"/>
  <p:tag name="KSO_WM_TAG_VERSION" val="1.0"/>
  <p:tag name="KSO_WM_BEAUTIFY_FLAG" val="#wm#"/>
  <p:tag name="KSO_WM_UNIT_PLACING_PICTURE_INFO" val="{&quot;full_picture&quot;:false,&quot;last_crop_picture&quot;:&quot;3-3&quot;,&quot;selected&quot;:&quot;3-3&quot;}"/>
  <p:tag name="KSO_WM_UNIT_BLOCK" val="0"/>
  <p:tag name="KSO_WM_UNIT_PLACING_PICTURE" val="43783.4124661343"/>
</p:tagLst>
</file>

<file path=ppt/tags/tag26.xml><?xml version="1.0" encoding="utf-8"?>
<p:tagLst xmlns:a="http://schemas.openxmlformats.org/drawingml/2006/main" xmlns:r="http://schemas.openxmlformats.org/officeDocument/2006/relationships" xmlns:p="http://schemas.openxmlformats.org/presentationml/2006/main">
  <p:tag name="KSO_WM_UNIT_VALUE" val="589*1079"/>
  <p:tag name="KSO_WM_UNIT_HIGHLIGHT" val="0"/>
  <p:tag name="KSO_WM_UNIT_COMPATIBLE" val="0"/>
  <p:tag name="KSO_WM_UNIT_DIAGRAM_ISNUMVISUAL" val="0"/>
  <p:tag name="KSO_WM_UNIT_DIAGRAM_ISREFERUNIT" val="0"/>
  <p:tag name="KSO_WM_UNIT_TYPE" val="h_d"/>
  <p:tag name="KSO_WM_UNIT_INDEX" val="2_3"/>
  <p:tag name="KSO_WM_UNIT_ID" val="diagram20200320_1*h_d*2_3"/>
  <p:tag name="KSO_WM_TEMPLATE_CATEGORY" val="diagram"/>
  <p:tag name="KSO_WM_TEMPLATE_INDEX" val="20200320"/>
  <p:tag name="KSO_WM_UNIT_LAYERLEVEL" val="1_1"/>
  <p:tag name="KSO_WM_TAG_VERSION" val="1.0"/>
  <p:tag name="KSO_WM_BEAUTIFY_FLAG" val="#wm#"/>
  <p:tag name="KSO_WM_UNIT_PLACING_PICTURE_INFO" val="{&quot;full_picture&quot;:false,&quot;last_crop_picture&quot;:&quot;3-3&quot;,&quot;selected&quot;:&quot;3-3&quot;}"/>
  <p:tag name="KSO_WM_UNIT_BLOCK" val="0"/>
  <p:tag name="KSO_WM_UNIT_PLACING_PICTURE" val="43783.4124661343"/>
</p:tagLst>
</file>

<file path=ppt/tags/tag2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大标题"/>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200320_1*a*1"/>
  <p:tag name="KSO_WM_TEMPLATE_CATEGORY" val="diagram"/>
  <p:tag name="KSO_WM_TEMPLATE_INDEX" val="20200320"/>
  <p:tag name="KSO_WM_UNIT_LAYERLEVEL" val="1"/>
  <p:tag name="KSO_WM_TAG_VERSION" val="1.0"/>
  <p:tag name="KSO_WM_BEAUTIFY_FLAG" val="#wm#"/>
  <p:tag name="KSO_WM_UNIT_SHOW_EDIT_AREA_INDICATION" val="1"/>
  <p:tag name="KSO_WM_UNIT_BLOCK" val="1"/>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039.2,&quot;width&quot;:2390.015748031496}"/>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07.522834645669,&quot;width&quot;:6407.941732283464}"/>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30177817"/>
</p:tagLst>
</file>

<file path=ppt/tags/tag30.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780_1*f*1"/>
  <p:tag name="KSO_WM_TEMPLATE_CATEGORY" val="diagram"/>
  <p:tag name="KSO_WM_TEMPLATE_INDEX" val="20207780"/>
  <p:tag name="KSO_WM_UNIT_LAYERLEVEL" val="1"/>
  <p:tag name="KSO_WM_TAG_VERSION" val="1.0"/>
  <p:tag name="KSO_WM_BEAUTIFY_FLAG" val="#wm#"/>
  <p:tag name="KSO_WM_UNIT_DEFAULT_FONT" val="14;20;2"/>
  <p:tag name="KSO_WM_UNIT_BLOCK" val="0"/>
  <p:tag name="KSO_WM_UNIT_VALUE" val="160"/>
  <p:tag name="KSO_WM_UNIT_SHOW_EDIT_AREA_INDICATION" val="1"/>
  <p:tag name="KSO_WM_CHIP_GROUPID" val="5e6b05596848fb12bee65ac8"/>
  <p:tag name="KSO_WM_CHIP_XID" val="5e6b05596848fb12bee65aca"/>
  <p:tag name="KSO_WM_UNIT_DEC_AREA_ID" val="d455e1c7a7e74a678346b25b0e6fa81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2111354e2164d6491a66ac032bd082a"/>
  <p:tag name="KSO_WM_UNIT_TEXT_FILL_FORE_SCHEMECOLOR_INDEX_BRIGHTNESS" val="0.25"/>
  <p:tag name="KSO_WM_UNIT_TEXT_FILL_FORE_SCHEMECOLOR_INDEX" val="13"/>
  <p:tag name="KSO_WM_UNIT_TEXT_FILL_TYPE" val="1"/>
  <p:tag name="KSO_WM_TEMPLATE_ASSEMBLE_XID" val="638896a10c9383becde4cd6c"/>
  <p:tag name="KSO_WM_TEMPLATE_ASSEMBLE_GROUPID" val="638896a10c9383becde4cd6c"/>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817"/>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自定义 16">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1225</Words>
  <Application>Microsoft Office PowerPoint</Application>
  <PresentationFormat>全屏显示(4:3)</PresentationFormat>
  <Paragraphs>197</Paragraphs>
  <Slides>10</Slides>
  <Notes>8</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10</vt:i4>
      </vt:variant>
    </vt:vector>
  </HeadingPairs>
  <TitlesOfParts>
    <vt:vector size="21" baseType="lpstr">
      <vt:lpstr>宋体</vt:lpstr>
      <vt:lpstr>微软雅黑</vt:lpstr>
      <vt:lpstr>微软雅黑 Light</vt:lpstr>
      <vt:lpstr>黑体</vt:lpstr>
      <vt:lpstr>Arial</vt:lpstr>
      <vt:lpstr>Calibri</vt:lpstr>
      <vt:lpstr>Calibri Light</vt:lpstr>
      <vt:lpstr>Times New Roman</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pdfbuilder</dc:subject>
  <dc:creator>Kingsoft-PDF</dc:creator>
  <cp:lastModifiedBy>boxin wen</cp:lastModifiedBy>
  <cp:revision>31</cp:revision>
  <dcterms:created xsi:type="dcterms:W3CDTF">2023-12-08T14:50:00Z</dcterms:created>
  <dcterms:modified xsi:type="dcterms:W3CDTF">2024-06-18T08:12:30Z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wqlLaW5nc29mdCBQREYgdG8gV1BTIDkw</vt:lpwstr>
  </property>
  <property fmtid="{D5CDD505-2E9C-101B-9397-08002B2CF9AE}" pid="3" name="Created">
    <vt:filetime>2023-12-16T01:17:40Z</vt:filetime>
  </property>
  <property fmtid="{D5CDD505-2E9C-101B-9397-08002B2CF9AE}" pid="4" name="UsrData">
    <vt:lpwstr>65711d184bc5050020ad3a26wl</vt:lpwstr>
  </property>
  <property fmtid="{D5CDD505-2E9C-101B-9397-08002B2CF9AE}" pid="5" name="ICV">
    <vt:lpwstr>C25A82398DB849B3A0ACF1AC8A9CAA5A_13</vt:lpwstr>
  </property>
  <property fmtid="{D5CDD505-2E9C-101B-9397-08002B2CF9AE}" pid="6" name="KSOProductBuildVer">
    <vt:lpwstr>2052-12.1.0.16929</vt:lpwstr>
  </property>
</Properties>
</file>