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405" r:id="rId4"/>
    <p:sldId id="257" r:id="rId6"/>
    <p:sldId id="406" r:id="rId7"/>
    <p:sldId id="259" r:id="rId8"/>
    <p:sldId id="260" r:id="rId9"/>
    <p:sldId id="261" r:id="rId10"/>
    <p:sldId id="400" r:id="rId11"/>
    <p:sldId id="262" r:id="rId12"/>
    <p:sldId id="263" r:id="rId13"/>
    <p:sldId id="264" r:id="rId14"/>
    <p:sldId id="407" r:id="rId15"/>
    <p:sldId id="266" r:id="rId16"/>
    <p:sldId id="267" r:id="rId17"/>
    <p:sldId id="268" r:id="rId18"/>
    <p:sldId id="301" r:id="rId19"/>
    <p:sldId id="303" r:id="rId20"/>
    <p:sldId id="298" r:id="rId21"/>
    <p:sldId id="401" r:id="rId22"/>
    <p:sldId id="402" r:id="rId23"/>
    <p:sldId id="403" r:id="rId24"/>
    <p:sldId id="302" r:id="rId25"/>
    <p:sldId id="364" r:id="rId26"/>
    <p:sldId id="411" r:id="rId27"/>
    <p:sldId id="412" r:id="rId28"/>
    <p:sldId id="425" r:id="rId29"/>
    <p:sldId id="426" r:id="rId30"/>
    <p:sldId id="427" r:id="rId31"/>
    <p:sldId id="428" r:id="rId32"/>
    <p:sldId id="429" r:id="rId33"/>
    <p:sldId id="430" r:id="rId34"/>
    <p:sldId id="287" r:id="rId35"/>
    <p:sldId id="281" r:id="rId36"/>
    <p:sldId id="397" r:id="rId37"/>
    <p:sldId id="421" r:id="rId38"/>
    <p:sldId id="329" r:id="rId39"/>
    <p:sldId id="314" r:id="rId40"/>
    <p:sldId id="316" r:id="rId41"/>
    <p:sldId id="408" r:id="rId42"/>
    <p:sldId id="321" r:id="rId43"/>
    <p:sldId id="276" r:id="rId44"/>
    <p:sldId id="395" r:id="rId45"/>
    <p:sldId id="277" r:id="rId46"/>
    <p:sldId id="285" r:id="rId47"/>
    <p:sldId id="398" r:id="rId48"/>
    <p:sldId id="418" r:id="rId49"/>
    <p:sldId id="423" r:id="rId50"/>
    <p:sldId id="424" r:id="rId51"/>
    <p:sldId id="307" r:id="rId52"/>
    <p:sldId id="409" r:id="rId53"/>
  </p:sldIdLst>
  <p:sldSz cx="12192000" cy="6858000"/>
  <p:notesSz cx="9929495" cy="6797675"/>
  <p:custDataLst>
    <p:tags r:id="rId58"/>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g"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87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4660"/>
  </p:normalViewPr>
  <p:slideViewPr>
    <p:cSldViewPr snapToGrid="0" showGuides="1">
      <p:cViewPr varScale="1">
        <p:scale>
          <a:sx n="64" d="100"/>
          <a:sy n="64" d="100"/>
        </p:scale>
        <p:origin x="724"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77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gs" Target="tags/tag1.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2698750" y="509588"/>
            <a:ext cx="4532313" cy="2549525"/>
          </a:xfrm>
          <a:prstGeom prst="rect">
            <a:avLst/>
          </a:prstGeom>
        </p:spPr>
        <p:txBody>
          <a:bodyPr lIns="91431" tIns="45715" rIns="91431" bIns="45715"/>
          <a:lstStyle/>
          <a:p/>
        </p:txBody>
      </p:sp>
      <p:sp>
        <p:nvSpPr>
          <p:cNvPr id="132" name="Shape 132"/>
          <p:cNvSpPr>
            <a:spLocks noGrp="1"/>
          </p:cNvSpPr>
          <p:nvPr>
            <p:ph type="body" sz="quarter" idx="1"/>
          </p:nvPr>
        </p:nvSpPr>
        <p:spPr>
          <a:xfrm>
            <a:off x="1323976" y="3228896"/>
            <a:ext cx="7281863" cy="3058954"/>
          </a:xfrm>
          <a:prstGeom prst="rect">
            <a:avLst/>
          </a:prstGeom>
        </p:spPr>
        <p:txBody>
          <a:bodyPr lIns="91431" tIns="45715" rIns="91431" bIns="45715"/>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400"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C6A664D7-DA3C-4151-A821-956FF933012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EA38D591-460B-4CB7-BC7B-847DBE8BDF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400"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400"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C6A664D7-DA3C-4151-A821-956FF933012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09588"/>
            <a:ext cx="4532313" cy="25495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lIns="91431" tIns="45715" rIns="91431" bIns="45715"/>
          <a:lstStyle/>
          <a:p>
            <a:fld id="{C6A664D7-DA3C-4151-A821-956FF933012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400" rtl="0">
              <a:defRPr/>
            </a:pPr>
            <a:endParaRPr lang="zh-CN" altLang="en-US" dirty="0"/>
          </a:p>
        </p:txBody>
      </p:sp>
      <p:sp>
        <p:nvSpPr>
          <p:cNvPr id="4" name="灯片编号占位符 3"/>
          <p:cNvSpPr>
            <a:spLocks noGrp="1"/>
          </p:cNvSpPr>
          <p:nvPr>
            <p:ph type="sldNum" sz="quarter" idx="5"/>
          </p:nvPr>
        </p:nvSpPr>
        <p:spPr>
          <a:xfrm>
            <a:off x="5624597" y="6456612"/>
            <a:ext cx="4302919" cy="339884"/>
          </a:xfrm>
          <a:prstGeom prst="rect">
            <a:avLst/>
          </a:prstGeom>
        </p:spPr>
        <p:txBody>
          <a:bodyPr lIns="91431" tIns="45715" rIns="91431" bIns="45715"/>
          <a:lstStyle/>
          <a:p>
            <a:fld id="{C5C53091-D51E-4495-A32C-C2C0B43B945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sp>
        <p:nvSpPr>
          <p:cNvPr id="116" name="幻灯片编号"/>
          <p:cNvSpPr txBox="1">
            <a:spLocks noGrp="1"/>
          </p:cNvSpPr>
          <p:nvPr>
            <p:ph type="sldNum" sz="quarter" idx="2"/>
          </p:nvPr>
        </p:nvSpPr>
        <p:spPr>
          <a:xfrm>
            <a:off x="8421565" y="6205796"/>
            <a:ext cx="316036" cy="301109"/>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fld>
            <a:endParaRPr lang="en-US" altLang="zh-CN"/>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altLang="zh-CN" smtClean="0"/>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5.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5.jpeg"/><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36.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8.jpeg"/><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3.xml"/><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8.jpeg"/><Relationship Id="rId7" Type="http://schemas.openxmlformats.org/officeDocument/2006/relationships/image" Target="../media/image47.pn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53.jpe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7.png"/><Relationship Id="rId1"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0.png"/><Relationship Id="rId1"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6.png"/><Relationship Id="rId1"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image" Target="../media/image3.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hyperlink" Target="http://cumt.17gz.org/member/login.do" TargetMode="External"/><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hyperlink" Target="http://www.campuschina.org/" TargetMode="External"/><Relationship Id="rId1" Type="http://schemas.openxmlformats.org/officeDocument/2006/relationships/image" Target="../media/image3.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5.xml"/><Relationship Id="rId4" Type="http://schemas.openxmlformats.org/officeDocument/2006/relationships/image" Target="../media/image7.png"/><Relationship Id="rId3" Type="http://schemas.openxmlformats.org/officeDocument/2006/relationships/image" Target="../media/image69.png"/><Relationship Id="rId2" Type="http://schemas.openxmlformats.org/officeDocument/2006/relationships/hyperlink" Target="https://www.campuschina.org/content/details3_74776.html" TargetMode="Externa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4.xml"/><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7.png"/><Relationship Id="rId1" Type="http://schemas.openxmlformats.org/officeDocument/2006/relationships/image" Target="../media/image3.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image" Target="../media/image3.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hyperlink" Target="https://cumt.17gz.org/member/login.do" TargetMode="External"/><Relationship Id="rId1"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75.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79.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5.xml"/><Relationship Id="rId7" Type="http://schemas.openxmlformats.org/officeDocument/2006/relationships/image" Target="../media/image69.png"/><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图片 1" descr="图片 1"/>
          <p:cNvPicPr>
            <a:picLocks noChangeAspect="1"/>
          </p:cNvPicPr>
          <p:nvPr/>
        </p:nvPicPr>
        <p:blipFill>
          <a:blip r:embed="rId1" cstate="print"/>
          <a:stretch>
            <a:fillRect/>
          </a:stretch>
        </p:blipFill>
        <p:spPr>
          <a:xfrm>
            <a:off x="-636" y="-636"/>
            <a:ext cx="12300586" cy="6882132"/>
          </a:xfrm>
          <a:prstGeom prst="rect">
            <a:avLst/>
          </a:prstGeom>
          <a:ln w="12700">
            <a:miter lim="400000"/>
            <a:headEnd/>
            <a:tailEnd/>
          </a:ln>
        </p:spPr>
      </p:pic>
      <p:sp>
        <p:nvSpPr>
          <p:cNvPr id="135" name="Title 1"/>
          <p:cNvSpPr txBox="1"/>
          <p:nvPr/>
        </p:nvSpPr>
        <p:spPr>
          <a:xfrm>
            <a:off x="-594232" y="1348043"/>
            <a:ext cx="12214578" cy="769437"/>
          </a:xfrm>
          <a:prstGeom prst="rect">
            <a:avLst/>
          </a:prstGeom>
          <a:ln w="12700">
            <a:miter lim="400000"/>
          </a:ln>
        </p:spPr>
        <p:txBody>
          <a:bodyPr wrap="square" lIns="45718" tIns="45718" rIns="45718" bIns="45718" anchor="ctr">
            <a:spAutoFit/>
          </a:bodyPr>
          <a:lstStyle>
            <a:lvl1pPr algn="ctr">
              <a:defRPr sz="4400">
                <a:solidFill>
                  <a:srgbClr val="FFFFFF"/>
                </a:solidFill>
                <a:effectLst>
                  <a:outerShdw blurRad="38100" dist="38100" dir="2700000" rotWithShape="0">
                    <a:srgbClr val="000000">
                      <a:alpha val="43137"/>
                    </a:srgbClr>
                  </a:outerShdw>
                </a:effectLst>
                <a:latin typeface="Bahnschrift SemiBold" panose="020B0502040204020203"/>
                <a:ea typeface="Bahnschrift SemiBold" panose="020B0502040204020203"/>
                <a:cs typeface="Bahnschrift SemiBold" panose="020B0502040204020203"/>
                <a:sym typeface="Bahnschrift SemiBold" panose="020B0502040204020203"/>
              </a:defRPr>
            </a:lvl1pPr>
          </a:lstStyle>
          <a:p>
            <a:r>
              <a:rPr dirty="0"/>
              <a:t>China University of Mining and Technology</a:t>
            </a:r>
            <a:endParaRPr dirty="0"/>
          </a:p>
        </p:txBody>
      </p:sp>
      <p:pic>
        <p:nvPicPr>
          <p:cNvPr id="136" name="图片 4" descr="图片 4"/>
          <p:cNvPicPr>
            <a:picLocks noChangeAspect="1"/>
          </p:cNvPicPr>
          <p:nvPr/>
        </p:nvPicPr>
        <p:blipFill>
          <a:blip r:embed="rId2" cstate="print"/>
          <a:stretch>
            <a:fillRect/>
          </a:stretch>
        </p:blipFill>
        <p:spPr>
          <a:xfrm>
            <a:off x="242970" y="599563"/>
            <a:ext cx="2715016" cy="695664"/>
          </a:xfrm>
          <a:prstGeom prst="rect">
            <a:avLst/>
          </a:prstGeom>
          <a:ln w="12700">
            <a:miter lim="4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12"/>
          <p:cNvSpPr/>
          <p:nvPr/>
        </p:nvSpPr>
        <p:spPr>
          <a:xfrm>
            <a:off x="4511823" y="3068958"/>
            <a:ext cx="432050" cy="144018"/>
          </a:xfrm>
          <a:prstGeom prst="rect">
            <a:avLst/>
          </a:prstGeom>
          <a:solidFill>
            <a:srgbClr val="FFFFFF"/>
          </a:solidFill>
          <a:ln w="12700">
            <a:miter lim="400000"/>
          </a:ln>
        </p:spPr>
        <p:txBody>
          <a:bodyPr lIns="0" tIns="0" rIns="0" bIns="0" anchor="ctr"/>
          <a:lstStyle/>
          <a:p>
            <a:pPr algn="ctr">
              <a:defRPr>
                <a:solidFill>
                  <a:srgbClr val="FFFFFF"/>
                </a:solidFill>
              </a:defRPr>
            </a:pPr>
          </a:p>
        </p:txBody>
      </p:sp>
      <p:sp>
        <p:nvSpPr>
          <p:cNvPr id="214" name="Rectangle 15"/>
          <p:cNvSpPr/>
          <p:nvPr/>
        </p:nvSpPr>
        <p:spPr>
          <a:xfrm>
            <a:off x="3899756" y="3363760"/>
            <a:ext cx="504058" cy="144018"/>
          </a:xfrm>
          <a:prstGeom prst="rect">
            <a:avLst/>
          </a:prstGeom>
          <a:solidFill>
            <a:srgbClr val="FFFFFF"/>
          </a:solidFill>
          <a:ln w="12700">
            <a:solidFill>
              <a:srgbClr val="FFFFFF"/>
            </a:solidFill>
            <a:miter/>
          </a:ln>
        </p:spPr>
        <p:txBody>
          <a:bodyPr lIns="0" tIns="0" rIns="0" bIns="0" anchor="ctr"/>
          <a:lstStyle/>
          <a:p>
            <a:pPr algn="ctr">
              <a:defRPr>
                <a:solidFill>
                  <a:srgbClr val="FFFFFF"/>
                </a:solidFill>
              </a:defRPr>
            </a:pPr>
          </a:p>
        </p:txBody>
      </p:sp>
      <p:pic>
        <p:nvPicPr>
          <p:cNvPr id="215" name="图片 5" descr="图片 5"/>
          <p:cNvPicPr>
            <a:picLocks noChangeAspect="1"/>
          </p:cNvPicPr>
          <p:nvPr/>
        </p:nvPicPr>
        <p:blipFill>
          <a:blip r:embed="rId1" cstate="print"/>
          <a:stretch>
            <a:fillRect/>
          </a:stretch>
        </p:blipFill>
        <p:spPr>
          <a:xfrm>
            <a:off x="984733" y="169207"/>
            <a:ext cx="5179823" cy="3090677"/>
          </a:xfrm>
          <a:prstGeom prst="rect">
            <a:avLst/>
          </a:prstGeom>
          <a:ln w="12700">
            <a:miter lim="400000"/>
            <a:headEnd/>
            <a:tailEnd/>
          </a:ln>
        </p:spPr>
      </p:pic>
      <p:pic>
        <p:nvPicPr>
          <p:cNvPr id="216" name="图片 6" descr="图片 6"/>
          <p:cNvPicPr>
            <a:picLocks noChangeAspect="1"/>
          </p:cNvPicPr>
          <p:nvPr/>
        </p:nvPicPr>
        <p:blipFill>
          <a:blip r:embed="rId2" cstate="print"/>
          <a:stretch>
            <a:fillRect/>
          </a:stretch>
        </p:blipFill>
        <p:spPr>
          <a:xfrm>
            <a:off x="6278414" y="169211"/>
            <a:ext cx="4782307" cy="3090673"/>
          </a:xfrm>
          <a:prstGeom prst="rect">
            <a:avLst/>
          </a:prstGeom>
          <a:ln w="12700">
            <a:miter lim="400000"/>
            <a:headEnd/>
            <a:tailEnd/>
          </a:ln>
        </p:spPr>
      </p:pic>
      <p:pic>
        <p:nvPicPr>
          <p:cNvPr id="217" name="图片 7" descr="图片 7"/>
          <p:cNvPicPr>
            <a:picLocks noChangeAspect="1"/>
          </p:cNvPicPr>
          <p:nvPr/>
        </p:nvPicPr>
        <p:blipFill>
          <a:blip r:embed="rId3" cstate="print"/>
          <a:stretch>
            <a:fillRect/>
          </a:stretch>
        </p:blipFill>
        <p:spPr>
          <a:xfrm>
            <a:off x="984736" y="3374818"/>
            <a:ext cx="5179820" cy="3356825"/>
          </a:xfrm>
          <a:prstGeom prst="rect">
            <a:avLst/>
          </a:prstGeom>
          <a:ln w="12700">
            <a:miter lim="400000"/>
            <a:headEnd/>
            <a:tailEnd/>
          </a:ln>
        </p:spPr>
      </p:pic>
      <p:pic>
        <p:nvPicPr>
          <p:cNvPr id="218" name="图片 11" descr="图片 11"/>
          <p:cNvPicPr>
            <a:picLocks noChangeAspect="1"/>
          </p:cNvPicPr>
          <p:nvPr/>
        </p:nvPicPr>
        <p:blipFill>
          <a:blip r:embed="rId4" cstate="print"/>
          <a:stretch>
            <a:fillRect/>
          </a:stretch>
        </p:blipFill>
        <p:spPr>
          <a:xfrm>
            <a:off x="6278412" y="3372144"/>
            <a:ext cx="4782309" cy="3359986"/>
          </a:xfrm>
          <a:prstGeom prst="rect">
            <a:avLst/>
          </a:prstGeom>
          <a:ln w="12700">
            <a:miter lim="400000"/>
            <a:headEnd/>
            <a:tailEnd/>
          </a:ln>
        </p:spPr>
      </p:pic>
      <p:sp>
        <p:nvSpPr>
          <p:cNvPr id="219" name="Title 1"/>
          <p:cNvSpPr txBox="1"/>
          <p:nvPr/>
        </p:nvSpPr>
        <p:spPr>
          <a:xfrm>
            <a:off x="4449531" y="5506985"/>
            <a:ext cx="3134462" cy="609881"/>
          </a:xfrm>
          <a:prstGeom prst="rect">
            <a:avLst/>
          </a:prstGeom>
          <a:ln w="12700">
            <a:miter lim="400000"/>
          </a:ln>
        </p:spPr>
        <p:txBody>
          <a:bodyPr lIns="45718" tIns="45718" rIns="45718" bIns="45718" anchor="ctr">
            <a:spAutoFit/>
          </a:bodyPr>
          <a:lstStyle>
            <a:lvl1pPr algn="ctr">
              <a:defRPr sz="3600" b="1">
                <a:solidFill>
                  <a:srgbClr val="FFFFFF"/>
                </a:solidFill>
              </a:defRPr>
            </a:lvl1pPr>
          </a:lstStyle>
          <a:p>
            <a:r>
              <a:t>Xuzhou City</a:t>
            </a:r>
          </a:p>
        </p:txBody>
      </p:sp>
      <p:pic>
        <p:nvPicPr>
          <p:cNvPr id="220" name="图片 8" descr="图片 8"/>
          <p:cNvPicPr>
            <a:picLocks noChangeAspect="1"/>
          </p:cNvPicPr>
          <p:nvPr/>
        </p:nvPicPr>
        <p:blipFill>
          <a:blip r:embed="rId5" cstate="print"/>
          <a:stretch>
            <a:fillRect/>
          </a:stretch>
        </p:blipFill>
        <p:spPr>
          <a:xfrm>
            <a:off x="0" y="-10751"/>
            <a:ext cx="12192000" cy="6868751"/>
          </a:xfrm>
          <a:prstGeom prst="rect">
            <a:avLst/>
          </a:prstGeom>
          <a:ln w="12700">
            <a:miter lim="400000"/>
            <a:headEnd/>
            <a:tailEnd/>
          </a:ln>
        </p:spPr>
      </p:pic>
      <p:pic>
        <p:nvPicPr>
          <p:cNvPr id="221" name="图片 9" descr="图片 9"/>
          <p:cNvPicPr>
            <a:picLocks noChangeAspect="1"/>
          </p:cNvPicPr>
          <p:nvPr/>
        </p:nvPicPr>
        <p:blipFill>
          <a:blip r:embed="rId6" cstate="print"/>
          <a:stretch>
            <a:fillRect/>
          </a:stretch>
        </p:blipFill>
        <p:spPr>
          <a:xfrm>
            <a:off x="351790" y="2319020"/>
            <a:ext cx="5356226" cy="334518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2" name="图片 13" descr="图片 13"/>
          <p:cNvPicPr>
            <a:picLocks noChangeAspect="1"/>
          </p:cNvPicPr>
          <p:nvPr/>
        </p:nvPicPr>
        <p:blipFill>
          <a:blip r:embed="rId7" cstate="print"/>
          <a:srcRect b="2"/>
          <a:stretch>
            <a:fillRect/>
          </a:stretch>
        </p:blipFill>
        <p:spPr>
          <a:xfrm>
            <a:off x="6017259" y="2319654"/>
            <a:ext cx="5539106" cy="334446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23" name="矩形 14"/>
          <p:cNvSpPr txBox="1"/>
          <p:nvPr/>
        </p:nvSpPr>
        <p:spPr>
          <a:xfrm>
            <a:off x="475012" y="5801036"/>
            <a:ext cx="11290269" cy="830993"/>
          </a:xfrm>
          <a:prstGeom prst="rect">
            <a:avLst/>
          </a:prstGeom>
          <a:ln w="12700">
            <a:miter lim="400000"/>
          </a:ln>
        </p:spPr>
        <p:txBody>
          <a:bodyPr wrap="square" lIns="45718" tIns="45718" rIns="45718" bIns="45718">
            <a:spAutoFit/>
          </a:bodyPr>
          <a:lstStyle/>
          <a:p>
            <a:pPr>
              <a:defRPr sz="1600">
                <a:latin typeface="Georgia" panose="02040502050405020303"/>
                <a:ea typeface="Georgia" panose="02040502050405020303"/>
                <a:cs typeface="Georgia" panose="02040502050405020303"/>
                <a:sym typeface="Georgia" panose="02040502050405020303"/>
              </a:defRPr>
            </a:pPr>
            <a:r>
              <a:rPr dirty="0" err="1">
                <a:solidFill>
                  <a:schemeClr val="accent1">
                    <a:lumMod val="50000"/>
                  </a:schemeClr>
                </a:solidFill>
                <a:latin typeface="Arial" panose="020B0604020202020204" pitchFamily="34" charset="0"/>
                <a:cs typeface="Arial" panose="020B0604020202020204" pitchFamily="34" charset="0"/>
              </a:rPr>
              <a:t>Maimunah</a:t>
            </a:r>
            <a:r>
              <a:rPr dirty="0">
                <a:solidFill>
                  <a:schemeClr val="accent1">
                    <a:lumMod val="50000"/>
                  </a:schemeClr>
                </a:solidFill>
                <a:latin typeface="Arial" panose="020B0604020202020204" pitchFamily="34" charset="0"/>
                <a:cs typeface="Arial" panose="020B0604020202020204" pitchFamily="34" charset="0"/>
              </a:rPr>
              <a:t> </a:t>
            </a:r>
            <a:r>
              <a:rPr dirty="0" err="1">
                <a:solidFill>
                  <a:schemeClr val="accent1">
                    <a:lumMod val="50000"/>
                  </a:schemeClr>
                </a:solidFill>
                <a:latin typeface="Arial" panose="020B0604020202020204" pitchFamily="34" charset="0"/>
                <a:cs typeface="Arial" panose="020B0604020202020204" pitchFamily="34" charset="0"/>
              </a:rPr>
              <a:t>Mohd</a:t>
            </a:r>
            <a:r>
              <a:rPr dirty="0">
                <a:solidFill>
                  <a:schemeClr val="accent1">
                    <a:lumMod val="50000"/>
                  </a:schemeClr>
                </a:solidFill>
                <a:latin typeface="Arial" panose="020B0604020202020204" pitchFamily="34" charset="0"/>
                <a:cs typeface="Arial" panose="020B0604020202020204" pitchFamily="34" charset="0"/>
              </a:rPr>
              <a:t> Sharif, executive director of UN-Habitat, makes an address during the World Habitat Day in Nairobi, Kenya, Oct. 1, 2018. Kenyan President </a:t>
            </a:r>
            <a:r>
              <a:rPr dirty="0" err="1">
                <a:solidFill>
                  <a:schemeClr val="accent1">
                    <a:lumMod val="50000"/>
                  </a:schemeClr>
                </a:solidFill>
                <a:latin typeface="Arial" panose="020B0604020202020204" pitchFamily="34" charset="0"/>
                <a:cs typeface="Arial" panose="020B0604020202020204" pitchFamily="34" charset="0"/>
              </a:rPr>
              <a:t>Uhuru</a:t>
            </a:r>
            <a:r>
              <a:rPr dirty="0">
                <a:solidFill>
                  <a:schemeClr val="accent1">
                    <a:lumMod val="50000"/>
                  </a:schemeClr>
                </a:solidFill>
                <a:latin typeface="Arial" panose="020B0604020202020204" pitchFamily="34" charset="0"/>
                <a:cs typeface="Arial" panose="020B0604020202020204" pitchFamily="34" charset="0"/>
              </a:rPr>
              <a:t> Kenyatta presented the UN-Habitat Scroll of Honor award to Xuzhou at a ceremony to mark the World Habitat Day held in the capital, Nairobi. </a:t>
            </a:r>
            <a:endParaRPr dirty="0">
              <a:solidFill>
                <a:schemeClr val="accent1">
                  <a:lumMod val="50000"/>
                </a:schemeClr>
              </a:solidFill>
              <a:latin typeface="Arial" panose="020B0604020202020204" pitchFamily="34" charset="0"/>
              <a:cs typeface="Arial" panose="020B0604020202020204" pitchFamily="34" charset="0"/>
            </a:endParaRPr>
          </a:p>
        </p:txBody>
      </p:sp>
      <p:sp>
        <p:nvSpPr>
          <p:cNvPr id="224" name="矩形 16"/>
          <p:cNvSpPr txBox="1"/>
          <p:nvPr/>
        </p:nvSpPr>
        <p:spPr>
          <a:xfrm>
            <a:off x="486888" y="946702"/>
            <a:ext cx="11438893" cy="646327"/>
          </a:xfrm>
          <a:prstGeom prst="rect">
            <a:avLst/>
          </a:prstGeom>
          <a:ln w="12700">
            <a:miter lim="400000"/>
          </a:ln>
        </p:spPr>
        <p:txBody>
          <a:bodyPr wrap="square" lIns="45718" tIns="45718" rIns="45718" bIns="45718">
            <a:spAutoFit/>
          </a:bodyPr>
          <a:lstStyle/>
          <a:p>
            <a:pPr>
              <a:defRPr>
                <a:latin typeface="Times New Roman" panose="02020603050405020304"/>
                <a:ea typeface="Times New Roman" panose="02020603050405020304"/>
                <a:cs typeface="Times New Roman" panose="02020603050405020304"/>
                <a:sym typeface="Times New Roman" panose="02020603050405020304"/>
              </a:defRPr>
            </a:pPr>
            <a:r>
              <a:rPr dirty="0">
                <a:latin typeface="Arial" panose="020B0604020202020204" pitchFamily="34" charset="0"/>
                <a:cs typeface="Arial" panose="020B0604020202020204" pitchFamily="34" charset="0"/>
              </a:rPr>
              <a:t>“Xuzhou, scooped the prestigious award </a:t>
            </a:r>
            <a:r>
              <a:rPr dirty="0">
                <a:solidFill>
                  <a:srgbClr val="FF0000"/>
                </a:solidFill>
                <a:latin typeface="Arial" panose="020B0604020202020204" pitchFamily="34" charset="0"/>
                <a:cs typeface="Arial" panose="020B0604020202020204" pitchFamily="34" charset="0"/>
              </a:rPr>
              <a:t>for promoting</a:t>
            </a:r>
            <a:r>
              <a:rPr dirty="0">
                <a:latin typeface="Arial" panose="020B0604020202020204" pitchFamily="34" charset="0"/>
                <a:cs typeface="Arial" panose="020B0604020202020204" pitchFamily="34" charset="0"/>
              </a:rPr>
              <a:t> </a:t>
            </a:r>
            <a:r>
              <a:rPr dirty="0">
                <a:solidFill>
                  <a:srgbClr val="FF0000"/>
                </a:solidFill>
                <a:latin typeface="Arial" panose="020B0604020202020204" pitchFamily="34" charset="0"/>
                <a:cs typeface="Arial" panose="020B0604020202020204" pitchFamily="34" charset="0"/>
              </a:rPr>
              <a:t>holistic and broad-based approaches to ecological restoration through intelligent solid-waste management</a:t>
            </a:r>
            <a:r>
              <a:rPr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
        <p:nvSpPr>
          <p:cNvPr id="225" name="矩形 18"/>
          <p:cNvSpPr txBox="1"/>
          <p:nvPr/>
        </p:nvSpPr>
        <p:spPr>
          <a:xfrm>
            <a:off x="486889" y="1567361"/>
            <a:ext cx="10960924" cy="646327"/>
          </a:xfrm>
          <a:prstGeom prst="rect">
            <a:avLst/>
          </a:prstGeom>
          <a:ln w="12700">
            <a:miter lim="400000"/>
          </a:ln>
        </p:spPr>
        <p:txBody>
          <a:bodyPr wrap="square" lIns="45718" tIns="45718" rIns="45718" bIns="45718">
            <a:spAutoFit/>
          </a:bodyPr>
          <a:lstStyle>
            <a:lvl1pPr>
              <a:defRPr b="1" i="1">
                <a:latin typeface="Times New Roman" panose="02020603050405020304"/>
                <a:ea typeface="Times New Roman" panose="02020603050405020304"/>
                <a:cs typeface="Times New Roman" panose="02020603050405020304"/>
                <a:sym typeface="Times New Roman" panose="02020603050405020304"/>
              </a:defRPr>
            </a:lvl1pPr>
          </a:lstStyle>
          <a:p>
            <a:r>
              <a:rPr dirty="0"/>
              <a:t>"I hope Xuzhou's best practices can encourage other Chinese cities to move forward in implementing the Sustainable Development Goals" ---- </a:t>
            </a:r>
            <a:r>
              <a:rPr dirty="0" err="1"/>
              <a:t>Maimunah</a:t>
            </a:r>
            <a:r>
              <a:rPr dirty="0"/>
              <a:t> </a:t>
            </a:r>
            <a:r>
              <a:rPr dirty="0" err="1"/>
              <a:t>Mohd</a:t>
            </a:r>
            <a:r>
              <a:rPr dirty="0"/>
              <a:t> Sharif</a:t>
            </a:r>
            <a:endParaRPr dirty="0"/>
          </a:p>
        </p:txBody>
      </p:sp>
      <p:sp>
        <p:nvSpPr>
          <p:cNvPr id="226" name="Title 1"/>
          <p:cNvSpPr txBox="1"/>
          <p:nvPr/>
        </p:nvSpPr>
        <p:spPr>
          <a:xfrm>
            <a:off x="510639" y="242399"/>
            <a:ext cx="6970730" cy="646327"/>
          </a:xfrm>
          <a:prstGeom prst="rect">
            <a:avLst/>
          </a:prstGeom>
          <a:ln w="12700">
            <a:miter lim="400000"/>
          </a:ln>
        </p:spPr>
        <p:txBody>
          <a:bodyPr wrap="square" lIns="45718" tIns="45718" rIns="45718" bIns="45718" anchor="ctr">
            <a:spAutoFit/>
          </a:bodyPr>
          <a:lstStyle>
            <a:lvl1pPr algn="ctr">
              <a:defRPr sz="4200" b="1" i="1">
                <a:solidFill>
                  <a:srgbClr val="806000"/>
                </a:solidFill>
                <a:effectLst>
                  <a:outerShdw blurRad="38100" dist="38100" dir="2700000" rotWithShape="0">
                    <a:srgbClr val="000000">
                      <a:alpha val="43137"/>
                    </a:srgbClr>
                  </a:outerShdw>
                </a:effectLst>
              </a:defRPr>
            </a:lvl1pPr>
          </a:lstStyle>
          <a:p>
            <a:pPr algn="l"/>
            <a:r>
              <a:rPr lang="en-US" altLang="zh-CN" sz="3600" i="0" dirty="0">
                <a:solidFill>
                  <a:schemeClr val="accent1">
                    <a:lumMod val="50000"/>
                  </a:schemeClr>
                </a:solidFill>
                <a:effectLst/>
                <a:latin typeface="Times New Roman Bold" pitchFamily="18" charset="0"/>
                <a:cs typeface="Times New Roman Bold" pitchFamily="18" charset="0"/>
              </a:rPr>
              <a:t>UN-Habitat Scroll of Honor</a:t>
            </a:r>
            <a:endParaRPr lang="en-US" altLang="zh-CN" sz="3600" i="0" dirty="0">
              <a:solidFill>
                <a:schemeClr val="accent1">
                  <a:lumMod val="50000"/>
                </a:schemeClr>
              </a:solidFill>
              <a:effectLst/>
              <a:latin typeface="Times New Roman Bold" pitchFamily="18" charset="0"/>
              <a:cs typeface="Times New Roman Bold" pitchFamily="18" charset="0"/>
            </a:endParaRPr>
          </a:p>
        </p:txBody>
      </p:sp>
      <p:pic>
        <p:nvPicPr>
          <p:cNvPr id="227" name="图片 20" descr="图片 20"/>
          <p:cNvPicPr>
            <a:picLocks noChangeAspect="1"/>
          </p:cNvPicPr>
          <p:nvPr/>
        </p:nvPicPr>
        <p:blipFill>
          <a:blip r:embed="rId8" cstate="print"/>
          <a:stretch>
            <a:fillRect/>
          </a:stretch>
        </p:blipFill>
        <p:spPr>
          <a:xfrm>
            <a:off x="9700952" y="279007"/>
            <a:ext cx="2309340" cy="591719"/>
          </a:xfrm>
          <a:prstGeom prst="rect">
            <a:avLst/>
          </a:prstGeom>
          <a:ln w="12700">
            <a:miter lim="400000"/>
            <a:headEnd/>
            <a:tailEnd/>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图片 5" descr="图片 5"/>
          <p:cNvPicPr>
            <a:picLocks noChangeAspect="1"/>
          </p:cNvPicPr>
          <p:nvPr/>
        </p:nvPicPr>
        <p:blipFill>
          <a:blip r:embed="rId1" cstate="print"/>
          <a:stretch>
            <a:fillRect/>
          </a:stretch>
        </p:blipFill>
        <p:spPr>
          <a:xfrm>
            <a:off x="0" y="-10750"/>
            <a:ext cx="12192000" cy="6868750"/>
          </a:xfrm>
          <a:prstGeom prst="rect">
            <a:avLst/>
          </a:prstGeom>
          <a:ln w="12700">
            <a:miter lim="400000"/>
            <a:headEnd/>
            <a:tailEnd/>
          </a:ln>
        </p:spPr>
      </p:pic>
      <p:pic>
        <p:nvPicPr>
          <p:cNvPr id="231" name="图片 1" descr="图片 1"/>
          <p:cNvPicPr>
            <a:picLocks noChangeAspect="1"/>
          </p:cNvPicPr>
          <p:nvPr/>
        </p:nvPicPr>
        <p:blipFill>
          <a:blip r:embed="rId2" cstate="print"/>
          <a:stretch>
            <a:fillRect/>
          </a:stretch>
        </p:blipFill>
        <p:spPr>
          <a:xfrm>
            <a:off x="1" y="993384"/>
            <a:ext cx="12192001" cy="4870940"/>
          </a:xfrm>
          <a:prstGeom prst="rect">
            <a:avLst/>
          </a:prstGeom>
          <a:ln w="12700">
            <a:miter lim="400000"/>
            <a:headEnd/>
            <a:tailEnd/>
          </a:ln>
        </p:spPr>
      </p:pic>
      <p:sp>
        <p:nvSpPr>
          <p:cNvPr id="232" name="文本框 2"/>
          <p:cNvSpPr txBox="1"/>
          <p:nvPr/>
        </p:nvSpPr>
        <p:spPr>
          <a:xfrm>
            <a:off x="702670" y="1625956"/>
            <a:ext cx="1798550" cy="646322"/>
          </a:xfrm>
          <a:prstGeom prst="rect">
            <a:avLst/>
          </a:prstGeom>
          <a:ln w="12700">
            <a:miter lim="400000"/>
          </a:ln>
        </p:spPr>
        <p:txBody>
          <a:bodyPr wrap="none" lIns="45719" rIns="45719" anchor="ctr">
            <a:spAutoFit/>
          </a:bodyPr>
          <a:lstStyle>
            <a:lvl1pPr>
              <a:defRPr sz="4000" b="1">
                <a:solidFill>
                  <a:srgbClr val="AF935C"/>
                </a:solidFill>
              </a:defRPr>
            </a:lvl1pPr>
          </a:lstStyle>
          <a:p>
            <a:r>
              <a:t>Part 03</a:t>
            </a:r>
          </a:p>
        </p:txBody>
      </p:sp>
      <p:sp>
        <p:nvSpPr>
          <p:cNvPr id="233" name="文本框 3"/>
          <p:cNvSpPr txBox="1"/>
          <p:nvPr/>
        </p:nvSpPr>
        <p:spPr>
          <a:xfrm>
            <a:off x="1160938" y="2146581"/>
            <a:ext cx="4486633" cy="646322"/>
          </a:xfrm>
          <a:prstGeom prst="rect">
            <a:avLst/>
          </a:prstGeom>
          <a:ln w="12700">
            <a:miter lim="400000"/>
          </a:ln>
        </p:spPr>
        <p:txBody>
          <a:bodyPr wrap="none" lIns="45719" rIns="45719">
            <a:spAutoFit/>
          </a:bodyPr>
          <a:lstStyle>
            <a:lvl1pPr>
              <a:defRPr sz="4000" b="1" spc="300">
                <a:solidFill>
                  <a:srgbClr val="FFFFFF"/>
                </a:solidFill>
              </a:defRPr>
            </a:lvl1pPr>
          </a:lstStyle>
          <a:p>
            <a:r>
              <a:t>Facts &amp; Figures</a:t>
            </a:r>
          </a:p>
        </p:txBody>
      </p:sp>
      <p:pic>
        <p:nvPicPr>
          <p:cNvPr id="234" name="图片 4" descr="图片 4"/>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图片 1" descr="图片 1"/>
          <p:cNvPicPr>
            <a:picLocks noChangeAspect="1"/>
          </p:cNvPicPr>
          <p:nvPr/>
        </p:nvPicPr>
        <p:blipFill>
          <a:blip r:embed="rId1" cstate="print"/>
          <a:stretch>
            <a:fillRect/>
          </a:stretch>
        </p:blipFill>
        <p:spPr>
          <a:xfrm>
            <a:off x="0" y="-10750"/>
            <a:ext cx="12192000" cy="6879499"/>
          </a:xfrm>
          <a:prstGeom prst="rect">
            <a:avLst/>
          </a:prstGeom>
          <a:ln w="12700">
            <a:miter lim="400000"/>
            <a:headEnd/>
            <a:tailEnd/>
          </a:ln>
        </p:spPr>
      </p:pic>
      <p:pic>
        <p:nvPicPr>
          <p:cNvPr id="239" name="图片 4" descr="图片 4"/>
          <p:cNvPicPr>
            <a:picLocks noChangeAspect="1"/>
          </p:cNvPicPr>
          <p:nvPr/>
        </p:nvPicPr>
        <p:blipFill>
          <a:blip r:embed="rId2" cstate="print"/>
          <a:stretch>
            <a:fillRect/>
          </a:stretch>
        </p:blipFill>
        <p:spPr>
          <a:xfrm>
            <a:off x="-77099" y="-10750"/>
            <a:ext cx="5112237" cy="6879499"/>
          </a:xfrm>
          <a:prstGeom prst="rect">
            <a:avLst/>
          </a:prstGeom>
          <a:ln w="12700">
            <a:miter lim="400000"/>
            <a:headEnd/>
            <a:tailEnd/>
          </a:ln>
        </p:spPr>
      </p:pic>
      <p:pic>
        <p:nvPicPr>
          <p:cNvPr id="243" name="图片 9" descr="图片 9"/>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grpSp>
        <p:nvGrpSpPr>
          <p:cNvPr id="19" name="组合 18"/>
          <p:cNvGrpSpPr/>
          <p:nvPr/>
        </p:nvGrpSpPr>
        <p:grpSpPr>
          <a:xfrm>
            <a:off x="5284521" y="5462648"/>
            <a:ext cx="6721740" cy="1210597"/>
            <a:chOff x="4884244" y="5389950"/>
            <a:chExt cx="7181392" cy="1235796"/>
          </a:xfrm>
        </p:grpSpPr>
        <p:pic>
          <p:nvPicPr>
            <p:cNvPr id="240" name="图片 6" descr="图片 6"/>
            <p:cNvPicPr>
              <a:picLocks noChangeAspect="1"/>
            </p:cNvPicPr>
            <p:nvPr/>
          </p:nvPicPr>
          <p:blipFill>
            <a:blip r:embed="rId4" cstate="print"/>
            <a:stretch>
              <a:fillRect/>
            </a:stretch>
          </p:blipFill>
          <p:spPr>
            <a:xfrm>
              <a:off x="4884244" y="5606802"/>
              <a:ext cx="2590477" cy="923811"/>
            </a:xfrm>
            <a:prstGeom prst="rect">
              <a:avLst/>
            </a:prstGeom>
            <a:ln w="12700">
              <a:miter lim="400000"/>
              <a:headEnd/>
              <a:tailEnd/>
            </a:ln>
          </p:spPr>
        </p:pic>
        <p:pic>
          <p:nvPicPr>
            <p:cNvPr id="241" name="图片 7" descr="图片 7"/>
            <p:cNvPicPr>
              <a:picLocks noChangeAspect="1"/>
            </p:cNvPicPr>
            <p:nvPr/>
          </p:nvPicPr>
          <p:blipFill>
            <a:blip r:embed="rId5" cstate="print"/>
            <a:stretch>
              <a:fillRect/>
            </a:stretch>
          </p:blipFill>
          <p:spPr>
            <a:xfrm>
              <a:off x="7474543" y="5626587"/>
              <a:ext cx="2833936" cy="763502"/>
            </a:xfrm>
            <a:prstGeom prst="rect">
              <a:avLst/>
            </a:prstGeom>
            <a:ln w="12700">
              <a:miter lim="400000"/>
              <a:headEnd/>
              <a:tailEnd/>
            </a:ln>
          </p:spPr>
        </p:pic>
        <p:pic>
          <p:nvPicPr>
            <p:cNvPr id="244" name="图片 5" descr="图片 5"/>
            <p:cNvPicPr>
              <a:picLocks noChangeAspect="1"/>
            </p:cNvPicPr>
            <p:nvPr/>
          </p:nvPicPr>
          <p:blipFill>
            <a:blip r:embed="rId6" cstate="print"/>
            <a:stretch>
              <a:fillRect/>
            </a:stretch>
          </p:blipFill>
          <p:spPr>
            <a:xfrm>
              <a:off x="10380460" y="5389950"/>
              <a:ext cx="1685176" cy="1235796"/>
            </a:xfrm>
            <a:prstGeom prst="rect">
              <a:avLst/>
            </a:prstGeom>
            <a:ln w="12700">
              <a:miter lim="400000"/>
              <a:headEnd/>
              <a:tailEnd/>
            </a:ln>
          </p:spPr>
        </p:pic>
      </p:grpSp>
      <p:sp>
        <p:nvSpPr>
          <p:cNvPr id="9" name="文本框 25"/>
          <p:cNvSpPr txBox="1"/>
          <p:nvPr/>
        </p:nvSpPr>
        <p:spPr>
          <a:xfrm>
            <a:off x="5525245" y="1111694"/>
            <a:ext cx="4260050" cy="726609"/>
          </a:xfrm>
          <a:prstGeom prst="rect">
            <a:avLst/>
          </a:prstGeom>
          <a:noFill/>
        </p:spPr>
        <p:txBody>
          <a:bodyPr wrap="square" rtlCol="0">
            <a:spAutoFit/>
          </a:bodyPr>
          <a:lstStyle/>
          <a:p>
            <a:pPr>
              <a:lnSpc>
                <a:spcPct val="120000"/>
              </a:lnSpc>
            </a:pPr>
            <a:r>
              <a:rPr lang="en-US" altLang="zh-CN" dirty="0">
                <a:solidFill>
                  <a:schemeClr val="accent1">
                    <a:lumMod val="50000"/>
                  </a:schemeClr>
                </a:solidFill>
              </a:rPr>
              <a:t>Best Global Universities in China (US News &amp; World Report 2023)</a:t>
            </a:r>
            <a:r>
              <a:rPr lang="en-GB" altLang="zh-CN" dirty="0">
                <a:solidFill>
                  <a:schemeClr val="accent1">
                    <a:lumMod val="50000"/>
                  </a:schemeClr>
                </a:solidFill>
              </a:rPr>
              <a:t> </a:t>
            </a:r>
            <a:endParaRPr lang="en-GB" altLang="zh-CN" dirty="0">
              <a:solidFill>
                <a:schemeClr val="accent1">
                  <a:lumMod val="50000"/>
                </a:schemeClr>
              </a:solidFill>
            </a:endParaRPr>
          </a:p>
        </p:txBody>
      </p:sp>
      <p:sp>
        <p:nvSpPr>
          <p:cNvPr id="10" name="文本框 27"/>
          <p:cNvSpPr txBox="1"/>
          <p:nvPr/>
        </p:nvSpPr>
        <p:spPr>
          <a:xfrm>
            <a:off x="5476115" y="640498"/>
            <a:ext cx="1143162" cy="646331"/>
          </a:xfrm>
          <a:prstGeom prst="rect">
            <a:avLst/>
          </a:prstGeom>
          <a:noFill/>
        </p:spPr>
        <p:txBody>
          <a:bodyPr wrap="square" rtlCol="0">
            <a:spAutoFit/>
          </a:bodyPr>
          <a:lstStyle/>
          <a:p>
            <a:r>
              <a:rPr lang="en-US" altLang="zh-CN" sz="3600" b="1" dirty="0">
                <a:solidFill>
                  <a:schemeClr val="accent1">
                    <a:lumMod val="50000"/>
                  </a:schemeClr>
                </a:solidFill>
                <a:cs typeface="+mn-ea"/>
                <a:sym typeface="+mn-lt"/>
              </a:rPr>
              <a:t>#57</a:t>
            </a:r>
            <a:endParaRPr lang="zh-CN" altLang="en-US" sz="3600" b="1" dirty="0">
              <a:solidFill>
                <a:schemeClr val="accent1">
                  <a:lumMod val="50000"/>
                </a:schemeClr>
              </a:solidFill>
              <a:cs typeface="+mn-ea"/>
              <a:sym typeface="+mn-lt"/>
            </a:endParaRPr>
          </a:p>
        </p:txBody>
      </p:sp>
      <p:sp>
        <p:nvSpPr>
          <p:cNvPr id="12" name="文本框 30"/>
          <p:cNvSpPr txBox="1"/>
          <p:nvPr/>
        </p:nvSpPr>
        <p:spPr>
          <a:xfrm>
            <a:off x="5476114" y="2104308"/>
            <a:ext cx="3477883" cy="646331"/>
          </a:xfrm>
          <a:prstGeom prst="rect">
            <a:avLst/>
          </a:prstGeom>
          <a:noFill/>
        </p:spPr>
        <p:txBody>
          <a:bodyPr wrap="square" rtlCol="0">
            <a:spAutoFit/>
          </a:bodyPr>
          <a:lstStyle/>
          <a:p>
            <a:r>
              <a:rPr lang="en-GB" altLang="zh-CN" sz="3600" b="1" dirty="0">
                <a:solidFill>
                  <a:schemeClr val="accent1">
                    <a:lumMod val="50000"/>
                  </a:schemeClr>
                </a:solidFill>
                <a:cs typeface="+mn-ea"/>
                <a:sym typeface="+mn-lt"/>
              </a:rPr>
              <a:t>211</a:t>
            </a:r>
            <a:r>
              <a:rPr lang="en-GB" altLang="zh-CN" sz="2000" b="1" dirty="0">
                <a:solidFill>
                  <a:schemeClr val="accent1">
                    <a:lumMod val="50000"/>
                  </a:schemeClr>
                </a:solidFill>
                <a:cs typeface="+mn-ea"/>
                <a:sym typeface="+mn-lt"/>
              </a:rPr>
              <a:t> </a:t>
            </a:r>
            <a:r>
              <a:rPr lang="en-GB" altLang="zh-CN" dirty="0">
                <a:solidFill>
                  <a:schemeClr val="accent1">
                    <a:lumMod val="50000"/>
                  </a:schemeClr>
                </a:solidFill>
                <a:sym typeface="+mn-lt"/>
              </a:rPr>
              <a:t>Project</a:t>
            </a:r>
            <a:endParaRPr lang="zh-CN" altLang="en-US" dirty="0">
              <a:solidFill>
                <a:schemeClr val="accent1">
                  <a:lumMod val="50000"/>
                </a:schemeClr>
              </a:solidFill>
              <a:sym typeface="+mn-lt"/>
            </a:endParaRPr>
          </a:p>
        </p:txBody>
      </p:sp>
      <p:sp>
        <p:nvSpPr>
          <p:cNvPr id="14" name="文本框 39"/>
          <p:cNvSpPr txBox="1"/>
          <p:nvPr/>
        </p:nvSpPr>
        <p:spPr>
          <a:xfrm>
            <a:off x="5499866" y="2912008"/>
            <a:ext cx="6549634" cy="646331"/>
          </a:xfrm>
          <a:prstGeom prst="rect">
            <a:avLst/>
          </a:prstGeom>
          <a:noFill/>
        </p:spPr>
        <p:txBody>
          <a:bodyPr wrap="square" rtlCol="0">
            <a:spAutoFit/>
          </a:bodyPr>
          <a:lstStyle/>
          <a:p>
            <a:r>
              <a:rPr lang="en-GB" altLang="zh-CN" sz="3600" b="1" dirty="0">
                <a:solidFill>
                  <a:schemeClr val="accent1">
                    <a:lumMod val="50000"/>
                  </a:schemeClr>
                </a:solidFill>
                <a:cs typeface="+mn-ea"/>
                <a:sym typeface="+mn-lt"/>
              </a:rPr>
              <a:t>985</a:t>
            </a:r>
            <a:r>
              <a:rPr lang="en-GB" altLang="zh-CN" sz="2000" b="1" dirty="0">
                <a:solidFill>
                  <a:schemeClr val="accent1">
                    <a:lumMod val="50000"/>
                  </a:schemeClr>
                </a:solidFill>
                <a:cs typeface="+mn-ea"/>
                <a:sym typeface="+mn-lt"/>
              </a:rPr>
              <a:t> </a:t>
            </a:r>
            <a:r>
              <a:rPr lang="en-GB" altLang="zh-CN" dirty="0">
                <a:solidFill>
                  <a:schemeClr val="accent1">
                    <a:lumMod val="50000"/>
                  </a:schemeClr>
                </a:solidFill>
                <a:sym typeface="+mn-lt"/>
              </a:rPr>
              <a:t>Innovation Platform for Advantageous Disciplines</a:t>
            </a:r>
            <a:endParaRPr lang="zh-CN" altLang="en-US" dirty="0">
              <a:solidFill>
                <a:schemeClr val="accent1">
                  <a:lumMod val="50000"/>
                </a:schemeClr>
              </a:solidFill>
              <a:sym typeface="+mn-lt"/>
            </a:endParaRPr>
          </a:p>
        </p:txBody>
      </p:sp>
      <p:sp>
        <p:nvSpPr>
          <p:cNvPr id="16" name="文本框 39"/>
          <p:cNvSpPr txBox="1"/>
          <p:nvPr/>
        </p:nvSpPr>
        <p:spPr>
          <a:xfrm>
            <a:off x="5521637" y="3717557"/>
            <a:ext cx="5995452" cy="646331"/>
          </a:xfrm>
          <a:prstGeom prst="rect">
            <a:avLst/>
          </a:prstGeom>
          <a:noFill/>
        </p:spPr>
        <p:txBody>
          <a:bodyPr wrap="square" rtlCol="0">
            <a:spAutoFit/>
          </a:bodyPr>
          <a:lstStyle/>
          <a:p>
            <a:r>
              <a:rPr lang="en-GB" altLang="zh-CN" dirty="0">
                <a:solidFill>
                  <a:schemeClr val="accent1">
                    <a:lumMod val="50000"/>
                  </a:schemeClr>
                </a:solidFill>
                <a:sym typeface="+mn-lt"/>
              </a:rPr>
              <a:t>N</a:t>
            </a:r>
            <a:r>
              <a:rPr lang="en-US" altLang="zh-CN" dirty="0" err="1">
                <a:solidFill>
                  <a:schemeClr val="accent1">
                    <a:lumMod val="50000"/>
                  </a:schemeClr>
                </a:solidFill>
                <a:sym typeface="+mn-lt"/>
              </a:rPr>
              <a:t>ational</a:t>
            </a:r>
            <a:r>
              <a:rPr lang="en-US" altLang="zh-CN" dirty="0">
                <a:solidFill>
                  <a:schemeClr val="accent1">
                    <a:lumMod val="50000"/>
                  </a:schemeClr>
                </a:solidFill>
                <a:sym typeface="+mn-lt"/>
              </a:rPr>
              <a:t> </a:t>
            </a:r>
            <a:r>
              <a:rPr lang="en-US" altLang="zh-CN" sz="3600" b="1" dirty="0">
                <a:solidFill>
                  <a:schemeClr val="accent1">
                    <a:lumMod val="50000"/>
                  </a:schemeClr>
                </a:solidFill>
                <a:sym typeface="+mn-lt"/>
              </a:rPr>
              <a:t>First-Class</a:t>
            </a:r>
            <a:r>
              <a:rPr lang="en-US" altLang="zh-CN" sz="1600" dirty="0">
                <a:solidFill>
                  <a:schemeClr val="accent1">
                    <a:lumMod val="50000"/>
                  </a:schemeClr>
                </a:solidFill>
                <a:sym typeface="+mn-lt"/>
              </a:rPr>
              <a:t> </a:t>
            </a:r>
            <a:r>
              <a:rPr lang="en-GB" altLang="zh-CN" dirty="0">
                <a:solidFill>
                  <a:schemeClr val="accent1">
                    <a:lumMod val="50000"/>
                  </a:schemeClr>
                </a:solidFill>
                <a:sym typeface="+mn-lt"/>
              </a:rPr>
              <a:t>Disciplines</a:t>
            </a:r>
            <a:endParaRPr lang="zh-CN" altLang="en-US" dirty="0">
              <a:solidFill>
                <a:schemeClr val="accent1">
                  <a:lumMod val="50000"/>
                </a:schemeClr>
              </a:solidFill>
              <a:sym typeface="+mn-lt"/>
            </a:endParaRPr>
          </a:p>
        </p:txBody>
      </p:sp>
      <p:sp>
        <p:nvSpPr>
          <p:cNvPr id="18" name="文本框 39"/>
          <p:cNvSpPr txBox="1"/>
          <p:nvPr/>
        </p:nvSpPr>
        <p:spPr>
          <a:xfrm>
            <a:off x="5519659" y="4523102"/>
            <a:ext cx="6189412" cy="923330"/>
          </a:xfrm>
          <a:prstGeom prst="rect">
            <a:avLst/>
          </a:prstGeom>
          <a:noFill/>
        </p:spPr>
        <p:txBody>
          <a:bodyPr wrap="square" rtlCol="0">
            <a:spAutoFit/>
          </a:bodyPr>
          <a:lstStyle/>
          <a:p>
            <a:r>
              <a:rPr lang="en-US" altLang="zh-CN" dirty="0">
                <a:solidFill>
                  <a:schemeClr val="accent1">
                    <a:lumMod val="50000"/>
                  </a:schemeClr>
                </a:solidFill>
                <a:sym typeface="+mn-lt"/>
              </a:rPr>
              <a:t>Mining Engineering discipline ranks </a:t>
            </a:r>
            <a:r>
              <a:rPr lang="en-US" altLang="zh-CN" sz="3600" b="1">
                <a:solidFill>
                  <a:schemeClr val="accent1">
                    <a:lumMod val="50000"/>
                  </a:schemeClr>
                </a:solidFill>
                <a:sym typeface="+mn-lt"/>
              </a:rPr>
              <a:t>Top 17 </a:t>
            </a:r>
            <a:r>
              <a:rPr lang="en-US" altLang="zh-CN" dirty="0">
                <a:solidFill>
                  <a:schemeClr val="accent1">
                    <a:lumMod val="50000"/>
                  </a:schemeClr>
                </a:solidFill>
                <a:sym typeface="+mn-lt"/>
              </a:rPr>
              <a:t>in the QS University Rankings First-Class </a:t>
            </a:r>
            <a:r>
              <a:rPr lang="en-GB" altLang="zh-CN" dirty="0">
                <a:solidFill>
                  <a:schemeClr val="accent1">
                    <a:lumMod val="50000"/>
                  </a:schemeClr>
                </a:solidFill>
                <a:sym typeface="+mn-lt"/>
              </a:rPr>
              <a:t>Disciplines</a:t>
            </a:r>
            <a:endParaRPr lang="zh-CN" altLang="en-US" dirty="0" err="1">
              <a:solidFill>
                <a:schemeClr val="accent1">
                  <a:lumMod val="50000"/>
                </a:schemeClr>
              </a:solidFill>
              <a:sym typeface="+mn-lt"/>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图片 1" descr="图片 1"/>
          <p:cNvPicPr>
            <a:picLocks noChangeAspect="1"/>
          </p:cNvPicPr>
          <p:nvPr/>
        </p:nvPicPr>
        <p:blipFill>
          <a:blip r:embed="rId1" cstate="print"/>
          <a:stretch>
            <a:fillRect/>
          </a:stretch>
        </p:blipFill>
        <p:spPr>
          <a:xfrm>
            <a:off x="-1" y="-10750"/>
            <a:ext cx="12315825" cy="6879499"/>
          </a:xfrm>
          <a:prstGeom prst="rect">
            <a:avLst/>
          </a:prstGeom>
          <a:ln w="12700">
            <a:miter lim="400000"/>
            <a:headEnd/>
            <a:tailEnd/>
          </a:ln>
        </p:spPr>
      </p:pic>
      <p:pic>
        <p:nvPicPr>
          <p:cNvPr id="253" name="图片 9" descr="图片 9"/>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pic>
        <p:nvPicPr>
          <p:cNvPr id="51201" name="Picture 1" descr="E:\文件\矿业大学\中国矿业大学图片\中国矿业大学图片\春.jpg"/>
          <p:cNvPicPr>
            <a:picLocks noChangeAspect="1" noChangeArrowheads="1"/>
          </p:cNvPicPr>
          <p:nvPr/>
        </p:nvPicPr>
        <p:blipFill>
          <a:blip r:embed="rId3" cstate="print"/>
          <a:srcRect l="18457" r="22177"/>
          <a:stretch>
            <a:fillRect/>
          </a:stretch>
        </p:blipFill>
        <p:spPr bwMode="auto">
          <a:xfrm>
            <a:off x="5" y="-11875"/>
            <a:ext cx="4975756" cy="6858000"/>
          </a:xfrm>
          <a:prstGeom prst="rect">
            <a:avLst/>
          </a:prstGeom>
          <a:noFill/>
        </p:spPr>
      </p:pic>
      <p:grpSp>
        <p:nvGrpSpPr>
          <p:cNvPr id="11" name="组合 10"/>
          <p:cNvGrpSpPr/>
          <p:nvPr/>
        </p:nvGrpSpPr>
        <p:grpSpPr>
          <a:xfrm>
            <a:off x="5284521" y="5462648"/>
            <a:ext cx="6721740" cy="1210597"/>
            <a:chOff x="4884244" y="5389950"/>
            <a:chExt cx="7181392" cy="1235796"/>
          </a:xfrm>
        </p:grpSpPr>
        <p:pic>
          <p:nvPicPr>
            <p:cNvPr id="12" name="图片 6" descr="图片 6"/>
            <p:cNvPicPr>
              <a:picLocks noChangeAspect="1"/>
            </p:cNvPicPr>
            <p:nvPr/>
          </p:nvPicPr>
          <p:blipFill>
            <a:blip r:embed="rId4" cstate="print"/>
            <a:stretch>
              <a:fillRect/>
            </a:stretch>
          </p:blipFill>
          <p:spPr>
            <a:xfrm>
              <a:off x="4884244" y="5606802"/>
              <a:ext cx="2590477" cy="923811"/>
            </a:xfrm>
            <a:prstGeom prst="rect">
              <a:avLst/>
            </a:prstGeom>
            <a:ln w="12700">
              <a:miter lim="400000"/>
              <a:headEnd/>
              <a:tailEnd/>
            </a:ln>
          </p:spPr>
        </p:pic>
        <p:pic>
          <p:nvPicPr>
            <p:cNvPr id="13" name="图片 7" descr="图片 7"/>
            <p:cNvPicPr>
              <a:picLocks noChangeAspect="1"/>
            </p:cNvPicPr>
            <p:nvPr/>
          </p:nvPicPr>
          <p:blipFill>
            <a:blip r:embed="rId5" cstate="print"/>
            <a:stretch>
              <a:fillRect/>
            </a:stretch>
          </p:blipFill>
          <p:spPr>
            <a:xfrm>
              <a:off x="7474543" y="5626587"/>
              <a:ext cx="2833936" cy="763502"/>
            </a:xfrm>
            <a:prstGeom prst="rect">
              <a:avLst/>
            </a:prstGeom>
            <a:ln w="12700">
              <a:miter lim="400000"/>
              <a:headEnd/>
              <a:tailEnd/>
            </a:ln>
          </p:spPr>
        </p:pic>
        <p:pic>
          <p:nvPicPr>
            <p:cNvPr id="14" name="图片 5" descr="图片 5"/>
            <p:cNvPicPr>
              <a:picLocks noChangeAspect="1"/>
            </p:cNvPicPr>
            <p:nvPr/>
          </p:nvPicPr>
          <p:blipFill>
            <a:blip r:embed="rId6" cstate="print"/>
            <a:stretch>
              <a:fillRect/>
            </a:stretch>
          </p:blipFill>
          <p:spPr>
            <a:xfrm>
              <a:off x="10380460" y="5389950"/>
              <a:ext cx="1685176" cy="1235796"/>
            </a:xfrm>
            <a:prstGeom prst="rect">
              <a:avLst/>
            </a:prstGeom>
            <a:ln w="12700">
              <a:miter lim="400000"/>
              <a:headEnd/>
              <a:tailEnd/>
            </a:ln>
          </p:spPr>
        </p:pic>
      </p:grpSp>
      <p:sp>
        <p:nvSpPr>
          <p:cNvPr id="15" name="矩形 14"/>
          <p:cNvSpPr/>
          <p:nvPr/>
        </p:nvSpPr>
        <p:spPr>
          <a:xfrm>
            <a:off x="5458692" y="758581"/>
            <a:ext cx="6290856" cy="1797672"/>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ESI Top 1% </a:t>
            </a:r>
            <a:endParaRPr lang="en-US" altLang="zh-CN" sz="4000" b="1" dirty="0">
              <a:solidFill>
                <a:schemeClr val="accent1">
                  <a:lumMod val="50000"/>
                </a:schemeClr>
              </a:solidFill>
              <a:cs typeface="+mn-ea"/>
              <a:sym typeface="+mn-lt"/>
            </a:endParaRPr>
          </a:p>
          <a:p>
            <a:pPr>
              <a:lnSpc>
                <a:spcPct val="120000"/>
              </a:lnSpc>
            </a:pPr>
            <a:r>
              <a:rPr lang="en-US" altLang="zh-CN" dirty="0">
                <a:solidFill>
                  <a:schemeClr val="accent1">
                    <a:lumMod val="50000"/>
                  </a:schemeClr>
                </a:solidFill>
                <a:latin typeface="Arial" panose="020B0604020202020204" pitchFamily="34" charset="0"/>
                <a:cs typeface="Arial" panose="020B0604020202020204" pitchFamily="34" charset="0"/>
              </a:rPr>
              <a:t>Earth Science, Engineering Science, Materials Science, Chemistry, Mathematics, Environmental and Ecological Science, Computer Science and Technology,</a:t>
            </a:r>
            <a:r>
              <a:rPr lang="zh-CN" altLang="en-US" dirty="0">
                <a:solidFill>
                  <a:schemeClr val="accent1">
                    <a:lumMod val="50000"/>
                  </a:schemeClr>
                </a:solidFill>
                <a:latin typeface="Arial" panose="020B0604020202020204" pitchFamily="34" charset="0"/>
                <a:cs typeface="Arial" panose="020B0604020202020204" pitchFamily="34" charset="0"/>
              </a:rPr>
              <a:t> </a:t>
            </a:r>
            <a:r>
              <a:rPr lang="en-US" altLang="zh-CN" dirty="0">
                <a:solidFill>
                  <a:schemeClr val="accent1">
                    <a:lumMod val="50000"/>
                  </a:schemeClr>
                </a:solidFill>
                <a:latin typeface="Arial" panose="020B0604020202020204" pitchFamily="34" charset="0"/>
                <a:cs typeface="Arial" panose="020B0604020202020204" pitchFamily="34" charset="0"/>
              </a:rPr>
              <a:t>Geosciences</a:t>
            </a:r>
            <a:endParaRPr lang="en-GB" altLang="zh-CN" dirty="0">
              <a:solidFill>
                <a:schemeClr val="accent1">
                  <a:lumMod val="50000"/>
                </a:schemeClr>
              </a:solidFill>
              <a:latin typeface="Arial" panose="020B0604020202020204" pitchFamily="34" charset="0"/>
              <a:cs typeface="Arial" panose="020B0604020202020204" pitchFamily="34" charset="0"/>
            </a:endParaRPr>
          </a:p>
        </p:txBody>
      </p:sp>
      <p:sp>
        <p:nvSpPr>
          <p:cNvPr id="17" name="文本框 30"/>
          <p:cNvSpPr txBox="1"/>
          <p:nvPr/>
        </p:nvSpPr>
        <p:spPr>
          <a:xfrm>
            <a:off x="5476114" y="2781183"/>
            <a:ext cx="5843046" cy="984885"/>
          </a:xfrm>
          <a:prstGeom prst="rect">
            <a:avLst/>
          </a:prstGeom>
          <a:noFill/>
        </p:spPr>
        <p:txBody>
          <a:bodyPr wrap="square" rtlCol="0">
            <a:spAutoFit/>
          </a:bodyPr>
          <a:lstStyle/>
          <a:p>
            <a:r>
              <a:rPr lang="en-US" altLang="zh-CN" sz="4000" b="1" dirty="0">
                <a:solidFill>
                  <a:schemeClr val="accent1">
                    <a:lumMod val="50000"/>
                  </a:schemeClr>
                </a:solidFill>
                <a:cs typeface="+mn-ea"/>
                <a:sym typeface="+mn-lt"/>
              </a:rPr>
              <a:t>#1</a:t>
            </a:r>
            <a:r>
              <a:rPr lang="en-GB" altLang="zh-CN" sz="4000" b="1" dirty="0">
                <a:solidFill>
                  <a:schemeClr val="accent1">
                    <a:lumMod val="50000"/>
                  </a:schemeClr>
                </a:solidFill>
                <a:cs typeface="+mn-ea"/>
                <a:sym typeface="+mn-lt"/>
              </a:rPr>
              <a:t> </a:t>
            </a:r>
            <a:r>
              <a:rPr lang="en-US" altLang="zh-CN" dirty="0">
                <a:solidFill>
                  <a:schemeClr val="accent1">
                    <a:lumMod val="50000"/>
                  </a:schemeClr>
                </a:solidFill>
                <a:sym typeface="+mn-lt"/>
              </a:rPr>
              <a:t>in China for Mining Engr. and Safety Science and Engr. </a:t>
            </a:r>
            <a:endParaRPr lang="zh-CN" altLang="en-US" dirty="0">
              <a:solidFill>
                <a:schemeClr val="accent1">
                  <a:lumMod val="50000"/>
                </a:schemeClr>
              </a:solidFill>
              <a:sym typeface="+mn-lt"/>
            </a:endParaRPr>
          </a:p>
        </p:txBody>
      </p:sp>
      <p:sp>
        <p:nvSpPr>
          <p:cNvPr id="18" name="文本框 30"/>
          <p:cNvSpPr txBox="1"/>
          <p:nvPr/>
        </p:nvSpPr>
        <p:spPr>
          <a:xfrm>
            <a:off x="5486013" y="3966708"/>
            <a:ext cx="5997425" cy="1538883"/>
          </a:xfrm>
          <a:prstGeom prst="rect">
            <a:avLst/>
          </a:prstGeom>
          <a:noFill/>
        </p:spPr>
        <p:txBody>
          <a:bodyPr wrap="square" rtlCol="0">
            <a:spAutoFit/>
          </a:bodyPr>
          <a:lstStyle/>
          <a:p>
            <a:r>
              <a:rPr lang="en-US" altLang="zh-CN" sz="4000" b="1" dirty="0">
                <a:solidFill>
                  <a:schemeClr val="accent1">
                    <a:lumMod val="50000"/>
                  </a:schemeClr>
                </a:solidFill>
                <a:cs typeface="+mn-ea"/>
                <a:sym typeface="+mn-lt"/>
              </a:rPr>
              <a:t>#3</a:t>
            </a:r>
            <a:r>
              <a:rPr lang="en-GB" altLang="zh-CN" sz="4000" b="1" dirty="0">
                <a:solidFill>
                  <a:schemeClr val="accent1">
                    <a:lumMod val="50000"/>
                  </a:schemeClr>
                </a:solidFill>
                <a:cs typeface="+mn-ea"/>
                <a:sym typeface="+mn-lt"/>
              </a:rPr>
              <a:t> </a:t>
            </a:r>
            <a:r>
              <a:rPr lang="en-US" altLang="zh-CN" dirty="0">
                <a:solidFill>
                  <a:schemeClr val="accent1">
                    <a:lumMod val="50000"/>
                  </a:schemeClr>
                </a:solidFill>
                <a:sym typeface="+mn-lt"/>
              </a:rPr>
              <a:t>in China for Surveying and Mapping , Geological Resources  and Geological Engr. </a:t>
            </a:r>
            <a:endParaRPr lang="en-US" altLang="zh-CN" dirty="0">
              <a:solidFill>
                <a:schemeClr val="accent1">
                  <a:lumMod val="50000"/>
                </a:schemeClr>
              </a:solidFill>
              <a:sym typeface="+mn-lt"/>
            </a:endParaRPr>
          </a:p>
          <a:p>
            <a:endParaRPr lang="en-US" altLang="zh-CN" dirty="0">
              <a:solidFill>
                <a:schemeClr val="accent1">
                  <a:lumMod val="50000"/>
                </a:schemeClr>
              </a:solidFill>
              <a:sym typeface="+mn-lt"/>
            </a:endParaRPr>
          </a:p>
          <a:p>
            <a:r>
              <a:rPr lang="en-GB" altLang="zh-CN" dirty="0">
                <a:solidFill>
                  <a:schemeClr val="accent1">
                    <a:lumMod val="50000"/>
                  </a:schemeClr>
                </a:solidFill>
                <a:sym typeface="+mn-lt"/>
              </a:rPr>
              <a:t>(China National Academic Discipline Assessment 2017 )</a:t>
            </a:r>
            <a:endParaRPr lang="en-GB" altLang="zh-CN" dirty="0">
              <a:solidFill>
                <a:schemeClr val="accent1">
                  <a:lumMod val="50000"/>
                </a:schemeClr>
              </a:solidFill>
              <a:sym typeface="+mn-lt"/>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图片 1" descr="图片 1"/>
          <p:cNvPicPr>
            <a:picLocks noChangeAspect="1"/>
          </p:cNvPicPr>
          <p:nvPr/>
        </p:nvPicPr>
        <p:blipFill>
          <a:blip r:embed="rId1" cstate="print"/>
          <a:stretch>
            <a:fillRect/>
          </a:stretch>
        </p:blipFill>
        <p:spPr>
          <a:xfrm>
            <a:off x="0" y="-10750"/>
            <a:ext cx="12192000" cy="6879499"/>
          </a:xfrm>
          <a:prstGeom prst="rect">
            <a:avLst/>
          </a:prstGeom>
          <a:ln w="12700">
            <a:miter lim="400000"/>
            <a:headEnd/>
            <a:tailEnd/>
          </a:ln>
        </p:spPr>
      </p:pic>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pic>
        <p:nvPicPr>
          <p:cNvPr id="262" name="图片 9" descr="图片 9"/>
          <p:cNvPicPr>
            <a:picLocks noChangeAspect="1"/>
          </p:cNvPicPr>
          <p:nvPr/>
        </p:nvPicPr>
        <p:blipFill>
          <a:blip r:embed="rId3" cstate="print"/>
          <a:srcRect r="8443"/>
          <a:stretch>
            <a:fillRect/>
          </a:stretch>
        </p:blipFill>
        <p:spPr>
          <a:xfrm>
            <a:off x="2" y="3515096"/>
            <a:ext cx="5011385" cy="3342904"/>
          </a:xfrm>
          <a:prstGeom prst="rect">
            <a:avLst/>
          </a:prstGeom>
          <a:ln w="12700">
            <a:miter lim="400000"/>
            <a:headEnd/>
            <a:tailEnd/>
          </a:ln>
        </p:spPr>
      </p:pic>
      <p:pic>
        <p:nvPicPr>
          <p:cNvPr id="263" name="图片 10" descr="图片 10"/>
          <p:cNvPicPr>
            <a:picLocks noChangeAspect="1"/>
          </p:cNvPicPr>
          <p:nvPr/>
        </p:nvPicPr>
        <p:blipFill>
          <a:blip r:embed="rId4" cstate="print"/>
          <a:srcRect l="3650" r="5220"/>
          <a:stretch>
            <a:fillRect/>
          </a:stretch>
        </p:blipFill>
        <p:spPr>
          <a:xfrm>
            <a:off x="7" y="-11874"/>
            <a:ext cx="4986572" cy="3526970"/>
          </a:xfrm>
          <a:prstGeom prst="rect">
            <a:avLst/>
          </a:prstGeom>
          <a:ln w="12700">
            <a:miter lim="400000"/>
            <a:headEnd/>
            <a:tailEnd/>
          </a:ln>
        </p:spPr>
      </p:pic>
      <p:sp>
        <p:nvSpPr>
          <p:cNvPr id="11" name="矩形 10"/>
          <p:cNvSpPr/>
          <p:nvPr/>
        </p:nvSpPr>
        <p:spPr>
          <a:xfrm>
            <a:off x="5458692" y="1756081"/>
            <a:ext cx="5917869" cy="2119811"/>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2129 </a:t>
            </a:r>
            <a:endParaRPr lang="en-US" altLang="zh-CN" sz="4000" b="1" dirty="0">
              <a:solidFill>
                <a:schemeClr val="accent1">
                  <a:lumMod val="50000"/>
                </a:schemeClr>
              </a:solidFill>
              <a:cs typeface="+mn-ea"/>
              <a:sym typeface="+mn-lt"/>
            </a:endParaRPr>
          </a:p>
          <a:p>
            <a:pPr>
              <a:lnSpc>
                <a:spcPct val="120000"/>
              </a:lnSpc>
            </a:pPr>
            <a:r>
              <a:rPr lang="en-US" altLang="zh-CN" sz="2400" dirty="0">
                <a:solidFill>
                  <a:schemeClr val="accent1">
                    <a:lumMod val="50000"/>
                  </a:schemeClr>
                </a:solidFill>
                <a:latin typeface="Arial" panose="020B0604020202020204" pitchFamily="34" charset="0"/>
                <a:cs typeface="Arial" panose="020B0604020202020204" pitchFamily="34" charset="0"/>
              </a:rPr>
              <a:t>Teaching staff  are currently working at CUMT</a:t>
            </a:r>
            <a:endParaRPr lang="en-US" altLang="zh-CN" sz="2400"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endParaRPr lang="en-GB" altLang="zh-CN" sz="2400" dirty="0">
              <a:solidFill>
                <a:schemeClr val="accent1">
                  <a:lumMod val="50000"/>
                </a:schemeClr>
              </a:solidFill>
            </a:endParaRPr>
          </a:p>
        </p:txBody>
      </p:sp>
      <p:sp>
        <p:nvSpPr>
          <p:cNvPr id="12" name="矩形 11"/>
          <p:cNvSpPr/>
          <p:nvPr/>
        </p:nvSpPr>
        <p:spPr>
          <a:xfrm>
            <a:off x="5480464" y="3749153"/>
            <a:ext cx="5917869" cy="3046988"/>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16</a:t>
            </a:r>
            <a:endParaRPr lang="en-US" altLang="zh-CN" sz="4000" b="1" dirty="0">
              <a:solidFill>
                <a:schemeClr val="accent1">
                  <a:lumMod val="50000"/>
                </a:schemeClr>
              </a:solidFill>
              <a:cs typeface="+mn-ea"/>
              <a:sym typeface="+mn-lt"/>
            </a:endParaRPr>
          </a:p>
          <a:p>
            <a:pPr>
              <a:lnSpc>
                <a:spcPct val="120000"/>
              </a:lnSpc>
            </a:pPr>
            <a:r>
              <a:rPr lang="en-US" altLang="zh-CN" sz="2400" dirty="0">
                <a:solidFill>
                  <a:schemeClr val="accent1">
                    <a:lumMod val="50000"/>
                  </a:schemeClr>
                </a:solidFill>
                <a:latin typeface="Arial" panose="020B0604020202020204" pitchFamily="34" charset="0"/>
                <a:cs typeface="Arial" panose="020B0604020202020204" pitchFamily="34" charset="0"/>
              </a:rPr>
              <a:t>A</a:t>
            </a:r>
            <a:r>
              <a:rPr lang="en-US" altLang="zh-CN" sz="2400" smtClean="0">
                <a:solidFill>
                  <a:schemeClr val="accent1">
                    <a:lumMod val="50000"/>
                  </a:schemeClr>
                </a:solidFill>
                <a:latin typeface="Arial" panose="020B0604020202020204" pitchFamily="34" charset="0"/>
                <a:cs typeface="Arial" panose="020B0604020202020204" pitchFamily="34" charset="0"/>
              </a:rPr>
              <a:t>cademicians </a:t>
            </a:r>
            <a:r>
              <a:rPr lang="en-US" altLang="zh-CN" sz="2400" dirty="0">
                <a:solidFill>
                  <a:schemeClr val="accent1">
                    <a:lumMod val="50000"/>
                  </a:schemeClr>
                </a:solidFill>
                <a:latin typeface="Arial" panose="020B0604020202020204" pitchFamily="34" charset="0"/>
                <a:cs typeface="Arial" panose="020B0604020202020204" pitchFamily="34" charset="0"/>
              </a:rPr>
              <a:t>from Chinese Academy of Social Sciences and Chinese Academy of Engineering (including visiting professors)</a:t>
            </a:r>
            <a:endParaRPr lang="en-US" altLang="zh-CN" sz="2400"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endParaRPr lang="en-US" altLang="zh-CN" sz="2400"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endParaRPr lang="en-GB" altLang="zh-CN" sz="2400" dirty="0">
              <a:solidFill>
                <a:schemeClr val="accent1">
                  <a:lumMod val="50000"/>
                </a:schemeClr>
              </a:solidFill>
            </a:endParaRPr>
          </a:p>
        </p:txBody>
      </p:sp>
      <p:sp>
        <p:nvSpPr>
          <p:cNvPr id="13" name="矩形 12"/>
          <p:cNvSpPr/>
          <p:nvPr/>
        </p:nvSpPr>
        <p:spPr>
          <a:xfrm>
            <a:off x="5457074" y="544689"/>
            <a:ext cx="3401917" cy="901401"/>
          </a:xfrm>
          <a:prstGeom prst="rect">
            <a:avLst/>
          </a:prstGeom>
        </p:spPr>
        <p:txBody>
          <a:bodyPr wrap="square">
            <a:spAutoFit/>
          </a:bodyPr>
          <a:lstStyle/>
          <a:p>
            <a:pPr>
              <a:lnSpc>
                <a:spcPct val="120000"/>
              </a:lnSpc>
            </a:pPr>
            <a:r>
              <a:rPr lang="en-US" altLang="zh-CN" sz="4800" b="1" dirty="0">
                <a:solidFill>
                  <a:schemeClr val="accent1">
                    <a:lumMod val="50000"/>
                  </a:schemeClr>
                </a:solidFill>
                <a:latin typeface="Times New Roman Bold" pitchFamily="18" charset="0"/>
                <a:cs typeface="Times New Roman Bold" pitchFamily="18" charset="0"/>
                <a:sym typeface="+mn-lt"/>
              </a:rPr>
              <a:t>Team</a:t>
            </a:r>
            <a:endParaRPr lang="en-US" altLang="zh-CN" sz="4400" b="1" dirty="0">
              <a:solidFill>
                <a:schemeClr val="accent1">
                  <a:lumMod val="50000"/>
                </a:schemeClr>
              </a:solidFill>
              <a:latin typeface="Times New Roman Bold" pitchFamily="18" charset="0"/>
              <a:cs typeface="Times New Roman Bold" pitchFamily="18" charset="0"/>
              <a:sym typeface="+mn-lt"/>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图片 1" descr="图片 1"/>
          <p:cNvPicPr>
            <a:picLocks noChangeAspect="1"/>
          </p:cNvPicPr>
          <p:nvPr/>
        </p:nvPicPr>
        <p:blipFill>
          <a:blip r:embed="rId1" cstate="print"/>
          <a:stretch>
            <a:fillRect/>
          </a:stretch>
        </p:blipFill>
        <p:spPr>
          <a:xfrm>
            <a:off x="0" y="-10750"/>
            <a:ext cx="12192000" cy="6879499"/>
          </a:xfrm>
          <a:prstGeom prst="rect">
            <a:avLst/>
          </a:prstGeom>
          <a:ln w="12700">
            <a:miter lim="400000"/>
            <a:headEnd/>
            <a:tailEnd/>
          </a:ln>
        </p:spPr>
      </p:pic>
      <p:pic>
        <p:nvPicPr>
          <p:cNvPr id="267" name="Picture 9" descr="Picture 9"/>
          <p:cNvPicPr>
            <a:picLocks noChangeAspect="1"/>
          </p:cNvPicPr>
          <p:nvPr/>
        </p:nvPicPr>
        <p:blipFill>
          <a:blip r:embed="rId2" cstate="print"/>
          <a:stretch>
            <a:fillRect/>
          </a:stretch>
        </p:blipFill>
        <p:spPr>
          <a:xfrm>
            <a:off x="-2898" y="-27433"/>
            <a:ext cx="4966784" cy="3518777"/>
          </a:xfrm>
          <a:prstGeom prst="rect">
            <a:avLst/>
          </a:prstGeom>
          <a:ln w="12700">
            <a:miter lim="400000"/>
            <a:headEnd/>
            <a:tailEnd/>
          </a:ln>
        </p:spPr>
      </p:pic>
      <p:pic>
        <p:nvPicPr>
          <p:cNvPr id="269" name="图片 7" descr="图片 7"/>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pic>
        <p:nvPicPr>
          <p:cNvPr id="270" name="图片 8" descr="图片 8"/>
          <p:cNvPicPr>
            <a:picLocks noChangeAspect="1"/>
          </p:cNvPicPr>
          <p:nvPr/>
        </p:nvPicPr>
        <p:blipFill>
          <a:blip r:embed="rId4" cstate="print"/>
          <a:stretch>
            <a:fillRect/>
          </a:stretch>
        </p:blipFill>
        <p:spPr>
          <a:xfrm>
            <a:off x="1434" y="3443844"/>
            <a:ext cx="4974328" cy="3414155"/>
          </a:xfrm>
          <a:prstGeom prst="rect">
            <a:avLst/>
          </a:prstGeom>
          <a:ln w="12700">
            <a:miter lim="400000"/>
            <a:headEnd/>
            <a:tailEnd/>
          </a:ln>
        </p:spPr>
      </p:pic>
      <p:sp>
        <p:nvSpPr>
          <p:cNvPr id="8" name="矩形 7"/>
          <p:cNvSpPr/>
          <p:nvPr/>
        </p:nvSpPr>
        <p:spPr>
          <a:xfrm>
            <a:off x="5494317" y="1672956"/>
            <a:ext cx="5917869" cy="830997"/>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2</a:t>
            </a:r>
            <a:r>
              <a:rPr lang="en-US" altLang="zh-CN" sz="3200" b="1" dirty="0">
                <a:solidFill>
                  <a:schemeClr val="accent1">
                    <a:lumMod val="50000"/>
                  </a:schemeClr>
                </a:solidFill>
                <a:cs typeface="+mn-ea"/>
                <a:sym typeface="+mn-lt"/>
              </a:rPr>
              <a:t> </a:t>
            </a:r>
            <a:r>
              <a:rPr lang="en-GB" altLang="zh-CN" sz="2400" dirty="0">
                <a:solidFill>
                  <a:schemeClr val="accent1">
                    <a:lumMod val="50000"/>
                  </a:schemeClr>
                </a:solidFill>
                <a:latin typeface="Arial" panose="020B0604020202020204" pitchFamily="34" charset="0"/>
                <a:cs typeface="Arial" panose="020B0604020202020204" pitchFamily="34" charset="0"/>
              </a:rPr>
              <a:t>National laboratories</a:t>
            </a:r>
            <a:endParaRPr lang="en-US" altLang="zh-CN" sz="2400" dirty="0">
              <a:solidFill>
                <a:schemeClr val="accent1">
                  <a:lumMod val="50000"/>
                </a:schemeClr>
              </a:solidFill>
              <a:latin typeface="Arial" panose="020B0604020202020204" pitchFamily="34" charset="0"/>
              <a:cs typeface="Arial" panose="020B0604020202020204" pitchFamily="34" charset="0"/>
            </a:endParaRPr>
          </a:p>
        </p:txBody>
      </p:sp>
      <p:sp>
        <p:nvSpPr>
          <p:cNvPr id="11" name="矩形 10"/>
          <p:cNvSpPr/>
          <p:nvPr/>
        </p:nvSpPr>
        <p:spPr>
          <a:xfrm>
            <a:off x="5492342" y="2704106"/>
            <a:ext cx="5917869" cy="830997"/>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2</a:t>
            </a:r>
            <a:r>
              <a:rPr lang="en-US" altLang="zh-CN" sz="3200" b="1" dirty="0">
                <a:solidFill>
                  <a:schemeClr val="accent1">
                    <a:lumMod val="50000"/>
                  </a:schemeClr>
                </a:solidFill>
                <a:cs typeface="+mn-ea"/>
                <a:sym typeface="+mn-lt"/>
              </a:rPr>
              <a:t> </a:t>
            </a:r>
            <a:r>
              <a:rPr lang="en-US" altLang="zh-CN" sz="2400" dirty="0">
                <a:solidFill>
                  <a:schemeClr val="accent1">
                    <a:lumMod val="50000"/>
                  </a:schemeClr>
                </a:solidFill>
                <a:latin typeface="Arial" panose="020B0604020202020204" pitchFamily="34" charset="0"/>
                <a:cs typeface="Arial" panose="020B0604020202020204" pitchFamily="34" charset="0"/>
              </a:rPr>
              <a:t>National Engr. (tech.) research centers </a:t>
            </a:r>
            <a:endParaRPr lang="en-US" altLang="zh-CN" sz="2400" dirty="0">
              <a:solidFill>
                <a:schemeClr val="accent1">
                  <a:lumMod val="50000"/>
                </a:schemeClr>
              </a:solidFill>
              <a:latin typeface="Arial" panose="020B0604020202020204" pitchFamily="34" charset="0"/>
              <a:cs typeface="Arial" panose="020B0604020202020204" pitchFamily="34" charset="0"/>
            </a:endParaRPr>
          </a:p>
        </p:txBody>
      </p:sp>
      <p:sp>
        <p:nvSpPr>
          <p:cNvPr id="12" name="矩形 11"/>
          <p:cNvSpPr/>
          <p:nvPr/>
        </p:nvSpPr>
        <p:spPr>
          <a:xfrm>
            <a:off x="5466614" y="3901545"/>
            <a:ext cx="5917869" cy="830997"/>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1</a:t>
            </a:r>
            <a:r>
              <a:rPr lang="en-US" altLang="zh-CN" sz="3200" b="1" dirty="0">
                <a:solidFill>
                  <a:schemeClr val="accent1">
                    <a:lumMod val="50000"/>
                  </a:schemeClr>
                </a:solidFill>
                <a:cs typeface="+mn-ea"/>
                <a:sym typeface="+mn-lt"/>
              </a:rPr>
              <a:t> </a:t>
            </a:r>
            <a:r>
              <a:rPr lang="en-GB" altLang="zh-CN" sz="2400" dirty="0">
                <a:solidFill>
                  <a:schemeClr val="accent1">
                    <a:lumMod val="50000"/>
                  </a:schemeClr>
                </a:solidFill>
                <a:latin typeface="Arial" panose="020B0604020202020204" pitchFamily="34" charset="0"/>
                <a:cs typeface="Arial" panose="020B0604020202020204" pitchFamily="34" charset="0"/>
              </a:rPr>
              <a:t>National Engr. Laboratory</a:t>
            </a:r>
            <a:endParaRPr lang="en-US" altLang="zh-CN" sz="2400" dirty="0">
              <a:solidFill>
                <a:schemeClr val="accent1">
                  <a:lumMod val="50000"/>
                </a:schemeClr>
              </a:solidFill>
              <a:latin typeface="Arial" panose="020B0604020202020204" pitchFamily="34" charset="0"/>
              <a:cs typeface="Arial" panose="020B0604020202020204" pitchFamily="34" charset="0"/>
            </a:endParaRPr>
          </a:p>
        </p:txBody>
      </p:sp>
      <p:sp>
        <p:nvSpPr>
          <p:cNvPr id="13" name="矩形 12"/>
          <p:cNvSpPr/>
          <p:nvPr/>
        </p:nvSpPr>
        <p:spPr>
          <a:xfrm>
            <a:off x="5466614" y="4875298"/>
            <a:ext cx="5917869" cy="1274195"/>
          </a:xfrm>
          <a:prstGeom prst="rect">
            <a:avLst/>
          </a:prstGeom>
        </p:spPr>
        <p:txBody>
          <a:bodyPr wrap="square">
            <a:spAutoFit/>
          </a:bodyPr>
          <a:lstStyle/>
          <a:p>
            <a:pPr>
              <a:lnSpc>
                <a:spcPct val="120000"/>
              </a:lnSpc>
            </a:pPr>
            <a:r>
              <a:rPr lang="en-US" altLang="zh-CN" sz="4000" b="1" dirty="0">
                <a:solidFill>
                  <a:schemeClr val="accent1">
                    <a:lumMod val="50000"/>
                  </a:schemeClr>
                </a:solidFill>
                <a:cs typeface="+mn-ea"/>
                <a:sym typeface="+mn-lt"/>
              </a:rPr>
              <a:t>30+</a:t>
            </a:r>
            <a:r>
              <a:rPr lang="en-US" altLang="zh-CN" sz="3600" b="1" dirty="0">
                <a:solidFill>
                  <a:schemeClr val="accent1">
                    <a:lumMod val="50000"/>
                  </a:schemeClr>
                </a:solidFill>
                <a:cs typeface="+mn-ea"/>
                <a:sym typeface="+mn-lt"/>
              </a:rPr>
              <a:t> </a:t>
            </a:r>
            <a:r>
              <a:rPr lang="en-US" altLang="zh-CN" sz="2400" dirty="0">
                <a:solidFill>
                  <a:schemeClr val="accent1">
                    <a:lumMod val="50000"/>
                  </a:schemeClr>
                </a:solidFill>
                <a:latin typeface="Arial" panose="020B0604020202020204" pitchFamily="34" charset="0"/>
                <a:cs typeface="Arial" panose="020B0604020202020204" pitchFamily="34" charset="0"/>
              </a:rPr>
              <a:t>Ministerial &amp; Provincial-level labs, Engr. research centers or tech. centers</a:t>
            </a:r>
            <a:endParaRPr lang="en-US" altLang="zh-CN" sz="2400" dirty="0">
              <a:solidFill>
                <a:schemeClr val="accent1">
                  <a:lumMod val="50000"/>
                </a:schemeClr>
              </a:solidFill>
              <a:latin typeface="Arial" panose="020B0604020202020204" pitchFamily="34" charset="0"/>
              <a:cs typeface="Arial" panose="020B0604020202020204" pitchFamily="34" charset="0"/>
            </a:endParaRPr>
          </a:p>
        </p:txBody>
      </p:sp>
      <p:sp>
        <p:nvSpPr>
          <p:cNvPr id="15" name="矩形 14"/>
          <p:cNvSpPr/>
          <p:nvPr/>
        </p:nvSpPr>
        <p:spPr>
          <a:xfrm>
            <a:off x="5492699" y="544689"/>
            <a:ext cx="3401917" cy="901401"/>
          </a:xfrm>
          <a:prstGeom prst="rect">
            <a:avLst/>
          </a:prstGeom>
        </p:spPr>
        <p:txBody>
          <a:bodyPr wrap="square">
            <a:spAutoFit/>
          </a:bodyPr>
          <a:lstStyle/>
          <a:p>
            <a:pPr>
              <a:lnSpc>
                <a:spcPct val="120000"/>
              </a:lnSpc>
            </a:pPr>
            <a:r>
              <a:rPr lang="en-US" altLang="zh-CN" sz="4800" b="1" dirty="0">
                <a:solidFill>
                  <a:schemeClr val="accent1">
                    <a:lumMod val="50000"/>
                  </a:schemeClr>
                </a:solidFill>
                <a:latin typeface="Times New Roman Bold" pitchFamily="18" charset="0"/>
                <a:cs typeface="Times New Roman Bold" pitchFamily="18" charset="0"/>
                <a:sym typeface="+mn-lt"/>
              </a:rPr>
              <a:t>Facilities</a:t>
            </a:r>
            <a:endParaRPr lang="en-US" altLang="zh-CN" sz="4800" b="1" dirty="0">
              <a:solidFill>
                <a:schemeClr val="accent1">
                  <a:lumMod val="50000"/>
                </a:schemeClr>
              </a:solidFill>
              <a:latin typeface="Times New Roman Bold" pitchFamily="18" charset="0"/>
              <a:cs typeface="Times New Roman Bold" pitchFamily="18" charset="0"/>
              <a:sym typeface="+mn-lt"/>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stretch>
            <a:fillRect/>
          </a:stretch>
        </p:blipFill>
        <p:spPr>
          <a:xfrm>
            <a:off x="9700953" y="279008"/>
            <a:ext cx="2309338" cy="591717"/>
          </a:xfrm>
          <a:prstGeom prst="rect">
            <a:avLst/>
          </a:prstGeom>
        </p:spPr>
      </p:pic>
      <p:pic>
        <p:nvPicPr>
          <p:cNvPr id="8" name="图片 7"/>
          <p:cNvPicPr>
            <a:picLocks noChangeAspect="1"/>
          </p:cNvPicPr>
          <p:nvPr/>
        </p:nvPicPr>
        <p:blipFill>
          <a:blip r:embed="rId2" cstate="print">
            <a:lum bright="24000"/>
          </a:blip>
          <a:stretch>
            <a:fillRect/>
          </a:stretch>
        </p:blipFill>
        <p:spPr>
          <a:xfrm>
            <a:off x="0" y="1196975"/>
            <a:ext cx="12192000" cy="4965700"/>
          </a:xfrm>
          <a:prstGeom prst="rect">
            <a:avLst/>
          </a:prstGeom>
        </p:spPr>
      </p:pic>
      <p:sp>
        <p:nvSpPr>
          <p:cNvPr id="9" name="文本框 8"/>
          <p:cNvSpPr txBox="1"/>
          <p:nvPr/>
        </p:nvSpPr>
        <p:spPr>
          <a:xfrm>
            <a:off x="10004786" y="4179178"/>
            <a:ext cx="1896673" cy="707886"/>
          </a:xfrm>
          <a:prstGeom prst="rect">
            <a:avLst/>
          </a:prstGeom>
          <a:noFill/>
        </p:spPr>
        <p:txBody>
          <a:bodyPr wrap="none" rtlCol="0" anchor="ctr">
            <a:spAutoFit/>
          </a:bodyPr>
          <a:lstStyle/>
          <a:p>
            <a:r>
              <a:rPr lang="en-US" altLang="zh-CN" sz="4000" b="1" dirty="0">
                <a:solidFill>
                  <a:srgbClr val="AF935C"/>
                </a:solidFill>
                <a:latin typeface="Arial" panose="020B0604020202020204" pitchFamily="34" charset="0"/>
                <a:ea typeface="微软雅黑" panose="020B0503020204020204" charset="-122"/>
                <a:cs typeface="Arial" panose="020B0604020202020204" pitchFamily="34" charset="0"/>
                <a:sym typeface="+mn-lt"/>
              </a:rPr>
              <a:t>Part 04</a:t>
            </a:r>
            <a:endParaRPr lang="zh-CN" altLang="en-US" sz="4000" b="1" dirty="0">
              <a:solidFill>
                <a:srgbClr val="AF935C"/>
              </a:solidFill>
              <a:latin typeface="Arial" panose="020B0604020202020204" pitchFamily="34" charset="0"/>
              <a:ea typeface="微软雅黑" panose="020B0503020204020204" charset="-122"/>
              <a:cs typeface="Arial" panose="020B0604020202020204" pitchFamily="34" charset="0"/>
              <a:sym typeface="+mn-lt"/>
            </a:endParaRPr>
          </a:p>
        </p:txBody>
      </p:sp>
      <p:sp>
        <p:nvSpPr>
          <p:cNvPr id="10" name="文本框 9"/>
          <p:cNvSpPr txBox="1"/>
          <p:nvPr/>
        </p:nvSpPr>
        <p:spPr>
          <a:xfrm>
            <a:off x="8055768" y="5192866"/>
            <a:ext cx="3954780" cy="768350"/>
          </a:xfrm>
          <a:prstGeom prst="rect">
            <a:avLst/>
          </a:prstGeom>
          <a:noFill/>
        </p:spPr>
        <p:txBody>
          <a:bodyPr vert="horz" wrap="none" rtlCol="0">
            <a:spAutoFit/>
          </a:bodyPr>
          <a:lstStyle/>
          <a:p>
            <a:r>
              <a:rPr lang="en-US" altLang="zh-CN" sz="4400" b="1" spc="300" dirty="0">
                <a:solidFill>
                  <a:schemeClr val="bg1"/>
                </a:solidFill>
                <a:latin typeface="Arial" panose="020B0604020202020204" pitchFamily="34" charset="0"/>
                <a:ea typeface="微软雅黑" panose="020B0503020204020204" charset="-122"/>
                <a:cs typeface="Arial" panose="020B0604020202020204" pitchFamily="34" charset="0"/>
                <a:sym typeface="+mn-lt"/>
              </a:rPr>
              <a:t>Campus Life</a:t>
            </a:r>
            <a:endParaRPr lang="en-US" altLang="zh-CN" sz="4400" b="1" spc="300" dirty="0">
              <a:solidFill>
                <a:schemeClr val="bg1"/>
              </a:solidFill>
              <a:latin typeface="Arial" panose="020B0604020202020204" pitchFamily="34" charset="0"/>
              <a:ea typeface="微软雅黑" panose="020B0503020204020204" charset="-122"/>
              <a:cs typeface="Arial" panose="020B0604020202020204" pitchFamily="34" charset="0"/>
              <a:sym typeface="+mn-lt"/>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图片 1" descr="图片 1"/>
          <p:cNvPicPr>
            <a:picLocks noChangeAspect="1"/>
          </p:cNvPicPr>
          <p:nvPr/>
        </p:nvPicPr>
        <p:blipFill>
          <a:blip r:embed="rId1" cstate="print"/>
          <a:stretch>
            <a:fillRect/>
          </a:stretch>
        </p:blipFill>
        <p:spPr>
          <a:xfrm>
            <a:off x="-84456" y="45"/>
            <a:ext cx="12192001" cy="6879499"/>
          </a:xfrm>
          <a:prstGeom prst="rect">
            <a:avLst/>
          </a:prstGeom>
          <a:ln w="12700">
            <a:miter lim="400000"/>
            <a:headEnd/>
            <a:tailEnd/>
          </a:ln>
        </p:spPr>
      </p:pic>
      <p:pic>
        <p:nvPicPr>
          <p:cNvPr id="273" name="图片 7" descr="图片 7"/>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274" name="Title 1"/>
          <p:cNvSpPr txBox="1"/>
          <p:nvPr/>
        </p:nvSpPr>
        <p:spPr>
          <a:xfrm>
            <a:off x="5987916" y="3178001"/>
            <a:ext cx="2212817" cy="1143001"/>
          </a:xfrm>
          <a:prstGeom prst="rect">
            <a:avLst/>
          </a:prstGeom>
          <a:ln w="12700">
            <a:miter lim="400000"/>
          </a:ln>
        </p:spPr>
        <p:txBody>
          <a:bodyPr lIns="45719" rIns="45719">
            <a:normAutofit/>
          </a:bodyPr>
          <a:lstStyle>
            <a:lvl1pPr>
              <a:lnSpc>
                <a:spcPct val="90000"/>
              </a:lnSpc>
              <a:defRPr sz="5400" b="1">
                <a:solidFill>
                  <a:srgbClr val="602C2F"/>
                </a:solidFill>
              </a:defRPr>
            </a:lvl1pPr>
          </a:lstStyle>
          <a:p>
            <a:r>
              <a:rPr lang="en-US" altLang="zh-CN" dirty="0">
                <a:solidFill>
                  <a:schemeClr val="accent1">
                    <a:lumMod val="50000"/>
                  </a:schemeClr>
                </a:solidFill>
              </a:rPr>
              <a:t>680</a:t>
            </a:r>
            <a:endParaRPr lang="en-US" dirty="0">
              <a:solidFill>
                <a:schemeClr val="accent1">
                  <a:lumMod val="50000"/>
                </a:schemeClr>
              </a:solidFill>
            </a:endParaRPr>
          </a:p>
        </p:txBody>
      </p:sp>
      <p:sp>
        <p:nvSpPr>
          <p:cNvPr id="275" name="Content Placeholder 2"/>
          <p:cNvSpPr txBox="1"/>
          <p:nvPr/>
        </p:nvSpPr>
        <p:spPr>
          <a:xfrm>
            <a:off x="5823360" y="1574165"/>
            <a:ext cx="4702175" cy="755650"/>
          </a:xfrm>
          <a:prstGeom prst="rect">
            <a:avLst/>
          </a:prstGeom>
          <a:ln w="12700">
            <a:miter lim="400000"/>
          </a:ln>
        </p:spPr>
        <p:txBody>
          <a:bodyPr wrap="square" lIns="45719" rIns="45719">
            <a:spAutoFit/>
          </a:bodyPr>
          <a:lstStyle/>
          <a:p>
            <a:pPr>
              <a:lnSpc>
                <a:spcPct val="90000"/>
              </a:lnSpc>
              <a:spcBef>
                <a:spcPts val="1000"/>
              </a:spcBef>
              <a:defRPr sz="2800">
                <a:solidFill>
                  <a:srgbClr val="8A8A8A"/>
                </a:solidFill>
              </a:defRPr>
            </a:pPr>
            <a:r>
              <a:rPr sz="2400" dirty="0">
                <a:solidFill>
                  <a:schemeClr val="accent1">
                    <a:lumMod val="50000"/>
                  </a:schemeClr>
                </a:solidFill>
              </a:rPr>
              <a:t>…</a:t>
            </a:r>
            <a:r>
              <a:rPr sz="2400" b="1" dirty="0">
                <a:solidFill>
                  <a:schemeClr val="accent1">
                    <a:lumMod val="50000"/>
                  </a:schemeClr>
                </a:solidFill>
              </a:rPr>
              <a:t>students </a:t>
            </a:r>
            <a:r>
              <a:rPr sz="2400" dirty="0">
                <a:solidFill>
                  <a:schemeClr val="accent1">
                    <a:lumMod val="50000"/>
                  </a:schemeClr>
                </a:solidFill>
              </a:rPr>
              <a:t> are currently registered at CUMT, including :</a:t>
            </a:r>
            <a:endParaRPr sz="2400" dirty="0">
              <a:solidFill>
                <a:schemeClr val="accent1">
                  <a:lumMod val="50000"/>
                </a:schemeClr>
              </a:solidFill>
            </a:endParaRPr>
          </a:p>
        </p:txBody>
      </p:sp>
      <p:pic>
        <p:nvPicPr>
          <p:cNvPr id="278" name="图片 5" descr="图片 5"/>
          <p:cNvPicPr>
            <a:picLocks noChangeAspect="1"/>
          </p:cNvPicPr>
          <p:nvPr/>
        </p:nvPicPr>
        <p:blipFill>
          <a:blip r:embed="rId3" cstate="print"/>
          <a:stretch>
            <a:fillRect/>
          </a:stretch>
        </p:blipFill>
        <p:spPr>
          <a:xfrm>
            <a:off x="-85765" y="0"/>
            <a:ext cx="5175264" cy="3126377"/>
          </a:xfrm>
          <a:prstGeom prst="rect">
            <a:avLst/>
          </a:prstGeom>
          <a:ln w="12700">
            <a:miter lim="400000"/>
            <a:headEnd/>
            <a:tailEnd/>
          </a:ln>
        </p:spPr>
      </p:pic>
      <p:sp>
        <p:nvSpPr>
          <p:cNvPr id="280" name="Content Placeholder 2"/>
          <p:cNvSpPr txBox="1"/>
          <p:nvPr/>
        </p:nvSpPr>
        <p:spPr>
          <a:xfrm>
            <a:off x="5823360" y="5711825"/>
            <a:ext cx="5666105" cy="755650"/>
          </a:xfrm>
          <a:prstGeom prst="rect">
            <a:avLst/>
          </a:prstGeom>
          <a:ln w="12700">
            <a:miter lim="400000"/>
          </a:ln>
        </p:spPr>
        <p:txBody>
          <a:bodyPr wrap="square" lIns="45719" rIns="45719">
            <a:spAutoFit/>
          </a:bodyPr>
          <a:lstStyle/>
          <a:p>
            <a:pPr>
              <a:lnSpc>
                <a:spcPct val="90000"/>
              </a:lnSpc>
              <a:spcBef>
                <a:spcPts val="1000"/>
              </a:spcBef>
              <a:defRPr sz="2800">
                <a:solidFill>
                  <a:srgbClr val="8A8A8A"/>
                </a:solidFill>
              </a:defRPr>
            </a:pPr>
            <a:r>
              <a:rPr sz="2000" dirty="0">
                <a:solidFill>
                  <a:schemeClr val="accent1">
                    <a:lumMod val="50000"/>
                  </a:schemeClr>
                </a:solidFill>
              </a:rPr>
              <a:t> </a:t>
            </a:r>
            <a:r>
              <a:rPr lang="en-US" altLang="zh-CN" sz="2000" dirty="0">
                <a:solidFill>
                  <a:schemeClr val="accent1">
                    <a:lumMod val="50000"/>
                  </a:schemeClr>
                </a:solidFill>
              </a:rPr>
              <a:t>more than </a:t>
            </a:r>
            <a:r>
              <a:rPr sz="2000" dirty="0">
                <a:solidFill>
                  <a:schemeClr val="accent1">
                    <a:lumMod val="50000"/>
                  </a:schemeClr>
                </a:solidFill>
              </a:rPr>
              <a:t> </a:t>
            </a:r>
            <a:r>
              <a:rPr lang="en-US" altLang="zh-CN" sz="4800" b="1" dirty="0">
                <a:solidFill>
                  <a:schemeClr val="accent1">
                    <a:lumMod val="50000"/>
                  </a:schemeClr>
                </a:solidFill>
              </a:rPr>
              <a:t>4</a:t>
            </a:r>
            <a:r>
              <a:rPr sz="4800" b="1" dirty="0">
                <a:solidFill>
                  <a:schemeClr val="accent1">
                    <a:lumMod val="50000"/>
                  </a:schemeClr>
                </a:solidFill>
              </a:rPr>
              <a:t>000 </a:t>
            </a:r>
            <a:r>
              <a:rPr sz="2000" dirty="0">
                <a:solidFill>
                  <a:schemeClr val="accent1">
                    <a:lumMod val="50000"/>
                  </a:schemeClr>
                </a:solidFill>
              </a:rPr>
              <a:t>international gradu</a:t>
            </a:r>
            <a:r>
              <a:rPr lang="en-US" altLang="zh-CN" sz="2000" dirty="0">
                <a:solidFill>
                  <a:schemeClr val="accent1">
                    <a:lumMod val="50000"/>
                  </a:schemeClr>
                </a:solidFill>
              </a:rPr>
              <a:t>a</a:t>
            </a:r>
            <a:r>
              <a:rPr sz="2000" dirty="0">
                <a:solidFill>
                  <a:schemeClr val="accent1">
                    <a:lumMod val="50000"/>
                  </a:schemeClr>
                </a:solidFill>
              </a:rPr>
              <a:t>tes </a:t>
            </a:r>
            <a:endParaRPr sz="2000" dirty="0">
              <a:solidFill>
                <a:schemeClr val="accent1">
                  <a:lumMod val="50000"/>
                </a:schemeClr>
              </a:solidFill>
            </a:endParaRPr>
          </a:p>
        </p:txBody>
      </p:sp>
      <p:sp>
        <p:nvSpPr>
          <p:cNvPr id="281" name="Content Placeholder 2"/>
          <p:cNvSpPr txBox="1"/>
          <p:nvPr/>
        </p:nvSpPr>
        <p:spPr>
          <a:xfrm>
            <a:off x="5913530" y="3557270"/>
            <a:ext cx="5193030" cy="1604991"/>
          </a:xfrm>
          <a:prstGeom prst="rect">
            <a:avLst/>
          </a:prstGeom>
          <a:ln w="12700">
            <a:miter lim="400000"/>
          </a:ln>
        </p:spPr>
        <p:txBody>
          <a:bodyPr wrap="square" lIns="45719" rIns="45719">
            <a:spAutoFit/>
          </a:bodyPr>
          <a:lstStyle/>
          <a:p>
            <a:pPr>
              <a:lnSpc>
                <a:spcPct val="150000"/>
              </a:lnSpc>
              <a:spcBef>
                <a:spcPts val="1000"/>
              </a:spcBef>
              <a:defRPr sz="2800">
                <a:solidFill>
                  <a:srgbClr val="8A8A8A"/>
                </a:solidFill>
              </a:defRPr>
            </a:pPr>
            <a:r>
              <a:rPr sz="2000" dirty="0">
                <a:solidFill>
                  <a:schemeClr val="accent1">
                    <a:lumMod val="50000"/>
                  </a:schemeClr>
                </a:solidFill>
              </a:rPr>
              <a:t>...</a:t>
            </a:r>
            <a:r>
              <a:rPr sz="2000" b="1" dirty="0">
                <a:solidFill>
                  <a:schemeClr val="accent1">
                    <a:lumMod val="50000"/>
                  </a:schemeClr>
                </a:solidFill>
              </a:rPr>
              <a:t>international students </a:t>
            </a:r>
            <a:r>
              <a:rPr sz="2000" dirty="0">
                <a:solidFill>
                  <a:schemeClr val="accent1">
                    <a:lumMod val="50000"/>
                  </a:schemeClr>
                </a:solidFill>
              </a:rPr>
              <a:t>from</a:t>
            </a:r>
            <a:r>
              <a:rPr sz="4800" b="1" dirty="0">
                <a:solidFill>
                  <a:schemeClr val="accent1">
                    <a:lumMod val="50000"/>
                  </a:schemeClr>
                </a:solidFill>
              </a:rPr>
              <a:t> </a:t>
            </a:r>
            <a:r>
              <a:rPr lang="en-US" altLang="zh-CN" sz="4800" b="1" dirty="0">
                <a:solidFill>
                  <a:schemeClr val="accent1">
                    <a:lumMod val="50000"/>
                  </a:schemeClr>
                </a:solidFill>
              </a:rPr>
              <a:t>82</a:t>
            </a:r>
            <a:r>
              <a:rPr sz="2000" dirty="0">
                <a:solidFill>
                  <a:schemeClr val="accent1">
                    <a:lumMod val="50000"/>
                  </a:schemeClr>
                </a:solidFill>
              </a:rPr>
              <a:t> countries </a:t>
            </a:r>
            <a:endParaRPr sz="2000" dirty="0">
              <a:solidFill>
                <a:schemeClr val="accent1">
                  <a:lumMod val="50000"/>
                </a:schemeClr>
              </a:solidFill>
            </a:endParaRPr>
          </a:p>
        </p:txBody>
      </p:sp>
      <p:sp>
        <p:nvSpPr>
          <p:cNvPr id="282" name="Title 1"/>
          <p:cNvSpPr txBox="1"/>
          <p:nvPr/>
        </p:nvSpPr>
        <p:spPr>
          <a:xfrm>
            <a:off x="5913622" y="644351"/>
            <a:ext cx="2212817" cy="1143001"/>
          </a:xfrm>
          <a:prstGeom prst="rect">
            <a:avLst/>
          </a:prstGeom>
          <a:ln w="12700">
            <a:miter lim="400000"/>
          </a:ln>
        </p:spPr>
        <p:txBody>
          <a:bodyPr lIns="45719" rIns="45719">
            <a:normAutofit/>
          </a:bodyPr>
          <a:lstStyle>
            <a:lvl1pPr>
              <a:lnSpc>
                <a:spcPct val="90000"/>
              </a:lnSpc>
              <a:defRPr sz="5400" b="1">
                <a:solidFill>
                  <a:srgbClr val="602C2F"/>
                </a:solidFill>
              </a:defRPr>
            </a:lvl1pPr>
          </a:lstStyle>
          <a:p>
            <a:r>
              <a:rPr dirty="0">
                <a:solidFill>
                  <a:schemeClr val="accent1">
                    <a:lumMod val="50000"/>
                  </a:schemeClr>
                </a:solidFill>
              </a:rPr>
              <a:t>37,</a:t>
            </a:r>
            <a:r>
              <a:rPr lang="en-US" altLang="zh-CN" dirty="0">
                <a:solidFill>
                  <a:schemeClr val="accent1">
                    <a:lumMod val="50000"/>
                  </a:schemeClr>
                </a:solidFill>
              </a:rPr>
              <a:t>580</a:t>
            </a:r>
            <a:endParaRPr lang="en-US" dirty="0">
              <a:solidFill>
                <a:schemeClr val="accent1">
                  <a:lumMod val="50000"/>
                </a:schemeClr>
              </a:solidFill>
            </a:endParaRPr>
          </a:p>
        </p:txBody>
      </p:sp>
      <p:pic>
        <p:nvPicPr>
          <p:cNvPr id="46081" name="Picture 1" descr="E:\文件\矿业大学\中国矿业大学图片\中国矿业大学图片\国际文化节俄罗斯舞蹈.JPG"/>
          <p:cNvPicPr>
            <a:picLocks noChangeAspect="1" noChangeArrowheads="1"/>
          </p:cNvPicPr>
          <p:nvPr/>
        </p:nvPicPr>
        <p:blipFill>
          <a:blip r:embed="rId4" cstate="print"/>
          <a:srcRect l="6364" t="10495" r="6364"/>
          <a:stretch>
            <a:fillRect/>
          </a:stretch>
        </p:blipFill>
        <p:spPr bwMode="auto">
          <a:xfrm>
            <a:off x="-83130" y="3111336"/>
            <a:ext cx="5184551" cy="3746664"/>
          </a:xfrm>
          <a:prstGeom prst="rect">
            <a:avLst/>
          </a:prstGeom>
          <a:noFill/>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descr="图片 1"/>
          <p:cNvPicPr>
            <a:picLocks noChangeAspect="1"/>
          </p:cNvPicPr>
          <p:nvPr/>
        </p:nvPicPr>
        <p:blipFill>
          <a:blip r:embed="rId1"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2" cstate="print"/>
          <a:stretch>
            <a:fillRect/>
          </a:stretch>
        </p:blipFill>
        <p:spPr>
          <a:xfrm>
            <a:off x="9700317" y="139307"/>
            <a:ext cx="2309339" cy="591718"/>
          </a:xfrm>
          <a:prstGeom prst="rect">
            <a:avLst/>
          </a:prstGeom>
          <a:ln w="12700">
            <a:miter lim="400000"/>
            <a:headEnd/>
            <a:tailEnd/>
          </a:ln>
        </p:spPr>
      </p:pic>
      <p:sp>
        <p:nvSpPr>
          <p:cNvPr id="10"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Dormitory</a:t>
            </a:r>
            <a:endParaRPr dirty="0">
              <a:solidFill>
                <a:schemeClr val="accent1">
                  <a:lumMod val="50000"/>
                </a:schemeClr>
              </a:solidFill>
              <a:effectLst/>
              <a:latin typeface="Times New Roman Bold" pitchFamily="18" charset="0"/>
              <a:cs typeface="Times New Roman Bold" pitchFamily="18" charset="0"/>
            </a:endParaRPr>
          </a:p>
        </p:txBody>
      </p:sp>
      <p:pic>
        <p:nvPicPr>
          <p:cNvPr id="45059" name="Picture 3"/>
          <p:cNvPicPr>
            <a:picLocks noChangeAspect="1" noChangeArrowheads="1"/>
          </p:cNvPicPr>
          <p:nvPr/>
        </p:nvPicPr>
        <p:blipFill>
          <a:blip r:embed="rId3" cstate="print"/>
          <a:srcRect/>
          <a:stretch>
            <a:fillRect/>
          </a:stretch>
        </p:blipFill>
        <p:spPr bwMode="auto">
          <a:xfrm>
            <a:off x="633984" y="1603248"/>
            <a:ext cx="5437632" cy="4078224"/>
          </a:xfrm>
          <a:prstGeom prst="rect">
            <a:avLst/>
          </a:prstGeom>
          <a:noFill/>
          <a:ln w="9525">
            <a:noFill/>
            <a:miter lim="800000"/>
            <a:headEnd/>
            <a:tailEnd/>
          </a:ln>
        </p:spPr>
      </p:pic>
      <p:pic>
        <p:nvPicPr>
          <p:cNvPr id="45057" name="Picture 1"/>
          <p:cNvPicPr>
            <a:picLocks noChangeAspect="1" noChangeArrowheads="1"/>
          </p:cNvPicPr>
          <p:nvPr/>
        </p:nvPicPr>
        <p:blipFill>
          <a:blip r:embed="rId4" cstate="print"/>
          <a:srcRect/>
          <a:stretch>
            <a:fillRect/>
          </a:stretch>
        </p:blipFill>
        <p:spPr bwMode="auto">
          <a:xfrm>
            <a:off x="6103443" y="1584960"/>
            <a:ext cx="5413247" cy="4059936"/>
          </a:xfrm>
          <a:prstGeom prst="rect">
            <a:avLst/>
          </a:prstGeom>
          <a:noFill/>
          <a:ln w="9525">
            <a:noFill/>
            <a:miter lim="800000"/>
            <a:headEnd/>
            <a:tailEnd/>
          </a:ln>
        </p:spPr>
      </p:pic>
      <p:pic>
        <p:nvPicPr>
          <p:cNvPr id="45058" name="Picture 2"/>
          <p:cNvPicPr>
            <a:picLocks noChangeAspect="1" noChangeArrowheads="1"/>
          </p:cNvPicPr>
          <p:nvPr/>
        </p:nvPicPr>
        <p:blipFill>
          <a:blip r:embed="rId5" cstate="print"/>
          <a:srcRect/>
          <a:stretch>
            <a:fillRect/>
          </a:stretch>
        </p:blipFill>
        <p:spPr bwMode="auto">
          <a:xfrm>
            <a:off x="3875209" y="1865534"/>
            <a:ext cx="4768919" cy="357668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 1"/>
          <p:cNvPicPr>
            <a:picLocks noChangeAspect="1"/>
          </p:cNvPicPr>
          <p:nvPr/>
        </p:nvPicPr>
        <p:blipFill>
          <a:blip r:embed="rId1"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pic>
        <p:nvPicPr>
          <p:cNvPr id="73730" name="Picture 2"/>
          <p:cNvPicPr>
            <a:picLocks noChangeAspect="1" noChangeArrowheads="1"/>
          </p:cNvPicPr>
          <p:nvPr/>
        </p:nvPicPr>
        <p:blipFill>
          <a:blip r:embed="rId3" cstate="print"/>
          <a:srcRect/>
          <a:stretch>
            <a:fillRect/>
          </a:stretch>
        </p:blipFill>
        <p:spPr bwMode="auto">
          <a:xfrm>
            <a:off x="617507" y="1180718"/>
            <a:ext cx="10782800" cy="5497544"/>
          </a:xfrm>
          <a:prstGeom prst="rect">
            <a:avLst/>
          </a:prstGeom>
          <a:noFill/>
          <a:ln w="9525">
            <a:noFill/>
            <a:miter lim="800000"/>
            <a:headEnd/>
            <a:tailEnd/>
          </a:ln>
        </p:spPr>
      </p:pic>
      <p:sp>
        <p:nvSpPr>
          <p:cNvPr id="7"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Digital Campus</a:t>
            </a:r>
            <a:endParaRPr dirty="0">
              <a:solidFill>
                <a:schemeClr val="accent1">
                  <a:lumMod val="50000"/>
                </a:schemeClr>
              </a:solidFill>
              <a:effectLst/>
              <a:latin typeface="Times New Roman Bold" pitchFamily="18" charset="0"/>
              <a:cs typeface="Times New Roman Bold" pitchFamily="18"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descr="图片 1"/>
          <p:cNvPicPr>
            <a:picLocks noChangeAspect="1"/>
          </p:cNvPicPr>
          <p:nvPr/>
        </p:nvPicPr>
        <p:blipFill>
          <a:blip r:embed="rId1" cstate="print"/>
          <a:stretch>
            <a:fillRect/>
          </a:stretch>
        </p:blipFill>
        <p:spPr>
          <a:xfrm>
            <a:off x="0" y="-10750"/>
            <a:ext cx="12192000" cy="6879499"/>
          </a:xfrm>
          <a:prstGeom prst="rect">
            <a:avLst/>
          </a:prstGeom>
          <a:ln w="12700">
            <a:miter lim="400000"/>
            <a:headEnd/>
            <a:tailEnd/>
          </a:ln>
        </p:spPr>
      </p:pic>
      <p:sp>
        <p:nvSpPr>
          <p:cNvPr id="16" name="公众号：陈西设计之家。微信搜索即可"/>
          <p:cNvSpPr/>
          <p:nvPr/>
        </p:nvSpPr>
        <p:spPr>
          <a:xfrm>
            <a:off x="3334871" y="-797"/>
            <a:ext cx="2599764"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rotWithShape="1">
          <a:blip r:embed="rId2" cstate="screen"/>
          <a:srcRect/>
          <a:stretch>
            <a:fillRect/>
          </a:stretch>
        </p:blipFill>
        <p:spPr>
          <a:xfrm>
            <a:off x="0" y="-11875"/>
            <a:ext cx="3334871" cy="6858000"/>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0" h="6858000">
                <a:moveTo>
                  <a:pt x="0" y="0"/>
                </a:moveTo>
                <a:lnTo>
                  <a:pt x="4572000" y="0"/>
                </a:lnTo>
                <a:lnTo>
                  <a:pt x="4572000" y="6858000"/>
                </a:lnTo>
                <a:lnTo>
                  <a:pt x="0" y="6858000"/>
                </a:lnTo>
                <a:close/>
              </a:path>
            </a:pathLst>
          </a:custGeom>
        </p:spPr>
      </p:pic>
      <p:sp>
        <p:nvSpPr>
          <p:cNvPr id="2" name="文本框 1"/>
          <p:cNvSpPr txBox="1"/>
          <p:nvPr/>
        </p:nvSpPr>
        <p:spPr>
          <a:xfrm>
            <a:off x="3418059" y="3326788"/>
            <a:ext cx="2341477" cy="523220"/>
          </a:xfrm>
          <a:prstGeom prst="rect">
            <a:avLst/>
          </a:prstGeom>
          <a:noFill/>
        </p:spPr>
        <p:txBody>
          <a:bodyPr wrap="square" rtlCol="0">
            <a:spAutoFit/>
          </a:bodyPr>
          <a:lstStyle/>
          <a:p>
            <a:pPr algn="ctr"/>
            <a:r>
              <a:rPr lang="en-US" altLang="zh-CN" sz="2800" b="1" dirty="0">
                <a:solidFill>
                  <a:schemeClr val="accent1">
                    <a:lumMod val="50000"/>
                  </a:schemeClr>
                </a:solidFill>
                <a:latin typeface="Times New Roman Bold" pitchFamily="18" charset="0"/>
                <a:cs typeface="Times New Roman Bold" pitchFamily="18" charset="0"/>
                <a:sym typeface="+mn-lt"/>
              </a:rPr>
              <a:t>CONTENTS</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pic>
        <p:nvPicPr>
          <p:cNvPr id="19" name="图片 4" descr="图片 4"/>
          <p:cNvPicPr>
            <a:picLocks noChangeAspect="1"/>
          </p:cNvPicPr>
          <p:nvPr/>
        </p:nvPicPr>
        <p:blipFill>
          <a:blip r:embed="rId3" cstate="print"/>
          <a:stretch>
            <a:fillRect/>
          </a:stretch>
        </p:blipFill>
        <p:spPr>
          <a:xfrm>
            <a:off x="242970" y="599563"/>
            <a:ext cx="2715016" cy="695664"/>
          </a:xfrm>
          <a:prstGeom prst="rect">
            <a:avLst/>
          </a:prstGeom>
          <a:ln w="12700">
            <a:miter lim="400000"/>
            <a:headEnd/>
            <a:tailEnd/>
          </a:ln>
        </p:spPr>
      </p:pic>
      <p:grpSp>
        <p:nvGrpSpPr>
          <p:cNvPr id="26" name="组合 25"/>
          <p:cNvGrpSpPr/>
          <p:nvPr/>
        </p:nvGrpSpPr>
        <p:grpSpPr>
          <a:xfrm>
            <a:off x="7054524" y="878363"/>
            <a:ext cx="4310165" cy="4471799"/>
            <a:chOff x="7208899" y="1430813"/>
            <a:chExt cx="4310165" cy="4471799"/>
          </a:xfrm>
        </p:grpSpPr>
        <p:sp>
          <p:nvSpPr>
            <p:cNvPr id="10" name="文本框 9"/>
            <p:cNvSpPr txBox="1"/>
            <p:nvPr/>
          </p:nvSpPr>
          <p:spPr>
            <a:xfrm>
              <a:off x="7941144" y="1468915"/>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HISTORY</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12" name="矩形: 一个圆顶角，剪去另一个顶角 11"/>
            <p:cNvSpPr/>
            <p:nvPr/>
          </p:nvSpPr>
          <p:spPr>
            <a:xfrm flipH="1">
              <a:off x="7259968" y="1430813"/>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13" name="文本框 12"/>
            <p:cNvSpPr txBox="1"/>
            <p:nvPr/>
          </p:nvSpPr>
          <p:spPr>
            <a:xfrm>
              <a:off x="7208899" y="1493281"/>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01</a:t>
              </a:r>
              <a:endParaRPr lang="zh-CN" altLang="en-US" b="1" dirty="0">
                <a:solidFill>
                  <a:schemeClr val="accent1">
                    <a:lumMod val="50000"/>
                  </a:schemeClr>
                </a:solidFill>
                <a:cs typeface="+mn-ea"/>
                <a:sym typeface="+mn-lt"/>
              </a:endParaRPr>
            </a:p>
          </p:txBody>
        </p:sp>
        <p:sp>
          <p:nvSpPr>
            <p:cNvPr id="30" name="文本框 29"/>
            <p:cNvSpPr txBox="1"/>
            <p:nvPr/>
          </p:nvSpPr>
          <p:spPr>
            <a:xfrm>
              <a:off x="7941144" y="2444524"/>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LOCATION</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33" name="矩形: 一个圆顶角，剪去另一个顶角 32"/>
            <p:cNvSpPr/>
            <p:nvPr/>
          </p:nvSpPr>
          <p:spPr>
            <a:xfrm flipH="1">
              <a:off x="7259968" y="2406422"/>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34" name="文本框 33"/>
            <p:cNvSpPr txBox="1"/>
            <p:nvPr/>
          </p:nvSpPr>
          <p:spPr>
            <a:xfrm>
              <a:off x="7208899" y="2468890"/>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02</a:t>
              </a:r>
              <a:endParaRPr lang="zh-CN" altLang="en-US" b="1" dirty="0">
                <a:solidFill>
                  <a:schemeClr val="accent1">
                    <a:lumMod val="50000"/>
                  </a:schemeClr>
                </a:solidFill>
                <a:cs typeface="+mn-ea"/>
                <a:sym typeface="+mn-lt"/>
              </a:endParaRPr>
            </a:p>
          </p:txBody>
        </p:sp>
        <p:sp>
          <p:nvSpPr>
            <p:cNvPr id="35" name="文本框 34"/>
            <p:cNvSpPr txBox="1"/>
            <p:nvPr/>
          </p:nvSpPr>
          <p:spPr>
            <a:xfrm>
              <a:off x="7941143" y="3420133"/>
              <a:ext cx="3577921"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FACTS &amp; FIGURES</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38" name="矩形: 一个圆顶角，剪去另一个顶角 37"/>
            <p:cNvSpPr/>
            <p:nvPr/>
          </p:nvSpPr>
          <p:spPr>
            <a:xfrm flipH="1">
              <a:off x="7259968" y="3382031"/>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40" name="文本框 39"/>
            <p:cNvSpPr txBox="1"/>
            <p:nvPr/>
          </p:nvSpPr>
          <p:spPr>
            <a:xfrm>
              <a:off x="7208899" y="3444499"/>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03</a:t>
              </a:r>
              <a:endParaRPr lang="zh-CN" altLang="en-US" b="1" dirty="0">
                <a:solidFill>
                  <a:schemeClr val="accent1">
                    <a:lumMod val="50000"/>
                  </a:schemeClr>
                </a:solidFill>
                <a:cs typeface="+mn-ea"/>
                <a:sym typeface="+mn-lt"/>
              </a:endParaRPr>
            </a:p>
          </p:txBody>
        </p:sp>
        <p:sp>
          <p:nvSpPr>
            <p:cNvPr id="41" name="公众号：陈西设计之家。微信搜索即可"/>
            <p:cNvSpPr txBox="1"/>
            <p:nvPr/>
          </p:nvSpPr>
          <p:spPr>
            <a:xfrm>
              <a:off x="7941144" y="4395742"/>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CAMPUS LIFE</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42" name="矩形: 一个圆顶角，剪去另一个顶角 41"/>
            <p:cNvSpPr/>
            <p:nvPr/>
          </p:nvSpPr>
          <p:spPr>
            <a:xfrm flipH="1">
              <a:off x="7259968" y="4357640"/>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lumMod val="50000"/>
                  </a:schemeClr>
                </a:solidFill>
                <a:cs typeface="+mn-ea"/>
                <a:sym typeface="+mn-lt"/>
              </a:endParaRPr>
            </a:p>
          </p:txBody>
        </p:sp>
        <p:sp>
          <p:nvSpPr>
            <p:cNvPr id="43" name="文本框 42"/>
            <p:cNvSpPr txBox="1"/>
            <p:nvPr/>
          </p:nvSpPr>
          <p:spPr>
            <a:xfrm>
              <a:off x="7208899" y="4420108"/>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04</a:t>
              </a:r>
              <a:endParaRPr lang="zh-CN" altLang="en-US" b="1" dirty="0">
                <a:solidFill>
                  <a:schemeClr val="accent1">
                    <a:lumMod val="50000"/>
                  </a:schemeClr>
                </a:solidFill>
                <a:cs typeface="+mn-ea"/>
                <a:sym typeface="+mn-lt"/>
              </a:endParaRPr>
            </a:p>
          </p:txBody>
        </p:sp>
        <p:sp>
          <p:nvSpPr>
            <p:cNvPr id="20" name="公众号：陈西设计之家。微信搜索即可"/>
            <p:cNvSpPr txBox="1"/>
            <p:nvPr/>
          </p:nvSpPr>
          <p:spPr>
            <a:xfrm>
              <a:off x="7974794" y="5379392"/>
              <a:ext cx="3101788"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APPLICATION</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21" name="矩形: 一个圆顶角，剪去另一个顶角 41"/>
            <p:cNvSpPr/>
            <p:nvPr/>
          </p:nvSpPr>
          <p:spPr>
            <a:xfrm flipH="1">
              <a:off x="7269868" y="5353165"/>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1">
                    <a:lumMod val="50000"/>
                  </a:schemeClr>
                </a:solidFill>
                <a:cs typeface="+mn-ea"/>
                <a:sym typeface="+mn-lt"/>
              </a:endParaRPr>
            </a:p>
          </p:txBody>
        </p:sp>
        <p:sp>
          <p:nvSpPr>
            <p:cNvPr id="22" name="文本框 42"/>
            <p:cNvSpPr txBox="1"/>
            <p:nvPr/>
          </p:nvSpPr>
          <p:spPr>
            <a:xfrm>
              <a:off x="7218799" y="5415633"/>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05</a:t>
              </a:r>
              <a:endParaRPr lang="en-US" altLang="zh-CN" b="1" dirty="0">
                <a:solidFill>
                  <a:schemeClr val="accent1">
                    <a:lumMod val="50000"/>
                  </a:schemeClr>
                </a:solidFill>
                <a:cs typeface="+mn-ea"/>
                <a:sym typeface="+mn-lt"/>
              </a:endParaRPr>
            </a:p>
          </p:txBody>
        </p:sp>
      </p:grpSp>
      <p:sp>
        <p:nvSpPr>
          <p:cNvPr id="23" name="公众号：陈西设计之家。微信搜索即可"/>
          <p:cNvSpPr txBox="1"/>
          <p:nvPr/>
        </p:nvSpPr>
        <p:spPr>
          <a:xfrm>
            <a:off x="7810519" y="5786732"/>
            <a:ext cx="4200506"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SHORT TERM CAMP</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25" name="文本框 42"/>
          <p:cNvSpPr txBox="1"/>
          <p:nvPr/>
        </p:nvSpPr>
        <p:spPr>
          <a:xfrm>
            <a:off x="7054524" y="5822973"/>
            <a:ext cx="552988" cy="369332"/>
          </a:xfrm>
          <a:prstGeom prst="rect">
            <a:avLst/>
          </a:prstGeom>
          <a:noFill/>
        </p:spPr>
        <p:txBody>
          <a:bodyPr wrap="square" rtlCol="0">
            <a:spAutoFit/>
          </a:bodyPr>
          <a:lstStyle/>
          <a:p>
            <a:pPr algn="ctr"/>
            <a:r>
              <a:rPr lang="en-US" altLang="zh-CN" b="1" dirty="0">
                <a:solidFill>
                  <a:schemeClr val="accent1">
                    <a:lumMod val="50000"/>
                  </a:schemeClr>
                </a:solidFill>
                <a:cs typeface="+mn-ea"/>
                <a:sym typeface="+mn-lt"/>
              </a:rPr>
              <a:t>06</a:t>
            </a:r>
            <a:endParaRPr lang="en-US" altLang="zh-CN" b="1" dirty="0">
              <a:solidFill>
                <a:schemeClr val="accent1">
                  <a:lumMod val="50000"/>
                </a:schemeClr>
              </a:solidFill>
              <a:cs typeface="+mn-ea"/>
              <a:sym typeface="+mn-lt"/>
            </a:endParaRPr>
          </a:p>
        </p:txBody>
      </p:sp>
      <p:sp>
        <p:nvSpPr>
          <p:cNvPr id="29" name="矩形: 一个圆顶角，剪去另一个顶角 41"/>
          <p:cNvSpPr/>
          <p:nvPr/>
        </p:nvSpPr>
        <p:spPr>
          <a:xfrm flipH="1">
            <a:off x="7125018" y="5783819"/>
            <a:ext cx="431800" cy="431800"/>
          </a:xfrm>
          <a:prstGeom prst="snipRoundRect">
            <a:avLst>
              <a:gd name="adj1" fmla="val 26021"/>
              <a:gd name="adj2" fmla="val 26645"/>
            </a:avLst>
          </a:prstGeom>
          <a:no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accent1">
                  <a:lumMod val="50000"/>
                </a:schemeClr>
              </a:solidFill>
              <a:cs typeface="+mn-ea"/>
              <a:sym typeface="+mn-lt"/>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descr="图片 1"/>
          <p:cNvPicPr>
            <a:picLocks noChangeAspect="1"/>
          </p:cNvPicPr>
          <p:nvPr/>
        </p:nvPicPr>
        <p:blipFill>
          <a:blip r:embed="rId1"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grpSp>
        <p:nvGrpSpPr>
          <p:cNvPr id="11" name="组合 10"/>
          <p:cNvGrpSpPr/>
          <p:nvPr/>
        </p:nvGrpSpPr>
        <p:grpSpPr>
          <a:xfrm>
            <a:off x="593765" y="1508166"/>
            <a:ext cx="9948058" cy="4696691"/>
            <a:chOff x="534390" y="1508166"/>
            <a:chExt cx="9948058" cy="4696691"/>
          </a:xfrm>
          <a:scene3d>
            <a:camera prst="orthographicFront">
              <a:rot lat="0" lon="0" rev="0"/>
            </a:camera>
            <a:lightRig rig="soft" dir="t">
              <a:rot lat="0" lon="0" rev="0"/>
            </a:lightRig>
          </a:scene3d>
        </p:grpSpPr>
        <p:pic>
          <p:nvPicPr>
            <p:cNvPr id="74754" name="Picture 2" descr="https://tiyu.cumtb.edu.cn/__local/7/32/72/7B157FF7D70A3F1B6FAA8C81284_3417A528_E424.jpg"/>
            <p:cNvPicPr>
              <a:picLocks noChangeAspect="1" noChangeArrowheads="1"/>
            </p:cNvPicPr>
            <p:nvPr/>
          </p:nvPicPr>
          <p:blipFill>
            <a:blip r:embed="rId3" cstate="print"/>
            <a:srcRect/>
            <a:stretch>
              <a:fillRect/>
            </a:stretch>
          </p:blipFill>
          <p:spPr bwMode="auto">
            <a:xfrm>
              <a:off x="581891" y="1508166"/>
              <a:ext cx="3245132" cy="216130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56" name="Picture 4" descr="https://img0.baidu.com/it/u=889048091,644824484&amp;fm=253&amp;fmt=auto&amp;app=120&amp;f=JPEG?w=500&amp;h=335"/>
            <p:cNvPicPr>
              <a:picLocks noChangeAspect="1" noChangeArrowheads="1"/>
            </p:cNvPicPr>
            <p:nvPr/>
          </p:nvPicPr>
          <p:blipFill>
            <a:blip r:embed="rId4" cstate="print"/>
            <a:srcRect/>
            <a:stretch>
              <a:fillRect/>
            </a:stretch>
          </p:blipFill>
          <p:spPr bwMode="auto">
            <a:xfrm>
              <a:off x="3872552" y="1520020"/>
              <a:ext cx="3225866" cy="2161331"/>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58" name="Picture 6" descr="https://gimg2.baidu.com/image_search/src=http%3A%2F%2Fpic1.58cdn.com.cn%2Fanjuke_58%2Fd72076b6e766d03c05a8036119188872%3Fcrop%3D1%26w%3D1600%26h%3D1200%26srotate%3D1%26etspars%3DpyNVma2ZqsZ%252BenY1PWI0H%252BmD1i%252BiZTlOxYnaloBM6Oo%253D&amp;refer=http%3A%2F%2Fpic1.58cdn.com.cn&amp;app=2002&amp;size=f9999,10000&amp;q=a80&amp;n=0&amp;g=0n&amp;fmt=auto?sec=1660982075&amp;t=29b35989272f15018c426bc59336dcd6"/>
            <p:cNvPicPr>
              <a:picLocks noChangeAspect="1" noChangeArrowheads="1"/>
            </p:cNvPicPr>
            <p:nvPr/>
          </p:nvPicPr>
          <p:blipFill>
            <a:blip r:embed="rId5" cstate="print"/>
            <a:srcRect t="23432"/>
            <a:stretch>
              <a:fillRect/>
            </a:stretch>
          </p:blipFill>
          <p:spPr bwMode="auto">
            <a:xfrm>
              <a:off x="534390" y="4061361"/>
              <a:ext cx="3558094" cy="2043268"/>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59" name="Picture 7" descr="E:\文件\矿业大学\微信图片_20220721085418.jpg"/>
            <p:cNvPicPr>
              <a:picLocks noChangeAspect="1" noChangeArrowheads="1"/>
            </p:cNvPicPr>
            <p:nvPr/>
          </p:nvPicPr>
          <p:blipFill>
            <a:blip r:embed="rId6" cstate="print"/>
            <a:srcRect/>
            <a:stretch>
              <a:fillRect/>
            </a:stretch>
          </p:blipFill>
          <p:spPr bwMode="auto">
            <a:xfrm>
              <a:off x="7222669" y="4025735"/>
              <a:ext cx="3224153" cy="214943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60" name="Picture 8" descr="E:\文件\矿业大学\微信图片_20220721085452.png"/>
            <p:cNvPicPr>
              <a:picLocks noChangeAspect="1" noChangeArrowheads="1"/>
            </p:cNvPicPr>
            <p:nvPr/>
          </p:nvPicPr>
          <p:blipFill>
            <a:blip r:embed="rId7" cstate="print"/>
            <a:srcRect l="27982" t="17928" r="12083" b="4143"/>
            <a:stretch>
              <a:fillRect/>
            </a:stretch>
          </p:blipFill>
          <p:spPr bwMode="auto">
            <a:xfrm>
              <a:off x="4322618" y="4050501"/>
              <a:ext cx="2660073" cy="2154356"/>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pic>
          <p:nvPicPr>
            <p:cNvPr id="74761" name="Picture 9" descr="E:\文件\矿业大学\微信图片_20220721085515.jpg"/>
            <p:cNvPicPr>
              <a:picLocks noChangeAspect="1" noChangeArrowheads="1"/>
            </p:cNvPicPr>
            <p:nvPr/>
          </p:nvPicPr>
          <p:blipFill>
            <a:blip r:embed="rId8" cstate="print"/>
            <a:srcRect/>
            <a:stretch>
              <a:fillRect/>
            </a:stretch>
          </p:blipFill>
          <p:spPr bwMode="auto">
            <a:xfrm>
              <a:off x="7258297" y="1531917"/>
              <a:ext cx="3224151" cy="2149434"/>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pic>
      </p:grpSp>
      <p:sp>
        <p:nvSpPr>
          <p:cNvPr id="13"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Campus Facilities</a:t>
            </a:r>
            <a:endParaRPr dirty="0">
              <a:solidFill>
                <a:schemeClr val="accent1">
                  <a:lumMod val="50000"/>
                </a:schemeClr>
              </a:solidFill>
              <a:effectLst/>
              <a:latin typeface="Times New Roman Bold" pitchFamily="18" charset="0"/>
              <a:cs typeface="Times New Roman Bold" pitchFamily="18"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descr="图片 1"/>
          <p:cNvPicPr>
            <a:picLocks noChangeAspect="1"/>
          </p:cNvPicPr>
          <p:nvPr/>
        </p:nvPicPr>
        <p:blipFill>
          <a:blip r:embed="rId1" cstate="print"/>
          <a:stretch>
            <a:fillRect/>
          </a:stretch>
        </p:blipFill>
        <p:spPr>
          <a:xfrm>
            <a:off x="0" y="-203201"/>
            <a:ext cx="12192000" cy="7061201"/>
          </a:xfrm>
          <a:prstGeom prst="rect">
            <a:avLst/>
          </a:prstGeom>
        </p:spPr>
      </p:pic>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13"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dirty="0">
                <a:solidFill>
                  <a:schemeClr val="accent1">
                    <a:lumMod val="50000"/>
                  </a:schemeClr>
                </a:solidFill>
                <a:effectLst/>
                <a:latin typeface="Times New Roman Bold" pitchFamily="18" charset="0"/>
                <a:cs typeface="Times New Roman Bold" pitchFamily="18" charset="0"/>
              </a:rPr>
              <a:t>Activities</a:t>
            </a:r>
            <a:endParaRPr dirty="0">
              <a:solidFill>
                <a:schemeClr val="accent1">
                  <a:lumMod val="50000"/>
                </a:schemeClr>
              </a:solidFill>
              <a:effectLst/>
              <a:latin typeface="Times New Roman Bold" pitchFamily="18" charset="0"/>
              <a:cs typeface="Times New Roman Bold" pitchFamily="18" charset="0"/>
            </a:endParaRPr>
          </a:p>
        </p:txBody>
      </p:sp>
      <p:grpSp>
        <p:nvGrpSpPr>
          <p:cNvPr id="4" name="组合 3"/>
          <p:cNvGrpSpPr/>
          <p:nvPr/>
        </p:nvGrpSpPr>
        <p:grpSpPr>
          <a:xfrm>
            <a:off x="631187" y="1283502"/>
            <a:ext cx="10733686" cy="5424013"/>
            <a:chOff x="631187" y="1283502"/>
            <a:chExt cx="10733686" cy="5424013"/>
          </a:xfrm>
        </p:grpSpPr>
        <p:pic>
          <p:nvPicPr>
            <p:cNvPr id="75782" name="Picture 6" descr="http://sac.cumt.edu.cn/__local/4/FF/44/A16EB458480AA653A6ABE492E29_6454A8EA_4CEDF6.jpg?e=.jpg"/>
            <p:cNvPicPr>
              <a:picLocks noChangeAspect="1" noChangeArrowheads="1"/>
            </p:cNvPicPr>
            <p:nvPr/>
          </p:nvPicPr>
          <p:blipFill rotWithShape="1">
            <a:blip r:embed="rId3" cstate="print"/>
            <a:srcRect l="2588" t="6977"/>
            <a:stretch>
              <a:fillRect/>
            </a:stretch>
          </p:blipFill>
          <p:spPr bwMode="auto">
            <a:xfrm>
              <a:off x="631187" y="4441482"/>
              <a:ext cx="2834453" cy="22660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4" name="Picture 8" descr="http://sac.cumt.edu.cn/__local/9/3B/23/A662BD873165013EFE7238C4199_6333218C_DC3F.jpg?e=.jpg"/>
            <p:cNvPicPr>
              <a:picLocks noChangeAspect="1" noChangeArrowheads="1"/>
            </p:cNvPicPr>
            <p:nvPr/>
          </p:nvPicPr>
          <p:blipFill rotWithShape="1">
            <a:blip r:embed="rId4" cstate="print"/>
            <a:srcRect l="8839"/>
            <a:stretch>
              <a:fillRect/>
            </a:stretch>
          </p:blipFill>
          <p:spPr bwMode="auto">
            <a:xfrm>
              <a:off x="4061228" y="4441483"/>
              <a:ext cx="3095364" cy="22660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6" name="Picture 10" descr="http://sac.cumt.edu.cn/__local/8/01/FF/4F1D331A137EB3109DF3E3283EF_2DD6FEB6_76C4.jpg?e=.jpg"/>
            <p:cNvPicPr>
              <a:picLocks noChangeAspect="1" noChangeArrowheads="1"/>
            </p:cNvPicPr>
            <p:nvPr/>
          </p:nvPicPr>
          <p:blipFill rotWithShape="1">
            <a:blip r:embed="rId5" cstate="print"/>
            <a:srcRect b="13478"/>
            <a:stretch>
              <a:fillRect/>
            </a:stretch>
          </p:blipFill>
          <p:spPr bwMode="auto">
            <a:xfrm>
              <a:off x="7732220" y="4350223"/>
              <a:ext cx="3632653" cy="23572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8" name="Picture 12" descr="http://sac.cumt.edu.cn/__local/9/EA/7F/F72E5A65F76381BE742CACD7745_0020141D_1F2EF.jpg?e=.jpg"/>
            <p:cNvPicPr>
              <a:picLocks noChangeAspect="1" noChangeArrowheads="1"/>
            </p:cNvPicPr>
            <p:nvPr/>
          </p:nvPicPr>
          <p:blipFill rotWithShape="1">
            <a:blip r:embed="rId6" cstate="print"/>
            <a:srcRect t="4320" b="23381"/>
            <a:stretch>
              <a:fillRect/>
            </a:stretch>
          </p:blipFill>
          <p:spPr bwMode="auto">
            <a:xfrm>
              <a:off x="5589036" y="1304149"/>
              <a:ext cx="5767208" cy="28955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371"/>
            <a:stretch>
              <a:fillRect/>
            </a:stretch>
          </p:blipFill>
          <p:spPr>
            <a:xfrm>
              <a:off x="631187" y="1283502"/>
              <a:ext cx="4617707" cy="291657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
        <p:nvSpPr>
          <p:cNvPr id="3" name="文本框 2"/>
          <p:cNvSpPr txBox="1"/>
          <p:nvPr/>
        </p:nvSpPr>
        <p:spPr>
          <a:xfrm>
            <a:off x="656951" y="1564942"/>
            <a:ext cx="2045335" cy="768350"/>
          </a:xfrm>
          <a:prstGeom prst="rect">
            <a:avLst/>
          </a:prstGeom>
          <a:noFill/>
        </p:spPr>
        <p:txBody>
          <a:bodyPr wrap="none" rtlCol="0" anchor="ctr">
            <a:spAutoFit/>
          </a:bodyPr>
          <a:lstStyle/>
          <a:p>
            <a:r>
              <a:rPr lang="en-US" altLang="zh-CN" sz="4400" b="1" dirty="0">
                <a:solidFill>
                  <a:srgbClr val="AF935C"/>
                </a:solidFill>
                <a:latin typeface="Arial" panose="020B0604020202020204" pitchFamily="34" charset="0"/>
                <a:ea typeface="微软雅黑" panose="020B0503020204020204" charset="-122"/>
                <a:cs typeface="Arial" panose="020B0604020202020204" pitchFamily="34" charset="0"/>
                <a:sym typeface="+mn-lt"/>
              </a:rPr>
              <a:t>Part 05</a:t>
            </a:r>
            <a:endParaRPr lang="en-US" altLang="zh-CN" sz="4400" b="1" dirty="0">
              <a:solidFill>
                <a:srgbClr val="AF935C"/>
              </a:solidFill>
              <a:latin typeface="Arial" panose="020B0604020202020204" pitchFamily="34" charset="0"/>
              <a:ea typeface="微软雅黑" panose="020B0503020204020204" charset="-122"/>
              <a:cs typeface="Arial" panose="020B0604020202020204" pitchFamily="34" charset="0"/>
              <a:sym typeface="+mn-lt"/>
            </a:endParaRPr>
          </a:p>
        </p:txBody>
      </p:sp>
      <p:sp>
        <p:nvSpPr>
          <p:cNvPr id="4" name="文本框 3"/>
          <p:cNvSpPr txBox="1"/>
          <p:nvPr/>
        </p:nvSpPr>
        <p:spPr>
          <a:xfrm>
            <a:off x="1115218" y="2132612"/>
            <a:ext cx="4390390" cy="768350"/>
          </a:xfrm>
          <a:prstGeom prst="rect">
            <a:avLst/>
          </a:prstGeom>
          <a:noFill/>
        </p:spPr>
        <p:txBody>
          <a:bodyPr vert="horz" wrap="none" rtlCol="0">
            <a:spAutoFit/>
          </a:bodyPr>
          <a:lstStyle/>
          <a:p>
            <a:r>
              <a:rPr lang="en-US" altLang="zh-CN" sz="4400" b="1" spc="300" dirty="0">
                <a:solidFill>
                  <a:schemeClr val="bg1"/>
                </a:solidFill>
                <a:latin typeface="Arial" panose="020B0604020202020204" pitchFamily="34" charset="0"/>
                <a:ea typeface="微软雅黑" panose="020B0503020204020204" charset="-122"/>
                <a:cs typeface="Arial" panose="020B0604020202020204" pitchFamily="34" charset="0"/>
                <a:sym typeface="+mn-lt"/>
              </a:rPr>
              <a:t>APPLICATION</a:t>
            </a:r>
            <a:endParaRPr lang="en-US" altLang="zh-CN" sz="4400" b="1" spc="300" dirty="0">
              <a:solidFill>
                <a:schemeClr val="bg1"/>
              </a:solidFill>
              <a:latin typeface="Arial" panose="020B0604020202020204" pitchFamily="34" charset="0"/>
              <a:ea typeface="微软雅黑" panose="020B0503020204020204" charset="-122"/>
              <a:cs typeface="Arial" panose="020B0604020202020204" pitchFamily="34" charset="0"/>
              <a:sym typeface="+mn-lt"/>
            </a:endParaRPr>
          </a:p>
        </p:txBody>
      </p:sp>
      <p:pic>
        <p:nvPicPr>
          <p:cNvPr id="5" name="图片 4"/>
          <p:cNvPicPr>
            <a:picLocks noChangeAspect="1"/>
          </p:cNvPicPr>
          <p:nvPr/>
        </p:nvPicPr>
        <p:blipFill>
          <a:blip r:embed="rId2" cstate="print"/>
          <a:stretch>
            <a:fillRect/>
          </a:stretch>
        </p:blipFill>
        <p:spPr>
          <a:xfrm>
            <a:off x="9700953" y="279008"/>
            <a:ext cx="2309338" cy="591717"/>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386" y="332510"/>
            <a:ext cx="6880410" cy="754053"/>
          </a:xfrm>
          <a:prstGeom prst="rect">
            <a:avLst/>
          </a:prstGeom>
          <a:noFill/>
        </p:spPr>
        <p:txBody>
          <a:bodyPr wrap="none" rtlCol="0">
            <a:spAutoFit/>
          </a:bodyPr>
          <a:lstStyle/>
          <a:p>
            <a:r>
              <a:rPr lang="en-US" altLang="zh-CN" sz="4300" b="1" dirty="0">
                <a:solidFill>
                  <a:schemeClr val="accent1">
                    <a:lumMod val="50000"/>
                  </a:schemeClr>
                </a:solidFill>
                <a:latin typeface="Times New Roman Bold" pitchFamily="18" charset="0"/>
                <a:cs typeface="Times New Roman Bold" pitchFamily="18" charset="0"/>
              </a:rPr>
              <a:t>Programs Taught in English</a:t>
            </a:r>
            <a:endParaRPr lang="zh-CN" altLang="en-US" sz="4300" b="1" dirty="0">
              <a:solidFill>
                <a:schemeClr val="accent1">
                  <a:lumMod val="50000"/>
                </a:schemeClr>
              </a:solidFill>
              <a:latin typeface="Times New Roman Bold" pitchFamily="18" charset="0"/>
              <a:cs typeface="Times New Roman Bold"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401" y="1396710"/>
            <a:ext cx="8870606" cy="3394365"/>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38460" y="278276"/>
            <a:ext cx="8210240" cy="6236823"/>
            <a:chOff x="438460" y="278277"/>
            <a:chExt cx="6571630" cy="536592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8460" y="278277"/>
              <a:ext cx="6571630" cy="567396"/>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85" y="817098"/>
              <a:ext cx="6554693" cy="4827099"/>
            </a:xfrm>
            <a:prstGeom prst="rect">
              <a:avLst/>
            </a:prstGeom>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386" y="332510"/>
            <a:ext cx="6971780" cy="754053"/>
          </a:xfrm>
          <a:prstGeom prst="rect">
            <a:avLst/>
          </a:prstGeom>
          <a:noFill/>
        </p:spPr>
        <p:txBody>
          <a:bodyPr wrap="none" rtlCol="0">
            <a:spAutoFit/>
          </a:bodyPr>
          <a:lstStyle/>
          <a:p>
            <a:r>
              <a:rPr lang="en-US" altLang="zh-CN" sz="4300" b="1" dirty="0">
                <a:solidFill>
                  <a:schemeClr val="accent1">
                    <a:lumMod val="50000"/>
                  </a:schemeClr>
                </a:solidFill>
                <a:latin typeface="Times New Roman Bold" pitchFamily="18" charset="0"/>
                <a:cs typeface="Times New Roman Bold" pitchFamily="18" charset="0"/>
              </a:rPr>
              <a:t>Programs Taught in Chinese</a:t>
            </a:r>
            <a:endParaRPr lang="en-US" altLang="zh-CN" sz="4300" b="1" dirty="0">
              <a:solidFill>
                <a:schemeClr val="accent1">
                  <a:lumMod val="50000"/>
                </a:schemeClr>
              </a:solidFill>
              <a:latin typeface="Times New Roman Bold" pitchFamily="18" charset="0"/>
              <a:cs typeface="Times New Roman Bold" pitchFamily="18"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4385" y="1124663"/>
            <a:ext cx="8417273" cy="513326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0425" y="259235"/>
            <a:ext cx="8300200" cy="6351115"/>
            <a:chOff x="510425" y="259235"/>
            <a:chExt cx="6613973" cy="5111863"/>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9475" y="259235"/>
              <a:ext cx="6580099" cy="49117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25" y="721839"/>
              <a:ext cx="6613973" cy="4649259"/>
            </a:xfrm>
            <a:prstGeom prst="rect">
              <a:avLst/>
            </a:prstGeom>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2759" y="848390"/>
            <a:ext cx="8225523" cy="4314159"/>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16748" y="84607"/>
            <a:ext cx="8465302" cy="6706718"/>
            <a:chOff x="573923" y="570383"/>
            <a:chExt cx="6625610" cy="5698184"/>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3923" y="570383"/>
              <a:ext cx="6605504" cy="51658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66" y="1051912"/>
              <a:ext cx="6588567" cy="5216655"/>
            </a:xfrm>
            <a:prstGeom prst="rect">
              <a:avLst/>
            </a:prstGeom>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5569" y="408993"/>
            <a:ext cx="7798848" cy="606800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图片 5" descr="图片 5"/>
          <p:cNvPicPr>
            <a:picLocks noChangeAspect="1"/>
          </p:cNvPicPr>
          <p:nvPr/>
        </p:nvPicPr>
        <p:blipFill>
          <a:blip r:embed="rId1" cstate="print"/>
          <a:stretch>
            <a:fillRect/>
          </a:stretch>
        </p:blipFill>
        <p:spPr>
          <a:xfrm>
            <a:off x="0" y="-10750"/>
            <a:ext cx="12192000" cy="6868750"/>
          </a:xfrm>
          <a:prstGeom prst="rect">
            <a:avLst/>
          </a:prstGeom>
          <a:ln w="12700">
            <a:miter lim="400000"/>
            <a:headEnd/>
            <a:tailEnd/>
          </a:ln>
        </p:spPr>
      </p:pic>
      <p:pic>
        <p:nvPicPr>
          <p:cNvPr id="139" name="图片 1" descr="图片 1"/>
          <p:cNvPicPr>
            <a:picLocks noChangeAspect="1"/>
          </p:cNvPicPr>
          <p:nvPr/>
        </p:nvPicPr>
        <p:blipFill>
          <a:blip r:embed="rId2" cstate="print"/>
          <a:stretch>
            <a:fillRect/>
          </a:stretch>
        </p:blipFill>
        <p:spPr>
          <a:xfrm>
            <a:off x="0" y="1002326"/>
            <a:ext cx="12192000" cy="4615960"/>
          </a:xfrm>
          <a:prstGeom prst="rect">
            <a:avLst/>
          </a:prstGeom>
          <a:ln w="12700">
            <a:miter lim="400000"/>
            <a:headEnd/>
            <a:tailEnd/>
          </a:ln>
        </p:spPr>
      </p:pic>
      <p:sp>
        <p:nvSpPr>
          <p:cNvPr id="140" name="文本框 2"/>
          <p:cNvSpPr txBox="1"/>
          <p:nvPr/>
        </p:nvSpPr>
        <p:spPr>
          <a:xfrm>
            <a:off x="468067" y="1445952"/>
            <a:ext cx="1798550" cy="646321"/>
          </a:xfrm>
          <a:prstGeom prst="rect">
            <a:avLst/>
          </a:prstGeom>
          <a:ln w="12700">
            <a:miter lim="400000"/>
          </a:ln>
        </p:spPr>
        <p:txBody>
          <a:bodyPr wrap="none" lIns="45719" rIns="45719" anchor="ctr">
            <a:spAutoFit/>
          </a:bodyPr>
          <a:lstStyle>
            <a:lvl1pPr>
              <a:defRPr sz="4000" b="1">
                <a:solidFill>
                  <a:srgbClr val="AF935C"/>
                </a:solidFill>
              </a:defRPr>
            </a:lvl1pPr>
          </a:lstStyle>
          <a:p>
            <a:r>
              <a:rPr dirty="0"/>
              <a:t>Part 01</a:t>
            </a:r>
            <a:endParaRPr dirty="0"/>
          </a:p>
        </p:txBody>
      </p:sp>
      <p:sp>
        <p:nvSpPr>
          <p:cNvPr id="141" name="文本框 3"/>
          <p:cNvSpPr txBox="1"/>
          <p:nvPr/>
        </p:nvSpPr>
        <p:spPr>
          <a:xfrm>
            <a:off x="926335" y="1966577"/>
            <a:ext cx="2121059" cy="646321"/>
          </a:xfrm>
          <a:prstGeom prst="rect">
            <a:avLst/>
          </a:prstGeom>
          <a:ln w="12700">
            <a:miter lim="400000"/>
          </a:ln>
        </p:spPr>
        <p:txBody>
          <a:bodyPr wrap="none" lIns="45719" rIns="45719">
            <a:spAutoFit/>
          </a:bodyPr>
          <a:lstStyle>
            <a:lvl1pPr>
              <a:defRPr sz="4000" b="1" spc="300">
                <a:solidFill>
                  <a:srgbClr val="FFFFFF"/>
                </a:solidFill>
              </a:defRPr>
            </a:lvl1pPr>
          </a:lstStyle>
          <a:p>
            <a:r>
              <a:t>History</a:t>
            </a:r>
          </a:p>
        </p:txBody>
      </p:sp>
      <p:pic>
        <p:nvPicPr>
          <p:cNvPr id="142" name="图片 4" descr="图片 4"/>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33193" y="465608"/>
            <a:ext cx="8596531" cy="5658967"/>
            <a:chOff x="633194" y="465608"/>
            <a:chExt cx="6617141" cy="395156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3194" y="465608"/>
              <a:ext cx="6563161" cy="51658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68" y="963142"/>
              <a:ext cx="6588567" cy="3454026"/>
            </a:xfrm>
            <a:prstGeom prst="rect">
              <a:avLst/>
            </a:prstGeom>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8369" y="0"/>
            <a:ext cx="7406065" cy="6999347"/>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 name="文本占位符 2"/>
          <p:cNvSpPr>
            <a:spLocks noGrp="1"/>
          </p:cNvSpPr>
          <p:nvPr>
            <p:ph idx="1"/>
          </p:nvPr>
        </p:nvSpPr>
        <p:spPr>
          <a:xfrm>
            <a:off x="631825" y="2991560"/>
            <a:ext cx="5903087" cy="5034915"/>
          </a:xfrm>
        </p:spPr>
        <p:txBody>
          <a:bodyPr>
            <a:noAutofit/>
          </a:bodyPr>
          <a:lstStyle/>
          <a:p>
            <a:pPr>
              <a:lnSpc>
                <a:spcPct val="200000"/>
              </a:lnSpc>
              <a:buNone/>
            </a:pPr>
            <a:r>
              <a:rPr lang="en-US" altLang="zh-CN" sz="3200" b="1" dirty="0">
                <a:solidFill>
                  <a:schemeClr val="accent1">
                    <a:lumMod val="50000"/>
                  </a:schemeClr>
                </a:solidFill>
                <a:latin typeface="Arial" panose="020B0604020202020204" pitchFamily="34" charset="0"/>
                <a:cs typeface="Arial" panose="020B0604020202020204" pitchFamily="34" charset="0"/>
              </a:rPr>
              <a:t>English: </a:t>
            </a:r>
            <a:endParaRPr lang="en-US" altLang="zh-CN" sz="3200" b="1" dirty="0">
              <a:solidFill>
                <a:schemeClr val="accent1">
                  <a:lumMod val="50000"/>
                </a:schemeClr>
              </a:solidFill>
              <a:latin typeface="Arial" panose="020B0604020202020204" pitchFamily="34" charset="0"/>
              <a:cs typeface="Arial" panose="020B0604020202020204" pitchFamily="34" charset="0"/>
            </a:endParaRPr>
          </a:p>
          <a:p>
            <a:pPr marL="0" indent="0">
              <a:lnSpc>
                <a:spcPct val="200000"/>
              </a:lnSpc>
              <a:buNone/>
            </a:pPr>
            <a:r>
              <a:rPr lang="en-US" altLang="zh-CN" sz="3200" dirty="0">
                <a:solidFill>
                  <a:schemeClr val="accent1">
                    <a:lumMod val="50000"/>
                  </a:schemeClr>
                </a:solidFill>
                <a:latin typeface="Arial" panose="020B0604020202020204" pitchFamily="34" charset="0"/>
                <a:cs typeface="Arial" panose="020B0604020202020204" pitchFamily="34" charset="0"/>
              </a:rPr>
              <a:t>IELTS </a:t>
            </a:r>
            <a:r>
              <a:rPr lang="zh-CN" altLang="en-US" sz="3200" dirty="0">
                <a:solidFill>
                  <a:schemeClr val="accent1">
                    <a:lumMod val="50000"/>
                  </a:schemeClr>
                </a:solidFill>
                <a:latin typeface="Arial" panose="020B0604020202020204" pitchFamily="34" charset="0"/>
                <a:cs typeface="Arial" panose="020B0604020202020204" pitchFamily="34" charset="0"/>
              </a:rPr>
              <a:t>≥ </a:t>
            </a:r>
            <a:r>
              <a:rPr lang="en-US" altLang="zh-CN" sz="3200" dirty="0">
                <a:solidFill>
                  <a:schemeClr val="accent1">
                    <a:lumMod val="50000"/>
                  </a:schemeClr>
                </a:solidFill>
                <a:latin typeface="Arial" panose="020B0604020202020204" pitchFamily="34" charset="0"/>
                <a:cs typeface="Arial" panose="020B0604020202020204" pitchFamily="34" charset="0"/>
              </a:rPr>
              <a:t>5.5, TOEFL</a:t>
            </a:r>
            <a:r>
              <a:rPr lang="zh-CN" altLang="en-US" sz="3200" dirty="0">
                <a:solidFill>
                  <a:schemeClr val="accent1">
                    <a:lumMod val="50000"/>
                  </a:schemeClr>
                </a:solidFill>
                <a:latin typeface="Arial" panose="020B0604020202020204" pitchFamily="34" charset="0"/>
                <a:cs typeface="Arial" panose="020B0604020202020204" pitchFamily="34" charset="0"/>
              </a:rPr>
              <a:t> ≥</a:t>
            </a:r>
            <a:r>
              <a:rPr lang="en-US" altLang="zh-CN" sz="3200" dirty="0">
                <a:solidFill>
                  <a:schemeClr val="accent1">
                    <a:lumMod val="50000"/>
                  </a:schemeClr>
                </a:solidFill>
                <a:latin typeface="Arial" panose="020B0604020202020204" pitchFamily="34" charset="0"/>
                <a:cs typeface="Arial" panose="020B0604020202020204" pitchFamily="34" charset="0"/>
              </a:rPr>
              <a:t> 79,  Duolingo English Test </a:t>
            </a:r>
            <a:r>
              <a:rPr lang="zh-CN" altLang="en-US" sz="3200" dirty="0">
                <a:solidFill>
                  <a:schemeClr val="accent1">
                    <a:lumMod val="50000"/>
                  </a:schemeClr>
                </a:solidFill>
                <a:latin typeface="Arial" panose="020B0604020202020204" pitchFamily="34" charset="0"/>
                <a:cs typeface="Arial" panose="020B0604020202020204" pitchFamily="34" charset="0"/>
              </a:rPr>
              <a:t>≥</a:t>
            </a:r>
            <a:r>
              <a:rPr lang="en-US" altLang="zh-CN" sz="3200" dirty="0">
                <a:solidFill>
                  <a:schemeClr val="accent1">
                    <a:lumMod val="50000"/>
                  </a:schemeClr>
                </a:solidFill>
                <a:latin typeface="Arial" panose="020B0604020202020204" pitchFamily="34" charset="0"/>
                <a:cs typeface="Arial" panose="020B0604020202020204" pitchFamily="34" charset="0"/>
              </a:rPr>
              <a:t>95</a:t>
            </a:r>
            <a:endParaRPr lang="en-US" altLang="zh-CN" sz="3200" dirty="0">
              <a:solidFill>
                <a:schemeClr val="accent1">
                  <a:lumMod val="50000"/>
                </a:schemeClr>
              </a:solidFill>
              <a:latin typeface="Arial" panose="020B0604020202020204" pitchFamily="34" charset="0"/>
              <a:cs typeface="Arial" panose="020B0604020202020204" pitchFamily="34" charset="0"/>
            </a:endParaRPr>
          </a:p>
        </p:txBody>
      </p:sp>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4" name="标题 1"/>
          <p:cNvSpPr>
            <a:spLocks noGrp="1"/>
          </p:cNvSpPr>
          <p:nvPr>
            <p:ph type="title"/>
          </p:nvPr>
        </p:nvSpPr>
        <p:spPr>
          <a:xfrm>
            <a:off x="659100" y="272486"/>
            <a:ext cx="10106436" cy="2327707"/>
          </a:xfrm>
        </p:spPr>
        <p:txBody>
          <a:bodyPr>
            <a:normAutofit fontScale="90000"/>
          </a:bodyPr>
          <a:lstStyle/>
          <a:p>
            <a:pPr>
              <a:lnSpc>
                <a:spcPct val="150000"/>
              </a:lnSpc>
            </a:pPr>
            <a:r>
              <a:rPr lang="en-US" altLang="zh-CN" dirty="0">
                <a:solidFill>
                  <a:schemeClr val="accent1">
                    <a:lumMod val="50000"/>
                  </a:schemeClr>
                </a:solidFill>
                <a:latin typeface="Times New Roman Bold" pitchFamily="18" charset="0"/>
                <a:cs typeface="Times New Roman Bold" pitchFamily="18" charset="0"/>
              </a:rPr>
              <a:t>Language Requirement </a:t>
            </a:r>
            <a:r>
              <a:rPr lang="en-US" altLang="zh-CN" sz="4800" dirty="0">
                <a:solidFill>
                  <a:schemeClr val="accent1">
                    <a:lumMod val="50000"/>
                  </a:schemeClr>
                </a:solidFill>
                <a:latin typeface="Times New Roman Bold" pitchFamily="18" charset="0"/>
                <a:cs typeface="Times New Roman Bold" pitchFamily="18" charset="0"/>
              </a:rPr>
              <a:t>for </a:t>
            </a:r>
            <a:br>
              <a:rPr lang="en-US" altLang="zh-CN" sz="4800" dirty="0">
                <a:solidFill>
                  <a:schemeClr val="accent1">
                    <a:lumMod val="50000"/>
                  </a:schemeClr>
                </a:solidFill>
                <a:latin typeface="Times New Roman Bold" pitchFamily="18" charset="0"/>
                <a:cs typeface="Times New Roman Bold" pitchFamily="18" charset="0"/>
              </a:rPr>
            </a:br>
            <a:r>
              <a:rPr lang="en-US" altLang="zh-CN" sz="6000" dirty="0">
                <a:solidFill>
                  <a:schemeClr val="accent1">
                    <a:lumMod val="50000"/>
                  </a:schemeClr>
                </a:solidFill>
                <a:latin typeface="Times New Roman Bold" pitchFamily="18" charset="0"/>
                <a:cs typeface="Times New Roman Bold" pitchFamily="18" charset="0"/>
              </a:rPr>
              <a:t>All</a:t>
            </a:r>
            <a:r>
              <a:rPr lang="en-US" altLang="zh-CN" sz="4800" dirty="0">
                <a:solidFill>
                  <a:schemeClr val="accent1">
                    <a:lumMod val="50000"/>
                  </a:schemeClr>
                </a:solidFill>
                <a:latin typeface="Times New Roman Bold" pitchFamily="18" charset="0"/>
                <a:cs typeface="Times New Roman Bold" pitchFamily="18" charset="0"/>
              </a:rPr>
              <a:t> Applicants</a:t>
            </a:r>
            <a:endParaRPr lang="zh-CN" altLang="en-US" sz="4800" dirty="0">
              <a:solidFill>
                <a:schemeClr val="accent1">
                  <a:lumMod val="50000"/>
                </a:schemeClr>
              </a:solidFill>
              <a:latin typeface="Times New Roman Bold" pitchFamily="18" charset="0"/>
              <a:cs typeface="Times New Roman Bold" pitchFamily="18" charset="0"/>
            </a:endParaRPr>
          </a:p>
        </p:txBody>
      </p:sp>
      <p:sp>
        <p:nvSpPr>
          <p:cNvPr id="6" name="矩形 5"/>
          <p:cNvSpPr/>
          <p:nvPr/>
        </p:nvSpPr>
        <p:spPr>
          <a:xfrm>
            <a:off x="7368333" y="2739708"/>
            <a:ext cx="2141933" cy="2554545"/>
          </a:xfrm>
          <a:prstGeom prst="rect">
            <a:avLst/>
          </a:prstGeom>
        </p:spPr>
        <p:txBody>
          <a:bodyPr wrap="none">
            <a:spAutoFit/>
          </a:bodyPr>
          <a:lstStyle/>
          <a:p>
            <a:pPr>
              <a:lnSpc>
                <a:spcPct val="250000"/>
              </a:lnSpc>
            </a:pPr>
            <a:r>
              <a:rPr lang="en-US" altLang="zh-CN" sz="3200" b="1" kern="1200" dirty="0">
                <a:solidFill>
                  <a:schemeClr val="accent1">
                    <a:lumMod val="50000"/>
                  </a:schemeClr>
                </a:solidFill>
                <a:latin typeface="Arial" panose="020B0604020202020204" pitchFamily="34" charset="0"/>
                <a:ea typeface="+mn-ea"/>
                <a:cs typeface="Arial" panose="020B0604020202020204" pitchFamily="34" charset="0"/>
              </a:rPr>
              <a:t>Chinese:  </a:t>
            </a:r>
            <a:endParaRPr lang="en-US" altLang="zh-CN" sz="3200" b="1" kern="1200" dirty="0">
              <a:solidFill>
                <a:schemeClr val="accent1">
                  <a:lumMod val="50000"/>
                </a:schemeClr>
              </a:solidFill>
              <a:latin typeface="Arial" panose="020B0604020202020204" pitchFamily="34" charset="0"/>
              <a:ea typeface="+mn-ea"/>
              <a:cs typeface="Arial" panose="020B0604020202020204" pitchFamily="34" charset="0"/>
            </a:endParaRPr>
          </a:p>
          <a:p>
            <a:pPr>
              <a:lnSpc>
                <a:spcPct val="250000"/>
              </a:lnSpc>
            </a:pPr>
            <a:r>
              <a:rPr lang="zh-CN" altLang="en-US" sz="3200" kern="1200" dirty="0">
                <a:solidFill>
                  <a:schemeClr val="accent1">
                    <a:lumMod val="50000"/>
                  </a:schemeClr>
                </a:solidFill>
                <a:latin typeface="Arial" panose="020B0604020202020204" pitchFamily="34" charset="0"/>
                <a:ea typeface="+mn-ea"/>
                <a:cs typeface="Arial" panose="020B0604020202020204" pitchFamily="34" charset="0"/>
              </a:rPr>
              <a:t>≥ </a:t>
            </a:r>
            <a:r>
              <a:rPr lang="en-US" altLang="zh-CN" sz="3200" kern="1200" dirty="0">
                <a:solidFill>
                  <a:schemeClr val="accent1">
                    <a:lumMod val="50000"/>
                  </a:schemeClr>
                </a:solidFill>
                <a:latin typeface="Arial" panose="020B0604020202020204" pitchFamily="34" charset="0"/>
                <a:ea typeface="+mn-ea"/>
                <a:cs typeface="Arial" panose="020B0604020202020204" pitchFamily="34" charset="0"/>
              </a:rPr>
              <a:t>HSK-4 </a:t>
            </a:r>
            <a:endParaRPr lang="en-US" altLang="zh-CN" sz="3200" kern="1200" dirty="0">
              <a:solidFill>
                <a:schemeClr val="accent1">
                  <a:lumMod val="50000"/>
                </a:schemeClr>
              </a:solidFill>
              <a:latin typeface="Arial" panose="020B0604020202020204" pitchFamily="34" charset="0"/>
              <a:ea typeface="+mn-ea"/>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2" name="标题 1"/>
          <p:cNvSpPr>
            <a:spLocks noGrp="1"/>
          </p:cNvSpPr>
          <p:nvPr>
            <p:ph type="title"/>
          </p:nvPr>
        </p:nvSpPr>
        <p:spPr>
          <a:xfrm>
            <a:off x="504546" y="415178"/>
            <a:ext cx="9808990" cy="892175"/>
          </a:xfrm>
        </p:spPr>
        <p:txBody>
          <a:bodyPr>
            <a:normAutofit/>
          </a:bodyPr>
          <a:lstStyle/>
          <a:p>
            <a:r>
              <a:rPr lang="en-US" altLang="zh-CN" sz="4400" b="1" dirty="0">
                <a:solidFill>
                  <a:schemeClr val="accent1">
                    <a:lumMod val="50000"/>
                  </a:schemeClr>
                </a:solidFill>
                <a:latin typeface="Times New Roman Bold" pitchFamily="18" charset="0"/>
                <a:cs typeface="Times New Roman Bold" pitchFamily="18" charset="0"/>
              </a:rPr>
              <a:t>Chinese Language Program</a:t>
            </a:r>
            <a:endParaRPr lang="en-US" altLang="zh-CN" sz="4400" b="1" dirty="0">
              <a:solidFill>
                <a:schemeClr val="accent1">
                  <a:lumMod val="50000"/>
                </a:schemeClr>
              </a:solidFill>
              <a:latin typeface="Times New Roman Bold" pitchFamily="18" charset="0"/>
              <a:cs typeface="Times New Roman Bold" pitchFamily="18" charset="0"/>
            </a:endParaRPr>
          </a:p>
        </p:txBody>
      </p:sp>
      <p:pic>
        <p:nvPicPr>
          <p:cNvPr id="256" name="图片 2" descr="图片 2"/>
          <p:cNvPicPr>
            <a:picLocks noChangeAspect="1"/>
          </p:cNvPicPr>
          <p:nvPr/>
        </p:nvPicPr>
        <p:blipFill>
          <a:blip r:embed="rId2" cstate="print"/>
          <a:stretch>
            <a:fillRect/>
          </a:stretch>
        </p:blipFill>
        <p:spPr>
          <a:xfrm>
            <a:off x="9755273" y="269547"/>
            <a:ext cx="2309339" cy="591718"/>
          </a:xfrm>
          <a:prstGeom prst="rect">
            <a:avLst/>
          </a:prstGeom>
          <a:ln w="12700">
            <a:miter lim="400000"/>
            <a:headEnd/>
            <a:tailEnd/>
          </a:ln>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2" y="1732190"/>
            <a:ext cx="10565072" cy="343036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39" name="椭圆 10"/>
          <p:cNvSpPr/>
          <p:nvPr/>
        </p:nvSpPr>
        <p:spPr>
          <a:xfrm>
            <a:off x="10147610" y="1684476"/>
            <a:ext cx="125275" cy="125275"/>
          </a:xfrm>
          <a:prstGeom prst="ellipse">
            <a:avLst/>
          </a:prstGeom>
          <a:ln w="254000">
            <a:solidFill>
              <a:srgbClr val="F1F4F4"/>
            </a:solidFill>
            <a:miter/>
          </a:ln>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40" name="椭圆 7"/>
          <p:cNvSpPr/>
          <p:nvPr/>
        </p:nvSpPr>
        <p:spPr>
          <a:xfrm>
            <a:off x="10379230" y="192305"/>
            <a:ext cx="1184120" cy="1184120"/>
          </a:xfrm>
          <a:prstGeom prst="ellipse">
            <a:avLst/>
          </a:prstGeom>
          <a:ln w="254000">
            <a:solidFill>
              <a:srgbClr val="F1F4F4"/>
            </a:solidFill>
            <a:miter/>
          </a:ln>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41" name="椭圆 8"/>
          <p:cNvSpPr/>
          <p:nvPr/>
        </p:nvSpPr>
        <p:spPr>
          <a:xfrm>
            <a:off x="10147610" y="4626130"/>
            <a:ext cx="463241" cy="463241"/>
          </a:xfrm>
          <a:prstGeom prst="ellipse">
            <a:avLst/>
          </a:prstGeom>
          <a:ln w="254000">
            <a:solidFill>
              <a:srgbClr val="F1F4F4"/>
            </a:solidFill>
            <a:miter/>
          </a:ln>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42" name="椭圆 11"/>
          <p:cNvSpPr/>
          <p:nvPr/>
        </p:nvSpPr>
        <p:spPr>
          <a:xfrm>
            <a:off x="203277" y="2808426"/>
            <a:ext cx="125275" cy="125275"/>
          </a:xfrm>
          <a:prstGeom prst="ellipse">
            <a:avLst/>
          </a:prstGeom>
          <a:ln w="254000">
            <a:solidFill>
              <a:srgbClr val="F1F4F4"/>
            </a:solidFill>
            <a:miter/>
          </a:ln>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43" name="Rounded Rectangle 20"/>
          <p:cNvSpPr/>
          <p:nvPr/>
        </p:nvSpPr>
        <p:spPr>
          <a:xfrm>
            <a:off x="7984345" y="3493563"/>
            <a:ext cx="527815" cy="527815"/>
          </a:xfrm>
          <a:prstGeom prst="roundRect">
            <a:avLst>
              <a:gd name="adj" fmla="val 50000"/>
            </a:avLst>
          </a:prstGeom>
          <a:ln w="28575">
            <a:solidFill>
              <a:srgbClr val="23BA67"/>
            </a:solidFill>
            <a:miter/>
          </a:ln>
        </p:spPr>
        <p:txBody>
          <a:bodyPr lIns="45719" rIns="45719" anchor="ctr"/>
          <a:lstStyle/>
          <a:p>
            <a:pPr algn="ctr">
              <a:defRPr sz="2000">
                <a:solidFill>
                  <a:srgbClr val="FFFFFF"/>
                </a:solidFill>
                <a:latin typeface="Arial" panose="020B0604020202020204"/>
                <a:ea typeface="Arial" panose="020B0604020202020204"/>
                <a:cs typeface="Arial" panose="020B0604020202020204"/>
                <a:sym typeface="Arial" panose="020B0604020202020204"/>
              </a:defRPr>
            </a:pPr>
          </a:p>
        </p:txBody>
      </p:sp>
      <p:sp>
        <p:nvSpPr>
          <p:cNvPr id="344" name="TextBox 6"/>
          <p:cNvSpPr txBox="1"/>
          <p:nvPr/>
        </p:nvSpPr>
        <p:spPr>
          <a:xfrm>
            <a:off x="8036611" y="3575565"/>
            <a:ext cx="441905" cy="375231"/>
          </a:xfrm>
          <a:prstGeom prst="rect">
            <a:avLst/>
          </a:prstGeom>
          <a:ln w="12700">
            <a:miter lim="400000"/>
          </a:ln>
        </p:spPr>
        <p:txBody>
          <a:bodyPr lIns="45719" rIns="45719" anchor="ctr">
            <a:spAutoFit/>
          </a:bodyPr>
          <a:lstStyle>
            <a:lvl1pPr algn="ctr">
              <a:defRPr sz="2000">
                <a:gradFill flip="none" rotWithShape="1">
                  <a:gsLst>
                    <a:gs pos="13000">
                      <a:srgbClr val="36D984"/>
                    </a:gs>
                    <a:gs pos="84000">
                      <a:srgbClr val="0D9747"/>
                    </a:gs>
                  </a:gsLst>
                  <a:lin ang="4200000" scaled="0"/>
                </a:gradFill>
                <a:latin typeface="Arial" panose="020B0604020202020204"/>
                <a:ea typeface="Arial" panose="020B0604020202020204"/>
                <a:cs typeface="Arial" panose="020B0604020202020204"/>
                <a:sym typeface="Arial" panose="020B0604020202020204"/>
              </a:defRPr>
            </a:lvl1pPr>
          </a:lstStyle>
          <a:p>
            <a:r>
              <a:t>03</a:t>
            </a:r>
          </a:p>
        </p:txBody>
      </p:sp>
      <p:sp>
        <p:nvSpPr>
          <p:cNvPr id="345" name="Rounded Rectangle 20"/>
          <p:cNvSpPr/>
          <p:nvPr/>
        </p:nvSpPr>
        <p:spPr>
          <a:xfrm>
            <a:off x="4009328" y="3433488"/>
            <a:ext cx="527815" cy="527815"/>
          </a:xfrm>
          <a:prstGeom prst="roundRect">
            <a:avLst>
              <a:gd name="adj" fmla="val 50000"/>
            </a:avLst>
          </a:prstGeom>
          <a:ln w="28575">
            <a:solidFill>
              <a:srgbClr val="1E87E8"/>
            </a:solidFill>
            <a:miter/>
          </a:ln>
        </p:spPr>
        <p:txBody>
          <a:bodyPr lIns="45719" rIns="45719" anchor="ctr"/>
          <a:lstStyle/>
          <a:p>
            <a:pPr algn="ctr">
              <a:defRPr sz="2000">
                <a:solidFill>
                  <a:srgbClr val="FFFFFF"/>
                </a:solidFill>
                <a:latin typeface="Arial" panose="020B0604020202020204"/>
                <a:ea typeface="Arial" panose="020B0604020202020204"/>
                <a:cs typeface="Arial" panose="020B0604020202020204"/>
                <a:sym typeface="Arial" panose="020B0604020202020204"/>
              </a:defRPr>
            </a:pPr>
          </a:p>
        </p:txBody>
      </p:sp>
      <p:sp>
        <p:nvSpPr>
          <p:cNvPr id="346" name="TextBox 6"/>
          <p:cNvSpPr txBox="1"/>
          <p:nvPr/>
        </p:nvSpPr>
        <p:spPr>
          <a:xfrm>
            <a:off x="4057765" y="3530618"/>
            <a:ext cx="441905" cy="375232"/>
          </a:xfrm>
          <a:prstGeom prst="rect">
            <a:avLst/>
          </a:prstGeom>
          <a:ln w="12700">
            <a:miter lim="400000"/>
          </a:ln>
        </p:spPr>
        <p:txBody>
          <a:bodyPr lIns="45719" rIns="45719" anchor="ctr">
            <a:spAutoFit/>
          </a:bodyPr>
          <a:lstStyle>
            <a:lvl1pPr algn="ctr">
              <a:defRPr sz="2000">
                <a:gradFill flip="none" rotWithShape="1">
                  <a:gsLst>
                    <a:gs pos="13000">
                      <a:srgbClr val="34B1F1"/>
                    </a:gs>
                    <a:gs pos="84000">
                      <a:srgbClr val="095EDF"/>
                    </a:gs>
                  </a:gsLst>
                  <a:lin ang="4200000" scaled="0"/>
                </a:gradFill>
                <a:latin typeface="Arial" panose="020B0604020202020204"/>
                <a:ea typeface="Arial" panose="020B0604020202020204"/>
                <a:cs typeface="Arial" panose="020B0604020202020204"/>
                <a:sym typeface="Arial" panose="020B0604020202020204"/>
              </a:defRPr>
            </a:lvl1pPr>
          </a:lstStyle>
          <a:p>
            <a:r>
              <a:t>01</a:t>
            </a:r>
          </a:p>
        </p:txBody>
      </p:sp>
      <p:sp>
        <p:nvSpPr>
          <p:cNvPr id="347" name="Rounded Rectangle 20"/>
          <p:cNvSpPr/>
          <p:nvPr/>
        </p:nvSpPr>
        <p:spPr>
          <a:xfrm>
            <a:off x="5975098" y="2405886"/>
            <a:ext cx="527815" cy="527815"/>
          </a:xfrm>
          <a:prstGeom prst="roundRect">
            <a:avLst>
              <a:gd name="adj" fmla="val 50000"/>
            </a:avLst>
          </a:prstGeom>
          <a:ln w="28575">
            <a:solidFill>
              <a:srgbClr val="7D4EE7"/>
            </a:solidFill>
            <a:miter/>
          </a:ln>
        </p:spPr>
        <p:txBody>
          <a:bodyPr lIns="45719" rIns="45719" anchor="ctr"/>
          <a:lstStyle/>
          <a:p>
            <a:pPr algn="ctr">
              <a:defRPr sz="2000">
                <a:solidFill>
                  <a:srgbClr val="FFFFFF"/>
                </a:solidFill>
                <a:latin typeface="Arial" panose="020B0604020202020204"/>
                <a:ea typeface="Arial" panose="020B0604020202020204"/>
                <a:cs typeface="Arial" panose="020B0604020202020204"/>
                <a:sym typeface="Arial" panose="020B0604020202020204"/>
              </a:defRPr>
            </a:pPr>
          </a:p>
        </p:txBody>
      </p:sp>
      <p:sp>
        <p:nvSpPr>
          <p:cNvPr id="348" name="TextBox 6"/>
          <p:cNvSpPr txBox="1"/>
          <p:nvPr/>
        </p:nvSpPr>
        <p:spPr>
          <a:xfrm>
            <a:off x="6015289" y="2496955"/>
            <a:ext cx="441905" cy="375232"/>
          </a:xfrm>
          <a:prstGeom prst="rect">
            <a:avLst/>
          </a:prstGeom>
          <a:ln w="12700">
            <a:miter lim="400000"/>
          </a:ln>
        </p:spPr>
        <p:txBody>
          <a:bodyPr lIns="45719" rIns="45719" anchor="ctr">
            <a:spAutoFit/>
          </a:bodyPr>
          <a:lstStyle>
            <a:lvl1pPr algn="ctr">
              <a:defRPr sz="2000">
                <a:gradFill flip="none" rotWithShape="1">
                  <a:gsLst>
                    <a:gs pos="13000">
                      <a:srgbClr val="9B51EA"/>
                    </a:gs>
                    <a:gs pos="84000">
                      <a:srgbClr val="5E4AE3"/>
                    </a:gs>
                  </a:gsLst>
                  <a:lin ang="4200000" scaled="0"/>
                </a:gradFill>
                <a:latin typeface="Arial" panose="020B0604020202020204"/>
                <a:ea typeface="Arial" panose="020B0604020202020204"/>
                <a:cs typeface="Arial" panose="020B0604020202020204"/>
                <a:sym typeface="Arial" panose="020B0604020202020204"/>
              </a:defRPr>
            </a:lvl1pPr>
          </a:lstStyle>
          <a:p>
            <a:r>
              <a:t>02</a:t>
            </a:r>
          </a:p>
        </p:txBody>
      </p:sp>
      <p:sp>
        <p:nvSpPr>
          <p:cNvPr id="349" name="Forma libre 15"/>
          <p:cNvSpPr/>
          <p:nvPr/>
        </p:nvSpPr>
        <p:spPr>
          <a:xfrm>
            <a:off x="4258066" y="2998880"/>
            <a:ext cx="3856482" cy="1878912"/>
          </a:xfrm>
          <a:custGeom>
            <a:avLst/>
            <a:gdLst/>
            <a:ahLst/>
            <a:cxnLst>
              <a:cxn ang="0">
                <a:pos x="wd2" y="hd2"/>
              </a:cxn>
              <a:cxn ang="5400000">
                <a:pos x="wd2" y="hd2"/>
              </a:cxn>
              <a:cxn ang="10800000">
                <a:pos x="wd2" y="hd2"/>
              </a:cxn>
              <a:cxn ang="16200000">
                <a:pos x="wd2" y="hd2"/>
              </a:cxn>
            </a:cxnLst>
            <a:rect l="0" t="0" r="r" b="b"/>
            <a:pathLst>
              <a:path w="21600" h="21576" extrusionOk="0">
                <a:moveTo>
                  <a:pt x="0" y="21576"/>
                </a:moveTo>
                <a:cubicBezTo>
                  <a:pt x="737" y="4998"/>
                  <a:pt x="7303" y="24"/>
                  <a:pt x="10903" y="0"/>
                </a:cubicBezTo>
                <a:cubicBezTo>
                  <a:pt x="14503" y="-24"/>
                  <a:pt x="20880" y="5154"/>
                  <a:pt x="21600" y="21432"/>
                </a:cubicBezTo>
              </a:path>
            </a:pathLst>
          </a:custGeom>
          <a:ln w="38100">
            <a:solidFill>
              <a:srgbClr val="D9D9D9"/>
            </a:solidFill>
            <a:miter/>
          </a:ln>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50" name="矩形 44"/>
          <p:cNvSpPr txBox="1"/>
          <p:nvPr/>
        </p:nvSpPr>
        <p:spPr>
          <a:xfrm>
            <a:off x="4926951" y="3792918"/>
            <a:ext cx="2800183" cy="730831"/>
          </a:xfrm>
          <a:prstGeom prst="rect">
            <a:avLst/>
          </a:prstGeom>
          <a:ln w="12700">
            <a:miter lim="400000"/>
          </a:ln>
        </p:spPr>
        <p:txBody>
          <a:bodyPr lIns="45719" rIns="45719">
            <a:spAutoFit/>
          </a:bodyPr>
          <a:lstStyle/>
          <a:p>
            <a:pPr algn="ctr">
              <a:defRPr sz="2000" b="1">
                <a:solidFill>
                  <a:srgbClr val="A62C35"/>
                </a:solidFill>
                <a:latin typeface="Arial" panose="020B0604020202020204"/>
                <a:ea typeface="Arial" panose="020B0604020202020204"/>
                <a:cs typeface="Arial" panose="020B0604020202020204"/>
                <a:sym typeface="Arial" panose="020B0604020202020204"/>
              </a:defRPr>
            </a:pPr>
            <a:r>
              <a:rPr b="0">
                <a:latin typeface="黑体" panose="02010609060101010101" charset="-122"/>
                <a:ea typeface="黑体" panose="02010609060101010101" charset="-122"/>
                <a:cs typeface="黑体" panose="02010609060101010101" charset="-122"/>
                <a:sym typeface="黑体" panose="02010609060101010101" charset="-122"/>
              </a:rPr>
              <a:t>奖学金</a:t>
            </a:r>
            <a:endParaRPr b="0">
              <a:latin typeface="黑体" panose="02010609060101010101" charset="-122"/>
              <a:ea typeface="黑体" panose="02010609060101010101" charset="-122"/>
              <a:cs typeface="黑体" panose="02010609060101010101" charset="-122"/>
              <a:sym typeface="黑体" panose="02010609060101010101" charset="-122"/>
            </a:endParaRPr>
          </a:p>
          <a:p>
            <a:pPr algn="ctr">
              <a:defRPr sz="2000" b="1">
                <a:solidFill>
                  <a:srgbClr val="A62C35"/>
                </a:solidFill>
                <a:latin typeface="Arial" panose="020B0604020202020204"/>
                <a:ea typeface="Arial" panose="020B0604020202020204"/>
                <a:cs typeface="Arial" panose="020B0604020202020204"/>
                <a:sym typeface="Arial" panose="020B0604020202020204"/>
              </a:defRPr>
            </a:pPr>
            <a:r>
              <a:t>Scholarship</a:t>
            </a:r>
          </a:p>
        </p:txBody>
      </p:sp>
      <p:sp>
        <p:nvSpPr>
          <p:cNvPr id="351" name="矩形 45"/>
          <p:cNvSpPr txBox="1"/>
          <p:nvPr/>
        </p:nvSpPr>
        <p:spPr>
          <a:xfrm>
            <a:off x="202598" y="3907606"/>
            <a:ext cx="4247754" cy="707886"/>
          </a:xfrm>
          <a:prstGeom prst="rect">
            <a:avLst/>
          </a:prstGeom>
          <a:ln w="12700">
            <a:miter lim="400000"/>
          </a:ln>
        </p:spPr>
        <p:txBody>
          <a:bodyPr lIns="45719" rIns="45719">
            <a:spAutoFit/>
          </a:bodyPr>
          <a:lstStyle/>
          <a:p>
            <a:pPr>
              <a:lnSpc>
                <a:spcPct val="150000"/>
              </a:lnSpc>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dirty="0" err="1">
                <a:latin typeface="Arial" panose="020B0604020202020204" pitchFamily="34" charset="0"/>
                <a:ea typeface="黑体" panose="02010609060101010101" charset="-122"/>
                <a:cs typeface="Arial" panose="020B0604020202020204" pitchFamily="34" charset="0"/>
              </a:rPr>
              <a:t>W</a:t>
            </a:r>
            <a:r>
              <a:rPr lang="en-US" dirty="0" err="1">
                <a:latin typeface="Arial" panose="020B0604020202020204" pitchFamily="34" charset="0"/>
                <a:ea typeface="黑体" panose="02010609060101010101" charset="-122"/>
                <a:cs typeface="Arial" panose="020B0604020202020204" pitchFamily="34" charset="0"/>
              </a:rPr>
              <a:t>ebsite</a:t>
            </a:r>
            <a:r>
              <a:rPr dirty="0" err="1">
                <a:latin typeface="Arial" panose="020B0604020202020204" pitchFamily="34" charset="0"/>
                <a:ea typeface="黑体" panose="02010609060101010101" charset="-122"/>
                <a:cs typeface="Arial" panose="020B0604020202020204" pitchFamily="34" charset="0"/>
                <a:sym typeface="黑体" panose="02010609060101010101" charset="-122"/>
              </a:rPr>
              <a:t>：</a:t>
            </a:r>
            <a:r>
              <a:rPr u="sng" dirty="0" err="1">
                <a:solidFill>
                  <a:srgbClr val="5699C2"/>
                </a:solidFill>
                <a:uFill>
                  <a:solidFill>
                    <a:srgbClr val="5699C2"/>
                  </a:solidFill>
                </a:uFill>
                <a:latin typeface="Arial" panose="020B0604020202020204" pitchFamily="34" charset="0"/>
                <a:ea typeface="黑体" panose="02010609060101010101" charset="-122"/>
                <a:cs typeface="Arial" panose="020B0604020202020204" pitchFamily="34" charset="0"/>
              </a:rPr>
              <a:t>http</a:t>
            </a:r>
            <a:r>
              <a:rPr u="sng" dirty="0">
                <a:solidFill>
                  <a:srgbClr val="5699C2"/>
                </a:solidFill>
                <a:uFill>
                  <a:solidFill>
                    <a:srgbClr val="5699C2"/>
                  </a:solidFill>
                </a:uFill>
                <a:latin typeface="Arial" panose="020B0604020202020204" pitchFamily="34" charset="0"/>
                <a:ea typeface="黑体" panose="02010609060101010101" charset="-122"/>
                <a:cs typeface="Arial" panose="020B0604020202020204" pitchFamily="34" charset="0"/>
              </a:rPr>
              <a:t>://www.campuschina.org/</a:t>
            </a:r>
            <a:endParaRPr u="sng" dirty="0">
              <a:solidFill>
                <a:srgbClr val="5699C2"/>
              </a:solidFill>
              <a:uFill>
                <a:solidFill>
                  <a:srgbClr val="5699C2"/>
                </a:solidFill>
              </a:uFill>
              <a:latin typeface="Arial" panose="020B0604020202020204" pitchFamily="34" charset="0"/>
              <a:ea typeface="黑体" panose="02010609060101010101" charset="-122"/>
              <a:cs typeface="Arial" panose="020B0604020202020204" pitchFamily="34" charset="0"/>
            </a:endParaRPr>
          </a:p>
          <a:p>
            <a:pPr>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1600" b="1" dirty="0">
                <a:latin typeface="Arial" panose="020B0604020202020204" pitchFamily="34" charset="0"/>
                <a:ea typeface="黑体" panose="02010609060101010101" charset="-122"/>
                <a:cs typeface="Arial" panose="020B0604020202020204" pitchFamily="34" charset="0"/>
              </a:rPr>
              <a:t>September Intake</a:t>
            </a:r>
            <a:endParaRPr lang="en-US" altLang="zh-CN" sz="1600" dirty="0">
              <a:latin typeface="Arial" panose="020B0604020202020204" pitchFamily="34" charset="0"/>
              <a:ea typeface="黑体" panose="02010609060101010101" charset="-122"/>
              <a:cs typeface="Arial" panose="020B0604020202020204" pitchFamily="34" charset="0"/>
            </a:endParaRPr>
          </a:p>
        </p:txBody>
      </p:sp>
      <p:sp>
        <p:nvSpPr>
          <p:cNvPr id="352" name="矩形 46"/>
          <p:cNvSpPr txBox="1"/>
          <p:nvPr/>
        </p:nvSpPr>
        <p:spPr>
          <a:xfrm>
            <a:off x="339655" y="2670507"/>
            <a:ext cx="2982122" cy="446276"/>
          </a:xfrm>
          <a:prstGeom prst="rect">
            <a:avLst/>
          </a:prstGeom>
          <a:ln w="12700">
            <a:miter lim="400000"/>
          </a:ln>
        </p:spPr>
        <p:txBody>
          <a:bodyPr lIns="45719" rIns="45719">
            <a:spAutoFit/>
          </a:bodyPr>
          <a:lstStyle/>
          <a:p>
            <a:pPr algn="ctr">
              <a:defRPr sz="2300" b="1">
                <a:solidFill>
                  <a:srgbClr val="0070C0"/>
                </a:solidFill>
                <a:latin typeface="Arial" panose="020B0604020202020204"/>
                <a:ea typeface="Arial" panose="020B0604020202020204"/>
                <a:cs typeface="Arial" panose="020B0604020202020204"/>
                <a:sym typeface="Arial" panose="020B0604020202020204"/>
              </a:defRPr>
            </a:pPr>
            <a:r>
              <a:rPr dirty="0"/>
              <a:t>CSC scholarship</a:t>
            </a:r>
            <a:endParaRPr dirty="0"/>
          </a:p>
        </p:txBody>
      </p:sp>
      <p:sp>
        <p:nvSpPr>
          <p:cNvPr id="353" name="矩形 48"/>
          <p:cNvSpPr txBox="1"/>
          <p:nvPr/>
        </p:nvSpPr>
        <p:spPr>
          <a:xfrm>
            <a:off x="8271533" y="2611474"/>
            <a:ext cx="3943665" cy="1060450"/>
          </a:xfrm>
          <a:prstGeom prst="rect">
            <a:avLst/>
          </a:prstGeom>
          <a:ln w="12700">
            <a:miter lim="400000"/>
          </a:ln>
        </p:spPr>
        <p:txBody>
          <a:bodyPr lIns="45719" rIns="45719">
            <a:spAutoFit/>
          </a:bodyPr>
          <a:lstStyle/>
          <a:p>
            <a:pPr algn="ctr">
              <a:defRPr sz="2100" b="1">
                <a:solidFill>
                  <a:srgbClr val="00B050"/>
                </a:solidFill>
                <a:latin typeface="Arial" panose="020B0604020202020204"/>
                <a:ea typeface="Arial" panose="020B0604020202020204"/>
                <a:cs typeface="Arial" panose="020B0604020202020204"/>
                <a:sym typeface="Arial" panose="020B0604020202020204"/>
              </a:defRPr>
            </a:pPr>
            <a:endParaRPr>
              <a:latin typeface="黑体" panose="02010609060101010101" charset="-122"/>
              <a:ea typeface="黑体" panose="02010609060101010101" charset="-122"/>
              <a:cs typeface="黑体" panose="02010609060101010101" charset="-122"/>
              <a:sym typeface="黑体" panose="02010609060101010101" charset="-122"/>
            </a:endParaRPr>
          </a:p>
          <a:p>
            <a:pPr algn="ctr">
              <a:defRPr sz="2100" b="1">
                <a:solidFill>
                  <a:srgbClr val="00B050"/>
                </a:solidFill>
                <a:latin typeface="Arial" panose="020B0604020202020204"/>
                <a:ea typeface="Arial" panose="020B0604020202020204"/>
                <a:cs typeface="Arial" panose="020B0604020202020204"/>
                <a:sym typeface="Arial" panose="020B0604020202020204"/>
              </a:defRPr>
            </a:pPr>
            <a:r>
              <a:rPr lang="en-US"/>
              <a:t>P</a:t>
            </a:r>
            <a:r>
              <a:t>re-university </a:t>
            </a:r>
            <a:r>
              <a:rPr lang="en-US"/>
              <a:t>P</a:t>
            </a:r>
            <a:r>
              <a:t>rogram </a:t>
            </a:r>
            <a:r>
              <a:rPr lang="en-US"/>
              <a:t>Scholarship</a:t>
            </a:r>
            <a:endParaRPr lang="en-US">
              <a:latin typeface="Lato Light"/>
              <a:ea typeface="Lato Light"/>
              <a:cs typeface="Lato Light"/>
              <a:sym typeface="Lato Light"/>
            </a:endParaRPr>
          </a:p>
        </p:txBody>
      </p:sp>
      <p:sp>
        <p:nvSpPr>
          <p:cNvPr id="354" name="椭圆 55"/>
          <p:cNvSpPr/>
          <p:nvPr/>
        </p:nvSpPr>
        <p:spPr>
          <a:xfrm>
            <a:off x="6169240" y="2954814"/>
            <a:ext cx="165601" cy="165601"/>
          </a:xfrm>
          <a:prstGeom prst="ellipse">
            <a:avLst/>
          </a:prstGeom>
          <a:gradFill>
            <a:gsLst>
              <a:gs pos="13000">
                <a:srgbClr val="A152EB"/>
              </a:gs>
              <a:gs pos="84000">
                <a:srgbClr val="5849E2"/>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55" name="椭圆 56"/>
          <p:cNvSpPr/>
          <p:nvPr/>
        </p:nvSpPr>
        <p:spPr>
          <a:xfrm>
            <a:off x="4434447" y="3919677"/>
            <a:ext cx="165601" cy="165601"/>
          </a:xfrm>
          <a:prstGeom prst="ellipse">
            <a:avLst/>
          </a:prstGeom>
          <a:gradFill>
            <a:gsLst>
              <a:gs pos="13000">
                <a:srgbClr val="34B1F1"/>
              </a:gs>
              <a:gs pos="84000">
                <a:srgbClr val="095EDF"/>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56" name="椭圆 57"/>
          <p:cNvSpPr/>
          <p:nvPr/>
        </p:nvSpPr>
        <p:spPr>
          <a:xfrm>
            <a:off x="7773427" y="3887334"/>
            <a:ext cx="165601" cy="165601"/>
          </a:xfrm>
          <a:prstGeom prst="ellipse">
            <a:avLst/>
          </a:prstGeom>
          <a:gradFill>
            <a:gsLst>
              <a:gs pos="13000">
                <a:srgbClr val="3DE58F"/>
              </a:gs>
              <a:gs pos="84000">
                <a:srgbClr val="0A9242"/>
              </a:gs>
            </a:gsLst>
            <a:lin ang="4200000"/>
          </a:gradFill>
          <a:ln w="12700">
            <a:solidFill>
              <a:srgbClr val="0A9242">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57" name="矩形 29"/>
          <p:cNvSpPr txBox="1"/>
          <p:nvPr/>
        </p:nvSpPr>
        <p:spPr>
          <a:xfrm>
            <a:off x="4908380" y="593162"/>
            <a:ext cx="2687320" cy="445135"/>
          </a:xfrm>
          <a:prstGeom prst="rect">
            <a:avLst/>
          </a:prstGeom>
          <a:ln w="12700">
            <a:miter lim="400000"/>
          </a:ln>
        </p:spPr>
        <p:txBody>
          <a:bodyPr wrap="none" lIns="45719" rIns="45719">
            <a:spAutoFit/>
          </a:bodyPr>
          <a:lstStyle/>
          <a:p>
            <a:pPr algn="ctr">
              <a:defRPr sz="2300" b="1">
                <a:solidFill>
                  <a:srgbClr val="7030A0"/>
                </a:solidFill>
                <a:latin typeface="Arial" panose="020B0604020202020204"/>
                <a:ea typeface="Arial" panose="020B0604020202020204"/>
                <a:cs typeface="Arial" panose="020B0604020202020204"/>
                <a:sym typeface="Arial" panose="020B0604020202020204"/>
              </a:defRPr>
            </a:pPr>
            <a:r>
              <a:t>CUMT Scholarship</a:t>
            </a:r>
          </a:p>
        </p:txBody>
      </p:sp>
      <p:sp>
        <p:nvSpPr>
          <p:cNvPr id="358" name="矩形 30"/>
          <p:cNvSpPr txBox="1"/>
          <p:nvPr/>
        </p:nvSpPr>
        <p:spPr>
          <a:xfrm>
            <a:off x="3826933" y="882426"/>
            <a:ext cx="4157412" cy="1323439"/>
          </a:xfrm>
          <a:prstGeom prst="rect">
            <a:avLst/>
          </a:prstGeom>
          <a:ln w="12700">
            <a:miter lim="400000"/>
          </a:ln>
        </p:spPr>
        <p:txBody>
          <a:bodyPr wrap="square" lIns="45719" rIns="45719">
            <a:spAutoFit/>
          </a:bodyPr>
          <a:lstStyle/>
          <a:p>
            <a:pPr>
              <a:lnSpc>
                <a:spcPct val="150000"/>
              </a:lnSpc>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dirty="0">
                <a:latin typeface="Arial" panose="020B0604020202020204" pitchFamily="34" charset="0"/>
                <a:ea typeface="黑体" panose="02010609060101010101" charset="-122"/>
                <a:cs typeface="Arial" panose="020B0604020202020204" pitchFamily="34" charset="0"/>
              </a:rPr>
              <a:t>W</a:t>
            </a:r>
            <a:r>
              <a:rPr lang="en-US" dirty="0">
                <a:latin typeface="Arial" panose="020B0604020202020204" pitchFamily="34" charset="0"/>
                <a:ea typeface="黑体" panose="02010609060101010101" charset="-122"/>
                <a:cs typeface="Arial" panose="020B0604020202020204" pitchFamily="34" charset="0"/>
              </a:rPr>
              <a:t>ebsite</a:t>
            </a:r>
            <a:r>
              <a:rPr dirty="0">
                <a:latin typeface="Arial" panose="020B0604020202020204" pitchFamily="34" charset="0"/>
                <a:ea typeface="黑体" panose="02010609060101010101" charset="-122"/>
                <a:cs typeface="Arial" panose="020B0604020202020204" pitchFamily="34" charset="0"/>
                <a:sym typeface="黑体" panose="02010609060101010101" charset="-122"/>
              </a:rPr>
              <a:t>：</a:t>
            </a:r>
            <a:endParaRPr dirty="0">
              <a:latin typeface="Arial" panose="020B0604020202020204" pitchFamily="34" charset="0"/>
              <a:ea typeface="黑体" panose="02010609060101010101" charset="-122"/>
              <a:cs typeface="Arial" panose="020B0604020202020204" pitchFamily="34" charset="0"/>
              <a:sym typeface="黑体" panose="02010609060101010101" charset="-122"/>
            </a:endParaRPr>
          </a:p>
          <a:p>
            <a:pPr>
              <a:lnSpc>
                <a:spcPct val="150000"/>
              </a:lnSpc>
              <a:defRPr sz="1600" b="1">
                <a:solidFill>
                  <a:srgbClr val="36636E"/>
                </a:solidFill>
                <a:latin typeface="Arial" panose="020B0604020202020204"/>
                <a:ea typeface="Arial" panose="020B0604020202020204"/>
                <a:cs typeface="Arial" panose="020B0604020202020204"/>
                <a:sym typeface="Arial" panose="020B0604020202020204"/>
              </a:defRPr>
            </a:pPr>
            <a:r>
              <a:rPr dirty="0">
                <a:latin typeface="Arial" panose="020B0604020202020204" pitchFamily="34" charset="0"/>
                <a:ea typeface="黑体" panose="02010609060101010101" charset="-122"/>
                <a:cs typeface="Arial" panose="020B0604020202020204" pitchFamily="34" charset="0"/>
                <a:hlinkClick r:id="rId2"/>
              </a:rPr>
              <a:t>http://cumt.17gz.org/member/login.do</a:t>
            </a:r>
            <a:r>
              <a:rPr lang="en-US" dirty="0">
                <a:latin typeface="Arial" panose="020B0604020202020204" pitchFamily="34" charset="0"/>
                <a:ea typeface="黑体" panose="02010609060101010101" charset="-122"/>
                <a:cs typeface="Arial" panose="020B0604020202020204" pitchFamily="34" charset="0"/>
              </a:rPr>
              <a:t> </a:t>
            </a:r>
            <a:endParaRPr dirty="0">
              <a:latin typeface="Arial" panose="020B0604020202020204" pitchFamily="34" charset="0"/>
              <a:ea typeface="黑体" panose="02010609060101010101" charset="-122"/>
              <a:cs typeface="Arial" panose="020B0604020202020204" pitchFamily="34" charset="0"/>
            </a:endParaRPr>
          </a:p>
          <a:p>
            <a:pPr>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1600" dirty="0">
                <a:latin typeface="Arial" panose="020B0604020202020204" pitchFamily="34" charset="0"/>
                <a:ea typeface="黑体" panose="02010609060101010101" charset="-122"/>
                <a:cs typeface="Arial" panose="020B0604020202020204" pitchFamily="34" charset="0"/>
              </a:rPr>
              <a:t>March Intake</a:t>
            </a:r>
            <a:endParaRPr lang="en-US" altLang="zh-CN" sz="1600" dirty="0">
              <a:latin typeface="Arial" panose="020B0604020202020204" pitchFamily="34" charset="0"/>
              <a:ea typeface="黑体" panose="02010609060101010101" charset="-122"/>
              <a:cs typeface="Arial" panose="020B0604020202020204" pitchFamily="34" charset="0"/>
            </a:endParaRPr>
          </a:p>
          <a:p>
            <a:pPr>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1600" b="1" dirty="0">
                <a:latin typeface="Arial" panose="020B0604020202020204" pitchFamily="34" charset="0"/>
                <a:ea typeface="黑体" panose="02010609060101010101" charset="-122"/>
                <a:cs typeface="Arial" panose="020B0604020202020204" pitchFamily="34" charset="0"/>
              </a:rPr>
              <a:t>September Intake</a:t>
            </a:r>
            <a:endParaRPr dirty="0">
              <a:latin typeface="Arial" panose="020B0604020202020204" pitchFamily="34" charset="0"/>
              <a:ea typeface="黑体" panose="02010609060101010101" charset="-122"/>
              <a:cs typeface="Arial" panose="020B0604020202020204" pitchFamily="34" charset="0"/>
            </a:endParaRPr>
          </a:p>
        </p:txBody>
      </p:sp>
      <p:sp>
        <p:nvSpPr>
          <p:cNvPr id="359" name="Shape 1465"/>
          <p:cNvSpPr/>
          <p:nvPr/>
        </p:nvSpPr>
        <p:spPr>
          <a:xfrm>
            <a:off x="5203307" y="5271022"/>
            <a:ext cx="2097466" cy="1519767"/>
          </a:xfrm>
          <a:custGeom>
            <a:avLst/>
            <a:gdLst/>
            <a:ahLst/>
            <a:cxnLst>
              <a:cxn ang="0">
                <a:pos x="wd2" y="hd2"/>
              </a:cxn>
              <a:cxn ang="5400000">
                <a:pos x="wd2" y="hd2"/>
              </a:cxn>
              <a:cxn ang="10800000">
                <a:pos x="wd2" y="hd2"/>
              </a:cxn>
              <a:cxn ang="16200000">
                <a:pos x="wd2" y="hd2"/>
              </a:cxn>
            </a:cxnLst>
            <a:rect l="0" t="0" r="r" b="b"/>
            <a:pathLst>
              <a:path w="21600" h="21381" extrusionOk="0">
                <a:moveTo>
                  <a:pt x="0" y="0"/>
                </a:moveTo>
                <a:cubicBezTo>
                  <a:pt x="19" y="3742"/>
                  <a:pt x="1072" y="7475"/>
                  <a:pt x="3162" y="10330"/>
                </a:cubicBezTo>
                <a:cubicBezTo>
                  <a:pt x="5151" y="13048"/>
                  <a:pt x="7723" y="14484"/>
                  <a:pt x="10328" y="14638"/>
                </a:cubicBezTo>
                <a:lnTo>
                  <a:pt x="10328" y="16995"/>
                </a:lnTo>
                <a:cubicBezTo>
                  <a:pt x="10076" y="17099"/>
                  <a:pt x="9836" y="17278"/>
                  <a:pt x="9637" y="17549"/>
                </a:cubicBezTo>
                <a:cubicBezTo>
                  <a:pt x="8995" y="18426"/>
                  <a:pt x="8995" y="19846"/>
                  <a:pt x="9637" y="20723"/>
                </a:cubicBezTo>
                <a:cubicBezTo>
                  <a:pt x="10279" y="21600"/>
                  <a:pt x="11320" y="21600"/>
                  <a:pt x="11962" y="20723"/>
                </a:cubicBezTo>
                <a:cubicBezTo>
                  <a:pt x="12604" y="19846"/>
                  <a:pt x="12604" y="18426"/>
                  <a:pt x="11962" y="17549"/>
                </a:cubicBezTo>
                <a:cubicBezTo>
                  <a:pt x="11763" y="17278"/>
                  <a:pt x="11524" y="17099"/>
                  <a:pt x="11272" y="16995"/>
                </a:cubicBezTo>
                <a:lnTo>
                  <a:pt x="11272" y="14638"/>
                </a:lnTo>
                <a:cubicBezTo>
                  <a:pt x="13877" y="14484"/>
                  <a:pt x="16449" y="13047"/>
                  <a:pt x="18438" y="10330"/>
                </a:cubicBezTo>
                <a:cubicBezTo>
                  <a:pt x="20528" y="7475"/>
                  <a:pt x="21581" y="3742"/>
                  <a:pt x="21600" y="0"/>
                </a:cubicBezTo>
                <a:lnTo>
                  <a:pt x="0" y="0"/>
                </a:lnTo>
                <a:close/>
              </a:path>
            </a:pathLst>
          </a:custGeom>
          <a:gradFill>
            <a:gsLst>
              <a:gs pos="13000">
                <a:srgbClr val="A152EB"/>
              </a:gs>
              <a:gs pos="84000">
                <a:srgbClr val="5849E2"/>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60" name="Shape 1484"/>
          <p:cNvSpPr/>
          <p:nvPr/>
        </p:nvSpPr>
        <p:spPr>
          <a:xfrm>
            <a:off x="781983" y="5271022"/>
            <a:ext cx="2097466" cy="1519767"/>
          </a:xfrm>
          <a:custGeom>
            <a:avLst/>
            <a:gdLst/>
            <a:ahLst/>
            <a:cxnLst>
              <a:cxn ang="0">
                <a:pos x="wd2" y="hd2"/>
              </a:cxn>
              <a:cxn ang="5400000">
                <a:pos x="wd2" y="hd2"/>
              </a:cxn>
              <a:cxn ang="10800000">
                <a:pos x="wd2" y="hd2"/>
              </a:cxn>
              <a:cxn ang="16200000">
                <a:pos x="wd2" y="hd2"/>
              </a:cxn>
            </a:cxnLst>
            <a:rect l="0" t="0" r="r" b="b"/>
            <a:pathLst>
              <a:path w="21600" h="21381" extrusionOk="0">
                <a:moveTo>
                  <a:pt x="0" y="0"/>
                </a:moveTo>
                <a:cubicBezTo>
                  <a:pt x="19" y="3742"/>
                  <a:pt x="1072" y="7475"/>
                  <a:pt x="3162" y="10330"/>
                </a:cubicBezTo>
                <a:cubicBezTo>
                  <a:pt x="5151" y="13048"/>
                  <a:pt x="7723" y="14484"/>
                  <a:pt x="10328" y="14638"/>
                </a:cubicBezTo>
                <a:lnTo>
                  <a:pt x="10328" y="16995"/>
                </a:lnTo>
                <a:cubicBezTo>
                  <a:pt x="10076" y="17099"/>
                  <a:pt x="9836" y="17278"/>
                  <a:pt x="9637" y="17549"/>
                </a:cubicBezTo>
                <a:cubicBezTo>
                  <a:pt x="8995" y="18426"/>
                  <a:pt x="8995" y="19846"/>
                  <a:pt x="9637" y="20723"/>
                </a:cubicBezTo>
                <a:cubicBezTo>
                  <a:pt x="10279" y="21600"/>
                  <a:pt x="11320" y="21600"/>
                  <a:pt x="11962" y="20723"/>
                </a:cubicBezTo>
                <a:cubicBezTo>
                  <a:pt x="12604" y="19846"/>
                  <a:pt x="12604" y="18426"/>
                  <a:pt x="11962" y="17549"/>
                </a:cubicBezTo>
                <a:cubicBezTo>
                  <a:pt x="11763" y="17278"/>
                  <a:pt x="11524" y="17099"/>
                  <a:pt x="11272" y="16995"/>
                </a:cubicBezTo>
                <a:lnTo>
                  <a:pt x="11272" y="14638"/>
                </a:lnTo>
                <a:cubicBezTo>
                  <a:pt x="13877" y="14484"/>
                  <a:pt x="16449" y="13047"/>
                  <a:pt x="18438" y="10330"/>
                </a:cubicBezTo>
                <a:cubicBezTo>
                  <a:pt x="20528" y="7475"/>
                  <a:pt x="21581" y="3742"/>
                  <a:pt x="21600" y="0"/>
                </a:cubicBezTo>
                <a:lnTo>
                  <a:pt x="0" y="0"/>
                </a:lnTo>
                <a:close/>
              </a:path>
            </a:pathLst>
          </a:custGeom>
          <a:gradFill>
            <a:gsLst>
              <a:gs pos="13000">
                <a:srgbClr val="34B1F1"/>
              </a:gs>
              <a:gs pos="84000">
                <a:srgbClr val="095EDF"/>
              </a:gs>
            </a:gsLst>
            <a:lin ang="4200000"/>
          </a:gradFill>
          <a:ln w="12700">
            <a:solidFill>
              <a:srgbClr val="F9CF59">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sp>
        <p:nvSpPr>
          <p:cNvPr id="361" name="Shape 1475"/>
          <p:cNvSpPr/>
          <p:nvPr/>
        </p:nvSpPr>
        <p:spPr>
          <a:xfrm>
            <a:off x="9372333" y="5271022"/>
            <a:ext cx="2097466" cy="1519767"/>
          </a:xfrm>
          <a:custGeom>
            <a:avLst/>
            <a:gdLst/>
            <a:ahLst/>
            <a:cxnLst>
              <a:cxn ang="0">
                <a:pos x="wd2" y="hd2"/>
              </a:cxn>
              <a:cxn ang="5400000">
                <a:pos x="wd2" y="hd2"/>
              </a:cxn>
              <a:cxn ang="10800000">
                <a:pos x="wd2" y="hd2"/>
              </a:cxn>
              <a:cxn ang="16200000">
                <a:pos x="wd2" y="hd2"/>
              </a:cxn>
            </a:cxnLst>
            <a:rect l="0" t="0" r="r" b="b"/>
            <a:pathLst>
              <a:path w="21600" h="21381" extrusionOk="0">
                <a:moveTo>
                  <a:pt x="0" y="0"/>
                </a:moveTo>
                <a:cubicBezTo>
                  <a:pt x="19" y="3742"/>
                  <a:pt x="1072" y="7475"/>
                  <a:pt x="3162" y="10330"/>
                </a:cubicBezTo>
                <a:cubicBezTo>
                  <a:pt x="5151" y="13048"/>
                  <a:pt x="7723" y="14484"/>
                  <a:pt x="10328" y="14638"/>
                </a:cubicBezTo>
                <a:lnTo>
                  <a:pt x="10328" y="16995"/>
                </a:lnTo>
                <a:cubicBezTo>
                  <a:pt x="10076" y="17099"/>
                  <a:pt x="9836" y="17278"/>
                  <a:pt x="9637" y="17549"/>
                </a:cubicBezTo>
                <a:cubicBezTo>
                  <a:pt x="8995" y="18426"/>
                  <a:pt x="8995" y="19846"/>
                  <a:pt x="9637" y="20723"/>
                </a:cubicBezTo>
                <a:cubicBezTo>
                  <a:pt x="10279" y="21600"/>
                  <a:pt x="11320" y="21600"/>
                  <a:pt x="11962" y="20723"/>
                </a:cubicBezTo>
                <a:cubicBezTo>
                  <a:pt x="12604" y="19846"/>
                  <a:pt x="12604" y="18426"/>
                  <a:pt x="11962" y="17549"/>
                </a:cubicBezTo>
                <a:cubicBezTo>
                  <a:pt x="11763" y="17278"/>
                  <a:pt x="11524" y="17099"/>
                  <a:pt x="11272" y="16995"/>
                </a:cubicBezTo>
                <a:lnTo>
                  <a:pt x="11272" y="14638"/>
                </a:lnTo>
                <a:cubicBezTo>
                  <a:pt x="13877" y="14484"/>
                  <a:pt x="16449" y="13047"/>
                  <a:pt x="18438" y="10330"/>
                </a:cubicBezTo>
                <a:cubicBezTo>
                  <a:pt x="20528" y="7475"/>
                  <a:pt x="21581" y="3742"/>
                  <a:pt x="21600" y="0"/>
                </a:cubicBezTo>
                <a:lnTo>
                  <a:pt x="0" y="0"/>
                </a:lnTo>
                <a:close/>
              </a:path>
            </a:pathLst>
          </a:custGeom>
          <a:gradFill>
            <a:gsLst>
              <a:gs pos="13000">
                <a:srgbClr val="3DE58F"/>
              </a:gs>
              <a:gs pos="84000">
                <a:srgbClr val="0A9242"/>
              </a:gs>
            </a:gsLst>
            <a:lin ang="4200000"/>
          </a:gradFill>
          <a:ln w="12700">
            <a:solidFill>
              <a:srgbClr val="0A9242">
                <a:alpha val="24000"/>
              </a:srgbClr>
            </a:solidFill>
            <a:miter/>
          </a:ln>
          <a:effectLst>
            <a:outerShdw blurRad="330200" dist="203200" dir="2700000" rotWithShape="0">
              <a:srgbClr val="000000">
                <a:alpha val="19000"/>
              </a:srgbClr>
            </a:outerShdw>
          </a:effectLst>
        </p:spPr>
        <p:txBody>
          <a:bodyPr lIns="45719" rIns="45719" anchor="ctr"/>
          <a:lstStyle/>
          <a:p>
            <a:pPr algn="ctr">
              <a:defRPr>
                <a:solidFill>
                  <a:srgbClr val="FFFFFF"/>
                </a:solidFill>
                <a:latin typeface="Arial" panose="020B0604020202020204"/>
                <a:ea typeface="Arial" panose="020B0604020202020204"/>
                <a:cs typeface="Arial" panose="020B0604020202020204"/>
                <a:sym typeface="Arial" panose="020B0604020202020204"/>
              </a:defRPr>
            </a:pPr>
          </a:p>
        </p:txBody>
      </p:sp>
      <p:pic>
        <p:nvPicPr>
          <p:cNvPr id="362" name="图片 2" descr="图片 2"/>
          <p:cNvPicPr>
            <a:picLocks noChangeAspect="1"/>
          </p:cNvPicPr>
          <p:nvPr/>
        </p:nvPicPr>
        <p:blipFill>
          <a:blip r:embed="rId3" cstate="print"/>
          <a:stretch>
            <a:fillRect/>
          </a:stretch>
        </p:blipFill>
        <p:spPr>
          <a:xfrm>
            <a:off x="9543939" y="290707"/>
            <a:ext cx="2309341" cy="591719"/>
          </a:xfrm>
          <a:prstGeom prst="rect">
            <a:avLst/>
          </a:prstGeom>
          <a:ln w="12700">
            <a:miter lim="400000"/>
            <a:headEnd/>
            <a:tailEnd/>
          </a:ln>
        </p:spPr>
      </p:pic>
      <p:sp>
        <p:nvSpPr>
          <p:cNvPr id="363" name="矩形 30"/>
          <p:cNvSpPr txBox="1"/>
          <p:nvPr/>
        </p:nvSpPr>
        <p:spPr>
          <a:xfrm>
            <a:off x="8576945" y="3630930"/>
            <a:ext cx="3333115" cy="1169551"/>
          </a:xfrm>
          <a:prstGeom prst="rect">
            <a:avLst/>
          </a:prstGeom>
          <a:ln w="12700">
            <a:miter lim="400000"/>
          </a:ln>
        </p:spPr>
        <p:txBody>
          <a:bodyPr wrap="square" lIns="45719" rIns="45719">
            <a:spAutoFit/>
          </a:bodyPr>
          <a:lstStyle/>
          <a:p>
            <a:pPr>
              <a:lnSpc>
                <a:spcPct val="150000"/>
              </a:lnSpc>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1400" dirty="0">
                <a:latin typeface="Arial" panose="020B0604020202020204" pitchFamily="34" charset="0"/>
                <a:ea typeface="黑体" panose="02010609060101010101" charset="-122"/>
                <a:cs typeface="Arial" panose="020B0604020202020204" pitchFamily="34" charset="0"/>
              </a:rPr>
              <a:t>W</a:t>
            </a:r>
            <a:r>
              <a:rPr lang="en-US" sz="1400" dirty="0">
                <a:latin typeface="Arial" panose="020B0604020202020204" pitchFamily="34" charset="0"/>
                <a:ea typeface="黑体" panose="02010609060101010101" charset="-122"/>
                <a:cs typeface="Arial" panose="020B0604020202020204" pitchFamily="34" charset="0"/>
              </a:rPr>
              <a:t>ebsite</a:t>
            </a:r>
            <a:r>
              <a:rPr sz="1400" dirty="0">
                <a:latin typeface="Arial" panose="020B0604020202020204" pitchFamily="34" charset="0"/>
                <a:ea typeface="黑体" panose="02010609060101010101" charset="-122"/>
                <a:cs typeface="Arial" panose="020B0604020202020204" pitchFamily="34" charset="0"/>
                <a:sym typeface="黑体" panose="02010609060101010101" charset="-122"/>
              </a:rPr>
              <a:t>：</a:t>
            </a:r>
            <a:r>
              <a:rPr sz="1400" dirty="0">
                <a:latin typeface="Arial" panose="020B0604020202020204" pitchFamily="34" charset="0"/>
                <a:ea typeface="黑体" panose="02010609060101010101" charset="-122"/>
                <a:cs typeface="Arial" panose="020B0604020202020204" pitchFamily="34" charset="0"/>
              </a:rPr>
              <a:t> </a:t>
            </a:r>
            <a:r>
              <a:rPr sz="1400" dirty="0">
                <a:latin typeface="Arial" panose="020B0604020202020204" pitchFamily="34" charset="0"/>
                <a:ea typeface="黑体" panose="02010609060101010101" charset="-122"/>
                <a:cs typeface="Arial" panose="020B0604020202020204" pitchFamily="34" charset="0"/>
                <a:hlinkClick r:id="rId2"/>
              </a:rPr>
              <a:t>http://cumt.17gz.org/member/login.do</a:t>
            </a:r>
            <a:r>
              <a:rPr lang="en-US" sz="1400" dirty="0">
                <a:latin typeface="Arial" panose="020B0604020202020204" pitchFamily="34" charset="0"/>
                <a:ea typeface="黑体" panose="02010609060101010101" charset="-122"/>
                <a:cs typeface="Arial" panose="020B0604020202020204" pitchFamily="34" charset="0"/>
              </a:rPr>
              <a:t> </a:t>
            </a:r>
            <a:endParaRPr sz="1400" dirty="0">
              <a:latin typeface="Arial" panose="020B0604020202020204" pitchFamily="34" charset="0"/>
              <a:ea typeface="黑体" panose="02010609060101010101" charset="-122"/>
              <a:cs typeface="Arial" panose="020B0604020202020204" pitchFamily="34" charset="0"/>
            </a:endParaRPr>
          </a:p>
          <a:p>
            <a:pPr>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1400" dirty="0">
                <a:latin typeface="Arial" panose="020B0604020202020204" pitchFamily="34" charset="0"/>
                <a:ea typeface="黑体" panose="02010609060101010101" charset="-122"/>
                <a:cs typeface="Arial" panose="020B0604020202020204" pitchFamily="34" charset="0"/>
              </a:rPr>
              <a:t>March Intake</a:t>
            </a:r>
            <a:endParaRPr lang="en-US" altLang="zh-CN" sz="1400" dirty="0">
              <a:latin typeface="Arial" panose="020B0604020202020204" pitchFamily="34" charset="0"/>
              <a:ea typeface="黑体" panose="02010609060101010101" charset="-122"/>
              <a:cs typeface="Arial" panose="020B0604020202020204" pitchFamily="34" charset="0"/>
            </a:endParaRPr>
          </a:p>
          <a:p>
            <a:pPr>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1400" b="1" dirty="0">
                <a:latin typeface="Arial" panose="020B0604020202020204" pitchFamily="34" charset="0"/>
                <a:ea typeface="黑体" panose="02010609060101010101" charset="-122"/>
                <a:cs typeface="Arial" panose="020B0604020202020204" pitchFamily="34" charset="0"/>
              </a:rPr>
              <a:t>September Intake</a:t>
            </a:r>
            <a:endParaRPr lang="en-US" altLang="zh-CN" sz="1400" dirty="0">
              <a:latin typeface="Arial" panose="020B0604020202020204" pitchFamily="34" charset="0"/>
              <a:ea typeface="黑体" panose="02010609060101010101" charset="-122"/>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descr="图片 1"/>
          <p:cNvPicPr>
            <a:picLocks noChangeAspect="1"/>
          </p:cNvPicPr>
          <p:nvPr/>
        </p:nvPicPr>
        <p:blipFill>
          <a:blip r:embed="rId1" cstate="print"/>
          <a:stretch>
            <a:fillRect/>
          </a:stretch>
        </p:blipFill>
        <p:spPr>
          <a:xfrm>
            <a:off x="0" y="-298451"/>
            <a:ext cx="12192000" cy="7061201"/>
          </a:xfrm>
          <a:prstGeom prst="rect">
            <a:avLst/>
          </a:prstGeom>
        </p:spPr>
      </p:pic>
      <p:sp>
        <p:nvSpPr>
          <p:cNvPr id="3" name="矩形 2"/>
          <p:cNvSpPr/>
          <p:nvPr/>
        </p:nvSpPr>
        <p:spPr>
          <a:xfrm>
            <a:off x="496824" y="39254"/>
            <a:ext cx="11198352" cy="1501117"/>
          </a:xfrm>
          <a:prstGeom prst="rect">
            <a:avLst/>
          </a:prstGeom>
        </p:spPr>
        <p:txBody>
          <a:bodyPr wrap="square">
            <a:spAutoFit/>
          </a:bodyPr>
          <a:lstStyle/>
          <a:p>
            <a:pPr>
              <a:lnSpc>
                <a:spcPct val="200000"/>
              </a:lnSpc>
            </a:pPr>
            <a:r>
              <a:rPr lang="en-US" altLang="zh-CN" sz="5400" b="1" dirty="0">
                <a:solidFill>
                  <a:schemeClr val="accent1">
                    <a:lumMod val="50000"/>
                  </a:schemeClr>
                </a:solidFill>
                <a:latin typeface="Times New Roman Bold" pitchFamily="18" charset="0"/>
                <a:cs typeface="Times New Roman Bold" pitchFamily="18" charset="0"/>
                <a:sym typeface="+mn-ea"/>
              </a:rPr>
              <a:t>CSC Scholarship </a:t>
            </a:r>
            <a:r>
              <a:rPr lang="en-GB" altLang="zh-CN" sz="5400" b="1" dirty="0">
                <a:solidFill>
                  <a:schemeClr val="accent1">
                    <a:lumMod val="50000"/>
                  </a:schemeClr>
                </a:solidFill>
                <a:latin typeface="Times New Roman Bold" pitchFamily="18" charset="0"/>
                <a:cs typeface="Times New Roman Bold" pitchFamily="18" charset="0"/>
              </a:rPr>
              <a:t>Eligibility </a:t>
            </a:r>
            <a:endParaRPr lang="en-GB" altLang="zh-CN" sz="5400" b="1" dirty="0">
              <a:solidFill>
                <a:schemeClr val="accent1">
                  <a:lumMod val="50000"/>
                </a:schemeClr>
              </a:solidFill>
              <a:latin typeface="Times New Roman Bold" pitchFamily="18" charset="0"/>
              <a:cs typeface="Times New Roman Bold" pitchFamily="18" charset="0"/>
            </a:endParaRPr>
          </a:p>
        </p:txBody>
      </p:sp>
      <p:pic>
        <p:nvPicPr>
          <p:cNvPr id="4"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6" name="矩形 5"/>
          <p:cNvSpPr/>
          <p:nvPr/>
        </p:nvSpPr>
        <p:spPr>
          <a:xfrm>
            <a:off x="698657" y="2784267"/>
            <a:ext cx="5419107" cy="1754326"/>
          </a:xfrm>
          <a:prstGeom prst="rect">
            <a:avLst/>
          </a:prstGeom>
        </p:spPr>
        <p:txBody>
          <a:bodyPr wrap="square">
            <a:spAutoFit/>
          </a:bodyPr>
          <a:lstStyle/>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603050405020304" charset="0"/>
                <a:cs typeface="Times New Roman" panose="02020603050405020304" charset="0"/>
              </a:rPr>
              <a:t>a bachelor's degree holder under the age of </a:t>
            </a:r>
            <a:r>
              <a:rPr lang="en-US" altLang="zh-CN" b="1" dirty="0">
                <a:solidFill>
                  <a:schemeClr val="accent1">
                    <a:lumMod val="50000"/>
                  </a:schemeClr>
                </a:solidFill>
                <a:latin typeface="Times New Roman" panose="02020603050405020304" charset="0"/>
                <a:cs typeface="Times New Roman" panose="02020603050405020304" charset="0"/>
              </a:rPr>
              <a:t>35</a:t>
            </a:r>
            <a:r>
              <a:rPr lang="en-US" altLang="zh-CN" dirty="0">
                <a:solidFill>
                  <a:schemeClr val="accent1">
                    <a:lumMod val="50000"/>
                  </a:schemeClr>
                </a:solidFill>
                <a:latin typeface="Times New Roman" panose="02020603050405020304" charset="0"/>
                <a:cs typeface="Times New Roman" panose="02020603050405020304" charset="0"/>
              </a:rPr>
              <a:t> when applying for master's programs</a:t>
            </a:r>
            <a:endParaRPr lang="en-US" altLang="zh-CN" dirty="0">
              <a:solidFill>
                <a:schemeClr val="accent1">
                  <a:lumMod val="50000"/>
                </a:schemeClr>
              </a:solidFill>
              <a:latin typeface="Times New Roman" panose="02020603050405020304" charset="0"/>
              <a:cs typeface="Times New Roman" panose="02020603050405020304" charset="0"/>
            </a:endParaRPr>
          </a:p>
          <a:p>
            <a:pPr marL="457200" indent="-457200">
              <a:lnSpc>
                <a:spcPct val="150000"/>
              </a:lnSpc>
              <a:buFont typeface="Wingdings" panose="05000000000000000000" pitchFamily="2" charset="2"/>
              <a:buChar char="Ø"/>
            </a:pPr>
            <a:r>
              <a:rPr lang="en-US" altLang="zh-CN" dirty="0">
                <a:solidFill>
                  <a:schemeClr val="accent1">
                    <a:lumMod val="50000"/>
                  </a:schemeClr>
                </a:solidFill>
                <a:latin typeface="Times New Roman" panose="02020603050405020304" charset="0"/>
                <a:cs typeface="Times New Roman" panose="02020603050405020304" charset="0"/>
              </a:rPr>
              <a:t>a master's degree holder under the age of </a:t>
            </a:r>
            <a:r>
              <a:rPr lang="en-US" altLang="zh-CN" b="1" dirty="0">
                <a:solidFill>
                  <a:schemeClr val="accent1">
                    <a:lumMod val="50000"/>
                  </a:schemeClr>
                </a:solidFill>
                <a:latin typeface="Times New Roman" panose="02020603050405020304" charset="0"/>
                <a:cs typeface="Times New Roman" panose="02020603050405020304" charset="0"/>
              </a:rPr>
              <a:t>40</a:t>
            </a:r>
            <a:r>
              <a:rPr lang="en-US" altLang="zh-CN" dirty="0">
                <a:solidFill>
                  <a:schemeClr val="accent1">
                    <a:lumMod val="50000"/>
                  </a:schemeClr>
                </a:solidFill>
                <a:latin typeface="Times New Roman" panose="02020603050405020304" charset="0"/>
                <a:cs typeface="Times New Roman" panose="02020603050405020304" charset="0"/>
              </a:rPr>
              <a:t> when applying for doctoral programs</a:t>
            </a:r>
            <a:endParaRPr lang="zh-CN" altLang="en-US" dirty="0">
              <a:solidFill>
                <a:schemeClr val="accent1">
                  <a:lumMod val="50000"/>
                </a:schemeClr>
              </a:solidFill>
              <a:latin typeface="Times New Roman" panose="02020603050405020304" charset="0"/>
              <a:cs typeface="Times New Roman" panose="02020603050405020304" charset="0"/>
            </a:endParaRPr>
          </a:p>
        </p:txBody>
      </p:sp>
      <p:sp>
        <p:nvSpPr>
          <p:cNvPr id="8" name="矩形 7"/>
          <p:cNvSpPr/>
          <p:nvPr/>
        </p:nvSpPr>
        <p:spPr>
          <a:xfrm>
            <a:off x="651510" y="1870710"/>
            <a:ext cx="10405110" cy="583565"/>
          </a:xfrm>
          <a:prstGeom prst="rect">
            <a:avLst/>
          </a:prstGeom>
        </p:spPr>
        <p:txBody>
          <a:bodyPr wrap="square">
            <a:spAutoFit/>
          </a:bodyPr>
          <a:lstStyle/>
          <a:p>
            <a:r>
              <a:rPr lang="en-US" altLang="zh-CN" sz="3200" dirty="0">
                <a:solidFill>
                  <a:schemeClr val="accent1">
                    <a:lumMod val="50000"/>
                  </a:schemeClr>
                </a:solidFill>
                <a:latin typeface="Arial" panose="020B0604020202020204" pitchFamily="34" charset="0"/>
                <a:cs typeface="Arial" panose="020B0604020202020204" pitchFamily="34" charset="0"/>
              </a:rPr>
              <a:t>Scholarship </a:t>
            </a:r>
            <a:r>
              <a:rPr lang="en-US" altLang="zh-CN" sz="3200">
                <a:solidFill>
                  <a:schemeClr val="accent1">
                    <a:lumMod val="50000"/>
                  </a:schemeClr>
                </a:solidFill>
                <a:latin typeface="Arial" panose="020B0604020202020204" pitchFamily="34" charset="0"/>
                <a:cs typeface="Arial" panose="020B0604020202020204" pitchFamily="34" charset="0"/>
              </a:rPr>
              <a:t>Postgraduate </a:t>
            </a:r>
            <a:r>
              <a:rPr lang="en-US" altLang="zh-CN" sz="3200" smtClean="0">
                <a:solidFill>
                  <a:schemeClr val="accent1">
                    <a:lumMod val="50000"/>
                  </a:schemeClr>
                </a:solidFill>
                <a:latin typeface="Arial" panose="020B0604020202020204" pitchFamily="34" charset="0"/>
                <a:cs typeface="Arial" panose="020B0604020202020204" pitchFamily="34" charset="0"/>
              </a:rPr>
              <a:t>Program (F</a:t>
            </a:r>
            <a:r>
              <a:rPr lang="en-US" altLang="zh-CN" sz="3200" smtClean="0">
                <a:solidFill>
                  <a:schemeClr val="accent1">
                    <a:lumMod val="50000"/>
                  </a:schemeClr>
                </a:solidFill>
                <a:latin typeface="Arial" panose="020B0604020202020204" pitchFamily="34" charset="0"/>
                <a:cs typeface="Arial" panose="020B0604020202020204" pitchFamily="34" charset="0"/>
              </a:rPr>
              <a:t>inished)</a:t>
            </a:r>
            <a:endParaRPr lang="en-US" altLang="zh-CN" sz="3200"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1" descr="图片 1"/>
          <p:cNvPicPr>
            <a:picLocks noChangeAspect="1"/>
          </p:cNvPicPr>
          <p:nvPr/>
        </p:nvPicPr>
        <p:blipFill>
          <a:blip r:embed="rId1" cstate="print"/>
          <a:stretch>
            <a:fillRect/>
          </a:stretch>
        </p:blipFill>
        <p:spPr>
          <a:xfrm>
            <a:off x="0" y="-203201"/>
            <a:ext cx="12192000" cy="7061201"/>
          </a:xfrm>
          <a:prstGeom prst="rect">
            <a:avLst/>
          </a:prstGeom>
        </p:spPr>
      </p:pic>
      <p:pic>
        <p:nvPicPr>
          <p:cNvPr id="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7" name="矩形 6"/>
          <p:cNvSpPr/>
          <p:nvPr/>
        </p:nvSpPr>
        <p:spPr>
          <a:xfrm>
            <a:off x="483076" y="609475"/>
            <a:ext cx="2993127" cy="923330"/>
          </a:xfrm>
          <a:prstGeom prst="rect">
            <a:avLst/>
          </a:prstGeom>
        </p:spPr>
        <p:txBody>
          <a:bodyPr wrap="none">
            <a:spAutoFit/>
          </a:bodyPr>
          <a:lstStyle/>
          <a:p>
            <a:r>
              <a:rPr lang="en-GB" altLang="zh-CN" sz="5400" b="1" dirty="0">
                <a:solidFill>
                  <a:schemeClr val="accent1">
                    <a:lumMod val="50000"/>
                  </a:schemeClr>
                </a:solidFill>
                <a:latin typeface="Times New Roman Bold" pitchFamily="18" charset="0"/>
                <a:cs typeface="Times New Roman Bold" pitchFamily="18" charset="0"/>
              </a:rPr>
              <a:t>Coverage</a:t>
            </a:r>
            <a:endParaRPr lang="en-GB" altLang="zh-CN" sz="5400" b="1" dirty="0">
              <a:solidFill>
                <a:schemeClr val="accent1">
                  <a:lumMod val="50000"/>
                </a:schemeClr>
              </a:solidFill>
              <a:latin typeface="Times New Roman Bold" pitchFamily="18" charset="0"/>
              <a:cs typeface="Times New Roman Bold" pitchFamily="18" charset="0"/>
            </a:endParaRPr>
          </a:p>
        </p:txBody>
      </p:sp>
      <p:grpSp>
        <p:nvGrpSpPr>
          <p:cNvPr id="42" name="组合 41"/>
          <p:cNvGrpSpPr/>
          <p:nvPr/>
        </p:nvGrpSpPr>
        <p:grpSpPr>
          <a:xfrm>
            <a:off x="635476" y="1965418"/>
            <a:ext cx="11007323" cy="3908762"/>
            <a:chOff x="635476" y="1965418"/>
            <a:chExt cx="11007323" cy="3908762"/>
          </a:xfrm>
        </p:grpSpPr>
        <p:sp>
          <p:nvSpPr>
            <p:cNvPr id="4" name="矩形 3"/>
            <p:cNvSpPr/>
            <p:nvPr/>
          </p:nvSpPr>
          <p:spPr>
            <a:xfrm>
              <a:off x="6474883" y="2043025"/>
              <a:ext cx="5167916" cy="3170099"/>
            </a:xfrm>
            <a:prstGeom prst="rect">
              <a:avLst/>
            </a:prstGeom>
          </p:spPr>
          <p:txBody>
            <a:bodyPr wrap="square" numCol="1">
              <a:spAutoFit/>
            </a:bodyPr>
            <a:lstStyle/>
            <a:p>
              <a:pPr algn="just">
                <a:lnSpc>
                  <a:spcPct val="200000"/>
                </a:lnSpc>
              </a:pPr>
              <a:r>
                <a:rPr lang="en-US" altLang="zh-CN" sz="2800" b="1" dirty="0">
                  <a:solidFill>
                    <a:schemeClr val="accent1">
                      <a:lumMod val="50000"/>
                    </a:schemeClr>
                  </a:solidFill>
                  <a:latin typeface="Times New Roman" panose="02020603050405020304" charset="0"/>
                  <a:cs typeface="Times New Roman" panose="02020603050405020304" charset="0"/>
                </a:rPr>
                <a:t>Partial scholarship</a:t>
              </a:r>
              <a:endParaRPr lang="en-US" altLang="zh-CN" sz="2800" b="1"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Comprehensive Medical Insurance</a:t>
              </a:r>
              <a:endParaRPr lang="en-US" altLang="zh-CN" sz="2400"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Accommodation Fees </a:t>
              </a:r>
              <a:endParaRPr lang="en-US" altLang="zh-CN" sz="2400"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Life Allowance</a:t>
              </a:r>
              <a:endParaRPr lang="en-US" altLang="zh-CN" sz="2400" dirty="0">
                <a:solidFill>
                  <a:schemeClr val="accent1">
                    <a:lumMod val="50000"/>
                  </a:schemeClr>
                </a:solidFill>
                <a:latin typeface="Times New Roman" panose="02020603050405020304" charset="0"/>
                <a:cs typeface="Times New Roman" panose="02020603050405020304" charset="0"/>
              </a:endParaRPr>
            </a:p>
          </p:txBody>
        </p:sp>
        <p:sp>
          <p:nvSpPr>
            <p:cNvPr id="5" name="矩形 4"/>
            <p:cNvSpPr/>
            <p:nvPr/>
          </p:nvSpPr>
          <p:spPr>
            <a:xfrm>
              <a:off x="635476" y="1965418"/>
              <a:ext cx="5167916" cy="3908762"/>
            </a:xfrm>
            <a:prstGeom prst="rect">
              <a:avLst/>
            </a:prstGeom>
          </p:spPr>
          <p:txBody>
            <a:bodyPr wrap="square" numCol="1">
              <a:spAutoFit/>
            </a:bodyPr>
            <a:lstStyle/>
            <a:p>
              <a:pPr algn="just">
                <a:lnSpc>
                  <a:spcPct val="200000"/>
                </a:lnSpc>
              </a:pPr>
              <a:r>
                <a:rPr lang="en-US" altLang="zh-CN" sz="2800" b="1" dirty="0">
                  <a:solidFill>
                    <a:schemeClr val="accent1">
                      <a:lumMod val="50000"/>
                    </a:schemeClr>
                  </a:solidFill>
                  <a:latin typeface="Times New Roman" panose="02020603050405020304" charset="0"/>
                  <a:cs typeface="Times New Roman" panose="02020603050405020304" charset="0"/>
                </a:rPr>
                <a:t>Full scholarship</a:t>
              </a:r>
              <a:endParaRPr lang="en-US" altLang="zh-CN" sz="2800" b="1"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Tuition Fees</a:t>
              </a:r>
              <a:endParaRPr lang="en-US" altLang="zh-CN" sz="2400"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Comprehensive Medical Insurance</a:t>
              </a:r>
              <a:endParaRPr lang="en-US" altLang="zh-CN" sz="2400"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Accommodation Fees </a:t>
              </a:r>
              <a:endParaRPr lang="en-US" altLang="zh-CN" sz="2400" dirty="0">
                <a:solidFill>
                  <a:schemeClr val="accent1">
                    <a:lumMod val="50000"/>
                  </a:schemeClr>
                </a:solidFill>
                <a:latin typeface="Times New Roman" panose="02020603050405020304" charset="0"/>
                <a:cs typeface="Times New Roman" panose="02020603050405020304" charset="0"/>
              </a:endParaRPr>
            </a:p>
            <a:p>
              <a:pPr marL="457200" indent="-457200" algn="just">
                <a:lnSpc>
                  <a:spcPct val="200000"/>
                </a:lnSpc>
              </a:pPr>
              <a:r>
                <a:rPr lang="en-US" altLang="zh-CN" sz="2400" dirty="0">
                  <a:solidFill>
                    <a:schemeClr val="accent1">
                      <a:lumMod val="50000"/>
                    </a:schemeClr>
                  </a:solidFill>
                  <a:latin typeface="Times New Roman" panose="02020603050405020304" charset="0"/>
                  <a:cs typeface="Times New Roman" panose="02020603050405020304" charset="0"/>
                </a:rPr>
                <a:t>        Life Allowance</a:t>
              </a:r>
              <a:endParaRPr lang="en-US" altLang="zh-CN" sz="2400" dirty="0">
                <a:solidFill>
                  <a:schemeClr val="accent1">
                    <a:lumMod val="50000"/>
                  </a:schemeClr>
                </a:solidFill>
                <a:latin typeface="Times New Roman" panose="02020603050405020304" charset="0"/>
                <a:cs typeface="Times New Roman" panose="02020603050405020304" charset="0"/>
              </a:endParaRPr>
            </a:p>
          </p:txBody>
        </p:sp>
        <p:grpSp>
          <p:nvGrpSpPr>
            <p:cNvPr id="14" name="组合 13"/>
            <p:cNvGrpSpPr/>
            <p:nvPr/>
          </p:nvGrpSpPr>
          <p:grpSpPr>
            <a:xfrm>
              <a:off x="707899" y="4572000"/>
              <a:ext cx="444008" cy="368134"/>
              <a:chOff x="660401" y="561976"/>
              <a:chExt cx="514350" cy="530226"/>
            </a:xfrm>
          </p:grpSpPr>
          <p:sp>
            <p:nvSpPr>
              <p:cNvPr id="8" name="Freeform 5"/>
              <p:cNvSpPr/>
              <p:nvPr/>
            </p:nvSpPr>
            <p:spPr bwMode="auto">
              <a:xfrm>
                <a:off x="701676" y="808039"/>
                <a:ext cx="433388" cy="274638"/>
              </a:xfrm>
              <a:custGeom>
                <a:avLst/>
                <a:gdLst>
                  <a:gd name="T0" fmla="*/ 157 w 157"/>
                  <a:gd name="T1" fmla="*/ 0 h 99"/>
                  <a:gd name="T2" fmla="*/ 157 w 157"/>
                  <a:gd name="T3" fmla="*/ 95 h 99"/>
                  <a:gd name="T4" fmla="*/ 153 w 157"/>
                  <a:gd name="T5" fmla="*/ 99 h 99"/>
                  <a:gd name="T6" fmla="*/ 4 w 157"/>
                  <a:gd name="T7" fmla="*/ 99 h 99"/>
                  <a:gd name="T8" fmla="*/ 0 w 157"/>
                  <a:gd name="T9" fmla="*/ 95 h 99"/>
                  <a:gd name="T10" fmla="*/ 0 w 157"/>
                  <a:gd name="T11" fmla="*/ 0 h 99"/>
                </a:gdLst>
                <a:ahLst/>
                <a:cxnLst>
                  <a:cxn ang="0">
                    <a:pos x="T0" y="T1"/>
                  </a:cxn>
                  <a:cxn ang="0">
                    <a:pos x="T2" y="T3"/>
                  </a:cxn>
                  <a:cxn ang="0">
                    <a:pos x="T4" y="T5"/>
                  </a:cxn>
                  <a:cxn ang="0">
                    <a:pos x="T6" y="T7"/>
                  </a:cxn>
                  <a:cxn ang="0">
                    <a:pos x="T8" y="T9"/>
                  </a:cxn>
                  <a:cxn ang="0">
                    <a:pos x="T10" y="T11"/>
                  </a:cxn>
                </a:cxnLst>
                <a:rect l="0" t="0" r="r" b="b"/>
                <a:pathLst>
                  <a:path w="157" h="99">
                    <a:moveTo>
                      <a:pt x="157" y="0"/>
                    </a:moveTo>
                    <a:cubicBezTo>
                      <a:pt x="157" y="95"/>
                      <a:pt x="157" y="95"/>
                      <a:pt x="157" y="95"/>
                    </a:cubicBezTo>
                    <a:cubicBezTo>
                      <a:pt x="157" y="97"/>
                      <a:pt x="155" y="99"/>
                      <a:pt x="153" y="99"/>
                    </a:cubicBezTo>
                    <a:cubicBezTo>
                      <a:pt x="4" y="99"/>
                      <a:pt x="4" y="99"/>
                      <a:pt x="4" y="99"/>
                    </a:cubicBezTo>
                    <a:cubicBezTo>
                      <a:pt x="2" y="99"/>
                      <a:pt x="0" y="97"/>
                      <a:pt x="0" y="95"/>
                    </a:cubicBezTo>
                    <a:cubicBezTo>
                      <a:pt x="0" y="0"/>
                      <a:pt x="0" y="0"/>
                      <a:pt x="0" y="0"/>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9" name="Freeform 6"/>
              <p:cNvSpPr/>
              <p:nvPr/>
            </p:nvSpPr>
            <p:spPr bwMode="auto">
              <a:xfrm>
                <a:off x="981076" y="647701"/>
                <a:ext cx="193675" cy="165100"/>
              </a:xfrm>
              <a:custGeom>
                <a:avLst/>
                <a:gdLst>
                  <a:gd name="T0" fmla="*/ 43 w 70"/>
                  <a:gd name="T1" fmla="*/ 0 h 60"/>
                  <a:gd name="T2" fmla="*/ 66 w 70"/>
                  <a:gd name="T3" fmla="*/ 44 h 60"/>
                  <a:gd name="T4" fmla="*/ 56 w 70"/>
                  <a:gd name="T5" fmla="*/ 60 h 60"/>
                  <a:gd name="T6" fmla="*/ 28 w 70"/>
                  <a:gd name="T7" fmla="*/ 60 h 60"/>
                  <a:gd name="T8" fmla="*/ 7 w 70"/>
                  <a:gd name="T9" fmla="*/ 42 h 60"/>
                  <a:gd name="T10" fmla="*/ 0 w 70"/>
                  <a:gd name="T11" fmla="*/ 2 h 60"/>
                </a:gdLst>
                <a:ahLst/>
                <a:cxnLst>
                  <a:cxn ang="0">
                    <a:pos x="T0" y="T1"/>
                  </a:cxn>
                  <a:cxn ang="0">
                    <a:pos x="T2" y="T3"/>
                  </a:cxn>
                  <a:cxn ang="0">
                    <a:pos x="T4" y="T5"/>
                  </a:cxn>
                  <a:cxn ang="0">
                    <a:pos x="T6" y="T7"/>
                  </a:cxn>
                  <a:cxn ang="0">
                    <a:pos x="T8" y="T9"/>
                  </a:cxn>
                  <a:cxn ang="0">
                    <a:pos x="T10" y="T11"/>
                  </a:cxn>
                </a:cxnLst>
                <a:rect l="0" t="0" r="r" b="b"/>
                <a:pathLst>
                  <a:path w="70" h="60">
                    <a:moveTo>
                      <a:pt x="43" y="0"/>
                    </a:moveTo>
                    <a:cubicBezTo>
                      <a:pt x="66" y="44"/>
                      <a:pt x="66" y="44"/>
                      <a:pt x="66" y="44"/>
                    </a:cubicBezTo>
                    <a:cubicBezTo>
                      <a:pt x="70" y="52"/>
                      <a:pt x="66" y="60"/>
                      <a:pt x="56" y="60"/>
                    </a:cubicBezTo>
                    <a:cubicBezTo>
                      <a:pt x="28" y="60"/>
                      <a:pt x="28" y="60"/>
                      <a:pt x="28" y="60"/>
                    </a:cubicBezTo>
                    <a:cubicBezTo>
                      <a:pt x="18" y="60"/>
                      <a:pt x="9" y="52"/>
                      <a:pt x="7" y="42"/>
                    </a:cubicBezTo>
                    <a:cubicBezTo>
                      <a:pt x="0" y="2"/>
                      <a:pt x="0" y="2"/>
                      <a:pt x="0" y="2"/>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10" name="Freeform 7"/>
              <p:cNvSpPr/>
              <p:nvPr/>
            </p:nvSpPr>
            <p:spPr bwMode="auto">
              <a:xfrm>
                <a:off x="836613" y="652464"/>
                <a:ext cx="169863" cy="160338"/>
              </a:xfrm>
              <a:custGeom>
                <a:avLst/>
                <a:gdLst>
                  <a:gd name="T0" fmla="*/ 52 w 61"/>
                  <a:gd name="T1" fmla="*/ 0 h 58"/>
                  <a:gd name="T2" fmla="*/ 59 w 61"/>
                  <a:gd name="T3" fmla="*/ 40 h 58"/>
                  <a:gd name="T4" fmla="*/ 44 w 61"/>
                  <a:gd name="T5" fmla="*/ 58 h 58"/>
                  <a:gd name="T6" fmla="*/ 16 w 61"/>
                  <a:gd name="T7" fmla="*/ 58 h 58"/>
                  <a:gd name="T8" fmla="*/ 1 w 61"/>
                  <a:gd name="T9" fmla="*/ 40 h 58"/>
                  <a:gd name="T10" fmla="*/ 7 w 61"/>
                  <a:gd name="T11" fmla="*/ 0 h 58"/>
                </a:gdLst>
                <a:ahLst/>
                <a:cxnLst>
                  <a:cxn ang="0">
                    <a:pos x="T0" y="T1"/>
                  </a:cxn>
                  <a:cxn ang="0">
                    <a:pos x="T2" y="T3"/>
                  </a:cxn>
                  <a:cxn ang="0">
                    <a:pos x="T4" y="T5"/>
                  </a:cxn>
                  <a:cxn ang="0">
                    <a:pos x="T6" y="T7"/>
                  </a:cxn>
                  <a:cxn ang="0">
                    <a:pos x="T8" y="T9"/>
                  </a:cxn>
                  <a:cxn ang="0">
                    <a:pos x="T10" y="T11"/>
                  </a:cxn>
                </a:cxnLst>
                <a:rect l="0" t="0" r="r" b="b"/>
                <a:pathLst>
                  <a:path w="61" h="58">
                    <a:moveTo>
                      <a:pt x="52" y="0"/>
                    </a:moveTo>
                    <a:cubicBezTo>
                      <a:pt x="59" y="40"/>
                      <a:pt x="59" y="40"/>
                      <a:pt x="59" y="40"/>
                    </a:cubicBezTo>
                    <a:cubicBezTo>
                      <a:pt x="61" y="50"/>
                      <a:pt x="54" y="58"/>
                      <a:pt x="44" y="58"/>
                    </a:cubicBezTo>
                    <a:cubicBezTo>
                      <a:pt x="16" y="58"/>
                      <a:pt x="16" y="58"/>
                      <a:pt x="16" y="58"/>
                    </a:cubicBezTo>
                    <a:cubicBezTo>
                      <a:pt x="7" y="58"/>
                      <a:pt x="0" y="50"/>
                      <a:pt x="1" y="40"/>
                    </a:cubicBezTo>
                    <a:cubicBezTo>
                      <a:pt x="7" y="0"/>
                      <a:pt x="7" y="0"/>
                      <a:pt x="7" y="0"/>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11" name="Freeform 8"/>
              <p:cNvSpPr/>
              <p:nvPr/>
            </p:nvSpPr>
            <p:spPr bwMode="auto">
              <a:xfrm>
                <a:off x="660401" y="647701"/>
                <a:ext cx="198438" cy="165100"/>
              </a:xfrm>
              <a:custGeom>
                <a:avLst/>
                <a:gdLst>
                  <a:gd name="T0" fmla="*/ 72 w 72"/>
                  <a:gd name="T1" fmla="*/ 2 h 60"/>
                  <a:gd name="T2" fmla="*/ 63 w 72"/>
                  <a:gd name="T3" fmla="*/ 54 h 60"/>
                  <a:gd name="T4" fmla="*/ 56 w 72"/>
                  <a:gd name="T5" fmla="*/ 60 h 60"/>
                  <a:gd name="T6" fmla="*/ 5 w 72"/>
                  <a:gd name="T7" fmla="*/ 60 h 60"/>
                  <a:gd name="T8" fmla="*/ 1 w 72"/>
                  <a:gd name="T9" fmla="*/ 54 h 60"/>
                  <a:gd name="T10" fmla="*/ 28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2"/>
                    </a:moveTo>
                    <a:cubicBezTo>
                      <a:pt x="63" y="54"/>
                      <a:pt x="63" y="54"/>
                      <a:pt x="63" y="54"/>
                    </a:cubicBezTo>
                    <a:cubicBezTo>
                      <a:pt x="63" y="57"/>
                      <a:pt x="60" y="60"/>
                      <a:pt x="56" y="60"/>
                    </a:cubicBezTo>
                    <a:cubicBezTo>
                      <a:pt x="5" y="60"/>
                      <a:pt x="5" y="60"/>
                      <a:pt x="5" y="60"/>
                    </a:cubicBezTo>
                    <a:cubicBezTo>
                      <a:pt x="1" y="60"/>
                      <a:pt x="0" y="57"/>
                      <a:pt x="1" y="54"/>
                    </a:cubicBezTo>
                    <a:cubicBezTo>
                      <a:pt x="28" y="0"/>
                      <a:pt x="28" y="0"/>
                      <a:pt x="28" y="0"/>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12" name="Freeform 9"/>
              <p:cNvSpPr>
                <a:spLocks noEditPoints="1"/>
              </p:cNvSpPr>
              <p:nvPr/>
            </p:nvSpPr>
            <p:spPr bwMode="auto">
              <a:xfrm>
                <a:off x="728663" y="561976"/>
                <a:ext cx="379413" cy="96838"/>
              </a:xfrm>
              <a:custGeom>
                <a:avLst/>
                <a:gdLst>
                  <a:gd name="T0" fmla="*/ 129 w 137"/>
                  <a:gd name="T1" fmla="*/ 8 h 35"/>
                  <a:gd name="T2" fmla="*/ 129 w 137"/>
                  <a:gd name="T3" fmla="*/ 27 h 35"/>
                  <a:gd name="T4" fmla="*/ 8 w 137"/>
                  <a:gd name="T5" fmla="*/ 27 h 35"/>
                  <a:gd name="T6" fmla="*/ 8 w 137"/>
                  <a:gd name="T7" fmla="*/ 8 h 35"/>
                  <a:gd name="T8" fmla="*/ 129 w 137"/>
                  <a:gd name="T9" fmla="*/ 8 h 35"/>
                  <a:gd name="T10" fmla="*/ 133 w 137"/>
                  <a:gd name="T11" fmla="*/ 0 h 35"/>
                  <a:gd name="T12" fmla="*/ 4 w 137"/>
                  <a:gd name="T13" fmla="*/ 0 h 35"/>
                  <a:gd name="T14" fmla="*/ 0 w 137"/>
                  <a:gd name="T15" fmla="*/ 4 h 35"/>
                  <a:gd name="T16" fmla="*/ 0 w 137"/>
                  <a:gd name="T17" fmla="*/ 31 h 35"/>
                  <a:gd name="T18" fmla="*/ 4 w 137"/>
                  <a:gd name="T19" fmla="*/ 35 h 35"/>
                  <a:gd name="T20" fmla="*/ 133 w 137"/>
                  <a:gd name="T21" fmla="*/ 35 h 35"/>
                  <a:gd name="T22" fmla="*/ 137 w 137"/>
                  <a:gd name="T23" fmla="*/ 31 h 35"/>
                  <a:gd name="T24" fmla="*/ 137 w 137"/>
                  <a:gd name="T25" fmla="*/ 4 h 35"/>
                  <a:gd name="T26" fmla="*/ 133 w 13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35">
                    <a:moveTo>
                      <a:pt x="129" y="8"/>
                    </a:moveTo>
                    <a:cubicBezTo>
                      <a:pt x="129" y="27"/>
                      <a:pt x="129" y="27"/>
                      <a:pt x="129" y="27"/>
                    </a:cubicBezTo>
                    <a:cubicBezTo>
                      <a:pt x="8" y="27"/>
                      <a:pt x="8" y="27"/>
                      <a:pt x="8" y="27"/>
                    </a:cubicBezTo>
                    <a:cubicBezTo>
                      <a:pt x="8" y="8"/>
                      <a:pt x="8" y="8"/>
                      <a:pt x="8" y="8"/>
                    </a:cubicBezTo>
                    <a:cubicBezTo>
                      <a:pt x="129" y="8"/>
                      <a:pt x="129" y="8"/>
                      <a:pt x="129" y="8"/>
                    </a:cubicBezTo>
                    <a:moveTo>
                      <a:pt x="133" y="0"/>
                    </a:moveTo>
                    <a:cubicBezTo>
                      <a:pt x="4" y="0"/>
                      <a:pt x="4" y="0"/>
                      <a:pt x="4" y="0"/>
                    </a:cubicBezTo>
                    <a:cubicBezTo>
                      <a:pt x="2" y="0"/>
                      <a:pt x="0" y="2"/>
                      <a:pt x="0" y="4"/>
                    </a:cubicBezTo>
                    <a:cubicBezTo>
                      <a:pt x="0" y="31"/>
                      <a:pt x="0" y="31"/>
                      <a:pt x="0" y="31"/>
                    </a:cubicBezTo>
                    <a:cubicBezTo>
                      <a:pt x="0" y="33"/>
                      <a:pt x="2" y="35"/>
                      <a:pt x="4" y="35"/>
                    </a:cubicBezTo>
                    <a:cubicBezTo>
                      <a:pt x="133" y="35"/>
                      <a:pt x="133" y="35"/>
                      <a:pt x="133" y="35"/>
                    </a:cubicBezTo>
                    <a:cubicBezTo>
                      <a:pt x="135" y="35"/>
                      <a:pt x="137" y="33"/>
                      <a:pt x="137" y="31"/>
                    </a:cubicBezTo>
                    <a:cubicBezTo>
                      <a:pt x="137" y="4"/>
                      <a:pt x="137" y="4"/>
                      <a:pt x="137" y="4"/>
                    </a:cubicBezTo>
                    <a:cubicBezTo>
                      <a:pt x="137" y="2"/>
                      <a:pt x="135" y="0"/>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13" name="Freeform 10"/>
              <p:cNvSpPr>
                <a:spLocks noEditPoints="1"/>
              </p:cNvSpPr>
              <p:nvPr/>
            </p:nvSpPr>
            <p:spPr bwMode="auto">
              <a:xfrm>
                <a:off x="828676" y="855664"/>
                <a:ext cx="179388" cy="236538"/>
              </a:xfrm>
              <a:custGeom>
                <a:avLst/>
                <a:gdLst>
                  <a:gd name="T0" fmla="*/ 57 w 65"/>
                  <a:gd name="T1" fmla="*/ 8 h 86"/>
                  <a:gd name="T2" fmla="*/ 57 w 65"/>
                  <a:gd name="T3" fmla="*/ 78 h 86"/>
                  <a:gd name="T4" fmla="*/ 8 w 65"/>
                  <a:gd name="T5" fmla="*/ 78 h 86"/>
                  <a:gd name="T6" fmla="*/ 8 w 65"/>
                  <a:gd name="T7" fmla="*/ 8 h 86"/>
                  <a:gd name="T8" fmla="*/ 57 w 65"/>
                  <a:gd name="T9" fmla="*/ 8 h 86"/>
                  <a:gd name="T10" fmla="*/ 61 w 65"/>
                  <a:gd name="T11" fmla="*/ 0 h 86"/>
                  <a:gd name="T12" fmla="*/ 4 w 65"/>
                  <a:gd name="T13" fmla="*/ 0 h 86"/>
                  <a:gd name="T14" fmla="*/ 0 w 65"/>
                  <a:gd name="T15" fmla="*/ 4 h 86"/>
                  <a:gd name="T16" fmla="*/ 0 w 65"/>
                  <a:gd name="T17" fmla="*/ 82 h 86"/>
                  <a:gd name="T18" fmla="*/ 4 w 65"/>
                  <a:gd name="T19" fmla="*/ 86 h 86"/>
                  <a:gd name="T20" fmla="*/ 61 w 65"/>
                  <a:gd name="T21" fmla="*/ 86 h 86"/>
                  <a:gd name="T22" fmla="*/ 65 w 65"/>
                  <a:gd name="T23" fmla="*/ 82 h 86"/>
                  <a:gd name="T24" fmla="*/ 65 w 65"/>
                  <a:gd name="T25" fmla="*/ 4 h 86"/>
                  <a:gd name="T26" fmla="*/ 61 w 65"/>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6">
                    <a:moveTo>
                      <a:pt x="57" y="8"/>
                    </a:moveTo>
                    <a:cubicBezTo>
                      <a:pt x="57" y="78"/>
                      <a:pt x="57" y="78"/>
                      <a:pt x="57" y="78"/>
                    </a:cubicBezTo>
                    <a:cubicBezTo>
                      <a:pt x="8" y="78"/>
                      <a:pt x="8" y="78"/>
                      <a:pt x="8" y="78"/>
                    </a:cubicBezTo>
                    <a:cubicBezTo>
                      <a:pt x="8" y="8"/>
                      <a:pt x="8" y="8"/>
                      <a:pt x="8" y="8"/>
                    </a:cubicBezTo>
                    <a:cubicBezTo>
                      <a:pt x="57" y="8"/>
                      <a:pt x="57" y="8"/>
                      <a:pt x="57" y="8"/>
                    </a:cubicBezTo>
                    <a:moveTo>
                      <a:pt x="61" y="0"/>
                    </a:moveTo>
                    <a:cubicBezTo>
                      <a:pt x="4" y="0"/>
                      <a:pt x="4" y="0"/>
                      <a:pt x="4" y="0"/>
                    </a:cubicBezTo>
                    <a:cubicBezTo>
                      <a:pt x="2" y="0"/>
                      <a:pt x="0" y="2"/>
                      <a:pt x="0" y="4"/>
                    </a:cubicBezTo>
                    <a:cubicBezTo>
                      <a:pt x="0" y="82"/>
                      <a:pt x="0" y="82"/>
                      <a:pt x="0" y="82"/>
                    </a:cubicBezTo>
                    <a:cubicBezTo>
                      <a:pt x="0" y="84"/>
                      <a:pt x="2" y="86"/>
                      <a:pt x="4" y="86"/>
                    </a:cubicBezTo>
                    <a:cubicBezTo>
                      <a:pt x="61" y="86"/>
                      <a:pt x="61" y="86"/>
                      <a:pt x="61" y="86"/>
                    </a:cubicBezTo>
                    <a:cubicBezTo>
                      <a:pt x="64" y="86"/>
                      <a:pt x="65" y="84"/>
                      <a:pt x="65" y="82"/>
                    </a:cubicBezTo>
                    <a:cubicBezTo>
                      <a:pt x="65" y="4"/>
                      <a:pt x="65" y="4"/>
                      <a:pt x="65" y="4"/>
                    </a:cubicBezTo>
                    <a:cubicBezTo>
                      <a:pt x="65" y="2"/>
                      <a:pt x="64" y="0"/>
                      <a:pt x="6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grpSp>
        <p:grpSp>
          <p:nvGrpSpPr>
            <p:cNvPr id="18" name="组合 17"/>
            <p:cNvGrpSpPr/>
            <p:nvPr/>
          </p:nvGrpSpPr>
          <p:grpSpPr>
            <a:xfrm>
              <a:off x="715717" y="3194462"/>
              <a:ext cx="424314" cy="244391"/>
              <a:chOff x="11593513" y="3838575"/>
              <a:chExt cx="585787" cy="336550"/>
            </a:xfrm>
          </p:grpSpPr>
          <p:sp>
            <p:nvSpPr>
              <p:cNvPr id="15" name="Freeform 247"/>
              <p:cNvSpPr/>
              <p:nvPr/>
            </p:nvSpPr>
            <p:spPr bwMode="auto">
              <a:xfrm>
                <a:off x="11593513" y="3838575"/>
                <a:ext cx="585787" cy="155575"/>
              </a:xfrm>
              <a:custGeom>
                <a:avLst/>
                <a:gdLst>
                  <a:gd name="T0" fmla="*/ 288 w 369"/>
                  <a:gd name="T1" fmla="*/ 98 h 98"/>
                  <a:gd name="T2" fmla="*/ 369 w 369"/>
                  <a:gd name="T3" fmla="*/ 67 h 98"/>
                  <a:gd name="T4" fmla="*/ 185 w 369"/>
                  <a:gd name="T5" fmla="*/ 0 h 98"/>
                  <a:gd name="T6" fmla="*/ 0 w 369"/>
                  <a:gd name="T7" fmla="*/ 67 h 98"/>
                  <a:gd name="T8" fmla="*/ 81 w 369"/>
                  <a:gd name="T9" fmla="*/ 98 h 98"/>
                </a:gdLst>
                <a:ahLst/>
                <a:cxnLst>
                  <a:cxn ang="0">
                    <a:pos x="T0" y="T1"/>
                  </a:cxn>
                  <a:cxn ang="0">
                    <a:pos x="T2" y="T3"/>
                  </a:cxn>
                  <a:cxn ang="0">
                    <a:pos x="T4" y="T5"/>
                  </a:cxn>
                  <a:cxn ang="0">
                    <a:pos x="T6" y="T7"/>
                  </a:cxn>
                  <a:cxn ang="0">
                    <a:pos x="T8" y="T9"/>
                  </a:cxn>
                </a:cxnLst>
                <a:rect l="0" t="0" r="r" b="b"/>
                <a:pathLst>
                  <a:path w="369" h="98">
                    <a:moveTo>
                      <a:pt x="288" y="98"/>
                    </a:moveTo>
                    <a:lnTo>
                      <a:pt x="369" y="67"/>
                    </a:lnTo>
                    <a:lnTo>
                      <a:pt x="185" y="0"/>
                    </a:lnTo>
                    <a:lnTo>
                      <a:pt x="0" y="67"/>
                    </a:lnTo>
                    <a:lnTo>
                      <a:pt x="81" y="98"/>
                    </a:lnTo>
                  </a:path>
                </a:pathLst>
              </a:custGeom>
              <a:noFill/>
              <a:ln w="2540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 name="Oval 248"/>
              <p:cNvSpPr>
                <a:spLocks noChangeArrowheads="1"/>
              </p:cNvSpPr>
              <p:nvPr/>
            </p:nvSpPr>
            <p:spPr bwMode="auto">
              <a:xfrm>
                <a:off x="11722100" y="4098925"/>
                <a:ext cx="328612" cy="76200"/>
              </a:xfrm>
              <a:prstGeom prst="ellipse">
                <a:avLst/>
              </a:prstGeom>
              <a:noFill/>
              <a:ln w="2540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Freeform 249"/>
              <p:cNvSpPr/>
              <p:nvPr/>
            </p:nvSpPr>
            <p:spPr bwMode="auto">
              <a:xfrm>
                <a:off x="11722100" y="3944938"/>
                <a:ext cx="328612" cy="187325"/>
              </a:xfrm>
              <a:custGeom>
                <a:avLst/>
                <a:gdLst>
                  <a:gd name="T0" fmla="*/ 54 w 108"/>
                  <a:gd name="T1" fmla="*/ 0 h 61"/>
                  <a:gd name="T2" fmla="*/ 0 w 108"/>
                  <a:gd name="T3" fmla="*/ 12 h 61"/>
                  <a:gd name="T4" fmla="*/ 0 w 108"/>
                  <a:gd name="T5" fmla="*/ 12 h 61"/>
                  <a:gd name="T6" fmla="*/ 0 w 108"/>
                  <a:gd name="T7" fmla="*/ 61 h 61"/>
                  <a:gd name="T8" fmla="*/ 1 w 108"/>
                  <a:gd name="T9" fmla="*/ 61 h 61"/>
                  <a:gd name="T10" fmla="*/ 54 w 108"/>
                  <a:gd name="T11" fmla="*/ 50 h 61"/>
                  <a:gd name="T12" fmla="*/ 108 w 108"/>
                  <a:gd name="T13" fmla="*/ 61 h 61"/>
                  <a:gd name="T14" fmla="*/ 108 w 108"/>
                  <a:gd name="T15" fmla="*/ 61 h 61"/>
                  <a:gd name="T16" fmla="*/ 108 w 108"/>
                  <a:gd name="T17" fmla="*/ 12 h 61"/>
                  <a:gd name="T18" fmla="*/ 108 w 108"/>
                  <a:gd name="T19" fmla="*/ 12 h 61"/>
                  <a:gd name="T20" fmla="*/ 54 w 108"/>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61">
                    <a:moveTo>
                      <a:pt x="54" y="0"/>
                    </a:moveTo>
                    <a:cubicBezTo>
                      <a:pt x="25" y="0"/>
                      <a:pt x="0" y="6"/>
                      <a:pt x="0" y="12"/>
                    </a:cubicBezTo>
                    <a:cubicBezTo>
                      <a:pt x="0" y="12"/>
                      <a:pt x="0" y="12"/>
                      <a:pt x="0" y="12"/>
                    </a:cubicBezTo>
                    <a:cubicBezTo>
                      <a:pt x="0" y="61"/>
                      <a:pt x="0" y="61"/>
                      <a:pt x="0" y="61"/>
                    </a:cubicBezTo>
                    <a:cubicBezTo>
                      <a:pt x="1" y="61"/>
                      <a:pt x="1" y="61"/>
                      <a:pt x="1" y="61"/>
                    </a:cubicBezTo>
                    <a:cubicBezTo>
                      <a:pt x="4" y="55"/>
                      <a:pt x="27" y="50"/>
                      <a:pt x="54" y="50"/>
                    </a:cubicBezTo>
                    <a:cubicBezTo>
                      <a:pt x="82" y="50"/>
                      <a:pt x="104" y="55"/>
                      <a:pt x="108" y="61"/>
                    </a:cubicBezTo>
                    <a:cubicBezTo>
                      <a:pt x="108" y="61"/>
                      <a:pt x="108" y="61"/>
                      <a:pt x="108" y="61"/>
                    </a:cubicBezTo>
                    <a:cubicBezTo>
                      <a:pt x="108" y="12"/>
                      <a:pt x="108" y="12"/>
                      <a:pt x="108" y="12"/>
                    </a:cubicBezTo>
                    <a:cubicBezTo>
                      <a:pt x="108" y="12"/>
                      <a:pt x="108" y="12"/>
                      <a:pt x="108" y="12"/>
                    </a:cubicBezTo>
                    <a:cubicBezTo>
                      <a:pt x="108" y="6"/>
                      <a:pt x="84" y="0"/>
                      <a:pt x="54" y="0"/>
                    </a:cubicBezTo>
                    <a:close/>
                  </a:path>
                </a:pathLst>
              </a:custGeom>
              <a:noFill/>
              <a:ln w="25400" cap="flat">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584199" y="3928753"/>
              <a:ext cx="444008" cy="368134"/>
              <a:chOff x="660401" y="561976"/>
              <a:chExt cx="514350" cy="530226"/>
            </a:xfrm>
          </p:grpSpPr>
          <p:sp>
            <p:nvSpPr>
              <p:cNvPr id="20" name="Freeform 5"/>
              <p:cNvSpPr/>
              <p:nvPr/>
            </p:nvSpPr>
            <p:spPr bwMode="auto">
              <a:xfrm>
                <a:off x="701676" y="808039"/>
                <a:ext cx="433388" cy="274638"/>
              </a:xfrm>
              <a:custGeom>
                <a:avLst/>
                <a:gdLst>
                  <a:gd name="T0" fmla="*/ 157 w 157"/>
                  <a:gd name="T1" fmla="*/ 0 h 99"/>
                  <a:gd name="T2" fmla="*/ 157 w 157"/>
                  <a:gd name="T3" fmla="*/ 95 h 99"/>
                  <a:gd name="T4" fmla="*/ 153 w 157"/>
                  <a:gd name="T5" fmla="*/ 99 h 99"/>
                  <a:gd name="T6" fmla="*/ 4 w 157"/>
                  <a:gd name="T7" fmla="*/ 99 h 99"/>
                  <a:gd name="T8" fmla="*/ 0 w 157"/>
                  <a:gd name="T9" fmla="*/ 95 h 99"/>
                  <a:gd name="T10" fmla="*/ 0 w 157"/>
                  <a:gd name="T11" fmla="*/ 0 h 99"/>
                </a:gdLst>
                <a:ahLst/>
                <a:cxnLst>
                  <a:cxn ang="0">
                    <a:pos x="T0" y="T1"/>
                  </a:cxn>
                  <a:cxn ang="0">
                    <a:pos x="T2" y="T3"/>
                  </a:cxn>
                  <a:cxn ang="0">
                    <a:pos x="T4" y="T5"/>
                  </a:cxn>
                  <a:cxn ang="0">
                    <a:pos x="T6" y="T7"/>
                  </a:cxn>
                  <a:cxn ang="0">
                    <a:pos x="T8" y="T9"/>
                  </a:cxn>
                  <a:cxn ang="0">
                    <a:pos x="T10" y="T11"/>
                  </a:cxn>
                </a:cxnLst>
                <a:rect l="0" t="0" r="r" b="b"/>
                <a:pathLst>
                  <a:path w="157" h="99">
                    <a:moveTo>
                      <a:pt x="157" y="0"/>
                    </a:moveTo>
                    <a:cubicBezTo>
                      <a:pt x="157" y="95"/>
                      <a:pt x="157" y="95"/>
                      <a:pt x="157" y="95"/>
                    </a:cubicBezTo>
                    <a:cubicBezTo>
                      <a:pt x="157" y="97"/>
                      <a:pt x="155" y="99"/>
                      <a:pt x="153" y="99"/>
                    </a:cubicBezTo>
                    <a:cubicBezTo>
                      <a:pt x="4" y="99"/>
                      <a:pt x="4" y="99"/>
                      <a:pt x="4" y="99"/>
                    </a:cubicBezTo>
                    <a:cubicBezTo>
                      <a:pt x="2" y="99"/>
                      <a:pt x="0" y="97"/>
                      <a:pt x="0" y="95"/>
                    </a:cubicBezTo>
                    <a:cubicBezTo>
                      <a:pt x="0" y="0"/>
                      <a:pt x="0" y="0"/>
                      <a:pt x="0" y="0"/>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21" name="Freeform 6"/>
              <p:cNvSpPr/>
              <p:nvPr/>
            </p:nvSpPr>
            <p:spPr bwMode="auto">
              <a:xfrm>
                <a:off x="981076" y="647701"/>
                <a:ext cx="193675" cy="165100"/>
              </a:xfrm>
              <a:custGeom>
                <a:avLst/>
                <a:gdLst>
                  <a:gd name="T0" fmla="*/ 43 w 70"/>
                  <a:gd name="T1" fmla="*/ 0 h 60"/>
                  <a:gd name="T2" fmla="*/ 66 w 70"/>
                  <a:gd name="T3" fmla="*/ 44 h 60"/>
                  <a:gd name="T4" fmla="*/ 56 w 70"/>
                  <a:gd name="T5" fmla="*/ 60 h 60"/>
                  <a:gd name="T6" fmla="*/ 28 w 70"/>
                  <a:gd name="T7" fmla="*/ 60 h 60"/>
                  <a:gd name="T8" fmla="*/ 7 w 70"/>
                  <a:gd name="T9" fmla="*/ 42 h 60"/>
                  <a:gd name="T10" fmla="*/ 0 w 70"/>
                  <a:gd name="T11" fmla="*/ 2 h 60"/>
                </a:gdLst>
                <a:ahLst/>
                <a:cxnLst>
                  <a:cxn ang="0">
                    <a:pos x="T0" y="T1"/>
                  </a:cxn>
                  <a:cxn ang="0">
                    <a:pos x="T2" y="T3"/>
                  </a:cxn>
                  <a:cxn ang="0">
                    <a:pos x="T4" y="T5"/>
                  </a:cxn>
                  <a:cxn ang="0">
                    <a:pos x="T6" y="T7"/>
                  </a:cxn>
                  <a:cxn ang="0">
                    <a:pos x="T8" y="T9"/>
                  </a:cxn>
                  <a:cxn ang="0">
                    <a:pos x="T10" y="T11"/>
                  </a:cxn>
                </a:cxnLst>
                <a:rect l="0" t="0" r="r" b="b"/>
                <a:pathLst>
                  <a:path w="70" h="60">
                    <a:moveTo>
                      <a:pt x="43" y="0"/>
                    </a:moveTo>
                    <a:cubicBezTo>
                      <a:pt x="66" y="44"/>
                      <a:pt x="66" y="44"/>
                      <a:pt x="66" y="44"/>
                    </a:cubicBezTo>
                    <a:cubicBezTo>
                      <a:pt x="70" y="52"/>
                      <a:pt x="66" y="60"/>
                      <a:pt x="56" y="60"/>
                    </a:cubicBezTo>
                    <a:cubicBezTo>
                      <a:pt x="28" y="60"/>
                      <a:pt x="28" y="60"/>
                      <a:pt x="28" y="60"/>
                    </a:cubicBezTo>
                    <a:cubicBezTo>
                      <a:pt x="18" y="60"/>
                      <a:pt x="9" y="52"/>
                      <a:pt x="7" y="42"/>
                    </a:cubicBezTo>
                    <a:cubicBezTo>
                      <a:pt x="0" y="2"/>
                      <a:pt x="0" y="2"/>
                      <a:pt x="0" y="2"/>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22" name="Freeform 7"/>
              <p:cNvSpPr/>
              <p:nvPr/>
            </p:nvSpPr>
            <p:spPr bwMode="auto">
              <a:xfrm>
                <a:off x="836613" y="652464"/>
                <a:ext cx="169863" cy="160338"/>
              </a:xfrm>
              <a:custGeom>
                <a:avLst/>
                <a:gdLst>
                  <a:gd name="T0" fmla="*/ 52 w 61"/>
                  <a:gd name="T1" fmla="*/ 0 h 58"/>
                  <a:gd name="T2" fmla="*/ 59 w 61"/>
                  <a:gd name="T3" fmla="*/ 40 h 58"/>
                  <a:gd name="T4" fmla="*/ 44 w 61"/>
                  <a:gd name="T5" fmla="*/ 58 h 58"/>
                  <a:gd name="T6" fmla="*/ 16 w 61"/>
                  <a:gd name="T7" fmla="*/ 58 h 58"/>
                  <a:gd name="T8" fmla="*/ 1 w 61"/>
                  <a:gd name="T9" fmla="*/ 40 h 58"/>
                  <a:gd name="T10" fmla="*/ 7 w 61"/>
                  <a:gd name="T11" fmla="*/ 0 h 58"/>
                </a:gdLst>
                <a:ahLst/>
                <a:cxnLst>
                  <a:cxn ang="0">
                    <a:pos x="T0" y="T1"/>
                  </a:cxn>
                  <a:cxn ang="0">
                    <a:pos x="T2" y="T3"/>
                  </a:cxn>
                  <a:cxn ang="0">
                    <a:pos x="T4" y="T5"/>
                  </a:cxn>
                  <a:cxn ang="0">
                    <a:pos x="T6" y="T7"/>
                  </a:cxn>
                  <a:cxn ang="0">
                    <a:pos x="T8" y="T9"/>
                  </a:cxn>
                  <a:cxn ang="0">
                    <a:pos x="T10" y="T11"/>
                  </a:cxn>
                </a:cxnLst>
                <a:rect l="0" t="0" r="r" b="b"/>
                <a:pathLst>
                  <a:path w="61" h="58">
                    <a:moveTo>
                      <a:pt x="52" y="0"/>
                    </a:moveTo>
                    <a:cubicBezTo>
                      <a:pt x="59" y="40"/>
                      <a:pt x="59" y="40"/>
                      <a:pt x="59" y="40"/>
                    </a:cubicBezTo>
                    <a:cubicBezTo>
                      <a:pt x="61" y="50"/>
                      <a:pt x="54" y="58"/>
                      <a:pt x="44" y="58"/>
                    </a:cubicBezTo>
                    <a:cubicBezTo>
                      <a:pt x="16" y="58"/>
                      <a:pt x="16" y="58"/>
                      <a:pt x="16" y="58"/>
                    </a:cubicBezTo>
                    <a:cubicBezTo>
                      <a:pt x="7" y="58"/>
                      <a:pt x="0" y="50"/>
                      <a:pt x="1" y="40"/>
                    </a:cubicBezTo>
                    <a:cubicBezTo>
                      <a:pt x="7" y="0"/>
                      <a:pt x="7" y="0"/>
                      <a:pt x="7" y="0"/>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23" name="Freeform 8"/>
              <p:cNvSpPr/>
              <p:nvPr/>
            </p:nvSpPr>
            <p:spPr bwMode="auto">
              <a:xfrm>
                <a:off x="660401" y="647701"/>
                <a:ext cx="198438" cy="165100"/>
              </a:xfrm>
              <a:custGeom>
                <a:avLst/>
                <a:gdLst>
                  <a:gd name="T0" fmla="*/ 72 w 72"/>
                  <a:gd name="T1" fmla="*/ 2 h 60"/>
                  <a:gd name="T2" fmla="*/ 63 w 72"/>
                  <a:gd name="T3" fmla="*/ 54 h 60"/>
                  <a:gd name="T4" fmla="*/ 56 w 72"/>
                  <a:gd name="T5" fmla="*/ 60 h 60"/>
                  <a:gd name="T6" fmla="*/ 5 w 72"/>
                  <a:gd name="T7" fmla="*/ 60 h 60"/>
                  <a:gd name="T8" fmla="*/ 1 w 72"/>
                  <a:gd name="T9" fmla="*/ 54 h 60"/>
                  <a:gd name="T10" fmla="*/ 28 w 72"/>
                  <a:gd name="T11" fmla="*/ 0 h 60"/>
                </a:gdLst>
                <a:ahLst/>
                <a:cxnLst>
                  <a:cxn ang="0">
                    <a:pos x="T0" y="T1"/>
                  </a:cxn>
                  <a:cxn ang="0">
                    <a:pos x="T2" y="T3"/>
                  </a:cxn>
                  <a:cxn ang="0">
                    <a:pos x="T4" y="T5"/>
                  </a:cxn>
                  <a:cxn ang="0">
                    <a:pos x="T6" y="T7"/>
                  </a:cxn>
                  <a:cxn ang="0">
                    <a:pos x="T8" y="T9"/>
                  </a:cxn>
                  <a:cxn ang="0">
                    <a:pos x="T10" y="T11"/>
                  </a:cxn>
                </a:cxnLst>
                <a:rect l="0" t="0" r="r" b="b"/>
                <a:pathLst>
                  <a:path w="72" h="60">
                    <a:moveTo>
                      <a:pt x="72" y="2"/>
                    </a:moveTo>
                    <a:cubicBezTo>
                      <a:pt x="63" y="54"/>
                      <a:pt x="63" y="54"/>
                      <a:pt x="63" y="54"/>
                    </a:cubicBezTo>
                    <a:cubicBezTo>
                      <a:pt x="63" y="57"/>
                      <a:pt x="60" y="60"/>
                      <a:pt x="56" y="60"/>
                    </a:cubicBezTo>
                    <a:cubicBezTo>
                      <a:pt x="5" y="60"/>
                      <a:pt x="5" y="60"/>
                      <a:pt x="5" y="60"/>
                    </a:cubicBezTo>
                    <a:cubicBezTo>
                      <a:pt x="1" y="60"/>
                      <a:pt x="0" y="57"/>
                      <a:pt x="1" y="54"/>
                    </a:cubicBezTo>
                    <a:cubicBezTo>
                      <a:pt x="28" y="0"/>
                      <a:pt x="28" y="0"/>
                      <a:pt x="28" y="0"/>
                    </a:cubicBezTo>
                  </a:path>
                </a:pathLst>
              </a:custGeom>
              <a:noFill/>
              <a:ln w="22225" cap="flat">
                <a:solidFill>
                  <a:srgbClr val="00000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24" name="Freeform 9"/>
              <p:cNvSpPr>
                <a:spLocks noEditPoints="1"/>
              </p:cNvSpPr>
              <p:nvPr/>
            </p:nvSpPr>
            <p:spPr bwMode="auto">
              <a:xfrm>
                <a:off x="728663" y="561976"/>
                <a:ext cx="379413" cy="96838"/>
              </a:xfrm>
              <a:custGeom>
                <a:avLst/>
                <a:gdLst>
                  <a:gd name="T0" fmla="*/ 129 w 137"/>
                  <a:gd name="T1" fmla="*/ 8 h 35"/>
                  <a:gd name="T2" fmla="*/ 129 w 137"/>
                  <a:gd name="T3" fmla="*/ 27 h 35"/>
                  <a:gd name="T4" fmla="*/ 8 w 137"/>
                  <a:gd name="T5" fmla="*/ 27 h 35"/>
                  <a:gd name="T6" fmla="*/ 8 w 137"/>
                  <a:gd name="T7" fmla="*/ 8 h 35"/>
                  <a:gd name="T8" fmla="*/ 129 w 137"/>
                  <a:gd name="T9" fmla="*/ 8 h 35"/>
                  <a:gd name="T10" fmla="*/ 133 w 137"/>
                  <a:gd name="T11" fmla="*/ 0 h 35"/>
                  <a:gd name="T12" fmla="*/ 4 w 137"/>
                  <a:gd name="T13" fmla="*/ 0 h 35"/>
                  <a:gd name="T14" fmla="*/ 0 w 137"/>
                  <a:gd name="T15" fmla="*/ 4 h 35"/>
                  <a:gd name="T16" fmla="*/ 0 w 137"/>
                  <a:gd name="T17" fmla="*/ 31 h 35"/>
                  <a:gd name="T18" fmla="*/ 4 w 137"/>
                  <a:gd name="T19" fmla="*/ 35 h 35"/>
                  <a:gd name="T20" fmla="*/ 133 w 137"/>
                  <a:gd name="T21" fmla="*/ 35 h 35"/>
                  <a:gd name="T22" fmla="*/ 137 w 137"/>
                  <a:gd name="T23" fmla="*/ 31 h 35"/>
                  <a:gd name="T24" fmla="*/ 137 w 137"/>
                  <a:gd name="T25" fmla="*/ 4 h 35"/>
                  <a:gd name="T26" fmla="*/ 133 w 13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35">
                    <a:moveTo>
                      <a:pt x="129" y="8"/>
                    </a:moveTo>
                    <a:cubicBezTo>
                      <a:pt x="129" y="27"/>
                      <a:pt x="129" y="27"/>
                      <a:pt x="129" y="27"/>
                    </a:cubicBezTo>
                    <a:cubicBezTo>
                      <a:pt x="8" y="27"/>
                      <a:pt x="8" y="27"/>
                      <a:pt x="8" y="27"/>
                    </a:cubicBezTo>
                    <a:cubicBezTo>
                      <a:pt x="8" y="8"/>
                      <a:pt x="8" y="8"/>
                      <a:pt x="8" y="8"/>
                    </a:cubicBezTo>
                    <a:cubicBezTo>
                      <a:pt x="129" y="8"/>
                      <a:pt x="129" y="8"/>
                      <a:pt x="129" y="8"/>
                    </a:cubicBezTo>
                    <a:moveTo>
                      <a:pt x="133" y="0"/>
                    </a:moveTo>
                    <a:cubicBezTo>
                      <a:pt x="4" y="0"/>
                      <a:pt x="4" y="0"/>
                      <a:pt x="4" y="0"/>
                    </a:cubicBezTo>
                    <a:cubicBezTo>
                      <a:pt x="2" y="0"/>
                      <a:pt x="0" y="2"/>
                      <a:pt x="0" y="4"/>
                    </a:cubicBezTo>
                    <a:cubicBezTo>
                      <a:pt x="0" y="31"/>
                      <a:pt x="0" y="31"/>
                      <a:pt x="0" y="31"/>
                    </a:cubicBezTo>
                    <a:cubicBezTo>
                      <a:pt x="0" y="33"/>
                      <a:pt x="2" y="35"/>
                      <a:pt x="4" y="35"/>
                    </a:cubicBezTo>
                    <a:cubicBezTo>
                      <a:pt x="133" y="35"/>
                      <a:pt x="133" y="35"/>
                      <a:pt x="133" y="35"/>
                    </a:cubicBezTo>
                    <a:cubicBezTo>
                      <a:pt x="135" y="35"/>
                      <a:pt x="137" y="33"/>
                      <a:pt x="137" y="31"/>
                    </a:cubicBezTo>
                    <a:cubicBezTo>
                      <a:pt x="137" y="4"/>
                      <a:pt x="137" y="4"/>
                      <a:pt x="137" y="4"/>
                    </a:cubicBezTo>
                    <a:cubicBezTo>
                      <a:pt x="137" y="2"/>
                      <a:pt x="135" y="0"/>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sp>
            <p:nvSpPr>
              <p:cNvPr id="25" name="Freeform 10"/>
              <p:cNvSpPr>
                <a:spLocks noEditPoints="1"/>
              </p:cNvSpPr>
              <p:nvPr/>
            </p:nvSpPr>
            <p:spPr bwMode="auto">
              <a:xfrm>
                <a:off x="828676" y="855664"/>
                <a:ext cx="179388" cy="236538"/>
              </a:xfrm>
              <a:custGeom>
                <a:avLst/>
                <a:gdLst>
                  <a:gd name="T0" fmla="*/ 57 w 65"/>
                  <a:gd name="T1" fmla="*/ 8 h 86"/>
                  <a:gd name="T2" fmla="*/ 57 w 65"/>
                  <a:gd name="T3" fmla="*/ 78 h 86"/>
                  <a:gd name="T4" fmla="*/ 8 w 65"/>
                  <a:gd name="T5" fmla="*/ 78 h 86"/>
                  <a:gd name="T6" fmla="*/ 8 w 65"/>
                  <a:gd name="T7" fmla="*/ 8 h 86"/>
                  <a:gd name="T8" fmla="*/ 57 w 65"/>
                  <a:gd name="T9" fmla="*/ 8 h 86"/>
                  <a:gd name="T10" fmla="*/ 61 w 65"/>
                  <a:gd name="T11" fmla="*/ 0 h 86"/>
                  <a:gd name="T12" fmla="*/ 4 w 65"/>
                  <a:gd name="T13" fmla="*/ 0 h 86"/>
                  <a:gd name="T14" fmla="*/ 0 w 65"/>
                  <a:gd name="T15" fmla="*/ 4 h 86"/>
                  <a:gd name="T16" fmla="*/ 0 w 65"/>
                  <a:gd name="T17" fmla="*/ 82 h 86"/>
                  <a:gd name="T18" fmla="*/ 4 w 65"/>
                  <a:gd name="T19" fmla="*/ 86 h 86"/>
                  <a:gd name="T20" fmla="*/ 61 w 65"/>
                  <a:gd name="T21" fmla="*/ 86 h 86"/>
                  <a:gd name="T22" fmla="*/ 65 w 65"/>
                  <a:gd name="T23" fmla="*/ 82 h 86"/>
                  <a:gd name="T24" fmla="*/ 65 w 65"/>
                  <a:gd name="T25" fmla="*/ 4 h 86"/>
                  <a:gd name="T26" fmla="*/ 61 w 65"/>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6">
                    <a:moveTo>
                      <a:pt x="57" y="8"/>
                    </a:moveTo>
                    <a:cubicBezTo>
                      <a:pt x="57" y="78"/>
                      <a:pt x="57" y="78"/>
                      <a:pt x="57" y="78"/>
                    </a:cubicBezTo>
                    <a:cubicBezTo>
                      <a:pt x="8" y="78"/>
                      <a:pt x="8" y="78"/>
                      <a:pt x="8" y="78"/>
                    </a:cubicBezTo>
                    <a:cubicBezTo>
                      <a:pt x="8" y="8"/>
                      <a:pt x="8" y="8"/>
                      <a:pt x="8" y="8"/>
                    </a:cubicBezTo>
                    <a:cubicBezTo>
                      <a:pt x="57" y="8"/>
                      <a:pt x="57" y="8"/>
                      <a:pt x="57" y="8"/>
                    </a:cubicBezTo>
                    <a:moveTo>
                      <a:pt x="61" y="0"/>
                    </a:moveTo>
                    <a:cubicBezTo>
                      <a:pt x="4" y="0"/>
                      <a:pt x="4" y="0"/>
                      <a:pt x="4" y="0"/>
                    </a:cubicBezTo>
                    <a:cubicBezTo>
                      <a:pt x="2" y="0"/>
                      <a:pt x="0" y="2"/>
                      <a:pt x="0" y="4"/>
                    </a:cubicBezTo>
                    <a:cubicBezTo>
                      <a:pt x="0" y="82"/>
                      <a:pt x="0" y="82"/>
                      <a:pt x="0" y="82"/>
                    </a:cubicBezTo>
                    <a:cubicBezTo>
                      <a:pt x="0" y="84"/>
                      <a:pt x="2" y="86"/>
                      <a:pt x="4" y="86"/>
                    </a:cubicBezTo>
                    <a:cubicBezTo>
                      <a:pt x="61" y="86"/>
                      <a:pt x="61" y="86"/>
                      <a:pt x="61" y="86"/>
                    </a:cubicBezTo>
                    <a:cubicBezTo>
                      <a:pt x="64" y="86"/>
                      <a:pt x="65" y="84"/>
                      <a:pt x="65" y="82"/>
                    </a:cubicBezTo>
                    <a:cubicBezTo>
                      <a:pt x="65" y="4"/>
                      <a:pt x="65" y="4"/>
                      <a:pt x="65" y="4"/>
                    </a:cubicBezTo>
                    <a:cubicBezTo>
                      <a:pt x="65" y="2"/>
                      <a:pt x="64" y="0"/>
                      <a:pt x="6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accent1">
                      <a:lumMod val="50000"/>
                    </a:schemeClr>
                  </a:solidFill>
                </a:endParaRPr>
              </a:p>
            </p:txBody>
          </p:sp>
        </p:grpSp>
        <p:sp>
          <p:nvSpPr>
            <p:cNvPr id="26" name="Shape 2766"/>
            <p:cNvSpPr/>
            <p:nvPr/>
          </p:nvSpPr>
          <p:spPr>
            <a:xfrm>
              <a:off x="6589928" y="3172922"/>
              <a:ext cx="357138" cy="36592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293039"/>
            </a:solidFill>
            <a:ln w="12700">
              <a:solidFill>
                <a:schemeClr val="tx2">
                  <a:lumMod val="50000"/>
                </a:schemeClr>
              </a:solidFill>
              <a:miter lim="400000"/>
            </a:ln>
          </p:spPr>
          <p:txBody>
            <a:bodyPr lIns="38090" tIns="38090" rIns="38090" bIns="38090"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latin typeface="Source Sans Pro Regular" charset="0"/>
                <a:ea typeface="Source Sans Pro Regular" charset="0"/>
                <a:cs typeface="Source Sans Pro Regular" charset="0"/>
              </a:endParaRPr>
            </a:p>
          </p:txBody>
        </p:sp>
        <p:sp>
          <p:nvSpPr>
            <p:cNvPr id="27" name="Shape 2766"/>
            <p:cNvSpPr/>
            <p:nvPr/>
          </p:nvSpPr>
          <p:spPr>
            <a:xfrm>
              <a:off x="721537" y="3835961"/>
              <a:ext cx="357138" cy="36592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293039"/>
            </a:solidFill>
            <a:ln w="12700">
              <a:solidFill>
                <a:schemeClr val="tx2">
                  <a:lumMod val="50000"/>
                </a:schemeClr>
              </a:solidFill>
              <a:miter lim="400000"/>
            </a:ln>
          </p:spPr>
          <p:txBody>
            <a:bodyPr lIns="38090" tIns="38090" rIns="38090" bIns="38090" anchor="ctr"/>
            <a:lstStyle/>
            <a:p>
              <a:pPr defTabSz="4572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latin typeface="Source Sans Pro Regular" charset="0"/>
                <a:ea typeface="Source Sans Pro Regular" charset="0"/>
                <a:cs typeface="Source Sans Pro Regular" charset="0"/>
              </a:endParaRPr>
            </a:p>
          </p:txBody>
        </p:sp>
        <p:grpSp>
          <p:nvGrpSpPr>
            <p:cNvPr id="33" name="组合 32"/>
            <p:cNvGrpSpPr/>
            <p:nvPr/>
          </p:nvGrpSpPr>
          <p:grpSpPr>
            <a:xfrm>
              <a:off x="748144" y="5268789"/>
              <a:ext cx="356259" cy="371990"/>
              <a:chOff x="6411914" y="1563689"/>
              <a:chExt cx="542925" cy="539750"/>
            </a:xfrm>
          </p:grpSpPr>
          <p:sp>
            <p:nvSpPr>
              <p:cNvPr id="28" name="Freeform 68"/>
              <p:cNvSpPr/>
              <p:nvPr/>
            </p:nvSpPr>
            <p:spPr bwMode="auto">
              <a:xfrm>
                <a:off x="6411914" y="1563689"/>
                <a:ext cx="141288" cy="155575"/>
              </a:xfrm>
              <a:custGeom>
                <a:avLst/>
                <a:gdLst>
                  <a:gd name="T0" fmla="*/ 50 w 50"/>
                  <a:gd name="T1" fmla="*/ 0 h 55"/>
                  <a:gd name="T2" fmla="*/ 50 w 50"/>
                  <a:gd name="T3" fmla="*/ 34 h 55"/>
                  <a:gd name="T4" fmla="*/ 29 w 50"/>
                  <a:gd name="T5" fmla="*/ 55 h 55"/>
                  <a:gd name="T6" fmla="*/ 21 w 50"/>
                  <a:gd name="T7" fmla="*/ 55 h 55"/>
                  <a:gd name="T8" fmla="*/ 0 w 50"/>
                  <a:gd name="T9" fmla="*/ 34 h 55"/>
                  <a:gd name="T10" fmla="*/ 0 w 50"/>
                  <a:gd name="T11" fmla="*/ 0 h 55"/>
                </a:gdLst>
                <a:ahLst/>
                <a:cxnLst>
                  <a:cxn ang="0">
                    <a:pos x="T0" y="T1"/>
                  </a:cxn>
                  <a:cxn ang="0">
                    <a:pos x="T2" y="T3"/>
                  </a:cxn>
                  <a:cxn ang="0">
                    <a:pos x="T4" y="T5"/>
                  </a:cxn>
                  <a:cxn ang="0">
                    <a:pos x="T6" y="T7"/>
                  </a:cxn>
                  <a:cxn ang="0">
                    <a:pos x="T8" y="T9"/>
                  </a:cxn>
                  <a:cxn ang="0">
                    <a:pos x="T10" y="T11"/>
                  </a:cxn>
                </a:cxnLst>
                <a:rect l="0" t="0" r="r" b="b"/>
                <a:pathLst>
                  <a:path w="50" h="55">
                    <a:moveTo>
                      <a:pt x="50" y="0"/>
                    </a:moveTo>
                    <a:cubicBezTo>
                      <a:pt x="50" y="34"/>
                      <a:pt x="50" y="34"/>
                      <a:pt x="50" y="34"/>
                    </a:cubicBezTo>
                    <a:cubicBezTo>
                      <a:pt x="50" y="46"/>
                      <a:pt x="40" y="55"/>
                      <a:pt x="29" y="55"/>
                    </a:cubicBezTo>
                    <a:cubicBezTo>
                      <a:pt x="21" y="55"/>
                      <a:pt x="21" y="55"/>
                      <a:pt x="21" y="55"/>
                    </a:cubicBezTo>
                    <a:cubicBezTo>
                      <a:pt x="9" y="55"/>
                      <a:pt x="0" y="46"/>
                      <a:pt x="0" y="34"/>
                    </a:cubicBezTo>
                    <a:cubicBezTo>
                      <a:pt x="0" y="0"/>
                      <a:pt x="0" y="0"/>
                      <a:pt x="0" y="0"/>
                    </a:cubicBezTo>
                  </a:path>
                </a:pathLst>
              </a:custGeom>
              <a:noFill/>
              <a:ln w="22225"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9" name="Line 69"/>
              <p:cNvSpPr>
                <a:spLocks noChangeShapeType="1"/>
              </p:cNvSpPr>
              <p:nvPr/>
            </p:nvSpPr>
            <p:spPr bwMode="auto">
              <a:xfrm>
                <a:off x="6483351" y="1563689"/>
                <a:ext cx="0" cy="539750"/>
              </a:xfrm>
              <a:prstGeom prst="line">
                <a:avLst/>
              </a:prstGeom>
              <a:noFill/>
              <a:ln w="222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0" name="Line 70"/>
              <p:cNvSpPr>
                <a:spLocks noChangeShapeType="1"/>
              </p:cNvSpPr>
              <p:nvPr/>
            </p:nvSpPr>
            <p:spPr bwMode="auto">
              <a:xfrm>
                <a:off x="6705601" y="1809751"/>
                <a:ext cx="0" cy="293688"/>
              </a:xfrm>
              <a:prstGeom prst="line">
                <a:avLst/>
              </a:prstGeom>
              <a:noFill/>
              <a:ln w="222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1" name="Freeform 71"/>
              <p:cNvSpPr/>
              <p:nvPr/>
            </p:nvSpPr>
            <p:spPr bwMode="auto">
              <a:xfrm>
                <a:off x="6845301" y="1563689"/>
                <a:ext cx="109538" cy="539750"/>
              </a:xfrm>
              <a:custGeom>
                <a:avLst/>
                <a:gdLst>
                  <a:gd name="T0" fmla="*/ 39 w 39"/>
                  <a:gd name="T1" fmla="*/ 191 h 191"/>
                  <a:gd name="T2" fmla="*/ 39 w 39"/>
                  <a:gd name="T3" fmla="*/ 0 h 191"/>
                  <a:gd name="T4" fmla="*/ 6 w 39"/>
                  <a:gd name="T5" fmla="*/ 91 h 191"/>
                  <a:gd name="T6" fmla="*/ 39 w 39"/>
                  <a:gd name="T7" fmla="*/ 92 h 191"/>
                </a:gdLst>
                <a:ahLst/>
                <a:cxnLst>
                  <a:cxn ang="0">
                    <a:pos x="T0" y="T1"/>
                  </a:cxn>
                  <a:cxn ang="0">
                    <a:pos x="T2" y="T3"/>
                  </a:cxn>
                  <a:cxn ang="0">
                    <a:pos x="T4" y="T5"/>
                  </a:cxn>
                  <a:cxn ang="0">
                    <a:pos x="T6" y="T7"/>
                  </a:cxn>
                </a:cxnLst>
                <a:rect l="0" t="0" r="r" b="b"/>
                <a:pathLst>
                  <a:path w="39" h="191">
                    <a:moveTo>
                      <a:pt x="39" y="191"/>
                    </a:moveTo>
                    <a:cubicBezTo>
                      <a:pt x="39" y="0"/>
                      <a:pt x="39" y="0"/>
                      <a:pt x="39" y="0"/>
                    </a:cubicBezTo>
                    <a:cubicBezTo>
                      <a:pt x="39" y="0"/>
                      <a:pt x="0" y="11"/>
                      <a:pt x="6" y="91"/>
                    </a:cubicBezTo>
                    <a:cubicBezTo>
                      <a:pt x="39" y="92"/>
                      <a:pt x="39" y="92"/>
                      <a:pt x="39" y="92"/>
                    </a:cubicBezTo>
                  </a:path>
                </a:pathLst>
              </a:custGeom>
              <a:noFill/>
              <a:ln w="22225"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Oval 72"/>
              <p:cNvSpPr>
                <a:spLocks noChangeArrowheads="1"/>
              </p:cNvSpPr>
              <p:nvPr/>
            </p:nvSpPr>
            <p:spPr bwMode="auto">
              <a:xfrm>
                <a:off x="6618289" y="1563689"/>
                <a:ext cx="176213" cy="238125"/>
              </a:xfrm>
              <a:prstGeom prst="ellipse">
                <a:avLst/>
              </a:prstGeom>
              <a:noFill/>
              <a:ln w="22225"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34" name="组合 33"/>
            <p:cNvGrpSpPr/>
            <p:nvPr/>
          </p:nvGrpSpPr>
          <p:grpSpPr>
            <a:xfrm>
              <a:off x="6624452" y="4601790"/>
              <a:ext cx="356259" cy="371990"/>
              <a:chOff x="6411914" y="1563689"/>
              <a:chExt cx="542925" cy="539750"/>
            </a:xfrm>
          </p:grpSpPr>
          <p:sp>
            <p:nvSpPr>
              <p:cNvPr id="35" name="Freeform 68"/>
              <p:cNvSpPr/>
              <p:nvPr/>
            </p:nvSpPr>
            <p:spPr bwMode="auto">
              <a:xfrm>
                <a:off x="6411914" y="1563689"/>
                <a:ext cx="141288" cy="155575"/>
              </a:xfrm>
              <a:custGeom>
                <a:avLst/>
                <a:gdLst>
                  <a:gd name="T0" fmla="*/ 50 w 50"/>
                  <a:gd name="T1" fmla="*/ 0 h 55"/>
                  <a:gd name="T2" fmla="*/ 50 w 50"/>
                  <a:gd name="T3" fmla="*/ 34 h 55"/>
                  <a:gd name="T4" fmla="*/ 29 w 50"/>
                  <a:gd name="T5" fmla="*/ 55 h 55"/>
                  <a:gd name="T6" fmla="*/ 21 w 50"/>
                  <a:gd name="T7" fmla="*/ 55 h 55"/>
                  <a:gd name="T8" fmla="*/ 0 w 50"/>
                  <a:gd name="T9" fmla="*/ 34 h 55"/>
                  <a:gd name="T10" fmla="*/ 0 w 50"/>
                  <a:gd name="T11" fmla="*/ 0 h 55"/>
                </a:gdLst>
                <a:ahLst/>
                <a:cxnLst>
                  <a:cxn ang="0">
                    <a:pos x="T0" y="T1"/>
                  </a:cxn>
                  <a:cxn ang="0">
                    <a:pos x="T2" y="T3"/>
                  </a:cxn>
                  <a:cxn ang="0">
                    <a:pos x="T4" y="T5"/>
                  </a:cxn>
                  <a:cxn ang="0">
                    <a:pos x="T6" y="T7"/>
                  </a:cxn>
                  <a:cxn ang="0">
                    <a:pos x="T8" y="T9"/>
                  </a:cxn>
                  <a:cxn ang="0">
                    <a:pos x="T10" y="T11"/>
                  </a:cxn>
                </a:cxnLst>
                <a:rect l="0" t="0" r="r" b="b"/>
                <a:pathLst>
                  <a:path w="50" h="55">
                    <a:moveTo>
                      <a:pt x="50" y="0"/>
                    </a:moveTo>
                    <a:cubicBezTo>
                      <a:pt x="50" y="34"/>
                      <a:pt x="50" y="34"/>
                      <a:pt x="50" y="34"/>
                    </a:cubicBezTo>
                    <a:cubicBezTo>
                      <a:pt x="50" y="46"/>
                      <a:pt x="40" y="55"/>
                      <a:pt x="29" y="55"/>
                    </a:cubicBezTo>
                    <a:cubicBezTo>
                      <a:pt x="21" y="55"/>
                      <a:pt x="21" y="55"/>
                      <a:pt x="21" y="55"/>
                    </a:cubicBezTo>
                    <a:cubicBezTo>
                      <a:pt x="9" y="55"/>
                      <a:pt x="0" y="46"/>
                      <a:pt x="0" y="34"/>
                    </a:cubicBezTo>
                    <a:cubicBezTo>
                      <a:pt x="0" y="0"/>
                      <a:pt x="0" y="0"/>
                      <a:pt x="0" y="0"/>
                    </a:cubicBezTo>
                  </a:path>
                </a:pathLst>
              </a:custGeom>
              <a:noFill/>
              <a:ln w="22225"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Line 69"/>
              <p:cNvSpPr>
                <a:spLocks noChangeShapeType="1"/>
              </p:cNvSpPr>
              <p:nvPr/>
            </p:nvSpPr>
            <p:spPr bwMode="auto">
              <a:xfrm>
                <a:off x="6483351" y="1563689"/>
                <a:ext cx="0" cy="539750"/>
              </a:xfrm>
              <a:prstGeom prst="line">
                <a:avLst/>
              </a:prstGeom>
              <a:noFill/>
              <a:ln w="222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7" name="Line 70"/>
              <p:cNvSpPr>
                <a:spLocks noChangeShapeType="1"/>
              </p:cNvSpPr>
              <p:nvPr/>
            </p:nvSpPr>
            <p:spPr bwMode="auto">
              <a:xfrm>
                <a:off x="6705601" y="1809751"/>
                <a:ext cx="0" cy="293688"/>
              </a:xfrm>
              <a:prstGeom prst="line">
                <a:avLst/>
              </a:prstGeom>
              <a:noFill/>
              <a:ln w="222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8" name="Freeform 71"/>
              <p:cNvSpPr/>
              <p:nvPr/>
            </p:nvSpPr>
            <p:spPr bwMode="auto">
              <a:xfrm>
                <a:off x="6845301" y="1563689"/>
                <a:ext cx="109538" cy="539750"/>
              </a:xfrm>
              <a:custGeom>
                <a:avLst/>
                <a:gdLst>
                  <a:gd name="T0" fmla="*/ 39 w 39"/>
                  <a:gd name="T1" fmla="*/ 191 h 191"/>
                  <a:gd name="T2" fmla="*/ 39 w 39"/>
                  <a:gd name="T3" fmla="*/ 0 h 191"/>
                  <a:gd name="T4" fmla="*/ 6 w 39"/>
                  <a:gd name="T5" fmla="*/ 91 h 191"/>
                  <a:gd name="T6" fmla="*/ 39 w 39"/>
                  <a:gd name="T7" fmla="*/ 92 h 191"/>
                </a:gdLst>
                <a:ahLst/>
                <a:cxnLst>
                  <a:cxn ang="0">
                    <a:pos x="T0" y="T1"/>
                  </a:cxn>
                  <a:cxn ang="0">
                    <a:pos x="T2" y="T3"/>
                  </a:cxn>
                  <a:cxn ang="0">
                    <a:pos x="T4" y="T5"/>
                  </a:cxn>
                  <a:cxn ang="0">
                    <a:pos x="T6" y="T7"/>
                  </a:cxn>
                </a:cxnLst>
                <a:rect l="0" t="0" r="r" b="b"/>
                <a:pathLst>
                  <a:path w="39" h="191">
                    <a:moveTo>
                      <a:pt x="39" y="191"/>
                    </a:moveTo>
                    <a:cubicBezTo>
                      <a:pt x="39" y="0"/>
                      <a:pt x="39" y="0"/>
                      <a:pt x="39" y="0"/>
                    </a:cubicBezTo>
                    <a:cubicBezTo>
                      <a:pt x="39" y="0"/>
                      <a:pt x="0" y="11"/>
                      <a:pt x="6" y="91"/>
                    </a:cubicBezTo>
                    <a:cubicBezTo>
                      <a:pt x="39" y="92"/>
                      <a:pt x="39" y="92"/>
                      <a:pt x="39" y="92"/>
                    </a:cubicBezTo>
                  </a:path>
                </a:pathLst>
              </a:custGeom>
              <a:noFill/>
              <a:ln w="22225"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9" name="Oval 72"/>
              <p:cNvSpPr>
                <a:spLocks noChangeArrowheads="1"/>
              </p:cNvSpPr>
              <p:nvPr/>
            </p:nvSpPr>
            <p:spPr bwMode="auto">
              <a:xfrm>
                <a:off x="6618289" y="1563689"/>
                <a:ext cx="176213" cy="238125"/>
              </a:xfrm>
              <a:prstGeom prst="ellipse">
                <a:avLst/>
              </a:prstGeom>
              <a:noFill/>
              <a:ln w="22225" cap="rnd">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33" name="标题 1"/>
          <p:cNvSpPr txBox="1">
            <a:spLocks noGrp="1"/>
          </p:cNvSpPr>
          <p:nvPr>
            <p:ph type="title"/>
          </p:nvPr>
        </p:nvSpPr>
        <p:spPr>
          <a:xfrm>
            <a:off x="774039" y="777620"/>
            <a:ext cx="9808989" cy="892175"/>
          </a:xfrm>
          <a:prstGeom prst="rect">
            <a:avLst/>
          </a:prstGeom>
        </p:spPr>
        <p:txBody>
          <a:bodyPr>
            <a:normAutofit/>
          </a:bodyPr>
          <a:lstStyle/>
          <a:p>
            <a:r>
              <a:rPr lang="en-US" sz="5400" b="1" dirty="0">
                <a:solidFill>
                  <a:schemeClr val="accent1">
                    <a:lumMod val="50000"/>
                  </a:schemeClr>
                </a:solidFill>
                <a:latin typeface="Times New Roman Bold" pitchFamily="18" charset="0"/>
                <a:cs typeface="Times New Roman Bold" pitchFamily="18" charset="0"/>
              </a:rPr>
              <a:t>A</a:t>
            </a:r>
            <a:r>
              <a:rPr sz="5400" b="1" dirty="0">
                <a:solidFill>
                  <a:schemeClr val="accent1">
                    <a:lumMod val="50000"/>
                  </a:schemeClr>
                </a:solidFill>
                <a:latin typeface="Times New Roman Bold" pitchFamily="18" charset="0"/>
                <a:cs typeface="Times New Roman Bold" pitchFamily="18" charset="0"/>
              </a:rPr>
              <a:t>pplication </a:t>
            </a:r>
            <a:r>
              <a:rPr lang="en-US" sz="5400" b="1" dirty="0">
                <a:solidFill>
                  <a:schemeClr val="accent1">
                    <a:lumMod val="50000"/>
                  </a:schemeClr>
                </a:solidFill>
                <a:latin typeface="Times New Roman Bold" pitchFamily="18" charset="0"/>
                <a:cs typeface="Times New Roman Bold" pitchFamily="18" charset="0"/>
              </a:rPr>
              <a:t>P</a:t>
            </a:r>
            <a:r>
              <a:rPr sz="5400" b="1" dirty="0">
                <a:solidFill>
                  <a:schemeClr val="accent1">
                    <a:lumMod val="50000"/>
                  </a:schemeClr>
                </a:solidFill>
                <a:latin typeface="Times New Roman Bold" pitchFamily="18" charset="0"/>
                <a:cs typeface="Times New Roman Bold" pitchFamily="18" charset="0"/>
              </a:rPr>
              <a:t>rocess</a:t>
            </a:r>
            <a:endParaRPr sz="5400" b="1" dirty="0">
              <a:solidFill>
                <a:schemeClr val="accent1">
                  <a:lumMod val="50000"/>
                </a:schemeClr>
              </a:solidFill>
              <a:latin typeface="Times New Roman Bold" pitchFamily="18" charset="0"/>
              <a:cs typeface="Times New Roman Bold" pitchFamily="18" charset="0"/>
            </a:endParaRPr>
          </a:p>
        </p:txBody>
      </p:sp>
      <p:sp>
        <p:nvSpPr>
          <p:cNvPr id="334" name="内容占位符 2"/>
          <p:cNvSpPr txBox="1">
            <a:spLocks noGrp="1"/>
          </p:cNvSpPr>
          <p:nvPr>
            <p:ph idx="1"/>
          </p:nvPr>
        </p:nvSpPr>
        <p:spPr>
          <a:xfrm>
            <a:off x="719580" y="1776416"/>
            <a:ext cx="10395205" cy="3841115"/>
          </a:xfrm>
          <a:prstGeom prst="rect">
            <a:avLst/>
          </a:prstGeom>
        </p:spPr>
        <p:txBody>
          <a:bodyPr>
            <a:noAutofit/>
          </a:bodyPr>
          <a:lstStyle/>
          <a:p>
            <a:pPr marL="0" indent="0" algn="l" defTabSz="457200">
              <a:lnSpc>
                <a:spcPct val="20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sz="2400" dirty="0">
                <a:solidFill>
                  <a:schemeClr val="accent1">
                    <a:lumMod val="50000"/>
                  </a:schemeClr>
                </a:solidFill>
                <a:latin typeface="Times New Roman" panose="02020603050405020304" charset="0"/>
                <a:cs typeface="Times New Roman" panose="02020603050405020304" charset="0"/>
              </a:rPr>
              <a:t>STEP </a:t>
            </a:r>
            <a:r>
              <a:rPr lang="en-US" sz="2400" dirty="0">
                <a:solidFill>
                  <a:schemeClr val="accent1">
                    <a:lumMod val="50000"/>
                  </a:schemeClr>
                </a:solidFill>
                <a:latin typeface="Times New Roman" panose="02020603050405020304" charset="0"/>
                <a:cs typeface="Times New Roman" panose="02020603050405020304" charset="0"/>
              </a:rPr>
              <a:t>1</a:t>
            </a:r>
            <a:r>
              <a:rPr sz="2400" dirty="0">
                <a:solidFill>
                  <a:schemeClr val="accent1">
                    <a:lumMod val="50000"/>
                  </a:schemeClr>
                </a:solidFill>
                <a:latin typeface="Times New Roman" panose="02020603050405020304" charset="0"/>
                <a:cs typeface="Times New Roman" panose="02020603050405020304" charset="0"/>
              </a:rPr>
              <a:t>: </a:t>
            </a:r>
            <a:r>
              <a:rPr lang="en-US" sz="2400" dirty="0">
                <a:solidFill>
                  <a:schemeClr val="accent1">
                    <a:lumMod val="50000"/>
                  </a:schemeClr>
                </a:solidFill>
                <a:latin typeface="Times New Roman" panose="02020603050405020304" charset="0"/>
                <a:cs typeface="Times New Roman" panose="02020603050405020304" charset="0"/>
              </a:rPr>
              <a:t>Online Application </a:t>
            </a:r>
            <a:endParaRPr lang="en-US" sz="2000" dirty="0">
              <a:solidFill>
                <a:schemeClr val="accent1">
                  <a:lumMod val="50000"/>
                </a:schemeClr>
              </a:solidFill>
              <a:latin typeface="Times New Roman" panose="02020603050405020304" charset="0"/>
              <a:cs typeface="Times New Roman" panose="02020603050405020304" charset="0"/>
            </a:endParaRPr>
          </a:p>
          <a:p>
            <a:pPr marL="0" indent="0" algn="l" defTabSz="457200">
              <a:lnSpc>
                <a:spcPct val="15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sz="2000" b="0" dirty="0">
                <a:solidFill>
                  <a:schemeClr val="accent1">
                    <a:lumMod val="50000"/>
                  </a:schemeClr>
                </a:solidFill>
                <a:latin typeface="Times New Roman" panose="02020603050405020304" charset="0"/>
                <a:cs typeface="Times New Roman" panose="02020603050405020304" charset="0"/>
              </a:rPr>
              <a:t>(Visit </a:t>
            </a:r>
            <a:r>
              <a:rPr lang="en-US" sz="2000" b="0" u="sng" dirty="0">
                <a:solidFill>
                  <a:schemeClr val="accent1">
                    <a:lumMod val="50000"/>
                  </a:schemeClr>
                </a:solidFill>
                <a:latin typeface="Times New Roman" panose="02020603050405020304" charset="0"/>
                <a:cs typeface="Times New Roman" panose="02020603050405020304" charset="0"/>
                <a:hlinkClick r:id="rId2"/>
              </a:rPr>
              <a:t>http://www.campuschina.org</a:t>
            </a:r>
            <a:r>
              <a:rPr lang="en-US" sz="2000" b="0" u="sng" dirty="0">
                <a:solidFill>
                  <a:schemeClr val="accent1">
                    <a:lumMod val="50000"/>
                  </a:schemeClr>
                </a:solidFill>
                <a:latin typeface="Times New Roman" panose="02020603050405020304" charset="0"/>
                <a:cs typeface="Times New Roman" panose="02020603050405020304" charset="0"/>
              </a:rPr>
              <a:t> </a:t>
            </a:r>
            <a:r>
              <a:rPr lang="en-US" sz="2000" b="0" dirty="0">
                <a:solidFill>
                  <a:schemeClr val="accent1">
                    <a:lumMod val="50000"/>
                  </a:schemeClr>
                </a:solidFill>
                <a:latin typeface="Times New Roman" panose="02020603050405020304" charset="0"/>
                <a:cs typeface="Times New Roman" panose="02020603050405020304" charset="0"/>
              </a:rPr>
              <a:t> and click “Application Online” to log in)</a:t>
            </a:r>
            <a:endParaRPr lang="en-US" sz="1800" dirty="0">
              <a:solidFill>
                <a:schemeClr val="accent1">
                  <a:lumMod val="50000"/>
                </a:schemeClr>
              </a:solidFill>
              <a:latin typeface="Times New Roman" panose="02020603050405020304" charset="0"/>
              <a:cs typeface="Times New Roman" panose="02020603050405020304" charset="0"/>
            </a:endParaRPr>
          </a:p>
          <a:p>
            <a:pPr marL="0" indent="0" defTabSz="457200">
              <a:lnSpc>
                <a:spcPct val="150000"/>
              </a:lnSpc>
              <a:spcBef>
                <a:spcPts val="0"/>
              </a:spcBef>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000" dirty="0">
                <a:solidFill>
                  <a:schemeClr val="accent1">
                    <a:lumMod val="50000"/>
                  </a:schemeClr>
                </a:solidFill>
              </a:rPr>
              <a:t>The Agency Number of CUMT: 10290     </a:t>
            </a:r>
            <a:r>
              <a:rPr lang="en-US" altLang="zh-CN" sz="2000" dirty="0">
                <a:solidFill>
                  <a:schemeClr val="accent1">
                    <a:lumMod val="50000"/>
                  </a:schemeClr>
                </a:solidFill>
                <a:latin typeface="Times New Roman Bold" pitchFamily="18" charset="0"/>
                <a:ea typeface="Times Roman"/>
                <a:cs typeface="Times New Roman Bold" pitchFamily="18" charset="0"/>
                <a:sym typeface="Times Roman"/>
              </a:rPr>
              <a:t>Type B</a:t>
            </a:r>
            <a:endParaRPr lang="en-US" altLang="zh-CN" sz="2000" dirty="0">
              <a:solidFill>
                <a:schemeClr val="accent1">
                  <a:lumMod val="50000"/>
                </a:schemeClr>
              </a:solidFill>
              <a:latin typeface="Times New Roman Bold" pitchFamily="18" charset="0"/>
              <a:ea typeface="Times Roman"/>
              <a:cs typeface="Times New Roman Bold" pitchFamily="18" charset="0"/>
              <a:sym typeface="Times Roman"/>
            </a:endParaRPr>
          </a:p>
          <a:p>
            <a:pPr defTabSz="457200">
              <a:lnSpc>
                <a:spcPct val="200000"/>
              </a:lnSpc>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b="1" dirty="0">
                <a:solidFill>
                  <a:schemeClr val="accent1">
                    <a:lumMod val="50000"/>
                  </a:schemeClr>
                </a:solidFill>
                <a:uFill>
                  <a:solidFill>
                    <a:srgbClr val="5A5A5A"/>
                  </a:solidFill>
                </a:uFill>
                <a:latin typeface="Times New Roman" panose="02020603050405020304" charset="0"/>
                <a:ea typeface="Times New Roman" panose="02020603050405020304"/>
                <a:cs typeface="Times New Roman" panose="02020603050405020304" charset="0"/>
                <a:sym typeface="+mn-ea"/>
              </a:rPr>
              <a:t>STEP 2: Exams &amp; Interviews </a:t>
            </a:r>
            <a:endParaRPr lang="en-US" altLang="zh-CN" sz="2400" b="1" dirty="0">
              <a:solidFill>
                <a:schemeClr val="accent1">
                  <a:lumMod val="50000"/>
                </a:schemeClr>
              </a:solidFill>
              <a:uFill>
                <a:solidFill>
                  <a:srgbClr val="5A5A5A"/>
                </a:solidFill>
              </a:uFill>
              <a:latin typeface="Times New Roman" panose="02020603050405020304" charset="0"/>
              <a:ea typeface="Times New Roman" panose="02020603050405020304"/>
              <a:cs typeface="Times New Roman" panose="02020603050405020304" charset="0"/>
              <a:sym typeface="+mn-ea"/>
            </a:endParaRPr>
          </a:p>
          <a:p>
            <a:pPr defTabSz="457200">
              <a:lnSpc>
                <a:spcPct val="200000"/>
              </a:lnSpc>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b="1" dirty="0">
                <a:solidFill>
                  <a:schemeClr val="accent1">
                    <a:lumMod val="50000"/>
                  </a:schemeClr>
                </a:solidFill>
                <a:uFill>
                  <a:solidFill>
                    <a:srgbClr val="5A5A5A"/>
                  </a:solidFill>
                </a:uFill>
                <a:latin typeface="Times New Roman" panose="02020603050405020304" charset="0"/>
                <a:ea typeface="Times New Roman" panose="02020603050405020304"/>
                <a:cs typeface="Times New Roman" panose="02020603050405020304" charset="0"/>
                <a:sym typeface="+mn-ea"/>
              </a:rPr>
              <a:t>STEP 3: Admission &amp; Confirmation</a:t>
            </a:r>
            <a:endParaRPr lang="zh-CN" altLang="en-US" sz="2400" b="1" dirty="0">
              <a:solidFill>
                <a:schemeClr val="accent1">
                  <a:lumMod val="50000"/>
                </a:schemeClr>
              </a:solidFill>
              <a:uFill>
                <a:solidFill>
                  <a:srgbClr val="5A5A5A"/>
                </a:solidFill>
              </a:uFill>
              <a:latin typeface="Times New Roman" panose="02020603050405020304" charset="0"/>
              <a:ea typeface="Times New Roman" panose="02020603050405020304"/>
              <a:cs typeface="Times New Roman" panose="02020603050405020304" charset="0"/>
              <a:sym typeface="+mn-ea"/>
            </a:endParaRPr>
          </a:p>
          <a:p>
            <a:pPr marL="0" indent="0" defTabSz="457200">
              <a:lnSpc>
                <a:spcPct val="200000"/>
              </a:lnSpc>
              <a:spcBef>
                <a:spcPts val="0"/>
              </a:spcBef>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endParaRPr lang="en-US" altLang="zh-CN" sz="1800" dirty="0">
              <a:solidFill>
                <a:schemeClr val="accent1">
                  <a:lumMod val="50000"/>
                </a:schemeClr>
              </a:solidFill>
              <a:latin typeface="Times New Roman Bold" pitchFamily="18" charset="0"/>
              <a:ea typeface="Times Roman"/>
              <a:cs typeface="Times New Roman Bold" pitchFamily="18" charset="0"/>
              <a:sym typeface="Times Roman"/>
            </a:endParaRPr>
          </a:p>
        </p:txBody>
      </p:sp>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 name="内容占位符 2"/>
          <p:cNvSpPr>
            <a:spLocks noGrp="1"/>
          </p:cNvSpPr>
          <p:nvPr>
            <p:ph idx="1"/>
          </p:nvPr>
        </p:nvSpPr>
        <p:spPr>
          <a:xfrm>
            <a:off x="716281" y="1622869"/>
            <a:ext cx="4986529" cy="4805363"/>
          </a:xfrm>
        </p:spPr>
        <p:txBody>
          <a:bodyPr>
            <a:normAutofit fontScale="92500"/>
          </a:bodyPr>
          <a:lstStyle/>
          <a:p>
            <a:pPr>
              <a:lnSpc>
                <a:spcPct val="200000"/>
              </a:lnSpc>
              <a:buNone/>
            </a:pPr>
            <a:r>
              <a:rPr lang="en-US" altLang="zh-CN" sz="2000" dirty="0">
                <a:solidFill>
                  <a:schemeClr val="accent1">
                    <a:lumMod val="50000"/>
                  </a:schemeClr>
                </a:solidFill>
                <a:latin typeface="Times New Roman" panose="02020603050405020304" charset="0"/>
                <a:cs typeface="Times New Roman" panose="02020603050405020304" charset="0"/>
              </a:rPr>
              <a:t>1. CSC Application Form;</a:t>
            </a:r>
            <a:endParaRPr lang="en-US" altLang="zh-CN" sz="2000" dirty="0">
              <a:solidFill>
                <a:schemeClr val="accent1">
                  <a:lumMod val="50000"/>
                </a:schemeClr>
              </a:solidFill>
              <a:latin typeface="Times New Roman" panose="02020603050405020304" charset="0"/>
              <a:cs typeface="Times New Roman" panose="02020603050405020304" charset="0"/>
            </a:endParaRPr>
          </a:p>
          <a:p>
            <a:pPr>
              <a:lnSpc>
                <a:spcPct val="200000"/>
              </a:lnSpc>
              <a:buNone/>
            </a:pPr>
            <a:r>
              <a:rPr lang="en-US" altLang="zh-CN" sz="2000" dirty="0">
                <a:solidFill>
                  <a:schemeClr val="accent1">
                    <a:lumMod val="50000"/>
                  </a:schemeClr>
                </a:solidFill>
                <a:latin typeface="Times New Roman" panose="02020603050405020304" charset="0"/>
                <a:cs typeface="Times New Roman" panose="02020603050405020304" charset="0"/>
              </a:rPr>
              <a:t>2. Copy of Passport Home Page;</a:t>
            </a:r>
            <a:endParaRPr lang="en-US" altLang="zh-CN" sz="2000" dirty="0">
              <a:solidFill>
                <a:schemeClr val="accent1">
                  <a:lumMod val="50000"/>
                </a:schemeClr>
              </a:solidFill>
              <a:latin typeface="Times New Roman" panose="02020603050405020304" charset="0"/>
              <a:cs typeface="Times New Roman" panose="02020603050405020304" charset="0"/>
            </a:endParaRPr>
          </a:p>
          <a:p>
            <a:pPr>
              <a:lnSpc>
                <a:spcPct val="200000"/>
              </a:lnSpc>
              <a:buNone/>
            </a:pPr>
            <a:r>
              <a:rPr lang="en-US" altLang="zh-CN" sz="2000" dirty="0">
                <a:solidFill>
                  <a:schemeClr val="accent1">
                    <a:lumMod val="50000"/>
                  </a:schemeClr>
                </a:solidFill>
                <a:latin typeface="Times New Roman" panose="02020603050405020304" charset="0"/>
                <a:cs typeface="Times New Roman" panose="02020603050405020304" charset="0"/>
              </a:rPr>
              <a:t>3. Notarized Highest Diploma;</a:t>
            </a:r>
            <a:endParaRPr lang="en-US" altLang="zh-CN" sz="2000" dirty="0">
              <a:solidFill>
                <a:schemeClr val="accent1">
                  <a:lumMod val="50000"/>
                </a:schemeClr>
              </a:solidFill>
              <a:latin typeface="Times New Roman" panose="02020603050405020304" charset="0"/>
              <a:cs typeface="Times New Roman" panose="02020603050405020304" charset="0"/>
            </a:endParaRPr>
          </a:p>
          <a:p>
            <a:pPr>
              <a:lnSpc>
                <a:spcPct val="160000"/>
              </a:lnSpc>
              <a:buNone/>
            </a:pPr>
            <a:r>
              <a:rPr lang="en-US" altLang="zh-CN" sz="2000" dirty="0">
                <a:solidFill>
                  <a:schemeClr val="accent1">
                    <a:lumMod val="50000"/>
                  </a:schemeClr>
                </a:solidFill>
                <a:latin typeface="Times New Roman" panose="02020603050405020304" charset="0"/>
                <a:cs typeface="Times New Roman" panose="02020603050405020304" charset="0"/>
              </a:rPr>
              <a:t>4. Academic Transcripts (from the undergraduate program onwards);</a:t>
            </a:r>
            <a:endParaRPr lang="en-US" altLang="zh-CN" sz="2000" dirty="0">
              <a:solidFill>
                <a:schemeClr val="accent1">
                  <a:lumMod val="50000"/>
                </a:schemeClr>
              </a:solidFill>
              <a:latin typeface="Times New Roman" panose="02020603050405020304" charset="0"/>
              <a:cs typeface="Times New Roman" panose="02020603050405020304" charset="0"/>
            </a:endParaRPr>
          </a:p>
          <a:p>
            <a:pPr>
              <a:lnSpc>
                <a:spcPct val="150000"/>
              </a:lnSpc>
              <a:buNone/>
            </a:pPr>
            <a:r>
              <a:rPr lang="en-US" altLang="zh-CN" sz="2000" dirty="0">
                <a:solidFill>
                  <a:schemeClr val="accent1">
                    <a:lumMod val="50000"/>
                  </a:schemeClr>
                </a:solidFill>
                <a:latin typeface="Times New Roman" panose="02020603050405020304" charset="0"/>
                <a:cs typeface="Times New Roman" panose="02020603050405020304" charset="0"/>
              </a:rPr>
              <a:t>5. </a:t>
            </a:r>
            <a:r>
              <a:rPr lang="en-US" altLang="zh-CN" sz="2100" dirty="0">
                <a:solidFill>
                  <a:schemeClr val="accent1">
                    <a:lumMod val="50000"/>
                  </a:schemeClr>
                </a:solidFill>
                <a:latin typeface="Times New Roman" panose="02020603050405020304" charset="0"/>
                <a:cs typeface="Times New Roman" panose="02020603050405020304" charset="0"/>
              </a:rPr>
              <a:t>Language qualification certificates (English: IELTS ≥ 5.5, TOEFL ≥ 79,  Duolingo English Test ≥95; Chinese:  ≥ HSK-4 )</a:t>
            </a:r>
            <a:endParaRPr lang="en-US" altLang="zh-CN" sz="2100" dirty="0">
              <a:solidFill>
                <a:schemeClr val="accent1">
                  <a:lumMod val="50000"/>
                </a:schemeClr>
              </a:solidFill>
              <a:latin typeface="Times New Roman" panose="02020603050405020304" charset="0"/>
              <a:cs typeface="Times New Roman" panose="02020603050405020304" charset="0"/>
            </a:endParaRPr>
          </a:p>
        </p:txBody>
      </p:sp>
      <p:sp>
        <p:nvSpPr>
          <p:cNvPr id="4" name="标题 1"/>
          <p:cNvSpPr txBox="1">
            <a:spLocks noGrp="1"/>
          </p:cNvSpPr>
          <p:nvPr>
            <p:ph type="title"/>
          </p:nvPr>
        </p:nvSpPr>
        <p:spPr>
          <a:xfrm>
            <a:off x="728472" y="365125"/>
            <a:ext cx="10515600" cy="1325563"/>
          </a:xfrm>
          <a:prstGeom prst="rect">
            <a:avLst/>
          </a:prstGeom>
        </p:spPr>
        <p:txBody>
          <a:bodyPr>
            <a:normAutofit/>
          </a:bodyPr>
          <a:lstStyle/>
          <a:p>
            <a:r>
              <a:rPr lang="en-US" sz="4800" b="1" dirty="0">
                <a:solidFill>
                  <a:schemeClr val="accent1">
                    <a:lumMod val="50000"/>
                  </a:schemeClr>
                </a:solidFill>
                <a:latin typeface="Times New Roman Bold" pitchFamily="18" charset="0"/>
                <a:cs typeface="Times New Roman Bold" pitchFamily="18" charset="0"/>
              </a:rPr>
              <a:t>A</a:t>
            </a:r>
            <a:r>
              <a:rPr sz="4800" b="1" dirty="0">
                <a:solidFill>
                  <a:schemeClr val="accent1">
                    <a:lumMod val="50000"/>
                  </a:schemeClr>
                </a:solidFill>
                <a:latin typeface="Times New Roman Bold" pitchFamily="18" charset="0"/>
                <a:cs typeface="Times New Roman Bold" pitchFamily="18" charset="0"/>
              </a:rPr>
              <a:t>pplication </a:t>
            </a:r>
            <a:r>
              <a:rPr lang="en-US" sz="4800" b="1" dirty="0">
                <a:solidFill>
                  <a:schemeClr val="accent1">
                    <a:lumMod val="50000"/>
                  </a:schemeClr>
                </a:solidFill>
                <a:latin typeface="Times New Roman Bold" pitchFamily="18" charset="0"/>
                <a:cs typeface="Times New Roman Bold" pitchFamily="18" charset="0"/>
              </a:rPr>
              <a:t>Materials </a:t>
            </a:r>
            <a:endParaRPr sz="4800" b="1" dirty="0">
              <a:solidFill>
                <a:schemeClr val="accent1">
                  <a:lumMod val="50000"/>
                </a:schemeClr>
              </a:solidFill>
              <a:latin typeface="Times New Roman Bold" pitchFamily="18" charset="0"/>
              <a:cs typeface="Times New Roman Bold" pitchFamily="18" charset="0"/>
            </a:endParaRPr>
          </a:p>
        </p:txBody>
      </p:sp>
      <p:pic>
        <p:nvPicPr>
          <p:cNvPr id="5"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6" name="内容占位符 2"/>
          <p:cNvSpPr txBox="1"/>
          <p:nvPr/>
        </p:nvSpPr>
        <p:spPr>
          <a:xfrm>
            <a:off x="5861305" y="1622869"/>
            <a:ext cx="6172200" cy="5961887"/>
          </a:xfrm>
          <a:prstGeom prst="rect">
            <a:avLst/>
          </a:prstGeom>
        </p:spPr>
        <p:txBody>
          <a:bodyPr vert="horz" lIns="91440" tIns="45720" rIns="91440" bIns="45720" rtlCol="0">
            <a:normAutofit/>
          </a:bodyPr>
          <a:lstStyle/>
          <a:p>
            <a:pPr marL="228600" lvl="0" indent="-228600" hangingPunct="1">
              <a:lnSpc>
                <a:spcPct val="150000"/>
              </a:lnSpc>
              <a:spcBef>
                <a:spcPts val="1000"/>
              </a:spcBef>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6. A study plan proposal </a:t>
            </a:r>
            <a:r>
              <a:rPr lang="en-US" altLang="zh-CN" sz="2000" dirty="0">
                <a:solidFill>
                  <a:schemeClr val="accent1">
                    <a:lumMod val="50000"/>
                  </a:schemeClr>
                </a:solidFill>
                <a:latin typeface="Times New Roman" panose="02020603050405020304" charset="0"/>
                <a:cs typeface="Times New Roman" panose="02020603050405020304" charset="0"/>
                <a:sym typeface="+mn-ea"/>
              </a:rPr>
              <a:t>(&gt;1500 words</a:t>
            </a:r>
            <a:r>
              <a:rPr lang="zh-CN" altLang="en-US" sz="2000" dirty="0">
                <a:solidFill>
                  <a:schemeClr val="accent1">
                    <a:lumMod val="50000"/>
                  </a:schemeClr>
                </a:solidFill>
                <a:latin typeface="Times New Roman" panose="02020603050405020304" charset="0"/>
                <a:cs typeface="Times New Roman" panose="02020603050405020304" charset="0"/>
                <a:sym typeface="+mn-ea"/>
              </a:rPr>
              <a:t>；</a:t>
            </a:r>
            <a:r>
              <a:rPr lang="en-US" altLang="zh-CN" sz="2000" dirty="0">
                <a:solidFill>
                  <a:schemeClr val="accent1">
                    <a:lumMod val="50000"/>
                  </a:schemeClr>
                </a:solidFill>
                <a:latin typeface="Times New Roman" panose="02020603050405020304" charset="0"/>
                <a:cs typeface="Times New Roman" panose="02020603050405020304" charset="0"/>
                <a:sym typeface="+mn-ea"/>
              </a:rPr>
              <a:t> Chinese/English;</a:t>
            </a:r>
            <a:r>
              <a:rPr lang="zh-CN" altLang="en-US" sz="2000" dirty="0">
                <a:solidFill>
                  <a:schemeClr val="accent1">
                    <a:lumMod val="50000"/>
                  </a:schemeClr>
                </a:solidFill>
                <a:latin typeface="Times New Roman" panose="02020603050405020304" charset="0"/>
                <a:cs typeface="Times New Roman" panose="02020603050405020304" charset="0"/>
                <a:sym typeface="+mn-ea"/>
              </a:rPr>
              <a:t> </a:t>
            </a:r>
            <a:r>
              <a:rPr lang="en-US" altLang="zh-CN" sz="2000" dirty="0">
                <a:solidFill>
                  <a:schemeClr val="accent1">
                    <a:lumMod val="50000"/>
                  </a:schemeClr>
                </a:solidFill>
                <a:latin typeface="Times New Roman" panose="02020603050405020304" charset="0"/>
                <a:cs typeface="Times New Roman" panose="02020603050405020304" charset="0"/>
                <a:sym typeface="+mn-ea"/>
              </a:rPr>
              <a:t>signed by CUMT tutor for </a:t>
            </a:r>
            <a:r>
              <a:rPr lang="en-US" altLang="zh-CN" sz="2000" dirty="0">
                <a:solidFill>
                  <a:schemeClr val="accent1">
                    <a:lumMod val="50000"/>
                  </a:schemeClr>
                </a:solidFill>
                <a:latin typeface="Times New Roman" panose="02020603050405020304" charset="0"/>
                <a:cs typeface="Times New Roman" panose="02020603050405020304" charset="0"/>
              </a:rPr>
              <a:t>postgraduate applicant</a:t>
            </a:r>
            <a:r>
              <a:rPr lang="en-US" altLang="zh-CN" sz="2000" dirty="0">
                <a:solidFill>
                  <a:schemeClr val="accent1">
                    <a:lumMod val="50000"/>
                  </a:schemeClr>
                </a:solidFill>
                <a:latin typeface="Times New Roman" panose="02020603050405020304" charset="0"/>
                <a:cs typeface="Times New Roman" panose="02020603050405020304" charset="0"/>
                <a:sym typeface="+mn-ea"/>
              </a:rPr>
              <a:t>);</a:t>
            </a:r>
            <a:endPar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endParaRPr>
          </a:p>
          <a:p>
            <a:pPr marL="228600" lvl="0" indent="-228600" hangingPunct="1">
              <a:lnSpc>
                <a:spcPct val="200000"/>
              </a:lnSpc>
              <a:spcBef>
                <a:spcPts val="1000"/>
              </a:spcBef>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7. Two letters of recommendation</a:t>
            </a:r>
            <a:r>
              <a:rPr lang="en-US" altLang="zh-CN" sz="2000" kern="1200" dirty="0">
                <a:solidFill>
                  <a:schemeClr val="accent1">
                    <a:lumMod val="50000"/>
                  </a:schemeClr>
                </a:solidFill>
                <a:latin typeface="Times New Roman" panose="02020603050405020304" charset="0"/>
                <a:ea typeface="+mn-ea"/>
                <a:cs typeface="Times New Roman" panose="02020603050405020304" charset="0"/>
              </a:rPr>
              <a:t>(</a:t>
            </a:r>
            <a:r>
              <a:rPr lang="en-US" altLang="zh-CN" sz="2000" dirty="0">
                <a:solidFill>
                  <a:schemeClr val="accent1">
                    <a:lumMod val="50000"/>
                  </a:schemeClr>
                </a:solidFill>
                <a:latin typeface="Times New Roman" panose="02020603050405020304" charset="0"/>
                <a:cs typeface="Times New Roman" panose="02020603050405020304" charset="0"/>
              </a:rPr>
              <a:t>postgraduate applicant)</a:t>
            </a: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a:t>
            </a:r>
            <a:endPar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endParaRPr>
          </a:p>
          <a:p>
            <a:pPr marL="228600" lvl="0" indent="-228600" hangingPunct="1">
              <a:lnSpc>
                <a:spcPct val="150000"/>
              </a:lnSpc>
              <a:spcBef>
                <a:spcPts val="1000"/>
              </a:spcBef>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8. One Acceptance </a:t>
            </a:r>
            <a:r>
              <a:rPr lang="en-US" altLang="zh-CN" sz="2000" kern="1200" dirty="0">
                <a:solidFill>
                  <a:schemeClr val="accent1">
                    <a:lumMod val="50000"/>
                  </a:schemeClr>
                </a:solidFill>
                <a:latin typeface="Times New Roman" panose="02020603050405020304" charset="0"/>
                <a:ea typeface="+mn-ea"/>
                <a:cs typeface="Times New Roman" panose="02020603050405020304" charset="0"/>
              </a:rPr>
              <a:t>Letter from a CUMT tutor (</a:t>
            </a:r>
            <a:r>
              <a:rPr lang="en-US" altLang="zh-CN" sz="2000" dirty="0">
                <a:solidFill>
                  <a:schemeClr val="accent1">
                    <a:lumMod val="50000"/>
                  </a:schemeClr>
                </a:solidFill>
                <a:latin typeface="Times New Roman" panose="02020603050405020304" charset="0"/>
                <a:cs typeface="Times New Roman" panose="02020603050405020304" charset="0"/>
              </a:rPr>
              <a:t>postgraduate applicant)</a:t>
            </a:r>
            <a:r>
              <a:rPr lang="en-US" altLang="zh-CN" sz="2000" kern="1200" dirty="0">
                <a:solidFill>
                  <a:schemeClr val="accent1">
                    <a:lumMod val="50000"/>
                  </a:schemeClr>
                </a:solidFill>
                <a:latin typeface="Times New Roman" panose="02020603050405020304" charset="0"/>
                <a:ea typeface="+mn-ea"/>
                <a:cs typeface="Times New Roman" panose="02020603050405020304" charset="0"/>
              </a:rPr>
              <a:t>;</a:t>
            </a:r>
            <a:endParaRPr lang="en-US" altLang="zh-CN" sz="2000" kern="1200" dirty="0">
              <a:solidFill>
                <a:schemeClr val="accent1">
                  <a:lumMod val="50000"/>
                </a:schemeClr>
              </a:solidFill>
              <a:latin typeface="Times New Roman" panose="02020603050405020304" charset="0"/>
              <a:ea typeface="+mn-ea"/>
              <a:cs typeface="Times New Roman" panose="02020603050405020304" charset="0"/>
            </a:endParaRPr>
          </a:p>
          <a:p>
            <a:pPr marL="228600" marR="0" lvl="0" indent="-228600" algn="l" defTabSz="914400" rtl="0" eaLnBrk="1" fontAlgn="auto" latinLnBrk="0" hangingPunct="1">
              <a:lnSpc>
                <a:spcPct val="150000"/>
              </a:lnSpc>
              <a:spcBef>
                <a:spcPts val="1000"/>
              </a:spcBef>
              <a:spcAft>
                <a:spcPts val="0"/>
              </a:spcAft>
              <a:buClrTx/>
              <a:buSzTx/>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9. A </a:t>
            </a:r>
            <a:r>
              <a:rPr lang="en-US" altLang="zh-CN" sz="1900" kern="1200" dirty="0">
                <a:solidFill>
                  <a:schemeClr val="accent1">
                    <a:lumMod val="50000"/>
                  </a:schemeClr>
                </a:solidFill>
                <a:latin typeface="Times New Roman" panose="02020603050405020304" charset="0"/>
                <a:ea typeface="+mn-ea"/>
                <a:cs typeface="Times New Roman" panose="02020603050405020304" charset="0"/>
              </a:rPr>
              <a:t>photocopy of the Foreigner Physical Examination Form completed </a:t>
            </a: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in English (valid for only 6 months);</a:t>
            </a:r>
            <a:endPar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endParaRPr>
          </a:p>
          <a:p>
            <a:pPr marL="228600" marR="0" lvl="0" indent="-228600" algn="l" defTabSz="914400" rtl="0" eaLnBrk="1" fontAlgn="auto" latinLnBrk="0" hangingPunct="1">
              <a:lnSpc>
                <a:spcPct val="200000"/>
              </a:lnSpc>
              <a:spcBef>
                <a:spcPts val="1000"/>
              </a:spcBef>
              <a:spcAft>
                <a:spcPts val="0"/>
              </a:spcAft>
              <a:buClrTx/>
              <a:buSzTx/>
              <a:defRPr/>
            </a:pPr>
            <a:r>
              <a:rPr kumimoji="0" lang="en-US" altLang="zh-CN"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rPr>
              <a:t>10. Non-criminal record report(issued within 6 months)</a:t>
            </a:r>
            <a:endParaRPr kumimoji="0" lang="zh-CN" altLang="en-US" sz="2000" b="0" i="0" u="none" strike="noStrike" kern="1200" cap="none" spc="0" normalizeH="0" baseline="0" noProof="0" dirty="0">
              <a:ln>
                <a:noFill/>
              </a:ln>
              <a:solidFill>
                <a:schemeClr val="accent1">
                  <a:lumMod val="50000"/>
                </a:schemeClr>
              </a:solidFill>
              <a:effectLst/>
              <a:uLnTx/>
              <a:uFillTx/>
              <a:latin typeface="Times New Roman" panose="02020603050405020304" charset="0"/>
              <a:ea typeface="+mn-ea"/>
              <a:cs typeface="Times New Roman" panose="0202060305040502030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 1"/>
          <p:cNvPicPr>
            <a:picLocks noChangeAspect="1"/>
          </p:cNvPicPr>
          <p:nvPr/>
        </p:nvPicPr>
        <p:blipFill>
          <a:blip r:embed="rId1" cstate="print"/>
          <a:stretch>
            <a:fillRect/>
          </a:stretch>
        </p:blipFill>
        <p:spPr>
          <a:xfrm>
            <a:off x="0" y="-203201"/>
            <a:ext cx="12192000" cy="7061201"/>
          </a:xfrm>
          <a:prstGeom prst="rect">
            <a:avLst/>
          </a:prstGeom>
        </p:spPr>
      </p:pic>
      <p:grpSp>
        <p:nvGrpSpPr>
          <p:cNvPr id="10" name="组合 9"/>
          <p:cNvGrpSpPr/>
          <p:nvPr/>
        </p:nvGrpSpPr>
        <p:grpSpPr>
          <a:xfrm>
            <a:off x="0" y="-201881"/>
            <a:ext cx="12010291" cy="7059881"/>
            <a:chOff x="0" y="-201881"/>
            <a:chExt cx="12010291" cy="7059881"/>
          </a:xfrm>
        </p:grpSpPr>
        <p:sp>
          <p:nvSpPr>
            <p:cNvPr id="21" name="公众号：陈西设计之家。微信搜索即可"/>
            <p:cNvSpPr/>
            <p:nvPr/>
          </p:nvSpPr>
          <p:spPr>
            <a:xfrm>
              <a:off x="0" y="-201881"/>
              <a:ext cx="6096000" cy="70598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28"/>
            <p:cNvSpPr txBox="1"/>
            <p:nvPr/>
          </p:nvSpPr>
          <p:spPr>
            <a:xfrm>
              <a:off x="6853741" y="3967597"/>
              <a:ext cx="3466591" cy="1678601"/>
            </a:xfrm>
            <a:prstGeom prst="rect">
              <a:avLst/>
            </a:prstGeom>
            <a:noFill/>
          </p:spPr>
          <p:txBody>
            <a:bodyPr wrap="square" rtlCol="0">
              <a:spAutoFit/>
            </a:bodyPr>
            <a:lstStyle/>
            <a:p>
              <a:pPr>
                <a:lnSpc>
                  <a:spcPct val="150000"/>
                </a:lnSpc>
              </a:pPr>
              <a:r>
                <a:rPr lang="en-US" altLang="zh-CN" sz="1200" dirty="0">
                  <a:solidFill>
                    <a:schemeClr val="accent1">
                      <a:lumMod val="50000"/>
                    </a:schemeClr>
                  </a:solidFill>
                  <a:latin typeface="Arial" panose="020B0604020202020204" pitchFamily="34" charset="0"/>
                  <a:cs typeface="Arial" panose="020B0604020202020204" pitchFamily="34" charset="0"/>
                </a:rPr>
                <a:t>CSC website </a:t>
              </a:r>
              <a:endParaRPr lang="en-US"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en-US" altLang="zh-CN" sz="1200" dirty="0">
                  <a:solidFill>
                    <a:schemeClr val="accent1">
                      <a:lumMod val="50000"/>
                    </a:schemeClr>
                  </a:solidFill>
                  <a:latin typeface="Arial" panose="020B0604020202020204" pitchFamily="34" charset="0"/>
                  <a:cs typeface="Arial" panose="020B0604020202020204" pitchFamily="34" charset="0"/>
                  <a:hlinkClick r:id="rId2"/>
                </a:rPr>
                <a:t>https://www.campuschina.org/content/details3_74776.html</a:t>
              </a:r>
              <a:r>
                <a:rPr lang="en-US" altLang="zh-CN" sz="1200" dirty="0">
                  <a:solidFill>
                    <a:schemeClr val="accent1">
                      <a:lumMod val="50000"/>
                    </a:schemeClr>
                  </a:solidFill>
                  <a:latin typeface="Arial" panose="020B0604020202020204" pitchFamily="34" charset="0"/>
                  <a:cs typeface="Arial" panose="020B0604020202020204" pitchFamily="34" charset="0"/>
                </a:rPr>
                <a:t> </a:t>
              </a:r>
              <a:endParaRPr lang="en-US"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en-US" altLang="zh-CN" sz="1200" dirty="0">
                  <a:solidFill>
                    <a:schemeClr val="accent1">
                      <a:lumMod val="50000"/>
                    </a:schemeClr>
                  </a:solidFill>
                  <a:latin typeface="Arial" panose="020B0604020202020204" pitchFamily="34" charset="0"/>
                  <a:cs typeface="Arial" panose="020B0604020202020204" pitchFamily="34" charset="0"/>
                </a:rPr>
                <a:t>or  </a:t>
              </a:r>
              <a:endParaRPr lang="en-US"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r>
                <a:rPr lang="en-US" altLang="zh-CN" sz="1200" dirty="0">
                  <a:solidFill>
                    <a:schemeClr val="accent1">
                      <a:lumMod val="50000"/>
                    </a:schemeClr>
                  </a:solidFill>
                  <a:latin typeface="Arial" panose="020B0604020202020204" pitchFamily="34" charset="0"/>
                  <a:cs typeface="Arial" panose="020B0604020202020204" pitchFamily="34" charset="0"/>
                </a:rPr>
                <a:t>CUMT </a:t>
              </a:r>
              <a:r>
                <a:rPr lang="en-US" altLang="zh-CN" sz="1200" dirty="0" err="1">
                  <a:solidFill>
                    <a:schemeClr val="accent1">
                      <a:lumMod val="50000"/>
                    </a:schemeClr>
                  </a:solidFill>
                  <a:latin typeface="Arial" panose="020B0604020202020204" pitchFamily="34" charset="0"/>
                  <a:cs typeface="Arial" panose="020B0604020202020204" pitchFamily="34" charset="0"/>
                </a:rPr>
                <a:t>Wechat</a:t>
              </a:r>
              <a:r>
                <a:rPr lang="en-US" altLang="zh-CN" sz="1200" dirty="0">
                  <a:solidFill>
                    <a:schemeClr val="accent1">
                      <a:lumMod val="50000"/>
                    </a:schemeClr>
                  </a:solidFill>
                  <a:latin typeface="Arial" panose="020B0604020202020204" pitchFamily="34" charset="0"/>
                  <a:cs typeface="Arial" panose="020B0604020202020204" pitchFamily="34" charset="0"/>
                </a:rPr>
                <a:t> Official Account </a:t>
              </a:r>
              <a:endParaRPr lang="en-US"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endParaRPr lang="en-US" altLang="zh-CN" sz="1200" dirty="0">
                <a:solidFill>
                  <a:schemeClr val="tx1">
                    <a:lumMod val="65000"/>
                    <a:lumOff val="35000"/>
                  </a:schemeClr>
                </a:solidFill>
                <a:cs typeface="+mn-ea"/>
                <a:sym typeface="+mn-lt"/>
              </a:endParaRPr>
            </a:p>
          </p:txBody>
        </p:sp>
        <p:sp>
          <p:nvSpPr>
            <p:cNvPr id="32" name="文本框 31"/>
            <p:cNvSpPr txBox="1"/>
            <p:nvPr/>
          </p:nvSpPr>
          <p:spPr>
            <a:xfrm>
              <a:off x="6853740" y="3175680"/>
              <a:ext cx="4463444" cy="584775"/>
            </a:xfrm>
            <a:prstGeom prst="rect">
              <a:avLst/>
            </a:prstGeom>
            <a:noFill/>
          </p:spPr>
          <p:txBody>
            <a:bodyPr wrap="square" rtlCol="0">
              <a:spAutoFit/>
            </a:bodyPr>
            <a:lstStyle/>
            <a:p>
              <a:r>
                <a:rPr lang="en-US" altLang="zh-CN" sz="3200" dirty="0">
                  <a:solidFill>
                    <a:schemeClr val="accent1">
                      <a:lumMod val="50000"/>
                    </a:schemeClr>
                  </a:solidFill>
                  <a:latin typeface="Arial" panose="020B0604020202020204" pitchFamily="34" charset="0"/>
                  <a:cs typeface="Arial" panose="020B0604020202020204" pitchFamily="34" charset="0"/>
                </a:rPr>
                <a:t>For More Details</a:t>
              </a:r>
              <a:endParaRPr lang="zh-CN" altLang="en-US" sz="3200" dirty="0">
                <a:solidFill>
                  <a:schemeClr val="tx1">
                    <a:lumMod val="65000"/>
                    <a:lumOff val="35000"/>
                  </a:schemeClr>
                </a:solidFill>
                <a:cs typeface="+mn-ea"/>
                <a:sym typeface="+mn-lt"/>
              </a:endParaRPr>
            </a:p>
          </p:txBody>
        </p:sp>
        <p:pic>
          <p:nvPicPr>
            <p:cNvPr id="7" name="图片 6"/>
            <p:cNvPicPr>
              <a:picLocks noChangeAspect="1"/>
            </p:cNvPicPr>
            <p:nvPr/>
          </p:nvPicPr>
          <p:blipFill>
            <a:blip r:embed="rId3" cstate="print"/>
            <a:stretch>
              <a:fillRect/>
            </a:stretch>
          </p:blipFill>
          <p:spPr>
            <a:xfrm>
              <a:off x="1824499" y="2225345"/>
              <a:ext cx="2457450" cy="2457450"/>
            </a:xfrm>
            <a:prstGeom prst="rect">
              <a:avLst/>
            </a:prstGeom>
          </p:spPr>
        </p:pic>
        <p:pic>
          <p:nvPicPr>
            <p:cNvPr id="9" name="图片 2" descr="图片 2"/>
            <p:cNvPicPr>
              <a:picLocks noChangeAspect="1"/>
            </p:cNvPicPr>
            <p:nvPr/>
          </p:nvPicPr>
          <p:blipFill>
            <a:blip r:embed="rId4" cstate="print"/>
            <a:stretch>
              <a:fillRect/>
            </a:stretch>
          </p:blipFill>
          <p:spPr>
            <a:xfrm>
              <a:off x="9700952" y="279007"/>
              <a:ext cx="2309339" cy="591718"/>
            </a:xfrm>
            <a:prstGeom prst="rect">
              <a:avLst/>
            </a:prstGeom>
            <a:ln w="12700">
              <a:miter lim="400000"/>
              <a:headEnd/>
              <a:tailEnd/>
            </a:ln>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descr="图片 1"/>
          <p:cNvPicPr>
            <a:picLocks noChangeAspect="1"/>
          </p:cNvPicPr>
          <p:nvPr/>
        </p:nvPicPr>
        <p:blipFill>
          <a:blip r:embed="rId1" cstate="print"/>
          <a:stretch>
            <a:fillRect/>
          </a:stretch>
        </p:blipFill>
        <p:spPr>
          <a:xfrm>
            <a:off x="0" y="-10750"/>
            <a:ext cx="12192000" cy="6879499"/>
          </a:xfrm>
          <a:prstGeom prst="rect">
            <a:avLst/>
          </a:prstGeom>
          <a:ln w="12700">
            <a:miter lim="400000"/>
            <a:headEnd/>
            <a:tailEnd/>
          </a:ln>
        </p:spPr>
      </p:pic>
      <p:sp>
        <p:nvSpPr>
          <p:cNvPr id="26" name="文本框 25"/>
          <p:cNvSpPr txBox="1"/>
          <p:nvPr/>
        </p:nvSpPr>
        <p:spPr>
          <a:xfrm>
            <a:off x="6522745" y="1349194"/>
            <a:ext cx="4260050" cy="461665"/>
          </a:xfrm>
          <a:prstGeom prst="rect">
            <a:avLst/>
          </a:prstGeom>
          <a:noFill/>
        </p:spPr>
        <p:txBody>
          <a:bodyPr wrap="square" rtlCol="0">
            <a:spAutoFit/>
          </a:bodyPr>
          <a:lstStyle/>
          <a:p>
            <a:pPr>
              <a:lnSpc>
                <a:spcPct val="120000"/>
              </a:lnSpc>
            </a:pPr>
            <a:r>
              <a:rPr lang="en-GB" altLang="zh-CN" sz="2000" dirty="0">
                <a:solidFill>
                  <a:schemeClr val="accent1">
                    <a:lumMod val="50000"/>
                  </a:schemeClr>
                </a:solidFill>
              </a:rPr>
              <a:t>Predecessor of CUMT established. </a:t>
            </a:r>
            <a:endParaRPr lang="en-GB" altLang="zh-CN" sz="2000" dirty="0">
              <a:solidFill>
                <a:schemeClr val="accent1">
                  <a:lumMod val="50000"/>
                </a:schemeClr>
              </a:solidFill>
            </a:endParaRPr>
          </a:p>
        </p:txBody>
      </p:sp>
      <p:sp>
        <p:nvSpPr>
          <p:cNvPr id="28" name="文本框 27"/>
          <p:cNvSpPr txBox="1"/>
          <p:nvPr/>
        </p:nvSpPr>
        <p:spPr>
          <a:xfrm>
            <a:off x="6473615" y="866123"/>
            <a:ext cx="1143162"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1909</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29" name="文本框 28"/>
          <p:cNvSpPr txBox="1"/>
          <p:nvPr/>
        </p:nvSpPr>
        <p:spPr>
          <a:xfrm>
            <a:off x="6475244" y="3098004"/>
            <a:ext cx="4426304" cy="830997"/>
          </a:xfrm>
          <a:prstGeom prst="rect">
            <a:avLst/>
          </a:prstGeom>
          <a:noFill/>
        </p:spPr>
        <p:txBody>
          <a:bodyPr wrap="square" rtlCol="0">
            <a:spAutoFit/>
          </a:bodyPr>
          <a:lstStyle/>
          <a:p>
            <a:pPr>
              <a:lnSpc>
                <a:spcPct val="120000"/>
              </a:lnSpc>
              <a:defRPr sz="2800"/>
            </a:pPr>
            <a:r>
              <a:rPr lang="en-US" altLang="zh-CN" sz="2000" dirty="0">
                <a:solidFill>
                  <a:schemeClr val="accent1">
                    <a:lumMod val="50000"/>
                  </a:schemeClr>
                </a:solidFill>
              </a:rPr>
              <a:t>One of the oldest private institutions in modern China</a:t>
            </a:r>
            <a:endParaRPr lang="en-US" altLang="zh-CN" sz="2000" dirty="0">
              <a:solidFill>
                <a:schemeClr val="accent1">
                  <a:lumMod val="50000"/>
                </a:schemeClr>
              </a:solidFill>
            </a:endParaRPr>
          </a:p>
        </p:txBody>
      </p:sp>
      <p:sp>
        <p:nvSpPr>
          <p:cNvPr id="31" name="文本框 30"/>
          <p:cNvSpPr txBox="1"/>
          <p:nvPr/>
        </p:nvSpPr>
        <p:spPr>
          <a:xfrm>
            <a:off x="6473615" y="2614933"/>
            <a:ext cx="1957866"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Oldest</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sp>
        <p:nvSpPr>
          <p:cNvPr id="32" name="文本框 31"/>
          <p:cNvSpPr txBox="1"/>
          <p:nvPr/>
        </p:nvSpPr>
        <p:spPr>
          <a:xfrm>
            <a:off x="6475245" y="5093233"/>
            <a:ext cx="4378802" cy="1015663"/>
          </a:xfrm>
          <a:prstGeom prst="rect">
            <a:avLst/>
          </a:prstGeom>
          <a:noFill/>
        </p:spPr>
        <p:txBody>
          <a:bodyPr wrap="square" rtlCol="0">
            <a:spAutoFit/>
          </a:bodyPr>
          <a:lstStyle/>
          <a:p>
            <a:r>
              <a:rPr lang="en-US" altLang="zh-CN" sz="2000" dirty="0">
                <a:solidFill>
                  <a:schemeClr val="accent1">
                    <a:lumMod val="50000"/>
                  </a:schemeClr>
                </a:solidFill>
              </a:rPr>
              <a:t>The first private college of engineering established in China by the Westerners  in early 20th century</a:t>
            </a:r>
            <a:endParaRPr lang="zh-CN" altLang="en-US" sz="2000" dirty="0">
              <a:solidFill>
                <a:schemeClr val="accent1">
                  <a:lumMod val="50000"/>
                </a:schemeClr>
              </a:solidFill>
              <a:sym typeface="+mn-lt"/>
            </a:endParaRPr>
          </a:p>
        </p:txBody>
      </p:sp>
      <p:sp>
        <p:nvSpPr>
          <p:cNvPr id="40" name="文本框 39"/>
          <p:cNvSpPr txBox="1"/>
          <p:nvPr/>
        </p:nvSpPr>
        <p:spPr>
          <a:xfrm>
            <a:off x="6473615" y="4610162"/>
            <a:ext cx="1143162" cy="523220"/>
          </a:xfrm>
          <a:prstGeom prst="rect">
            <a:avLst/>
          </a:prstGeom>
          <a:noFill/>
        </p:spPr>
        <p:txBody>
          <a:bodyPr wrap="square" rtlCol="0">
            <a:spAutoFit/>
          </a:bodyPr>
          <a:lstStyle/>
          <a:p>
            <a:r>
              <a:rPr lang="en-US" altLang="zh-CN" sz="2800" b="1" dirty="0">
                <a:solidFill>
                  <a:schemeClr val="accent1">
                    <a:lumMod val="50000"/>
                  </a:schemeClr>
                </a:solidFill>
                <a:latin typeface="Times New Roman Bold" pitchFamily="18" charset="0"/>
                <a:cs typeface="Times New Roman Bold" pitchFamily="18" charset="0"/>
                <a:sym typeface="+mn-lt"/>
              </a:rPr>
              <a:t>First</a:t>
            </a:r>
            <a:endParaRPr lang="zh-CN" altLang="en-US" sz="2800" b="1" dirty="0">
              <a:solidFill>
                <a:schemeClr val="accent1">
                  <a:lumMod val="50000"/>
                </a:schemeClr>
              </a:solidFill>
              <a:latin typeface="Times New Roman Bold" pitchFamily="18" charset="0"/>
              <a:cs typeface="Times New Roman Bold" pitchFamily="18" charset="0"/>
              <a:sym typeface="+mn-lt"/>
            </a:endParaRPr>
          </a:p>
        </p:txBody>
      </p:sp>
      <p:pic>
        <p:nvPicPr>
          <p:cNvPr id="15" name="图片 5" descr="图片 5"/>
          <p:cNvPicPr>
            <a:picLocks noChangeAspect="1"/>
          </p:cNvPicPr>
          <p:nvPr/>
        </p:nvPicPr>
        <p:blipFill>
          <a:blip r:embed="rId2" cstate="print"/>
          <a:srcRect t="2450" r="2213"/>
          <a:stretch>
            <a:fillRect/>
          </a:stretch>
        </p:blipFill>
        <p:spPr>
          <a:xfrm>
            <a:off x="1" y="-11871"/>
            <a:ext cx="5771407" cy="6879855"/>
          </a:xfrm>
          <a:prstGeom prst="rect">
            <a:avLst/>
          </a:prstGeom>
          <a:ln w="12700">
            <a:miter lim="400000"/>
            <a:headEnd/>
            <a:tailEnd/>
          </a:ln>
        </p:spPr>
      </p:pic>
      <p:pic>
        <p:nvPicPr>
          <p:cNvPr id="17" name="图片 4" descr="图片 4"/>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 name="文本占位符 2"/>
          <p:cNvSpPr>
            <a:spLocks noGrp="1"/>
          </p:cNvSpPr>
          <p:nvPr>
            <p:ph idx="1"/>
          </p:nvPr>
        </p:nvSpPr>
        <p:spPr>
          <a:xfrm>
            <a:off x="702846" y="566928"/>
            <a:ext cx="11125200" cy="5294313"/>
          </a:xfrm>
        </p:spPr>
        <p:txBody>
          <a:bodyPr>
            <a:normAutofit fontScale="70000" lnSpcReduction="20000"/>
          </a:bodyPr>
          <a:lstStyle/>
          <a:p>
            <a:pPr marL="0" indent="0">
              <a:lnSpc>
                <a:spcPct val="160000"/>
              </a:lnSpc>
              <a:buNone/>
            </a:pPr>
            <a:r>
              <a:rPr lang="en-US" altLang="zh-CN" sz="10300" b="1" dirty="0">
                <a:solidFill>
                  <a:schemeClr val="accent1">
                    <a:lumMod val="50000"/>
                  </a:schemeClr>
                </a:solidFill>
                <a:latin typeface="Times New Roman Bold" pitchFamily="18" charset="0"/>
                <a:cs typeface="Times New Roman Bold" pitchFamily="18" charset="0"/>
                <a:sym typeface="+mn-ea"/>
              </a:rPr>
              <a:t>CUMT Scholarship </a:t>
            </a:r>
            <a:endParaRPr lang="en-US" altLang="zh-CN" sz="10300" b="1" dirty="0">
              <a:solidFill>
                <a:schemeClr val="accent1">
                  <a:lumMod val="50000"/>
                </a:schemeClr>
              </a:solidFill>
              <a:latin typeface="Times New Roman Bold" pitchFamily="18" charset="0"/>
              <a:cs typeface="Times New Roman Bold" pitchFamily="18" charset="0"/>
              <a:sym typeface="+mn-ea"/>
            </a:endParaRPr>
          </a:p>
          <a:p>
            <a:pPr marL="0" indent="0">
              <a:lnSpc>
                <a:spcPct val="160000"/>
              </a:lnSpc>
              <a:buNone/>
            </a:pPr>
            <a:endParaRPr lang="en-US" altLang="zh-CN" sz="10300" b="1" dirty="0">
              <a:solidFill>
                <a:schemeClr val="accent1">
                  <a:lumMod val="50000"/>
                </a:schemeClr>
              </a:solidFill>
              <a:latin typeface="Times New Roman Bold" pitchFamily="18" charset="0"/>
              <a:cs typeface="Times New Roman Bold" pitchFamily="18" charset="0"/>
              <a:sym typeface="+mn-ea"/>
            </a:endParaRPr>
          </a:p>
          <a:p>
            <a:pPr marL="0" indent="0">
              <a:lnSpc>
                <a:spcPct val="110000"/>
              </a:lnSpc>
              <a:buNone/>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8600" dirty="0">
                <a:solidFill>
                  <a:srgbClr val="36636E"/>
                </a:solidFill>
                <a:latin typeface="Arial" panose="020B0604020202020204" pitchFamily="34" charset="0"/>
                <a:ea typeface="黑体" panose="02010609060101010101" charset="-122"/>
                <a:cs typeface="Arial" panose="020B0604020202020204" pitchFamily="34" charset="0"/>
                <a:sym typeface="+mn-ea"/>
              </a:rPr>
              <a:t>Application Time</a:t>
            </a:r>
            <a:r>
              <a:rPr lang="zh-CN" altLang="en-US" sz="8600" dirty="0">
                <a:solidFill>
                  <a:srgbClr val="36636E"/>
                </a:solidFill>
                <a:latin typeface="Arial" panose="020B0604020202020204" pitchFamily="34" charset="0"/>
                <a:ea typeface="黑体" panose="02010609060101010101" charset="-122"/>
                <a:cs typeface="Arial" panose="020B0604020202020204" pitchFamily="34" charset="0"/>
                <a:sym typeface="+mn-ea"/>
              </a:rPr>
              <a:t>：</a:t>
            </a:r>
            <a:endParaRPr lang="zh-CN" altLang="en-US" sz="8600" dirty="0">
              <a:solidFill>
                <a:srgbClr val="36636E"/>
              </a:solidFill>
              <a:latin typeface="Arial" panose="020B0604020202020204" pitchFamily="34" charset="0"/>
              <a:ea typeface="黑体" panose="02010609060101010101" charset="-122"/>
              <a:cs typeface="Arial" panose="020B0604020202020204" pitchFamily="34" charset="0"/>
              <a:sym typeface="+mn-ea"/>
            </a:endParaRPr>
          </a:p>
          <a:p>
            <a:pPr marL="0" indent="0">
              <a:lnSpc>
                <a:spcPct val="110000"/>
              </a:lnSpc>
              <a:buNone/>
              <a:defRPr sz="1600" b="1">
                <a:solidFill>
                  <a:srgbClr val="36636E"/>
                </a:solidFill>
                <a:latin typeface="Arial" panose="020B0604020202020204"/>
                <a:ea typeface="Arial" panose="020B0604020202020204"/>
                <a:cs typeface="Arial" panose="020B0604020202020204"/>
                <a:sym typeface="Arial" panose="020B0604020202020204"/>
              </a:defRPr>
            </a:pPr>
            <a:r>
              <a:rPr lang="en-US" altLang="zh-CN" sz="8600" dirty="0">
                <a:solidFill>
                  <a:srgbClr val="36636E"/>
                </a:solidFill>
                <a:latin typeface="Arial" panose="020B0604020202020204" pitchFamily="34" charset="0"/>
                <a:ea typeface="黑体" panose="02010609060101010101" charset="-122"/>
                <a:cs typeface="Arial" panose="020B0604020202020204" pitchFamily="34" charset="0"/>
                <a:sym typeface="+mn-ea"/>
              </a:rPr>
              <a:t>September Intake</a:t>
            </a:r>
            <a:endParaRPr lang="en-US" altLang="zh-CN" sz="8600" dirty="0">
              <a:solidFill>
                <a:srgbClr val="36636E"/>
              </a:solidFill>
              <a:latin typeface="Arial" panose="020B0604020202020204" pitchFamily="34" charset="0"/>
              <a:ea typeface="黑体" panose="02010609060101010101" charset="-122"/>
              <a:cs typeface="Arial" panose="020B0604020202020204" pitchFamily="34" charset="0"/>
              <a:sym typeface="Arial" panose="020B0604020202020204"/>
            </a:endParaRPr>
          </a:p>
        </p:txBody>
      </p:sp>
      <p:pic>
        <p:nvPicPr>
          <p:cNvPr id="256" name="图片 2" descr="图片 2"/>
          <p:cNvPicPr>
            <a:picLocks noChangeAspect="1"/>
          </p:cNvPicPr>
          <p:nvPr/>
        </p:nvPicPr>
        <p:blipFill>
          <a:blip r:embed="rId2" cstate="print"/>
          <a:stretch>
            <a:fillRect/>
          </a:stretch>
        </p:blipFill>
        <p:spPr>
          <a:xfrm>
            <a:off x="9518707" y="320917"/>
            <a:ext cx="2309339" cy="591718"/>
          </a:xfrm>
          <a:prstGeom prst="rect">
            <a:avLst/>
          </a:prstGeom>
          <a:ln w="12700">
            <a:miter lim="400000"/>
            <a:headEnd/>
            <a:tailEnd/>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descr="图片 1"/>
          <p:cNvPicPr>
            <a:picLocks noChangeAspect="1"/>
          </p:cNvPicPr>
          <p:nvPr/>
        </p:nvPicPr>
        <p:blipFill>
          <a:blip r:embed="rId1" cstate="print"/>
          <a:stretch>
            <a:fillRect/>
          </a:stretch>
        </p:blipFill>
        <p:spPr>
          <a:xfrm>
            <a:off x="0" y="-203201"/>
            <a:ext cx="12192000" cy="7061201"/>
          </a:xfrm>
          <a:prstGeom prst="rect">
            <a:avLst/>
          </a:prstGeom>
        </p:spPr>
      </p:pic>
      <p:pic>
        <p:nvPicPr>
          <p:cNvPr id="330"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48" y="1200149"/>
            <a:ext cx="10902159" cy="4448175"/>
          </a:xfrm>
          <a:prstGeom prst="rect">
            <a:avLst/>
          </a:prstGeom>
        </p:spPr>
      </p:pic>
      <p:pic>
        <p:nvPicPr>
          <p:cNvPr id="3" name="图片 2"/>
          <p:cNvPicPr>
            <a:picLocks noChangeAspect="1"/>
          </p:cNvPicPr>
          <p:nvPr/>
        </p:nvPicPr>
        <p:blipFill>
          <a:blip r:embed="rId4"/>
          <a:stretch>
            <a:fillRect/>
          </a:stretch>
        </p:blipFill>
        <p:spPr>
          <a:xfrm>
            <a:off x="964565" y="2567305"/>
            <a:ext cx="1297940" cy="521335"/>
          </a:xfrm>
          <a:prstGeom prst="rect">
            <a:avLst/>
          </a:prstGeom>
        </p:spPr>
      </p:pic>
      <p:sp>
        <p:nvSpPr>
          <p:cNvPr id="5" name="文本框 4"/>
          <p:cNvSpPr txBox="1"/>
          <p:nvPr/>
        </p:nvSpPr>
        <p:spPr>
          <a:xfrm>
            <a:off x="736600" y="5705475"/>
            <a:ext cx="10798810" cy="645160"/>
          </a:xfrm>
          <a:prstGeom prst="rect">
            <a:avLst/>
          </a:prstGeom>
          <a:noFill/>
        </p:spPr>
        <p:txBody>
          <a:bodyPr wrap="square" rtlCol="0">
            <a:spAutoFit/>
          </a:bodyPr>
          <a:p>
            <a:r>
              <a:rPr lang="en-US" altLang="zh-CN"/>
              <a:t>P</a:t>
            </a:r>
            <a:r>
              <a:rPr lang="en-US" altLang="zh-CN"/>
              <a:t>re-university Study Scholarship: Candidate who applied the major(Bachelor/Master/Doctor) together with 1 year pre-university language study, will enjoy 100% tuition fee covered during the language year.</a:t>
            </a:r>
            <a:endParaRPr lang="en-US" altLang="zh-CN"/>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descr="图片 1"/>
          <p:cNvPicPr>
            <a:picLocks noChangeAspect="1"/>
          </p:cNvPicPr>
          <p:nvPr/>
        </p:nvPicPr>
        <p:blipFill>
          <a:blip r:embed="rId1" cstate="print"/>
          <a:stretch>
            <a:fillRect/>
          </a:stretch>
        </p:blipFill>
        <p:spPr>
          <a:xfrm>
            <a:off x="0" y="-212345"/>
            <a:ext cx="12192000" cy="7061201"/>
          </a:xfrm>
          <a:prstGeom prst="rect">
            <a:avLst/>
          </a:prstGeom>
        </p:spPr>
      </p:pic>
      <p:sp>
        <p:nvSpPr>
          <p:cNvPr id="3" name="文本占位符 2"/>
          <p:cNvSpPr>
            <a:spLocks noGrp="1"/>
          </p:cNvSpPr>
          <p:nvPr>
            <p:ph idx="1"/>
          </p:nvPr>
        </p:nvSpPr>
        <p:spPr>
          <a:xfrm>
            <a:off x="646525" y="848792"/>
            <a:ext cx="1930420" cy="2956560"/>
          </a:xfrm>
        </p:spPr>
        <p:txBody>
          <a:bodyPr>
            <a:normAutofit/>
          </a:bodyPr>
          <a:lstStyle/>
          <a:p>
            <a:pPr marL="0" indent="0" algn="l">
              <a:buNone/>
            </a:pPr>
            <a:r>
              <a:rPr lang="en-US" altLang="zh-CN" b="1" dirty="0">
                <a:solidFill>
                  <a:schemeClr val="accent1">
                    <a:lumMod val="50000"/>
                  </a:schemeClr>
                </a:solidFill>
                <a:latin typeface="Times New Roman Bold" pitchFamily="18" charset="0"/>
                <a:cs typeface="Times New Roman Bold" pitchFamily="18" charset="0"/>
              </a:rPr>
              <a:t>GPA of the Highest Degree</a:t>
            </a:r>
            <a:endParaRPr lang="zh-CN" altLang="en-US" b="1" dirty="0">
              <a:solidFill>
                <a:schemeClr val="accent1">
                  <a:lumMod val="50000"/>
                </a:schemeClr>
              </a:solidFill>
              <a:latin typeface="Times New Roman Bold" pitchFamily="18" charset="0"/>
              <a:cs typeface="Times New Roman Bold" pitchFamily="18" charset="0"/>
            </a:endParaRPr>
          </a:p>
        </p:txBody>
      </p:sp>
      <p:sp>
        <p:nvSpPr>
          <p:cNvPr id="8" name="文本占位符 2"/>
          <p:cNvSpPr txBox="1"/>
          <p:nvPr/>
        </p:nvSpPr>
        <p:spPr>
          <a:xfrm>
            <a:off x="3595938" y="293613"/>
            <a:ext cx="1600200" cy="2960370"/>
          </a:xfrm>
          <a:prstGeom prst="rect">
            <a:avLst/>
          </a:prstGeom>
          <a:ln w="12700">
            <a:miter lim="400000"/>
          </a:ln>
        </p:spPr>
        <p:txBody>
          <a:bodyPr lIns="45719" rIns="45719" anchor="ctr">
            <a:normAutofit/>
          </a:bodyPr>
          <a:lstStyle>
            <a:lvl1pPr marL="342900" marR="0" indent="-3429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1pPr>
            <a:lvl2pPr marL="731520" marR="0" indent="-27432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2pPr>
            <a:lvl3pPr marL="12192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3pPr>
            <a:lvl4pPr marL="16764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4pPr>
            <a:lvl5pPr marL="21336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5pPr>
            <a:lvl6pPr marL="25908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6pPr>
            <a:lvl7pPr marL="30480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7pPr>
            <a:lvl8pPr marL="35052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8pPr>
            <a:lvl9pPr marL="39624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9pPr>
          </a:lstStyle>
          <a:p>
            <a:pPr marL="0" indent="0">
              <a:buNone/>
            </a:pPr>
            <a:r>
              <a:rPr lang="en-US" altLang="zh-CN" sz="2800" b="1" kern="1200" dirty="0">
                <a:solidFill>
                  <a:schemeClr val="accent1">
                    <a:lumMod val="50000"/>
                  </a:schemeClr>
                </a:solidFill>
                <a:latin typeface="Times New Roman Bold" pitchFamily="18" charset="0"/>
                <a:ea typeface="+mn-ea"/>
                <a:cs typeface="Times New Roman Bold" pitchFamily="18" charset="0"/>
                <a:sym typeface="+mn-ea"/>
              </a:rPr>
              <a:t>Interview Score </a:t>
            </a:r>
            <a:endParaRPr lang="en-US" altLang="zh-CN" sz="2800" b="1" kern="1200" dirty="0">
              <a:solidFill>
                <a:schemeClr val="accent1">
                  <a:lumMod val="50000"/>
                </a:schemeClr>
              </a:solidFill>
              <a:latin typeface="Times New Roman Bold" pitchFamily="18" charset="0"/>
              <a:ea typeface="+mn-ea"/>
              <a:cs typeface="Times New Roman Bold" pitchFamily="18" charset="0"/>
              <a:sym typeface="+mn-ea"/>
            </a:endParaRPr>
          </a:p>
          <a:p>
            <a:pPr marL="0" indent="0" hangingPunct="1">
              <a:buFontTx/>
              <a:buNone/>
            </a:pPr>
            <a:endParaRPr lang="zh-CN" altLang="en-US" sz="2800" b="1" dirty="0">
              <a:solidFill>
                <a:schemeClr val="accent1">
                  <a:lumMod val="50000"/>
                </a:schemeClr>
              </a:solidFill>
              <a:latin typeface="Times New Roman Bold" pitchFamily="18" charset="0"/>
              <a:cs typeface="Times New Roman Bold" pitchFamily="18" charset="0"/>
            </a:endParaRPr>
          </a:p>
        </p:txBody>
      </p:sp>
      <p:sp>
        <p:nvSpPr>
          <p:cNvPr id="9" name="文本占位符 2"/>
          <p:cNvSpPr txBox="1"/>
          <p:nvPr/>
        </p:nvSpPr>
        <p:spPr>
          <a:xfrm>
            <a:off x="6163062" y="165334"/>
            <a:ext cx="2171251" cy="3044415"/>
          </a:xfrm>
          <a:prstGeom prst="rect">
            <a:avLst/>
          </a:prstGeom>
          <a:ln w="12700">
            <a:miter lim="400000"/>
          </a:ln>
        </p:spPr>
        <p:txBody>
          <a:bodyPr lIns="45719" rIns="45719" anchor="ctr">
            <a:normAutofit/>
          </a:bodyPr>
          <a:lstStyle>
            <a:lvl1pPr marL="342900" marR="0" indent="-3429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1pPr>
            <a:lvl2pPr marL="731520" marR="0" indent="-27432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2pPr>
            <a:lvl3pPr marL="12192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3pPr>
            <a:lvl4pPr marL="16764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4pPr>
            <a:lvl5pPr marL="21336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5pPr>
            <a:lvl6pPr marL="25908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6pPr>
            <a:lvl7pPr marL="30480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7pPr>
            <a:lvl8pPr marL="35052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8pPr>
            <a:lvl9pPr marL="39624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9pPr>
          </a:lstStyle>
          <a:p>
            <a:pPr marL="0" indent="0">
              <a:buNone/>
            </a:pPr>
            <a:r>
              <a:rPr lang="en-US" altLang="zh-CN" b="1" dirty="0">
                <a:solidFill>
                  <a:schemeClr val="accent1">
                    <a:lumMod val="50000"/>
                  </a:schemeClr>
                </a:solidFill>
                <a:latin typeface="Times New Roman Bold" pitchFamily="18" charset="0"/>
                <a:cs typeface="Times New Roman Bold" pitchFamily="18" charset="0"/>
              </a:rPr>
              <a:t>Entrance Test Score</a:t>
            </a:r>
            <a:endParaRPr lang="en-US" altLang="zh-CN" b="1" dirty="0">
              <a:solidFill>
                <a:schemeClr val="accent1">
                  <a:lumMod val="50000"/>
                </a:schemeClr>
              </a:solidFill>
              <a:latin typeface="Times New Roman Bold" pitchFamily="18" charset="0"/>
              <a:cs typeface="Times New Roman Bold" pitchFamily="18" charset="0"/>
            </a:endParaRPr>
          </a:p>
          <a:p>
            <a:pPr marL="0" indent="0" hangingPunct="1">
              <a:buFontTx/>
              <a:buNone/>
            </a:pPr>
            <a:endParaRPr lang="zh-CN" altLang="en-US" b="1" dirty="0">
              <a:solidFill>
                <a:schemeClr val="accent1">
                  <a:lumMod val="50000"/>
                </a:schemeClr>
              </a:solidFill>
              <a:latin typeface="Times New Roman Bold" pitchFamily="18" charset="0"/>
              <a:cs typeface="Times New Roman Bold" pitchFamily="18" charset="0"/>
            </a:endParaRPr>
          </a:p>
        </p:txBody>
      </p:sp>
      <p:sp>
        <p:nvSpPr>
          <p:cNvPr id="10" name="文本占位符 2"/>
          <p:cNvSpPr txBox="1"/>
          <p:nvPr/>
        </p:nvSpPr>
        <p:spPr>
          <a:xfrm>
            <a:off x="9320870" y="165334"/>
            <a:ext cx="1968835" cy="3044415"/>
          </a:xfrm>
          <a:prstGeom prst="rect">
            <a:avLst/>
          </a:prstGeom>
          <a:ln w="12700">
            <a:miter lim="400000"/>
          </a:ln>
        </p:spPr>
        <p:txBody>
          <a:bodyPr lIns="45719" rIns="45719" anchor="ctr">
            <a:normAutofit/>
          </a:bodyPr>
          <a:lstStyle>
            <a:lvl1pPr marL="342900" marR="0" indent="-3429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1pPr>
            <a:lvl2pPr marL="731520" marR="0" indent="-27432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2pPr>
            <a:lvl3pPr marL="12192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3pPr>
            <a:lvl4pPr marL="16764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4pPr>
            <a:lvl5pPr marL="2133600" marR="0" indent="-304800" algn="just"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5pPr>
            <a:lvl6pPr marL="25908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6pPr>
            <a:lvl7pPr marL="30480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7pPr>
            <a:lvl8pPr marL="35052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8pPr>
            <a:lvl9pPr marL="3962400" marR="0" indent="-304800" algn="l" defTabSz="914400" rtl="0" latinLnBrk="0">
              <a:lnSpc>
                <a:spcPct val="90000"/>
              </a:lnSpc>
              <a:spcBef>
                <a:spcPts val="1000"/>
              </a:spcBef>
              <a:spcAft>
                <a:spcPts val="0"/>
              </a:spcAft>
              <a:buClrTx/>
              <a:buSzPct val="100000"/>
              <a:buFontTx/>
              <a:buChar char="•"/>
              <a:defRPr sz="2400" b="0" i="0" u="none" strike="noStrike" cap="none" spc="0" baseline="0">
                <a:solidFill>
                  <a:srgbClr val="4B4B4B"/>
                </a:solidFill>
                <a:uFillTx/>
                <a:latin typeface="Arial" panose="020B0604020202020204"/>
                <a:ea typeface="Arial" panose="020B0604020202020204"/>
                <a:cs typeface="Arial" panose="020B0604020202020204"/>
                <a:sym typeface="Arial" panose="020B0604020202020204"/>
              </a:defRPr>
            </a:lvl9pPr>
          </a:lstStyle>
          <a:p>
            <a:pPr marL="0" indent="0">
              <a:buNone/>
            </a:pPr>
            <a:r>
              <a:rPr lang="en-US" altLang="zh-CN" b="1" dirty="0">
                <a:solidFill>
                  <a:schemeClr val="accent1">
                    <a:lumMod val="50000"/>
                  </a:schemeClr>
                </a:solidFill>
                <a:latin typeface="Times New Roman Bold" pitchFamily="18" charset="0"/>
                <a:cs typeface="Times New Roman Bold" pitchFamily="18" charset="0"/>
              </a:rPr>
              <a:t>Class of the Scholarship</a:t>
            </a:r>
            <a:endParaRPr lang="en-US" altLang="zh-CN" b="1" dirty="0">
              <a:solidFill>
                <a:schemeClr val="accent1">
                  <a:lumMod val="50000"/>
                </a:schemeClr>
              </a:solidFill>
              <a:latin typeface="Times New Roman Bold" pitchFamily="18" charset="0"/>
              <a:cs typeface="Times New Roman Bold" pitchFamily="18" charset="0"/>
            </a:endParaRPr>
          </a:p>
          <a:p>
            <a:pPr marL="0" indent="0" hangingPunct="1">
              <a:buFontTx/>
              <a:buNone/>
            </a:pPr>
            <a:endParaRPr lang="zh-CN" altLang="en-US" b="1" dirty="0">
              <a:solidFill>
                <a:schemeClr val="accent1">
                  <a:lumMod val="50000"/>
                </a:schemeClr>
              </a:solidFill>
              <a:latin typeface="Times New Roman Bold" pitchFamily="18" charset="0"/>
              <a:cs typeface="Times New Roman Bold" pitchFamily="18" charset="0"/>
            </a:endParaRPr>
          </a:p>
        </p:txBody>
      </p:sp>
      <p:sp>
        <p:nvSpPr>
          <p:cNvPr id="12" name="加号 11"/>
          <p:cNvSpPr/>
          <p:nvPr/>
        </p:nvSpPr>
        <p:spPr>
          <a:xfrm>
            <a:off x="5056761" y="965220"/>
            <a:ext cx="923364" cy="865543"/>
          </a:xfrm>
          <a:prstGeom prst="mathPlus">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1" i="0" u="none" strike="noStrike" cap="none" spc="0" normalizeH="0" baseline="0" dirty="0">
              <a:ln>
                <a:noFill/>
              </a:ln>
              <a:solidFill>
                <a:srgbClr val="4B4B4B"/>
              </a:solidFill>
              <a:effectLst/>
              <a:uFillTx/>
              <a:latin typeface="Arial" panose="020B0604020202020204"/>
              <a:ea typeface="Arial" panose="020B0604020202020204"/>
              <a:cs typeface="Arial" panose="020B0604020202020204"/>
              <a:sym typeface="Arial" panose="020B0604020202020204"/>
            </a:endParaRPr>
          </a:p>
        </p:txBody>
      </p:sp>
      <p:sp>
        <p:nvSpPr>
          <p:cNvPr id="13" name="等号 12"/>
          <p:cNvSpPr/>
          <p:nvPr/>
        </p:nvSpPr>
        <p:spPr>
          <a:xfrm>
            <a:off x="8437136" y="1053036"/>
            <a:ext cx="699246" cy="720762"/>
          </a:xfrm>
          <a:prstGeom prst="mathEqual">
            <a:avLst/>
          </a:prstGeom>
          <a:solidFill>
            <a:schemeClr val="accent1">
              <a:lumMod val="50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endParaRPr>
          </a:p>
        </p:txBody>
      </p:sp>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15" name="加号 14"/>
          <p:cNvSpPr/>
          <p:nvPr/>
        </p:nvSpPr>
        <p:spPr>
          <a:xfrm>
            <a:off x="2561036" y="975120"/>
            <a:ext cx="923364" cy="865543"/>
          </a:xfrm>
          <a:prstGeom prst="mathPlus">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1" i="0" u="none" strike="noStrike" cap="none" spc="0" normalizeH="0" baseline="0" dirty="0">
              <a:ln>
                <a:noFill/>
              </a:ln>
              <a:solidFill>
                <a:srgbClr val="4B4B4B"/>
              </a:solidFill>
              <a:effectLst/>
              <a:uFillTx/>
              <a:latin typeface="Arial" panose="020B0604020202020204"/>
              <a:ea typeface="Arial" panose="020B0604020202020204"/>
              <a:cs typeface="Arial" panose="020B0604020202020204"/>
              <a:sym typeface="Arial" panose="020B0604020202020204"/>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71" y="2231871"/>
            <a:ext cx="9944042" cy="4347122"/>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6472555" y="1464945"/>
            <a:ext cx="5528310" cy="4747260"/>
          </a:xfrm>
          <a:prstGeom prst="rect">
            <a:avLst/>
          </a:prstGeom>
        </p:spPr>
      </p:pic>
      <p:sp>
        <p:nvSpPr>
          <p:cNvPr id="333" name="标题 1"/>
          <p:cNvSpPr txBox="1">
            <a:spLocks noGrp="1"/>
          </p:cNvSpPr>
          <p:nvPr>
            <p:ph type="title"/>
          </p:nvPr>
        </p:nvSpPr>
        <p:spPr>
          <a:xfrm>
            <a:off x="266700" y="574866"/>
            <a:ext cx="9808989" cy="892175"/>
          </a:xfrm>
          <a:prstGeom prst="rect">
            <a:avLst/>
          </a:prstGeom>
        </p:spPr>
        <p:txBody>
          <a:bodyPr>
            <a:normAutofit/>
          </a:bodyPr>
          <a:lstStyle/>
          <a:p>
            <a:r>
              <a:rPr lang="en-US" sz="4400" b="1" dirty="0">
                <a:solidFill>
                  <a:schemeClr val="accent1">
                    <a:lumMod val="50000"/>
                  </a:schemeClr>
                </a:solidFill>
                <a:latin typeface="Times New Roman Bold" pitchFamily="18" charset="0"/>
                <a:cs typeface="Times New Roman Bold" pitchFamily="18" charset="0"/>
              </a:rPr>
              <a:t>A</a:t>
            </a:r>
            <a:r>
              <a:rPr sz="4400" b="1" dirty="0">
                <a:solidFill>
                  <a:schemeClr val="accent1">
                    <a:lumMod val="50000"/>
                  </a:schemeClr>
                </a:solidFill>
                <a:latin typeface="Times New Roman Bold" pitchFamily="18" charset="0"/>
                <a:cs typeface="Times New Roman Bold" pitchFamily="18" charset="0"/>
              </a:rPr>
              <a:t>pplication </a:t>
            </a:r>
            <a:r>
              <a:rPr lang="en-US" sz="4400" b="1" dirty="0">
                <a:solidFill>
                  <a:schemeClr val="accent1">
                    <a:lumMod val="50000"/>
                  </a:schemeClr>
                </a:solidFill>
                <a:latin typeface="Times New Roman Bold" pitchFamily="18" charset="0"/>
                <a:cs typeface="Times New Roman Bold" pitchFamily="18" charset="0"/>
              </a:rPr>
              <a:t>P</a:t>
            </a:r>
            <a:r>
              <a:rPr sz="4400" b="1" dirty="0">
                <a:solidFill>
                  <a:schemeClr val="accent1">
                    <a:lumMod val="50000"/>
                  </a:schemeClr>
                </a:solidFill>
                <a:latin typeface="Times New Roman Bold" pitchFamily="18" charset="0"/>
                <a:cs typeface="Times New Roman Bold" pitchFamily="18" charset="0"/>
              </a:rPr>
              <a:t>rocess</a:t>
            </a:r>
            <a:endParaRPr sz="4400" b="1" dirty="0">
              <a:solidFill>
                <a:schemeClr val="accent1">
                  <a:lumMod val="50000"/>
                </a:schemeClr>
              </a:solidFill>
              <a:latin typeface="Times New Roman Bold" pitchFamily="18" charset="0"/>
              <a:cs typeface="Times New Roman Bold" pitchFamily="18" charset="0"/>
            </a:endParaRPr>
          </a:p>
        </p:txBody>
      </p:sp>
      <p:sp>
        <p:nvSpPr>
          <p:cNvPr id="334" name="内容占位符 2"/>
          <p:cNvSpPr txBox="1">
            <a:spLocks noGrp="1"/>
          </p:cNvSpPr>
          <p:nvPr>
            <p:ph idx="1"/>
          </p:nvPr>
        </p:nvSpPr>
        <p:spPr>
          <a:xfrm>
            <a:off x="266700" y="1691005"/>
            <a:ext cx="6351270" cy="4768215"/>
          </a:xfrm>
          <a:prstGeom prst="rect">
            <a:avLst/>
          </a:prstGeom>
        </p:spPr>
        <p:txBody>
          <a:bodyPr>
            <a:normAutofit fontScale="40000" lnSpcReduction="20000"/>
          </a:bodyPr>
          <a:lstStyle/>
          <a:p>
            <a:pPr marL="0" indent="0" algn="l" defTabSz="457200">
              <a:lnSpc>
                <a:spcPct val="22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sz="6700" dirty="0">
                <a:solidFill>
                  <a:schemeClr val="accent1">
                    <a:lumMod val="50000"/>
                  </a:schemeClr>
                </a:solidFill>
                <a:latin typeface="Times New Roman" panose="02020603050405020304" charset="0"/>
                <a:cs typeface="Times New Roman" panose="02020603050405020304" charset="0"/>
              </a:rPr>
              <a:t>STEP </a:t>
            </a:r>
            <a:r>
              <a:rPr lang="en-US" sz="6700" dirty="0">
                <a:solidFill>
                  <a:schemeClr val="accent1">
                    <a:lumMod val="50000"/>
                  </a:schemeClr>
                </a:solidFill>
                <a:latin typeface="Times New Roman" panose="02020603050405020304" charset="0"/>
                <a:cs typeface="Times New Roman" panose="02020603050405020304" charset="0"/>
              </a:rPr>
              <a:t>1</a:t>
            </a:r>
            <a:r>
              <a:rPr sz="6700" dirty="0">
                <a:solidFill>
                  <a:schemeClr val="accent1">
                    <a:lumMod val="50000"/>
                  </a:schemeClr>
                </a:solidFill>
                <a:latin typeface="Times New Roman" panose="02020603050405020304" charset="0"/>
                <a:cs typeface="Times New Roman" panose="02020603050405020304" charset="0"/>
              </a:rPr>
              <a:t>: </a:t>
            </a:r>
            <a:endParaRPr sz="4000" dirty="0">
              <a:solidFill>
                <a:schemeClr val="accent1">
                  <a:lumMod val="50000"/>
                </a:schemeClr>
              </a:solidFill>
              <a:latin typeface="Times New Roman" panose="02020603050405020304" charset="0"/>
              <a:ea typeface="Times Roman"/>
              <a:cs typeface="Times New Roman" panose="02020603050405020304" charset="0"/>
              <a:sym typeface="Times Roman"/>
            </a:endParaRPr>
          </a:p>
          <a:p>
            <a:pPr marL="0" indent="0" algn="l" defTabSz="457200">
              <a:lnSpc>
                <a:spcPct val="150000"/>
              </a:lnSpc>
              <a:spcBef>
                <a:spcPts val="60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sz="6000" dirty="0">
                <a:solidFill>
                  <a:schemeClr val="accent1">
                    <a:lumMod val="50000"/>
                  </a:schemeClr>
                </a:solidFill>
                <a:latin typeface="Arial" panose="020B0604020202020204" pitchFamily="34" charset="0"/>
                <a:cs typeface="Arial" panose="020B0604020202020204" pitchFamily="34" charset="0"/>
              </a:rPr>
              <a:t>Register your account and activate it in application system. </a:t>
            </a:r>
            <a:r>
              <a:rPr sz="6000" u="sng" dirty="0">
                <a:solidFill>
                  <a:schemeClr val="accent1">
                    <a:lumMod val="50000"/>
                  </a:schemeClr>
                </a:solidFill>
                <a:uFill>
                  <a:solidFill>
                    <a:srgbClr val="5699C2"/>
                  </a:solidFill>
                </a:uFill>
                <a:latin typeface="Arial" panose="020B0604020202020204" pitchFamily="34" charset="0"/>
                <a:cs typeface="Arial" panose="020B0604020202020204" pitchFamily="34" charset="0"/>
                <a:hlinkClick r:id="rId2"/>
              </a:rPr>
              <a:t>https://cumt.17gz.org/member/login.do</a:t>
            </a:r>
            <a:r>
              <a:rPr sz="6000" dirty="0">
                <a:solidFill>
                  <a:schemeClr val="accent1">
                    <a:lumMod val="50000"/>
                  </a:schemeClr>
                </a:solidFill>
                <a:latin typeface="Arial" panose="020B0604020202020204" pitchFamily="34" charset="0"/>
                <a:cs typeface="Arial" panose="020B0604020202020204" pitchFamily="34" charset="0"/>
              </a:rPr>
              <a:t> </a:t>
            </a:r>
            <a:endParaRPr sz="3500" dirty="0">
              <a:solidFill>
                <a:schemeClr val="accent1">
                  <a:lumMod val="50000"/>
                </a:schemeClr>
              </a:solidFill>
              <a:latin typeface="Arial" panose="020B0604020202020204" pitchFamily="34" charset="0"/>
              <a:ea typeface="Times Roman"/>
              <a:cs typeface="Arial" panose="020B0604020202020204" pitchFamily="34" charset="0"/>
              <a:sym typeface="Times Roman"/>
            </a:endParaRPr>
          </a:p>
          <a:p>
            <a:pPr marL="0" indent="0" algn="l" defTabSz="457200">
              <a:lnSpc>
                <a:spcPct val="150000"/>
              </a:lnSpc>
              <a:spcBef>
                <a:spcPts val="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sz="6000" dirty="0">
                <a:solidFill>
                  <a:schemeClr val="accent1">
                    <a:lumMod val="50000"/>
                  </a:schemeClr>
                </a:solidFill>
                <a:latin typeface="Arial" panose="020B0604020202020204" pitchFamily="34" charset="0"/>
                <a:cs typeface="Arial" panose="020B0604020202020204" pitchFamily="34" charset="0"/>
              </a:rPr>
              <a:t>Applications ONLY be done online through the CUMT online system</a:t>
            </a:r>
            <a:endParaRPr lang="en-US" sz="6000" dirty="0">
              <a:solidFill>
                <a:schemeClr val="accent1">
                  <a:lumMod val="50000"/>
                </a:schemeClr>
              </a:solidFill>
              <a:latin typeface="Arial" panose="020B0604020202020204" pitchFamily="34" charset="0"/>
              <a:cs typeface="Arial" panose="020B0604020202020204" pitchFamily="34" charset="0"/>
            </a:endParaRPr>
          </a:p>
          <a:p>
            <a:pPr marL="0" indent="0" algn="l" defTabSz="457200">
              <a:lnSpc>
                <a:spcPct val="150000"/>
              </a:lnSpc>
              <a:spcBef>
                <a:spcPts val="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endParaRPr sz="1400" dirty="0">
              <a:solidFill>
                <a:schemeClr val="accent1">
                  <a:lumMod val="50000"/>
                </a:schemeClr>
              </a:solidFill>
              <a:latin typeface="Times Roman"/>
              <a:ea typeface="Times Roman"/>
              <a:cs typeface="Times Roman"/>
              <a:sym typeface="Times Roman"/>
            </a:endParaRPr>
          </a:p>
          <a:p>
            <a:pPr marL="0" indent="0" algn="l" defTabSz="457200">
              <a:lnSpc>
                <a:spcPct val="15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sz="2000" dirty="0">
                <a:solidFill>
                  <a:schemeClr val="accent1">
                    <a:lumMod val="50000"/>
                  </a:schemeClr>
                </a:solidFill>
              </a:rPr>
              <a:t> </a:t>
            </a:r>
            <a:endParaRPr sz="2000" dirty="0">
              <a:solidFill>
                <a:schemeClr val="accent1">
                  <a:lumMod val="50000"/>
                </a:schemeClr>
              </a:solidFill>
            </a:endParaRPr>
          </a:p>
          <a:p>
            <a:pPr marL="0" indent="0" algn="l" defTabSz="457200">
              <a:lnSpc>
                <a:spcPct val="100000"/>
              </a:lnSpc>
              <a:spcBef>
                <a:spcPts val="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endParaRPr sz="1400" dirty="0">
              <a:solidFill>
                <a:schemeClr val="accent1">
                  <a:lumMod val="50000"/>
                </a:schemeClr>
              </a:solidFill>
              <a:latin typeface="Times Roman"/>
              <a:ea typeface="Times Roman"/>
              <a:cs typeface="Times Roman"/>
              <a:sym typeface="Times Roman"/>
            </a:endParaRPr>
          </a:p>
        </p:txBody>
      </p:sp>
      <p:pic>
        <p:nvPicPr>
          <p:cNvPr id="256" name="图片 2" descr="图片 2"/>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 name="文本占位符 2"/>
          <p:cNvSpPr>
            <a:spLocks noGrp="1"/>
          </p:cNvSpPr>
          <p:nvPr>
            <p:ph idx="1"/>
          </p:nvPr>
        </p:nvSpPr>
        <p:spPr>
          <a:xfrm>
            <a:off x="890919" y="428625"/>
            <a:ext cx="10410939" cy="1570863"/>
          </a:xfrm>
        </p:spPr>
        <p:txBody>
          <a:bodyPr>
            <a:noAutofit/>
          </a:bodyPr>
          <a:lstStyle/>
          <a:p>
            <a:pPr marL="0" indent="0" algn="l" defTabSz="457200">
              <a:lnSpc>
                <a:spcPct val="15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rPr>
              <a:t>STEP 2:</a:t>
            </a:r>
            <a:endParaRPr lang="en-US" altLang="zh-CN" sz="2000" dirty="0">
              <a:solidFill>
                <a:schemeClr val="accent1">
                  <a:lumMod val="50000"/>
                </a:schemeClr>
              </a:solidFill>
              <a:latin typeface="Times Roman"/>
              <a:ea typeface="Times Roman"/>
              <a:cs typeface="Times Roman"/>
              <a:sym typeface="Times Roman"/>
            </a:endParaRPr>
          </a:p>
          <a:p>
            <a:pPr marL="0" indent="0" algn="l" defTabSz="457200">
              <a:lnSpc>
                <a:spcPct val="150000"/>
              </a:lnSpc>
              <a:spcBef>
                <a:spcPts val="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rPr>
              <a:t>Fill out the application and upload all </a:t>
            </a:r>
            <a:r>
              <a:rPr lang="en-US" altLang="zh-CN" sz="2400" b="1" dirty="0">
                <a:solidFill>
                  <a:schemeClr val="accent1">
                    <a:lumMod val="50000"/>
                  </a:schemeClr>
                </a:solidFill>
              </a:rPr>
              <a:t>required application documents</a:t>
            </a:r>
            <a:r>
              <a:rPr lang="en-US" altLang="zh-CN" sz="2000" b="1" dirty="0">
                <a:solidFill>
                  <a:schemeClr val="accent1">
                    <a:lumMod val="50000"/>
                  </a:schemeClr>
                </a:solidFill>
                <a:latin typeface="Times Roman"/>
                <a:ea typeface="Times Roman"/>
                <a:cs typeface="Times Roman"/>
                <a:sym typeface="Times Roman"/>
              </a:rPr>
              <a:t>.</a:t>
            </a:r>
            <a:endParaRPr lang="en-US" altLang="zh-CN" sz="2000" b="1" dirty="0">
              <a:solidFill>
                <a:schemeClr val="accent1">
                  <a:lumMod val="50000"/>
                </a:schemeClr>
              </a:solidFill>
              <a:latin typeface="Times Roman"/>
              <a:ea typeface="Times Roman"/>
              <a:cs typeface="Times Roman"/>
              <a:sym typeface="Times Roman"/>
            </a:endParaRPr>
          </a:p>
        </p:txBody>
      </p:sp>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4" name="矩形 3"/>
          <p:cNvSpPr/>
          <p:nvPr/>
        </p:nvSpPr>
        <p:spPr>
          <a:xfrm>
            <a:off x="881308" y="1872020"/>
            <a:ext cx="11091236" cy="4911729"/>
          </a:xfrm>
          <a:prstGeom prst="rect">
            <a:avLst/>
          </a:prstGeom>
        </p:spPr>
        <p:txBody>
          <a:bodyPr wrap="square" numCol="2">
            <a:spAutoFit/>
          </a:bodyPr>
          <a:lstStyle/>
          <a:p>
            <a:pPr>
              <a:lnSpc>
                <a:spcPct val="20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1.A passport photo;</a:t>
            </a:r>
            <a:endParaRPr lang="en-US" altLang="zh-CN" sz="2000" b="1" dirty="0">
              <a:solidFill>
                <a:schemeClr val="accent1">
                  <a:lumMod val="50000"/>
                </a:schemeClr>
              </a:solidFill>
              <a:latin typeface="Times New Roman" panose="02020603050405020304" charset="0"/>
              <a:cs typeface="Times New Roman" panose="02020603050405020304" charset="0"/>
            </a:endParaRPr>
          </a:p>
          <a:p>
            <a:pPr>
              <a:lnSpc>
                <a:spcPct val="20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2.A copy of your passport information page;</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a:lnSpc>
                <a:spcPct val="20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3.A copy of your highest graduation certificate;</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a:lnSpc>
                <a:spcPct val="20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4.A copy of the transcript of your highest degree;</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lvl="0">
              <a:lnSpc>
                <a:spcPct val="200000"/>
              </a:lnSpc>
              <a:defRPr/>
            </a:pPr>
            <a:r>
              <a:rPr lang="en-US" altLang="zh-CN" sz="2000" dirty="0">
                <a:solidFill>
                  <a:schemeClr val="accent1">
                    <a:lumMod val="50000"/>
                  </a:schemeClr>
                </a:solidFill>
                <a:latin typeface="Times New Roman" panose="02020603050405020304" charset="0"/>
                <a:cs typeface="Times New Roman" panose="02020603050405020304" charset="0"/>
                <a:sym typeface="+mn-ea"/>
              </a:rPr>
              <a:t>5.A physical examination report within 6 months;</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lvl="0">
              <a:lnSpc>
                <a:spcPct val="200000"/>
              </a:lnSpc>
              <a:defRPr/>
            </a:pPr>
            <a:r>
              <a:rPr lang="en-US" altLang="zh-CN" sz="2000" dirty="0">
                <a:solidFill>
                  <a:schemeClr val="accent1">
                    <a:lumMod val="50000"/>
                  </a:schemeClr>
                </a:solidFill>
                <a:latin typeface="Times New Roman" panose="02020603050405020304" charset="0"/>
                <a:cs typeface="Times New Roman" panose="02020603050405020304" charset="0"/>
                <a:sym typeface="+mn-ea"/>
              </a:rPr>
              <a:t>6.A non-criminal certificate issued by local police station within 6 months;</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lvl="0">
              <a:lnSpc>
                <a:spcPct val="200000"/>
              </a:lnSpc>
              <a:defRPr/>
            </a:pP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lvl="0">
              <a:lnSpc>
                <a:spcPct val="200000"/>
              </a:lnSpc>
              <a:defRPr/>
            </a:pPr>
            <a:r>
              <a:rPr lang="en-US" altLang="zh-CN" sz="2000" dirty="0">
                <a:solidFill>
                  <a:schemeClr val="accent1">
                    <a:lumMod val="50000"/>
                  </a:schemeClr>
                </a:solidFill>
                <a:latin typeface="Times New Roman" panose="02020603050405020304" charset="0"/>
                <a:cs typeface="Times New Roman" panose="02020603050405020304" charset="0"/>
                <a:sym typeface="+mn-ea"/>
              </a:rPr>
              <a:t>7.A bank statement within 6 months;</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a:lnSpc>
                <a:spcPct val="15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8.An acceptance letter(Master and PhD);</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a:lnSpc>
                <a:spcPct val="15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9.Two recommendation letters (Master and PhD);</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a:lnSpc>
                <a:spcPct val="15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10.Study plan or research proposal(&gt;1500 words</a:t>
            </a:r>
            <a:r>
              <a:rPr lang="zh-CN" altLang="en-US" sz="2000" dirty="0">
                <a:solidFill>
                  <a:schemeClr val="accent1">
                    <a:lumMod val="50000"/>
                  </a:schemeClr>
                </a:solidFill>
                <a:latin typeface="Times New Roman" panose="02020603050405020304" charset="0"/>
                <a:cs typeface="Times New Roman" panose="02020603050405020304" charset="0"/>
                <a:sym typeface="+mn-ea"/>
              </a:rPr>
              <a:t>，</a:t>
            </a:r>
            <a:r>
              <a:rPr lang="en-US" altLang="zh-CN" sz="2000" dirty="0">
                <a:solidFill>
                  <a:schemeClr val="accent1">
                    <a:lumMod val="50000"/>
                  </a:schemeClr>
                </a:solidFill>
                <a:latin typeface="Times New Roman" panose="02020603050405020304" charset="0"/>
                <a:cs typeface="Times New Roman" panose="02020603050405020304" charset="0"/>
                <a:sym typeface="+mn-ea"/>
              </a:rPr>
              <a:t> (Master and PhD));</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a:p>
            <a:pPr lvl="0">
              <a:lnSpc>
                <a:spcPct val="200000"/>
              </a:lnSpc>
            </a:pPr>
            <a:r>
              <a:rPr lang="en-US" altLang="zh-CN" sz="2000" dirty="0">
                <a:solidFill>
                  <a:schemeClr val="accent1">
                    <a:lumMod val="50000"/>
                  </a:schemeClr>
                </a:solidFill>
                <a:latin typeface="Times New Roman" panose="02020603050405020304" charset="0"/>
                <a:cs typeface="Times New Roman" panose="02020603050405020304" charset="0"/>
                <a:sym typeface="+mn-ea"/>
              </a:rPr>
              <a:t>11.Language proficiency certificate </a:t>
            </a:r>
            <a:br>
              <a:rPr lang="en-US" altLang="zh-CN" sz="2000" dirty="0">
                <a:solidFill>
                  <a:schemeClr val="accent1">
                    <a:lumMod val="50000"/>
                  </a:schemeClr>
                </a:solidFill>
                <a:latin typeface="Times New Roman" panose="02020603050405020304" charset="0"/>
                <a:cs typeface="Times New Roman" panose="02020603050405020304" charset="0"/>
                <a:sym typeface="+mn-ea"/>
              </a:rPr>
            </a:br>
            <a:r>
              <a:rPr lang="en-US" altLang="zh-CN" sz="2000" dirty="0">
                <a:solidFill>
                  <a:schemeClr val="accent1">
                    <a:lumMod val="50000"/>
                  </a:schemeClr>
                </a:solidFill>
                <a:latin typeface="Times New Roman" panose="02020603050405020304" charset="0"/>
                <a:cs typeface="Times New Roman" panose="02020603050405020304" charset="0"/>
                <a:sym typeface="+mn-ea"/>
              </a:rPr>
              <a:t>(English: IELTS ≥ 5.5, TOEFL ≥ 79,  Duolingo English Test ≥95; Chinese:  ≥ HSK-4)</a:t>
            </a:r>
            <a:endParaRPr lang="en-US" altLang="zh-CN" sz="2000" dirty="0">
              <a:solidFill>
                <a:schemeClr val="accent1">
                  <a:lumMod val="50000"/>
                </a:schemeClr>
              </a:solidFill>
              <a:latin typeface="Times New Roman" panose="02020603050405020304" charset="0"/>
              <a:cs typeface="Times New Roman" panose="02020603050405020304" charset="0"/>
              <a:sym typeface="+mn-ea"/>
            </a:endParaRPr>
          </a:p>
        </p:txBody>
      </p:sp>
      <p:sp>
        <p:nvSpPr>
          <p:cNvPr id="5" name="文本占位符 2"/>
          <p:cNvSpPr txBox="1"/>
          <p:nvPr/>
        </p:nvSpPr>
        <p:spPr>
          <a:xfrm>
            <a:off x="4362217" y="2360600"/>
            <a:ext cx="9808988" cy="37910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defRPr/>
            </a:pPr>
            <a:endParaRPr kumimoji="0" lang="zh-CN" altLang="en-US" sz="2800" b="1"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descr="图片 1"/>
          <p:cNvPicPr>
            <a:picLocks noChangeAspect="1"/>
          </p:cNvPicPr>
          <p:nvPr/>
        </p:nvPicPr>
        <p:blipFill>
          <a:blip r:embed="rId1" cstate="print"/>
          <a:stretch>
            <a:fillRect/>
          </a:stretch>
        </p:blipFill>
        <p:spPr>
          <a:xfrm>
            <a:off x="0" y="-203201"/>
            <a:ext cx="12192000" cy="7061201"/>
          </a:xfrm>
          <a:prstGeom prst="rect">
            <a:avLst/>
          </a:prstGeom>
        </p:spPr>
      </p:pic>
      <p:sp>
        <p:nvSpPr>
          <p:cNvPr id="3" name="内容占位符 2"/>
          <p:cNvSpPr>
            <a:spLocks noGrp="1"/>
          </p:cNvSpPr>
          <p:nvPr>
            <p:ph idx="1"/>
          </p:nvPr>
        </p:nvSpPr>
        <p:spPr>
          <a:xfrm>
            <a:off x="1009650" y="368300"/>
            <a:ext cx="10515600" cy="6489700"/>
          </a:xfrm>
        </p:spPr>
        <p:txBody>
          <a:bodyPr>
            <a:noAutofit/>
          </a:bodyPr>
          <a:lstStyle/>
          <a:p>
            <a:pPr marL="0" indent="0" algn="l" defTabSz="457200">
              <a:lnSpc>
                <a:spcPct val="20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sym typeface="+mn-ea"/>
              </a:rPr>
              <a:t>STEP 3:</a:t>
            </a:r>
            <a:endParaRPr lang="en-US" altLang="zh-CN" sz="2400" dirty="0">
              <a:solidFill>
                <a:schemeClr val="accent1">
                  <a:lumMod val="50000"/>
                </a:schemeClr>
              </a:solidFill>
            </a:endParaRPr>
          </a:p>
          <a:p>
            <a:pPr marL="0" indent="0" algn="l" defTabSz="457200">
              <a:lnSpc>
                <a:spcPct val="200000"/>
              </a:lnSpc>
              <a:spcBef>
                <a:spcPts val="0"/>
              </a:spcBef>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latin typeface="Times New Roman" panose="02020603050405020304" charset="0"/>
                <a:ea typeface="Arial" panose="020B0604020202020204"/>
                <a:cs typeface="Times New Roman" panose="02020603050405020304" charset="0"/>
                <a:sym typeface="+mn-ea"/>
              </a:rPr>
              <a:t>Submit the application and note your application number.</a:t>
            </a:r>
            <a:r>
              <a:rPr lang="zh-CN" altLang="en-US" sz="2400" dirty="0">
                <a:solidFill>
                  <a:schemeClr val="accent1">
                    <a:lumMod val="50000"/>
                  </a:schemeClr>
                </a:solidFill>
                <a:latin typeface="Times New Roman" panose="02020603050405020304" charset="0"/>
                <a:ea typeface="Arial" panose="020B0604020202020204"/>
                <a:cs typeface="Times New Roman" panose="02020603050405020304" charset="0"/>
                <a:sym typeface="Times Roman"/>
              </a:rPr>
              <a:t> </a:t>
            </a:r>
            <a:endParaRPr lang="en-US" altLang="zh-CN" sz="2400" dirty="0">
              <a:solidFill>
                <a:schemeClr val="accent1">
                  <a:lumMod val="50000"/>
                </a:schemeClr>
              </a:solidFill>
              <a:latin typeface="Times New Roman" panose="02020603050405020304" charset="0"/>
              <a:ea typeface="Arial" panose="020B0604020202020204"/>
              <a:cs typeface="Times New Roman" panose="02020603050405020304" charset="0"/>
              <a:sym typeface="+mn-ea"/>
            </a:endParaRPr>
          </a:p>
          <a:p>
            <a:pPr marL="0" indent="0" algn="l" defTabSz="457200">
              <a:lnSpc>
                <a:spcPct val="200000"/>
              </a:lnSpc>
              <a:spcBef>
                <a:spcPts val="0"/>
              </a:spcBef>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sym typeface="+mn-ea"/>
              </a:rPr>
              <a:t>STEP 4:</a:t>
            </a:r>
            <a:endParaRPr lang="en-US" altLang="zh-CN" sz="2400" dirty="0">
              <a:solidFill>
                <a:schemeClr val="accent1">
                  <a:lumMod val="50000"/>
                </a:schemeClr>
              </a:solidFill>
              <a:latin typeface="Times Roman"/>
              <a:ea typeface="Times Roman"/>
              <a:cs typeface="Times Roman"/>
              <a:sym typeface="Times Roman"/>
            </a:endParaRPr>
          </a:p>
          <a:p>
            <a:pPr marL="0" indent="0" algn="l" defTabSz="457200">
              <a:lnSpc>
                <a:spcPct val="200000"/>
              </a:lnSpc>
              <a:spcBef>
                <a:spcPts val="0"/>
              </a:spcBef>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sym typeface="+mn-ea"/>
              </a:rPr>
              <a:t>Pay for </a:t>
            </a:r>
            <a:r>
              <a:rPr lang="en-US" altLang="zh-CN" sz="2400" dirty="0">
                <a:solidFill>
                  <a:schemeClr val="accent1">
                    <a:lumMod val="50000"/>
                  </a:schemeClr>
                </a:solidFill>
                <a:uFill>
                  <a:solidFill>
                    <a:srgbClr val="5A5A5A"/>
                  </a:solidFill>
                </a:uFill>
                <a:latin typeface="Times New Roman" panose="02020603050405020304" charset="0"/>
                <a:ea typeface="Arial" panose="020B0604020202020204"/>
                <a:cs typeface="Times New Roman" panose="02020603050405020304" charset="0"/>
                <a:sym typeface="+mn-ea"/>
              </a:rPr>
              <a:t>the application fees:  60 USD </a:t>
            </a:r>
            <a:r>
              <a:rPr lang="en-US" altLang="zh-CN" sz="2400" dirty="0">
                <a:solidFill>
                  <a:schemeClr val="accent1">
                    <a:lumMod val="50000"/>
                  </a:schemeClr>
                </a:solidFill>
                <a:sym typeface="+mn-ea"/>
              </a:rPr>
              <a:t>OR 400 CNY</a:t>
            </a:r>
            <a:endParaRPr lang="en-US" altLang="zh-CN" sz="2400" dirty="0">
              <a:solidFill>
                <a:schemeClr val="accent1">
                  <a:lumMod val="50000"/>
                </a:schemeClr>
              </a:solidFill>
              <a:sym typeface="+mn-ea"/>
            </a:endParaRPr>
          </a:p>
          <a:p>
            <a:pPr marL="0" indent="0" algn="l" defTabSz="457200">
              <a:lnSpc>
                <a:spcPct val="20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sym typeface="+mn-ea"/>
              </a:rPr>
              <a:t>STEP 5: </a:t>
            </a:r>
            <a:endParaRPr lang="en-US" altLang="zh-CN" sz="2400" dirty="0">
              <a:solidFill>
                <a:schemeClr val="accent1">
                  <a:lumMod val="50000"/>
                </a:schemeClr>
              </a:solidFill>
              <a:latin typeface="Times Roman"/>
              <a:ea typeface="Times Roman"/>
              <a:cs typeface="Times Roman"/>
              <a:sym typeface="Times Roman"/>
            </a:endParaRPr>
          </a:p>
          <a:p>
            <a:pPr marL="0" indent="0" algn="l" defTabSz="457200">
              <a:lnSpc>
                <a:spcPct val="200000"/>
              </a:lnSpc>
              <a:spcBef>
                <a:spcPts val="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sym typeface="+mn-ea"/>
              </a:rPr>
              <a:t>Take part in the online interview and the online entrance test.</a:t>
            </a:r>
            <a:endParaRPr lang="en-US" altLang="zh-CN" sz="2400" dirty="0">
              <a:solidFill>
                <a:schemeClr val="accent1">
                  <a:lumMod val="50000"/>
                </a:schemeClr>
              </a:solidFill>
              <a:sym typeface="+mn-ea"/>
            </a:endParaRPr>
          </a:p>
          <a:p>
            <a:pPr marL="0" indent="0" algn="l" defTabSz="457200">
              <a:lnSpc>
                <a:spcPct val="200000"/>
              </a:lnSpc>
              <a:spcBef>
                <a:spcPts val="0"/>
              </a:spcBef>
              <a:buSzTx/>
              <a:buNone/>
              <a:defRPr sz="1800" b="1">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latin typeface="Times New Roman Bold" pitchFamily="18" charset="0"/>
                <a:cs typeface="Times New Roman Bold" pitchFamily="18" charset="0"/>
                <a:sym typeface="+mn-ea"/>
              </a:rPr>
              <a:t>STEP 6: </a:t>
            </a:r>
            <a:endParaRPr lang="en-US" altLang="zh-CN" sz="2400" dirty="0">
              <a:solidFill>
                <a:schemeClr val="accent1">
                  <a:lumMod val="50000"/>
                </a:schemeClr>
              </a:solidFill>
              <a:latin typeface="Times New Roman Bold" pitchFamily="18" charset="0"/>
              <a:ea typeface="Times Roman"/>
              <a:cs typeface="Times New Roman Bold" pitchFamily="18" charset="0"/>
              <a:sym typeface="Times Roman"/>
            </a:endParaRPr>
          </a:p>
          <a:p>
            <a:pPr marL="0" indent="0" algn="l" defTabSz="457200">
              <a:lnSpc>
                <a:spcPct val="200000"/>
              </a:lnSpc>
              <a:spcBef>
                <a:spcPts val="0"/>
              </a:spcBef>
              <a:buSzTx/>
              <a:buNone/>
              <a:defRPr sz="1800">
                <a:solidFill>
                  <a:srgbClr val="666666"/>
                </a:solidFill>
                <a:uFill>
                  <a:solidFill>
                    <a:srgbClr val="5A5A5A"/>
                  </a:solidFill>
                </a:uFill>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accent1">
                    <a:lumMod val="50000"/>
                  </a:schemeClr>
                </a:solidFill>
                <a:latin typeface="Times New Roman" panose="02020603050405020304" charset="0"/>
                <a:ea typeface="Arial" panose="020B0604020202020204"/>
                <a:cs typeface="Times New Roman" panose="02020603050405020304" charset="0"/>
                <a:sym typeface="+mn-ea"/>
              </a:rPr>
              <a:t>Get your admission result via application system and email.</a:t>
            </a:r>
            <a:endParaRPr lang="en-US" altLang="zh-CN" sz="2400" dirty="0">
              <a:solidFill>
                <a:schemeClr val="accent1">
                  <a:lumMod val="50000"/>
                </a:schemeClr>
              </a:solidFill>
              <a:latin typeface="Times New Roman" panose="02020603050405020304" charset="0"/>
              <a:ea typeface="Arial" panose="020B0604020202020204"/>
              <a:cs typeface="Times New Roman" panose="02020603050405020304" charset="0"/>
              <a:sym typeface="+mn-ea"/>
            </a:endParaRPr>
          </a:p>
          <a:p>
            <a:endParaRPr lang="en-US" altLang="zh-CN" sz="2400" dirty="0">
              <a:solidFill>
                <a:schemeClr val="accent1">
                  <a:lumMod val="50000"/>
                </a:schemeClr>
              </a:solidFill>
            </a:endParaRPr>
          </a:p>
        </p:txBody>
      </p:sp>
      <p:pic>
        <p:nvPicPr>
          <p:cNvPr id="4"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8200" y="1627304"/>
            <a:ext cx="9944100" cy="5194363"/>
          </a:xfrm>
          <a:prstGeom prst="rect">
            <a:avLst/>
          </a:prstGeom>
        </p:spPr>
      </p:pic>
      <p:sp>
        <p:nvSpPr>
          <p:cNvPr id="7" name="标题 1"/>
          <p:cNvSpPr txBox="1">
            <a:spLocks noGrp="1"/>
          </p:cNvSpPr>
          <p:nvPr>
            <p:ph type="title"/>
          </p:nvPr>
        </p:nvSpPr>
        <p:spPr>
          <a:xfrm>
            <a:off x="266700" y="574866"/>
            <a:ext cx="9808989" cy="892175"/>
          </a:xfrm>
          <a:prstGeom prst="rect">
            <a:avLst/>
          </a:prstGeom>
        </p:spPr>
        <p:txBody>
          <a:bodyPr>
            <a:normAutofit/>
          </a:bodyPr>
          <a:lstStyle/>
          <a:p>
            <a:r>
              <a:rPr lang="en-US" sz="4400" b="1" dirty="0">
                <a:solidFill>
                  <a:schemeClr val="accent1">
                    <a:lumMod val="50000"/>
                  </a:schemeClr>
                </a:solidFill>
                <a:latin typeface="Times New Roman Bold" pitchFamily="18" charset="0"/>
                <a:cs typeface="Times New Roman Bold" pitchFamily="18" charset="0"/>
              </a:rPr>
              <a:t>Cost</a:t>
            </a:r>
            <a:endParaRPr sz="4400" b="1" dirty="0">
              <a:solidFill>
                <a:schemeClr val="accent1">
                  <a:lumMod val="50000"/>
                </a:schemeClr>
              </a:solidFill>
              <a:latin typeface="Times New Roman Bold" pitchFamily="18" charset="0"/>
              <a:cs typeface="Times New Roman Bold" pitchFamily="18"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t="25791" b="22379"/>
          <a:stretch>
            <a:fillRect/>
          </a:stretch>
        </p:blipFill>
        <p:spPr>
          <a:xfrm>
            <a:off x="0" y="1148575"/>
            <a:ext cx="12192000" cy="4566425"/>
          </a:xfrm>
          <a:prstGeom prst="rect">
            <a:avLst/>
          </a:prstGeom>
        </p:spPr>
      </p:pic>
      <p:sp>
        <p:nvSpPr>
          <p:cNvPr id="3" name="文本框 2"/>
          <p:cNvSpPr txBox="1"/>
          <p:nvPr/>
        </p:nvSpPr>
        <p:spPr>
          <a:xfrm>
            <a:off x="656951" y="1564397"/>
            <a:ext cx="2068195" cy="769441"/>
          </a:xfrm>
          <a:prstGeom prst="rect">
            <a:avLst/>
          </a:prstGeom>
          <a:noFill/>
        </p:spPr>
        <p:txBody>
          <a:bodyPr wrap="none" rtlCol="0" anchor="ctr">
            <a:spAutoFit/>
          </a:bodyPr>
          <a:lstStyle/>
          <a:p>
            <a:r>
              <a:rPr lang="en-US" altLang="zh-CN" sz="4400" b="1" dirty="0">
                <a:solidFill>
                  <a:srgbClr val="AF935C"/>
                </a:solidFill>
                <a:latin typeface="Arial" panose="020B0604020202020204" pitchFamily="34" charset="0"/>
                <a:ea typeface="微软雅黑" panose="020B0503020204020204" charset="-122"/>
                <a:cs typeface="Arial" panose="020B0604020202020204" pitchFamily="34" charset="0"/>
                <a:sym typeface="+mn-lt"/>
              </a:rPr>
              <a:t>Part 06</a:t>
            </a:r>
            <a:endParaRPr lang="en-US" altLang="zh-CN" sz="4400" b="1" dirty="0">
              <a:solidFill>
                <a:srgbClr val="AF935C"/>
              </a:solidFill>
              <a:latin typeface="Arial" panose="020B0604020202020204" pitchFamily="34" charset="0"/>
              <a:ea typeface="微软雅黑" panose="020B0503020204020204" charset="-122"/>
              <a:cs typeface="Arial" panose="020B0604020202020204" pitchFamily="34" charset="0"/>
              <a:sym typeface="+mn-lt"/>
            </a:endParaRPr>
          </a:p>
        </p:txBody>
      </p:sp>
      <p:sp>
        <p:nvSpPr>
          <p:cNvPr id="4" name="文本框 3"/>
          <p:cNvSpPr txBox="1"/>
          <p:nvPr/>
        </p:nvSpPr>
        <p:spPr>
          <a:xfrm>
            <a:off x="1115218" y="2132612"/>
            <a:ext cx="6309741" cy="769441"/>
          </a:xfrm>
          <a:prstGeom prst="rect">
            <a:avLst/>
          </a:prstGeom>
          <a:noFill/>
        </p:spPr>
        <p:txBody>
          <a:bodyPr vert="horz" wrap="none" rtlCol="0">
            <a:spAutoFit/>
          </a:bodyPr>
          <a:lstStyle/>
          <a:p>
            <a:r>
              <a:rPr lang="en-US" altLang="zh-CN" sz="4400" b="1" spc="300" dirty="0">
                <a:solidFill>
                  <a:schemeClr val="bg1"/>
                </a:solidFill>
                <a:latin typeface="Arial" panose="020B0604020202020204" pitchFamily="34" charset="0"/>
                <a:ea typeface="微软雅黑" panose="020B0503020204020204" charset="-122"/>
                <a:cs typeface="Arial" panose="020B0604020202020204" pitchFamily="34" charset="0"/>
                <a:sym typeface="+mn-lt"/>
              </a:rPr>
              <a:t>SHORT TERM CAMP</a:t>
            </a:r>
            <a:endParaRPr lang="en-US" altLang="zh-CN" sz="4400" b="1" spc="300" dirty="0">
              <a:solidFill>
                <a:schemeClr val="bg1"/>
              </a:solidFill>
              <a:latin typeface="Arial" panose="020B0604020202020204" pitchFamily="34" charset="0"/>
              <a:ea typeface="微软雅黑" panose="020B0503020204020204" charset="-122"/>
              <a:cs typeface="Arial" panose="020B0604020202020204" pitchFamily="34" charset="0"/>
              <a:sym typeface="+mn-lt"/>
            </a:endParaRPr>
          </a:p>
        </p:txBody>
      </p:sp>
      <p:pic>
        <p:nvPicPr>
          <p:cNvPr id="5" name="图片 4"/>
          <p:cNvPicPr>
            <a:picLocks noChangeAspect="1"/>
          </p:cNvPicPr>
          <p:nvPr/>
        </p:nvPicPr>
        <p:blipFill>
          <a:blip r:embed="rId2" cstate="print"/>
          <a:stretch>
            <a:fillRect/>
          </a:stretch>
        </p:blipFill>
        <p:spPr>
          <a:xfrm>
            <a:off x="9700953" y="279008"/>
            <a:ext cx="2309338" cy="591717"/>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09827" y="-1"/>
            <a:ext cx="4934497" cy="681430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05" y="1928820"/>
            <a:ext cx="5004940" cy="4581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3"/>
          <a:stretch>
            <a:fillRect/>
          </a:stretch>
        </p:blipFill>
        <p:spPr>
          <a:xfrm>
            <a:off x="726505" y="628650"/>
            <a:ext cx="2638425" cy="971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文本框 32"/>
          <p:cNvSpPr txBox="1"/>
          <p:nvPr/>
        </p:nvSpPr>
        <p:spPr>
          <a:xfrm>
            <a:off x="307951" y="2068705"/>
            <a:ext cx="12024995" cy="1322070"/>
          </a:xfrm>
          <a:prstGeom prst="rect">
            <a:avLst/>
          </a:prstGeom>
          <a:noFill/>
        </p:spPr>
        <p:txBody>
          <a:bodyPr wrap="none" rtlCol="0">
            <a:spAutoFit/>
          </a:bodyPr>
          <a:lstStyle/>
          <a:p>
            <a:pPr algn="ctr"/>
            <a:r>
              <a:rPr lang="en-US" altLang="zh-CN" sz="8000" spc="300" dirty="0">
                <a:solidFill>
                  <a:schemeClr val="bg1"/>
                </a:solidFill>
                <a:latin typeface="Arial Black" panose="020B0A04020102020204" pitchFamily="34" charset="0"/>
                <a:ea typeface="微软雅黑" panose="020B0503020204020204" charset="-122"/>
                <a:cs typeface="Arial Black" panose="020B0A04020102020204" pitchFamily="34" charset="0"/>
                <a:sym typeface="+mn-lt"/>
              </a:rPr>
              <a:t>Welcome to CUMT</a:t>
            </a:r>
            <a:r>
              <a:rPr lang="zh-CN" altLang="en-US" sz="8000" spc="300">
                <a:solidFill>
                  <a:schemeClr val="bg1"/>
                </a:solidFill>
                <a:latin typeface="Arial Black" panose="020B0A04020102020204" pitchFamily="34" charset="0"/>
                <a:ea typeface="微软雅黑" panose="020B0503020204020204" charset="-122"/>
                <a:cs typeface="Arial Black" panose="020B0A04020102020204" pitchFamily="34" charset="0"/>
                <a:sym typeface="+mn-lt"/>
              </a:rPr>
              <a:t>！</a:t>
            </a:r>
            <a:endParaRPr lang="zh-CN" altLang="en-US" sz="8000" spc="300" dirty="0">
              <a:solidFill>
                <a:schemeClr val="bg1"/>
              </a:solidFill>
              <a:latin typeface="Arial Black" panose="020B0A04020102020204" pitchFamily="34" charset="0"/>
              <a:ea typeface="微软雅黑" panose="020B0503020204020204" charset="-122"/>
              <a:cs typeface="Arial Black" panose="020B0A04020102020204" pitchFamily="34" charset="0"/>
              <a:sym typeface="+mn-lt"/>
            </a:endParaRPr>
          </a:p>
        </p:txBody>
      </p:sp>
      <p:grpSp>
        <p:nvGrpSpPr>
          <p:cNvPr id="35" name="组合 34"/>
          <p:cNvGrpSpPr/>
          <p:nvPr/>
        </p:nvGrpSpPr>
        <p:grpSpPr>
          <a:xfrm>
            <a:off x="4413251" y="3206030"/>
            <a:ext cx="3365500" cy="186114"/>
            <a:chOff x="3674825" y="4038512"/>
            <a:chExt cx="4842351" cy="267784"/>
          </a:xfrm>
        </p:grpSpPr>
        <p:sp>
          <p:nvSpPr>
            <p:cNvPr id="36" name="任意多边形 35"/>
            <p:cNvSpPr/>
            <p:nvPr/>
          </p:nvSpPr>
          <p:spPr>
            <a:xfrm>
              <a:off x="6026598" y="4038512"/>
              <a:ext cx="138804" cy="267784"/>
            </a:xfrm>
            <a:custGeom>
              <a:avLst/>
              <a:gdLst>
                <a:gd name="connsiteX0" fmla="*/ 69402 w 138804"/>
                <a:gd name="connsiteY0" fmla="*/ 0 h 267784"/>
                <a:gd name="connsiteX1" fmla="*/ 138804 w 138804"/>
                <a:gd name="connsiteY1" fmla="*/ 78286 h 267784"/>
                <a:gd name="connsiteX2" fmla="*/ 69402 w 138804"/>
                <a:gd name="connsiteY2" fmla="*/ 267784 h 267784"/>
                <a:gd name="connsiteX3" fmla="*/ 0 w 138804"/>
                <a:gd name="connsiteY3" fmla="*/ 78286 h 267784"/>
              </a:gdLst>
              <a:ahLst/>
              <a:cxnLst>
                <a:cxn ang="0">
                  <a:pos x="connsiteX0" y="connsiteY0"/>
                </a:cxn>
                <a:cxn ang="0">
                  <a:pos x="connsiteX1" y="connsiteY1"/>
                </a:cxn>
                <a:cxn ang="0">
                  <a:pos x="connsiteX2" y="connsiteY2"/>
                </a:cxn>
                <a:cxn ang="0">
                  <a:pos x="connsiteX3" y="connsiteY3"/>
                </a:cxn>
              </a:cxnLst>
              <a:rect l="l" t="t" r="r" b="b"/>
              <a:pathLst>
                <a:path w="138804" h="267784">
                  <a:moveTo>
                    <a:pt x="69402" y="0"/>
                  </a:moveTo>
                  <a:lnTo>
                    <a:pt x="138804" y="78286"/>
                  </a:lnTo>
                  <a:lnTo>
                    <a:pt x="69402" y="267784"/>
                  </a:lnTo>
                  <a:lnTo>
                    <a:pt x="0" y="782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cs typeface="+mn-ea"/>
                <a:sym typeface="+mn-lt"/>
              </a:endParaRPr>
            </a:p>
          </p:txBody>
        </p:sp>
        <p:grpSp>
          <p:nvGrpSpPr>
            <p:cNvPr id="37" name="组合 36"/>
            <p:cNvGrpSpPr/>
            <p:nvPr/>
          </p:nvGrpSpPr>
          <p:grpSpPr>
            <a:xfrm flipV="1">
              <a:off x="3674825" y="4074839"/>
              <a:ext cx="4842351" cy="45719"/>
              <a:chOff x="3394710" y="4250530"/>
              <a:chExt cx="5392103" cy="0"/>
            </a:xfrm>
          </p:grpSpPr>
          <p:cxnSp>
            <p:nvCxnSpPr>
              <p:cNvPr id="38" name="直接连接符 37"/>
              <p:cNvCxnSpPr/>
              <p:nvPr/>
            </p:nvCxnSpPr>
            <p:spPr>
              <a:xfrm>
                <a:off x="6267450" y="4250530"/>
                <a:ext cx="2519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394710" y="4250530"/>
                <a:ext cx="2519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56"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图片 1" descr="图片 1"/>
          <p:cNvPicPr>
            <a:picLocks noChangeAspect="1"/>
          </p:cNvPicPr>
          <p:nvPr/>
        </p:nvPicPr>
        <p:blipFill>
          <a:blip r:embed="rId1" cstate="print"/>
          <a:stretch>
            <a:fillRect/>
          </a:stretch>
        </p:blipFill>
        <p:spPr>
          <a:xfrm>
            <a:off x="0" y="-10750"/>
            <a:ext cx="12192000" cy="6868750"/>
          </a:xfrm>
          <a:prstGeom prst="rect">
            <a:avLst/>
          </a:prstGeom>
          <a:ln w="12700">
            <a:miter lim="400000"/>
            <a:headEnd/>
            <a:tailEnd/>
          </a:ln>
        </p:spPr>
      </p:pic>
      <p:pic>
        <p:nvPicPr>
          <p:cNvPr id="152" name="图片 13" descr="图片 13"/>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sp>
        <p:nvSpPr>
          <p:cNvPr id="153" name="Straight Connector 62"/>
          <p:cNvSpPr/>
          <p:nvPr/>
        </p:nvSpPr>
        <p:spPr>
          <a:xfrm>
            <a:off x="6073608" y="6031574"/>
            <a:ext cx="1" cy="828001"/>
          </a:xfrm>
          <a:prstGeom prst="line">
            <a:avLst/>
          </a:prstGeom>
          <a:ln w="31750">
            <a:solidFill>
              <a:srgbClr val="BFBFBF"/>
            </a:solidFill>
            <a:miter/>
          </a:ln>
        </p:spPr>
        <p:txBody>
          <a:bodyPr lIns="0" tIns="0" rIns="0" bIns="0"/>
          <a:lstStyle/>
          <a:p/>
        </p:txBody>
      </p:sp>
      <p:sp>
        <p:nvSpPr>
          <p:cNvPr id="154" name="Straight Connector 56"/>
          <p:cNvSpPr/>
          <p:nvPr/>
        </p:nvSpPr>
        <p:spPr>
          <a:xfrm>
            <a:off x="6073608" y="4471520"/>
            <a:ext cx="1" cy="828001"/>
          </a:xfrm>
          <a:prstGeom prst="line">
            <a:avLst/>
          </a:prstGeom>
          <a:ln w="31750">
            <a:solidFill>
              <a:srgbClr val="BFBFBF"/>
            </a:solidFill>
            <a:miter/>
          </a:ln>
        </p:spPr>
        <p:txBody>
          <a:bodyPr lIns="0" tIns="0" rIns="0" bIns="0"/>
          <a:lstStyle/>
          <a:p/>
        </p:txBody>
      </p:sp>
      <p:sp>
        <p:nvSpPr>
          <p:cNvPr id="155" name="Straight Connector 51"/>
          <p:cNvSpPr/>
          <p:nvPr/>
        </p:nvSpPr>
        <p:spPr>
          <a:xfrm>
            <a:off x="6073608" y="2952350"/>
            <a:ext cx="1" cy="828001"/>
          </a:xfrm>
          <a:prstGeom prst="line">
            <a:avLst/>
          </a:prstGeom>
          <a:ln w="31750">
            <a:solidFill>
              <a:srgbClr val="BFBFBF"/>
            </a:solidFill>
            <a:miter/>
          </a:ln>
        </p:spPr>
        <p:txBody>
          <a:bodyPr lIns="0" tIns="0" rIns="0" bIns="0"/>
          <a:lstStyle/>
          <a:p/>
        </p:txBody>
      </p:sp>
      <p:sp>
        <p:nvSpPr>
          <p:cNvPr id="156" name="Straight Connector 4"/>
          <p:cNvSpPr/>
          <p:nvPr/>
        </p:nvSpPr>
        <p:spPr>
          <a:xfrm>
            <a:off x="5152630" y="2612571"/>
            <a:ext cx="540001" cy="1"/>
          </a:xfrm>
          <a:prstGeom prst="line">
            <a:avLst/>
          </a:prstGeom>
          <a:ln w="31750">
            <a:solidFill>
              <a:srgbClr val="BFBFBF"/>
            </a:solidFill>
            <a:miter/>
          </a:ln>
        </p:spPr>
        <p:txBody>
          <a:bodyPr lIns="0" tIns="0" rIns="0" bIns="0"/>
          <a:lstStyle/>
          <a:p/>
        </p:txBody>
      </p:sp>
      <p:sp>
        <p:nvSpPr>
          <p:cNvPr id="157" name="Straight Connector 40"/>
          <p:cNvSpPr/>
          <p:nvPr/>
        </p:nvSpPr>
        <p:spPr>
          <a:xfrm>
            <a:off x="6066979" y="-13890"/>
            <a:ext cx="1" cy="344127"/>
          </a:xfrm>
          <a:prstGeom prst="line">
            <a:avLst/>
          </a:prstGeom>
          <a:ln w="31750">
            <a:solidFill>
              <a:srgbClr val="BFBFBF"/>
            </a:solidFill>
            <a:miter/>
            <a:tailEnd type="oval"/>
          </a:ln>
        </p:spPr>
        <p:txBody>
          <a:bodyPr lIns="0" tIns="0" rIns="0" bIns="0"/>
          <a:lstStyle/>
          <a:p/>
        </p:txBody>
      </p:sp>
      <p:sp>
        <p:nvSpPr>
          <p:cNvPr id="158" name="Content Placeholder 2"/>
          <p:cNvSpPr txBox="1"/>
          <p:nvPr/>
        </p:nvSpPr>
        <p:spPr>
          <a:xfrm>
            <a:off x="2021760" y="255876"/>
            <a:ext cx="6971657" cy="707886"/>
          </a:xfrm>
          <a:prstGeom prst="rect">
            <a:avLst/>
          </a:prstGeom>
          <a:ln w="12700">
            <a:miter lim="400000"/>
          </a:ln>
        </p:spPr>
        <p:txBody>
          <a:bodyPr lIns="45719" rIns="45719">
            <a:spAutoFit/>
          </a:bodyPr>
          <a:lstStyle>
            <a:lvl1pPr algn="r" defTabSz="457200">
              <a:spcBef>
                <a:spcPts val="900"/>
              </a:spcBef>
              <a:defRPr sz="4000" b="1">
                <a:solidFill>
                  <a:srgbClr val="602C2F"/>
                </a:solidFill>
              </a:defRPr>
            </a:lvl1pPr>
          </a:lstStyle>
          <a:p>
            <a:r>
              <a:rPr dirty="0">
                <a:solidFill>
                  <a:schemeClr val="accent1">
                    <a:lumMod val="50000"/>
                  </a:schemeClr>
                </a:solidFill>
                <a:latin typeface="Times New Roman Bold" pitchFamily="18" charset="0"/>
                <a:cs typeface="Times New Roman Bold" pitchFamily="18" charset="0"/>
              </a:rPr>
              <a:t>History and Evolution</a:t>
            </a:r>
            <a:endParaRPr dirty="0">
              <a:solidFill>
                <a:schemeClr val="accent1">
                  <a:lumMod val="50000"/>
                </a:schemeClr>
              </a:solidFill>
              <a:latin typeface="Times New Roman Bold" pitchFamily="18" charset="0"/>
              <a:cs typeface="Times New Roman Bold" pitchFamily="18" charset="0"/>
            </a:endParaRPr>
          </a:p>
        </p:txBody>
      </p:sp>
      <p:sp>
        <p:nvSpPr>
          <p:cNvPr id="159" name="Content Placeholder 2"/>
          <p:cNvSpPr txBox="1"/>
          <p:nvPr/>
        </p:nvSpPr>
        <p:spPr>
          <a:xfrm>
            <a:off x="2809197" y="900499"/>
            <a:ext cx="6971657" cy="369332"/>
          </a:xfrm>
          <a:prstGeom prst="rect">
            <a:avLst/>
          </a:prstGeom>
          <a:ln w="12700">
            <a:miter lim="400000"/>
          </a:ln>
        </p:spPr>
        <p:txBody>
          <a:bodyPr lIns="45719" rIns="45719">
            <a:spAutoFit/>
          </a:bodyPr>
          <a:lstStyle>
            <a:lvl1pPr algn="ctr" defTabSz="457200">
              <a:spcBef>
                <a:spcPts val="600"/>
              </a:spcBef>
              <a:defRPr b="1">
                <a:solidFill>
                  <a:srgbClr val="8A8A8A"/>
                </a:solidFill>
              </a:defRPr>
            </a:lvl1pPr>
          </a:lstStyle>
          <a:p>
            <a:r>
              <a:rPr dirty="0">
                <a:solidFill>
                  <a:schemeClr val="accent1">
                    <a:lumMod val="50000"/>
                  </a:schemeClr>
                </a:solidFill>
              </a:rPr>
              <a:t>14 times of relocating &amp; 12 times of renaming</a:t>
            </a:r>
            <a:endParaRPr dirty="0">
              <a:solidFill>
                <a:schemeClr val="accent1">
                  <a:lumMod val="50000"/>
                </a:schemeClr>
              </a:solidFill>
            </a:endParaRPr>
          </a:p>
        </p:txBody>
      </p:sp>
      <p:sp>
        <p:nvSpPr>
          <p:cNvPr id="160" name="Straight Connector 43"/>
          <p:cNvSpPr/>
          <p:nvPr/>
        </p:nvSpPr>
        <p:spPr>
          <a:xfrm>
            <a:off x="6056415" y="1413164"/>
            <a:ext cx="17195" cy="856763"/>
          </a:xfrm>
          <a:prstGeom prst="line">
            <a:avLst/>
          </a:prstGeom>
          <a:ln w="31750">
            <a:solidFill>
              <a:srgbClr val="BFBFBF"/>
            </a:solidFill>
            <a:miter/>
            <a:headEnd type="oval"/>
          </a:ln>
        </p:spPr>
        <p:txBody>
          <a:bodyPr lIns="0" tIns="0" rIns="0" bIns="0"/>
          <a:lstStyle/>
          <a:p/>
        </p:txBody>
      </p:sp>
      <p:sp>
        <p:nvSpPr>
          <p:cNvPr id="161" name="Oval 2"/>
          <p:cNvSpPr/>
          <p:nvPr/>
        </p:nvSpPr>
        <p:spPr>
          <a:xfrm>
            <a:off x="5698459" y="2251233"/>
            <a:ext cx="720001" cy="720001"/>
          </a:xfrm>
          <a:prstGeom prst="ellipse">
            <a:avLst/>
          </a:prstGeom>
          <a:solidFill>
            <a:srgbClr val="202F3D"/>
          </a:solidFill>
          <a:ln w="38100">
            <a:solidFill>
              <a:srgbClr val="BFBFBF"/>
            </a:solidFill>
            <a:miter/>
          </a:ln>
        </p:spPr>
        <p:txBody>
          <a:bodyPr lIns="0" tIns="0" rIns="0" bIns="0" anchor="ctr"/>
          <a:lstStyle/>
          <a:p>
            <a:pPr algn="ctr">
              <a:defRPr>
                <a:solidFill>
                  <a:srgbClr val="FFFFFF"/>
                </a:solidFill>
                <a:latin typeface="+mj-lt"/>
                <a:ea typeface="+mj-ea"/>
                <a:cs typeface="+mj-cs"/>
                <a:sym typeface="Calibri" panose="020F0502020204030204"/>
              </a:defRPr>
            </a:pPr>
          </a:p>
        </p:txBody>
      </p:sp>
      <p:sp>
        <p:nvSpPr>
          <p:cNvPr id="162" name="Content Placeholder 2"/>
          <p:cNvSpPr txBox="1"/>
          <p:nvPr/>
        </p:nvSpPr>
        <p:spPr>
          <a:xfrm>
            <a:off x="5712893" y="2336456"/>
            <a:ext cx="809408" cy="584775"/>
          </a:xfrm>
          <a:prstGeom prst="rect">
            <a:avLst/>
          </a:prstGeom>
          <a:ln w="12700">
            <a:miter lim="400000"/>
          </a:ln>
        </p:spPr>
        <p:txBody>
          <a:bodyPr lIns="45719" rIns="45719">
            <a:spAutoFit/>
          </a:bodyPr>
          <a:lstStyle>
            <a:lvl1pPr algn="ctr" defTabSz="457200">
              <a:spcBef>
                <a:spcPts val="600"/>
              </a:spcBef>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1600" dirty="0"/>
              <a:t>1909_1949</a:t>
            </a:r>
            <a:endParaRPr sz="1600" dirty="0"/>
          </a:p>
        </p:txBody>
      </p:sp>
      <p:sp>
        <p:nvSpPr>
          <p:cNvPr id="163" name="TextBox 48"/>
          <p:cNvSpPr txBox="1"/>
          <p:nvPr/>
        </p:nvSpPr>
        <p:spPr>
          <a:xfrm>
            <a:off x="6623459" y="1970360"/>
            <a:ext cx="4443564" cy="927861"/>
          </a:xfrm>
          <a:prstGeom prst="rect">
            <a:avLst/>
          </a:prstGeom>
          <a:ln w="12700">
            <a:miter lim="400000"/>
          </a:ln>
        </p:spPr>
        <p:txBody>
          <a:bodyPr lIns="36000" tIns="36000" rIns="36000" bIns="36000">
            <a:spAutoFit/>
          </a:bodyPr>
          <a:lstStyle/>
          <a:p>
            <a:pPr>
              <a:lnSpc>
                <a:spcPts val="1200"/>
              </a:lnSpc>
              <a:defRPr sz="2000" b="1">
                <a:solidFill>
                  <a:srgbClr val="808080"/>
                </a:solidFill>
              </a:defRPr>
            </a:pPr>
            <a:r>
              <a:rPr dirty="0">
                <a:solidFill>
                  <a:schemeClr val="accent1">
                    <a:lumMod val="50000"/>
                  </a:schemeClr>
                </a:solidFill>
              </a:rPr>
              <a:t>Jiaozuo, Henan Province</a:t>
            </a:r>
            <a:endParaRPr dirty="0">
              <a:solidFill>
                <a:schemeClr val="accent1">
                  <a:lumMod val="50000"/>
                </a:schemeClr>
              </a:solidFill>
            </a:endParaRPr>
          </a:p>
          <a:p>
            <a:pPr>
              <a:lnSpc>
                <a:spcPts val="1200"/>
              </a:lnSpc>
              <a:defRPr sz="2000" b="1">
                <a:solidFill>
                  <a:srgbClr val="808080"/>
                </a:solidFill>
              </a:defRPr>
            </a:pPr>
            <a:endParaRPr dirty="0">
              <a:solidFill>
                <a:schemeClr val="accent1">
                  <a:lumMod val="50000"/>
                </a:schemeClr>
              </a:solidFill>
            </a:endParaRPr>
          </a:p>
          <a:p>
            <a:pPr>
              <a:lnSpc>
                <a:spcPts val="1200"/>
              </a:lnSpc>
              <a:buSzPct val="100000"/>
              <a:buFont typeface="Arial" panose="020B0604020202020204"/>
              <a:buChar char="•"/>
              <a:defRPr sz="1600" b="1">
                <a:solidFill>
                  <a:srgbClr val="8A8A8A"/>
                </a:solidFill>
              </a:defRPr>
            </a:pPr>
            <a:r>
              <a:rPr dirty="0">
                <a:solidFill>
                  <a:schemeClr val="accent1">
                    <a:lumMod val="50000"/>
                  </a:schemeClr>
                </a:solidFill>
              </a:rPr>
              <a:t> Jiaozuo School of Railroads and Mines</a:t>
            </a:r>
            <a:endParaRPr dirty="0">
              <a:solidFill>
                <a:schemeClr val="accent1">
                  <a:lumMod val="50000"/>
                </a:schemeClr>
              </a:solidFill>
            </a:endParaRPr>
          </a:p>
          <a:p>
            <a:pPr>
              <a:lnSpc>
                <a:spcPts val="1000"/>
              </a:lnSpc>
              <a:defRPr sz="1600">
                <a:solidFill>
                  <a:srgbClr val="8A8A8A"/>
                </a:solidFill>
              </a:defRPr>
            </a:pPr>
            <a:r>
              <a:rPr dirty="0">
                <a:solidFill>
                  <a:schemeClr val="accent1">
                    <a:lumMod val="50000"/>
                  </a:schemeClr>
                </a:solidFill>
              </a:rPr>
              <a:t>……</a:t>
            </a:r>
            <a:endParaRPr dirty="0">
              <a:solidFill>
                <a:schemeClr val="accent1">
                  <a:lumMod val="50000"/>
                </a:schemeClr>
              </a:solidFill>
            </a:endParaRPr>
          </a:p>
          <a:p>
            <a:pPr>
              <a:lnSpc>
                <a:spcPts val="1000"/>
              </a:lnSpc>
              <a:defRPr sz="1600">
                <a:solidFill>
                  <a:srgbClr val="8A8A8A"/>
                </a:solidFill>
              </a:defRPr>
            </a:pPr>
            <a:endParaRPr dirty="0">
              <a:solidFill>
                <a:schemeClr val="accent1">
                  <a:lumMod val="50000"/>
                </a:schemeClr>
              </a:solidFill>
            </a:endParaRPr>
          </a:p>
          <a:p>
            <a:pPr>
              <a:lnSpc>
                <a:spcPts val="1000"/>
              </a:lnSpc>
              <a:buSzPct val="100000"/>
              <a:buFont typeface="Arial" panose="020B0604020202020204"/>
              <a:buChar char="•"/>
              <a:defRPr sz="1600">
                <a:solidFill>
                  <a:srgbClr val="8A8A8A"/>
                </a:solidFill>
              </a:defRPr>
            </a:pPr>
            <a:r>
              <a:rPr dirty="0">
                <a:solidFill>
                  <a:schemeClr val="accent1">
                    <a:lumMod val="50000"/>
                  </a:schemeClr>
                </a:solidFill>
              </a:rPr>
              <a:t> </a:t>
            </a:r>
            <a:r>
              <a:rPr b="1" dirty="0">
                <a:solidFill>
                  <a:schemeClr val="accent1">
                    <a:lumMod val="50000"/>
                  </a:schemeClr>
                </a:solidFill>
              </a:rPr>
              <a:t>Jiaozuo Institute of Technology</a:t>
            </a:r>
            <a:endParaRPr b="1" dirty="0">
              <a:solidFill>
                <a:schemeClr val="accent1">
                  <a:lumMod val="50000"/>
                </a:schemeClr>
              </a:solidFill>
            </a:endParaRPr>
          </a:p>
        </p:txBody>
      </p:sp>
      <p:sp>
        <p:nvSpPr>
          <p:cNvPr id="164" name="Straight Connector 50"/>
          <p:cNvSpPr/>
          <p:nvPr/>
        </p:nvSpPr>
        <p:spPr>
          <a:xfrm>
            <a:off x="6415371" y="4128827"/>
            <a:ext cx="540001" cy="1"/>
          </a:xfrm>
          <a:prstGeom prst="line">
            <a:avLst/>
          </a:prstGeom>
          <a:ln w="31750">
            <a:solidFill>
              <a:srgbClr val="BFBFBF"/>
            </a:solidFill>
            <a:miter/>
          </a:ln>
        </p:spPr>
        <p:txBody>
          <a:bodyPr lIns="0" tIns="0" rIns="0" bIns="0"/>
          <a:lstStyle/>
          <a:p/>
        </p:txBody>
      </p:sp>
      <p:sp>
        <p:nvSpPr>
          <p:cNvPr id="165" name="Oval 52"/>
          <p:cNvSpPr/>
          <p:nvPr/>
        </p:nvSpPr>
        <p:spPr>
          <a:xfrm>
            <a:off x="5698459" y="3767489"/>
            <a:ext cx="720001" cy="720001"/>
          </a:xfrm>
          <a:prstGeom prst="ellipse">
            <a:avLst/>
          </a:prstGeom>
          <a:solidFill>
            <a:srgbClr val="1C9494"/>
          </a:solidFill>
          <a:ln w="38100">
            <a:solidFill>
              <a:srgbClr val="BFBFBF"/>
            </a:solidFill>
            <a:miter/>
          </a:ln>
        </p:spPr>
        <p:txBody>
          <a:bodyPr lIns="0" tIns="0" rIns="0" bIns="0" anchor="ctr"/>
          <a:lstStyle/>
          <a:p>
            <a:pPr algn="ctr">
              <a:defRPr>
                <a:solidFill>
                  <a:srgbClr val="FFFFFF"/>
                </a:solidFill>
                <a:latin typeface="+mj-lt"/>
                <a:ea typeface="+mj-ea"/>
                <a:cs typeface="+mj-cs"/>
                <a:sym typeface="Calibri" panose="020F0502020204030204"/>
              </a:defRPr>
            </a:pPr>
          </a:p>
        </p:txBody>
      </p:sp>
      <p:sp>
        <p:nvSpPr>
          <p:cNvPr id="166" name="Content Placeholder 2"/>
          <p:cNvSpPr txBox="1"/>
          <p:nvPr/>
        </p:nvSpPr>
        <p:spPr>
          <a:xfrm>
            <a:off x="5524737" y="3819473"/>
            <a:ext cx="898650" cy="650241"/>
          </a:xfrm>
          <a:prstGeom prst="rect">
            <a:avLst/>
          </a:prstGeom>
          <a:ln w="12700">
            <a:miter lim="400000"/>
          </a:ln>
        </p:spPr>
        <p:txBody>
          <a:bodyPr lIns="45719" rIns="45719">
            <a:spAutoFit/>
          </a:bodyPr>
          <a:lstStyle/>
          <a:p>
            <a:pPr algn="r" defTabSz="457200">
              <a:spcBef>
                <a:spcPts val="600"/>
              </a:spcBef>
              <a:defRPr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1950_</a:t>
            </a:r>
            <a:endParaRPr dirty="0"/>
          </a:p>
          <a:p>
            <a:pPr algn="r" defTabSz="457200">
              <a:spcBef>
                <a:spcPts val="600"/>
              </a:spcBef>
              <a:defRPr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dirty="0"/>
              <a:t>1970</a:t>
            </a:r>
            <a:endParaRPr dirty="0"/>
          </a:p>
        </p:txBody>
      </p:sp>
      <p:sp>
        <p:nvSpPr>
          <p:cNvPr id="167" name="TextBox 55"/>
          <p:cNvSpPr txBox="1"/>
          <p:nvPr/>
        </p:nvSpPr>
        <p:spPr>
          <a:xfrm>
            <a:off x="486262" y="3551087"/>
            <a:ext cx="4983669" cy="1119143"/>
          </a:xfrm>
          <a:prstGeom prst="rect">
            <a:avLst/>
          </a:prstGeom>
          <a:ln w="12700">
            <a:miter lim="400000"/>
          </a:ln>
        </p:spPr>
        <p:txBody>
          <a:bodyPr lIns="36000" tIns="36000" rIns="36000" bIns="36000">
            <a:spAutoFit/>
          </a:bodyPr>
          <a:lstStyle/>
          <a:p>
            <a:pPr>
              <a:defRPr sz="2000" b="1">
                <a:solidFill>
                  <a:srgbClr val="808080"/>
                </a:solidFill>
              </a:defRPr>
            </a:pPr>
            <a:r>
              <a:rPr>
                <a:solidFill>
                  <a:schemeClr val="accent1">
                    <a:lumMod val="50000"/>
                  </a:schemeClr>
                </a:solidFill>
              </a:rPr>
              <a:t>Tianjin/Beijing</a:t>
            </a:r>
            <a:endParaRPr>
              <a:solidFill>
                <a:schemeClr val="accent1">
                  <a:lumMod val="50000"/>
                </a:schemeClr>
              </a:solidFill>
            </a:endParaRPr>
          </a:p>
          <a:p>
            <a:pPr>
              <a:buSzPct val="100000"/>
              <a:buFont typeface="Arial" panose="020B0604020202020204"/>
              <a:buChar char="•"/>
              <a:defRPr sz="1600" b="1">
                <a:solidFill>
                  <a:srgbClr val="8A8A8A"/>
                </a:solidFill>
              </a:defRPr>
            </a:pPr>
            <a:r>
              <a:rPr>
                <a:solidFill>
                  <a:schemeClr val="accent1">
                    <a:lumMod val="50000"/>
                  </a:schemeClr>
                </a:solidFill>
              </a:rPr>
              <a:t> China Institute of Mining and Technology</a:t>
            </a:r>
            <a:endParaRPr>
              <a:solidFill>
                <a:schemeClr val="accent1">
                  <a:lumMod val="50000"/>
                </a:schemeClr>
              </a:solidFill>
            </a:endParaRPr>
          </a:p>
          <a:p>
            <a:pPr>
              <a:buSzPct val="100000"/>
              <a:buFont typeface="Arial" panose="020B0604020202020204"/>
              <a:buChar char="•"/>
              <a:defRPr sz="1600" b="1">
                <a:solidFill>
                  <a:srgbClr val="8A8A8A"/>
                </a:solidFill>
              </a:defRPr>
            </a:pPr>
            <a:r>
              <a:rPr>
                <a:solidFill>
                  <a:schemeClr val="accent1">
                    <a:lumMod val="50000"/>
                  </a:schemeClr>
                </a:solidFill>
              </a:rPr>
              <a:t> Beijing Institute of Mining and Technology</a:t>
            </a:r>
            <a:endParaRPr>
              <a:solidFill>
                <a:schemeClr val="accent1">
                  <a:lumMod val="50000"/>
                </a:schemeClr>
              </a:solidFill>
            </a:endParaRPr>
          </a:p>
          <a:p>
            <a:pPr>
              <a:defRPr sz="1600">
                <a:solidFill>
                  <a:srgbClr val="8A8A8A"/>
                </a:solidFill>
              </a:defRPr>
            </a:pPr>
            <a:r>
              <a:rPr>
                <a:solidFill>
                  <a:schemeClr val="accent1">
                    <a:lumMod val="50000"/>
                  </a:schemeClr>
                </a:solidFill>
              </a:rPr>
              <a:t>……</a:t>
            </a:r>
            <a:endParaRPr>
              <a:solidFill>
                <a:schemeClr val="accent1">
                  <a:lumMod val="50000"/>
                </a:schemeClr>
              </a:solidFill>
            </a:endParaRPr>
          </a:p>
        </p:txBody>
      </p:sp>
      <p:sp>
        <p:nvSpPr>
          <p:cNvPr id="168" name="Straight Connector 57"/>
          <p:cNvSpPr/>
          <p:nvPr/>
        </p:nvSpPr>
        <p:spPr>
          <a:xfrm>
            <a:off x="5152630" y="5652737"/>
            <a:ext cx="540001" cy="1"/>
          </a:xfrm>
          <a:prstGeom prst="line">
            <a:avLst/>
          </a:prstGeom>
          <a:ln w="31750">
            <a:solidFill>
              <a:srgbClr val="BFBFBF"/>
            </a:solidFill>
            <a:miter/>
          </a:ln>
        </p:spPr>
        <p:txBody>
          <a:bodyPr lIns="0" tIns="0" rIns="0" bIns="0"/>
          <a:lstStyle/>
          <a:p/>
        </p:txBody>
      </p:sp>
      <p:sp>
        <p:nvSpPr>
          <p:cNvPr id="169" name="Oval 58"/>
          <p:cNvSpPr/>
          <p:nvPr/>
        </p:nvSpPr>
        <p:spPr>
          <a:xfrm>
            <a:off x="5698459" y="5291399"/>
            <a:ext cx="720001" cy="720001"/>
          </a:xfrm>
          <a:prstGeom prst="ellipse">
            <a:avLst/>
          </a:prstGeom>
          <a:solidFill>
            <a:srgbClr val="7CB554"/>
          </a:solidFill>
          <a:ln w="38100">
            <a:solidFill>
              <a:srgbClr val="BFBFBF"/>
            </a:solidFill>
            <a:miter/>
          </a:ln>
        </p:spPr>
        <p:txBody>
          <a:bodyPr lIns="0" tIns="0" rIns="0" bIns="0" anchor="ctr"/>
          <a:lstStyle/>
          <a:p>
            <a:pPr algn="ctr">
              <a:defRPr>
                <a:solidFill>
                  <a:srgbClr val="FFFFFF"/>
                </a:solidFill>
                <a:latin typeface="+mj-lt"/>
                <a:ea typeface="+mj-ea"/>
                <a:cs typeface="+mj-cs"/>
                <a:sym typeface="Calibri" panose="020F0502020204030204"/>
              </a:defRPr>
            </a:pPr>
          </a:p>
        </p:txBody>
      </p:sp>
      <p:sp>
        <p:nvSpPr>
          <p:cNvPr id="170" name="Content Placeholder 2"/>
          <p:cNvSpPr txBox="1"/>
          <p:nvPr/>
        </p:nvSpPr>
        <p:spPr>
          <a:xfrm>
            <a:off x="5712893" y="5465571"/>
            <a:ext cx="720162" cy="370841"/>
          </a:xfrm>
          <a:prstGeom prst="rect">
            <a:avLst/>
          </a:prstGeom>
          <a:ln w="12700">
            <a:miter lim="400000"/>
          </a:ln>
        </p:spPr>
        <p:txBody>
          <a:bodyPr lIns="45719" rIns="45719">
            <a:spAutoFit/>
          </a:bodyPr>
          <a:lstStyle>
            <a:lvl1pPr algn="ctr" defTabSz="457200">
              <a:spcBef>
                <a:spcPts val="600"/>
              </a:spcBef>
              <a:defRPr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1978</a:t>
            </a:r>
          </a:p>
        </p:txBody>
      </p:sp>
      <p:sp>
        <p:nvSpPr>
          <p:cNvPr id="171" name="TextBox 60"/>
          <p:cNvSpPr txBox="1"/>
          <p:nvPr/>
        </p:nvSpPr>
        <p:spPr>
          <a:xfrm>
            <a:off x="6623459" y="5107239"/>
            <a:ext cx="4839218" cy="872922"/>
          </a:xfrm>
          <a:prstGeom prst="rect">
            <a:avLst/>
          </a:prstGeom>
          <a:ln w="12700">
            <a:miter lim="400000"/>
          </a:ln>
        </p:spPr>
        <p:txBody>
          <a:bodyPr lIns="36000" tIns="36000" rIns="36000" bIns="36000">
            <a:spAutoFit/>
          </a:bodyPr>
          <a:lstStyle/>
          <a:p>
            <a:pPr>
              <a:defRPr sz="2000" b="1">
                <a:solidFill>
                  <a:srgbClr val="808080"/>
                </a:solidFill>
              </a:defRPr>
            </a:pPr>
            <a:r>
              <a:rPr>
                <a:solidFill>
                  <a:schemeClr val="accent1">
                    <a:lumMod val="50000"/>
                  </a:schemeClr>
                </a:solidFill>
              </a:rPr>
              <a:t>Xuzhou, Jiangsu Province</a:t>
            </a:r>
            <a:endParaRPr>
              <a:solidFill>
                <a:schemeClr val="accent1">
                  <a:lumMod val="50000"/>
                </a:schemeClr>
              </a:solidFill>
            </a:endParaRPr>
          </a:p>
          <a:p>
            <a:pPr>
              <a:buSzPct val="100000"/>
              <a:buFont typeface="Arial" panose="020B0604020202020204"/>
              <a:buChar char="•"/>
              <a:defRPr sz="1600" b="1">
                <a:solidFill>
                  <a:srgbClr val="8A8A8A"/>
                </a:solidFill>
              </a:defRPr>
            </a:pPr>
            <a:r>
              <a:rPr>
                <a:solidFill>
                  <a:schemeClr val="accent1">
                    <a:lumMod val="50000"/>
                  </a:schemeClr>
                </a:solidFill>
              </a:rPr>
              <a:t> China Institute of Mining and Technology</a:t>
            </a:r>
            <a:endParaRPr>
              <a:solidFill>
                <a:schemeClr val="accent1">
                  <a:lumMod val="50000"/>
                </a:schemeClr>
              </a:solidFill>
            </a:endParaRPr>
          </a:p>
          <a:p>
            <a:pPr>
              <a:buSzPct val="100000"/>
              <a:buFont typeface="Arial" panose="020B0604020202020204"/>
              <a:buChar char="•"/>
              <a:defRPr sz="1600" b="1">
                <a:solidFill>
                  <a:srgbClr val="8A8A8A"/>
                </a:solidFill>
              </a:defRPr>
            </a:pPr>
            <a:r>
              <a:rPr>
                <a:solidFill>
                  <a:schemeClr val="accent1">
                    <a:lumMod val="50000"/>
                  </a:schemeClr>
                </a:solidFill>
              </a:rPr>
              <a:t> China University of Mining and Technology</a:t>
            </a:r>
            <a:endParaRPr>
              <a:solidFill>
                <a:schemeClr val="accent1">
                  <a:lumMod val="50000"/>
                </a:schemeClr>
              </a:solidFill>
            </a:endParaRPr>
          </a:p>
        </p:txBody>
      </p:sp>
      <p:pic>
        <p:nvPicPr>
          <p:cNvPr id="172" name="图片 23" descr="图片 23"/>
          <p:cNvPicPr>
            <a:picLocks noChangeAspect="1"/>
          </p:cNvPicPr>
          <p:nvPr/>
        </p:nvPicPr>
        <p:blipFill>
          <a:blip r:embed="rId3" cstate="print"/>
          <a:stretch>
            <a:fillRect/>
          </a:stretch>
        </p:blipFill>
        <p:spPr>
          <a:xfrm>
            <a:off x="2048155" y="1641316"/>
            <a:ext cx="3123975" cy="1838508"/>
          </a:xfrm>
          <a:prstGeom prst="rect">
            <a:avLst/>
          </a:prstGeom>
          <a:ln>
            <a:solidFill>
              <a:srgbClr val="FFFFFF"/>
            </a:solidFill>
          </a:ln>
        </p:spPr>
      </p:pic>
      <p:pic>
        <p:nvPicPr>
          <p:cNvPr id="173" name="Picture 4" descr="Picture 4"/>
          <p:cNvPicPr>
            <a:picLocks noChangeAspect="1"/>
          </p:cNvPicPr>
          <p:nvPr/>
        </p:nvPicPr>
        <p:blipFill>
          <a:blip r:embed="rId4" cstate="print"/>
          <a:srcRect r="5"/>
          <a:stretch>
            <a:fillRect/>
          </a:stretch>
        </p:blipFill>
        <p:spPr>
          <a:xfrm>
            <a:off x="7081084" y="3243211"/>
            <a:ext cx="2810669" cy="1641675"/>
          </a:xfrm>
          <a:custGeom>
            <a:avLst/>
            <a:gdLst/>
            <a:ahLst/>
            <a:cxnLst>
              <a:cxn ang="0">
                <a:pos x="wd2" y="hd2"/>
              </a:cxn>
              <a:cxn ang="5400000">
                <a:pos x="wd2" y="hd2"/>
              </a:cxn>
              <a:cxn ang="10800000">
                <a:pos x="wd2" y="hd2"/>
              </a:cxn>
              <a:cxn ang="16200000">
                <a:pos x="wd2" y="hd2"/>
              </a:cxn>
            </a:cxnLst>
            <a:rect l="0" t="0" r="r" b="b"/>
            <a:pathLst>
              <a:path w="21600" h="21600" extrusionOk="0">
                <a:moveTo>
                  <a:pt x="2101" y="0"/>
                </a:moveTo>
                <a:cubicBezTo>
                  <a:pt x="940" y="0"/>
                  <a:pt x="0" y="1609"/>
                  <a:pt x="0" y="3597"/>
                </a:cubicBezTo>
                <a:lnTo>
                  <a:pt x="0" y="17997"/>
                </a:lnTo>
                <a:cubicBezTo>
                  <a:pt x="0" y="19985"/>
                  <a:pt x="940" y="21600"/>
                  <a:pt x="2101" y="21600"/>
                </a:cubicBezTo>
                <a:lnTo>
                  <a:pt x="19499" y="21600"/>
                </a:lnTo>
                <a:cubicBezTo>
                  <a:pt x="20660" y="21600"/>
                  <a:pt x="21600" y="19985"/>
                  <a:pt x="21600" y="17997"/>
                </a:cubicBezTo>
                <a:lnTo>
                  <a:pt x="21600" y="3597"/>
                </a:lnTo>
                <a:cubicBezTo>
                  <a:pt x="21600" y="1609"/>
                  <a:pt x="20660" y="0"/>
                  <a:pt x="19499" y="0"/>
                </a:cubicBezTo>
                <a:lnTo>
                  <a:pt x="2101" y="0"/>
                </a:lnTo>
                <a:close/>
              </a:path>
            </a:pathLst>
          </a:custGeom>
          <a:ln>
            <a:solidFill>
              <a:srgbClr val="7030A0"/>
            </a:solidFill>
          </a:ln>
          <a:effectLst>
            <a:outerShdw blurRad="76200" dist="38100" dir="7800000" rotWithShape="0">
              <a:srgbClr val="000000">
                <a:alpha val="40000"/>
              </a:srgbClr>
            </a:outerShdw>
          </a:effectLst>
        </p:spPr>
      </p:pic>
      <p:pic>
        <p:nvPicPr>
          <p:cNvPr id="174" name="Picture 2" descr="Picture 2"/>
          <p:cNvPicPr>
            <a:picLocks noChangeAspect="1"/>
          </p:cNvPicPr>
          <p:nvPr/>
        </p:nvPicPr>
        <p:blipFill>
          <a:blip r:embed="rId5" cstate="print"/>
          <a:srcRect r="4"/>
          <a:stretch>
            <a:fillRect/>
          </a:stretch>
        </p:blipFill>
        <p:spPr>
          <a:xfrm>
            <a:off x="2234606" y="4852582"/>
            <a:ext cx="2894807" cy="1597637"/>
          </a:xfrm>
          <a:custGeom>
            <a:avLst/>
            <a:gdLst/>
            <a:ahLst/>
            <a:cxnLst>
              <a:cxn ang="0">
                <a:pos x="wd2" y="hd2"/>
              </a:cxn>
              <a:cxn ang="5400000">
                <a:pos x="wd2" y="hd2"/>
              </a:cxn>
              <a:cxn ang="10800000">
                <a:pos x="wd2" y="hd2"/>
              </a:cxn>
              <a:cxn ang="16200000">
                <a:pos x="wd2" y="hd2"/>
              </a:cxn>
            </a:cxnLst>
            <a:rect l="0" t="0" r="r" b="b"/>
            <a:pathLst>
              <a:path w="21600" h="21600" extrusionOk="0">
                <a:moveTo>
                  <a:pt x="1987" y="0"/>
                </a:moveTo>
                <a:cubicBezTo>
                  <a:pt x="890" y="0"/>
                  <a:pt x="0" y="1612"/>
                  <a:pt x="0" y="3600"/>
                </a:cubicBezTo>
                <a:lnTo>
                  <a:pt x="0" y="18000"/>
                </a:lnTo>
                <a:cubicBezTo>
                  <a:pt x="0" y="19988"/>
                  <a:pt x="890" y="21600"/>
                  <a:pt x="1987" y="21600"/>
                </a:cubicBezTo>
                <a:lnTo>
                  <a:pt x="19613" y="21600"/>
                </a:lnTo>
                <a:cubicBezTo>
                  <a:pt x="20710" y="21600"/>
                  <a:pt x="21600" y="19988"/>
                  <a:pt x="21600" y="18000"/>
                </a:cubicBezTo>
                <a:lnTo>
                  <a:pt x="21600" y="3600"/>
                </a:lnTo>
                <a:cubicBezTo>
                  <a:pt x="21600" y="1612"/>
                  <a:pt x="20710" y="0"/>
                  <a:pt x="19613" y="0"/>
                </a:cubicBezTo>
                <a:lnTo>
                  <a:pt x="1987" y="0"/>
                </a:lnTo>
                <a:close/>
              </a:path>
            </a:pathLst>
          </a:custGeom>
          <a:ln>
            <a:solidFill>
              <a:srgbClr val="AE783D"/>
            </a:solidFill>
          </a:ln>
          <a:effectLst>
            <a:outerShdw blurRad="76200" dist="38100" dir="7800000" rotWithShape="0">
              <a:srgbClr val="000000">
                <a:alpha val="40000"/>
              </a:srgbClr>
            </a:outerShdw>
          </a:effec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图片 1"/>
          <p:cNvPicPr>
            <a:picLocks noChangeAspect="1"/>
          </p:cNvPicPr>
          <p:nvPr/>
        </p:nvPicPr>
        <p:blipFill>
          <a:blip r:embed="rId1" cstate="print"/>
          <a:stretch>
            <a:fillRect/>
          </a:stretch>
        </p:blipFill>
        <p:spPr>
          <a:xfrm>
            <a:off x="0" y="-203201"/>
            <a:ext cx="12192000" cy="7061201"/>
          </a:xfrm>
          <a:prstGeom prst="rect">
            <a:avLst/>
          </a:prstGeom>
        </p:spPr>
      </p:pic>
      <p:grpSp>
        <p:nvGrpSpPr>
          <p:cNvPr id="2" name="组合 9"/>
          <p:cNvGrpSpPr/>
          <p:nvPr/>
        </p:nvGrpSpPr>
        <p:grpSpPr>
          <a:xfrm>
            <a:off x="0" y="-201881"/>
            <a:ext cx="12010291" cy="7059881"/>
            <a:chOff x="0" y="-201881"/>
            <a:chExt cx="12010291" cy="7059881"/>
          </a:xfrm>
        </p:grpSpPr>
        <p:sp>
          <p:nvSpPr>
            <p:cNvPr id="21" name="公众号：陈西设计之家。微信搜索即可"/>
            <p:cNvSpPr/>
            <p:nvPr/>
          </p:nvSpPr>
          <p:spPr>
            <a:xfrm>
              <a:off x="0" y="-201881"/>
              <a:ext cx="6096000" cy="70598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28"/>
            <p:cNvSpPr txBox="1"/>
            <p:nvPr/>
          </p:nvSpPr>
          <p:spPr>
            <a:xfrm>
              <a:off x="6853741" y="3967597"/>
              <a:ext cx="4036763" cy="1678601"/>
            </a:xfrm>
            <a:prstGeom prst="rect">
              <a:avLst/>
            </a:prstGeom>
            <a:noFill/>
          </p:spPr>
          <p:txBody>
            <a:bodyPr wrap="square" rtlCol="0">
              <a:spAutoFit/>
            </a:bodyPr>
            <a:lstStyle/>
            <a:p>
              <a:pPr>
                <a:lnSpc>
                  <a:spcPct val="150000"/>
                </a:lnSpc>
                <a:defRPr sz="2000">
                  <a:latin typeface="Times New Roman" panose="02020603050405020304"/>
                  <a:ea typeface="Times New Roman" panose="02020603050405020304"/>
                  <a:cs typeface="Times New Roman" panose="02020603050405020304"/>
                  <a:sym typeface="Times New Roman" panose="02020603050405020304"/>
                </a:defRPr>
              </a:pPr>
              <a:r>
                <a:rPr lang="en-GB" altLang="zh-CN" sz="1200" dirty="0">
                  <a:solidFill>
                    <a:schemeClr val="accent1">
                      <a:lumMod val="50000"/>
                    </a:schemeClr>
                  </a:solidFill>
                  <a:latin typeface="Arial" panose="020B0604020202020204" pitchFamily="34" charset="0"/>
                  <a:cs typeface="Arial" panose="020B0604020202020204" pitchFamily="34" charset="0"/>
                </a:rPr>
                <a:t>Ms. Wu </a:t>
              </a:r>
              <a:r>
                <a:rPr lang="en-GB" altLang="zh-CN" sz="1200" dirty="0" err="1">
                  <a:solidFill>
                    <a:schemeClr val="accent1">
                      <a:lumMod val="50000"/>
                    </a:schemeClr>
                  </a:solidFill>
                  <a:latin typeface="Arial" panose="020B0604020202020204" pitchFamily="34" charset="0"/>
                  <a:cs typeface="Arial" panose="020B0604020202020204" pitchFamily="34" charset="0"/>
                </a:rPr>
                <a:t>Wenqing</a:t>
              </a:r>
              <a:r>
                <a:rPr lang="en-GB" altLang="zh-CN" sz="1200" dirty="0">
                  <a:solidFill>
                    <a:schemeClr val="accent1">
                      <a:lumMod val="50000"/>
                    </a:schemeClr>
                  </a:solidFill>
                  <a:latin typeface="Arial" panose="020B0604020202020204" pitchFamily="34" charset="0"/>
                  <a:cs typeface="Arial" panose="020B0604020202020204" pitchFamily="34" charset="0"/>
                </a:rPr>
                <a:t>  Ms. Chen </a:t>
              </a:r>
              <a:r>
                <a:rPr lang="en-GB" altLang="zh-CN" sz="1200" dirty="0" err="1">
                  <a:solidFill>
                    <a:schemeClr val="accent1">
                      <a:lumMod val="50000"/>
                    </a:schemeClr>
                  </a:solidFill>
                  <a:latin typeface="Arial" panose="020B0604020202020204" pitchFamily="34" charset="0"/>
                  <a:cs typeface="Arial" panose="020B0604020202020204" pitchFamily="34" charset="0"/>
                </a:rPr>
                <a:t>Qiyu</a:t>
              </a:r>
              <a:r>
                <a:rPr lang="en-GB" altLang="zh-CN" sz="1200" dirty="0">
                  <a:solidFill>
                    <a:schemeClr val="accent1">
                      <a:lumMod val="50000"/>
                    </a:schemeClr>
                  </a:solidFill>
                  <a:latin typeface="Arial" panose="020B0604020202020204" pitchFamily="34" charset="0"/>
                  <a:cs typeface="Arial" panose="020B0604020202020204" pitchFamily="34" charset="0"/>
                </a:rPr>
                <a:t> </a:t>
              </a:r>
              <a:r>
                <a:rPr lang="en-GB" altLang="zh-CN" sz="1200" dirty="0">
                  <a:solidFill>
                    <a:schemeClr val="accent1">
                      <a:lumMod val="50000"/>
                    </a:schemeClr>
                  </a:solidFill>
                  <a:latin typeface="Arial" panose="020B0604020202020204" pitchFamily="34" charset="0"/>
                  <a:cs typeface="Arial" panose="020B0604020202020204" pitchFamily="34" charset="0"/>
                  <a:sym typeface="+mn-ea"/>
                </a:rPr>
                <a:t>Ms. Pan </a:t>
              </a:r>
              <a:r>
                <a:rPr lang="en-GB" altLang="zh-CN" sz="1200" dirty="0" err="1">
                  <a:solidFill>
                    <a:schemeClr val="accent1">
                      <a:lumMod val="50000"/>
                    </a:schemeClr>
                  </a:solidFill>
                  <a:latin typeface="Arial" panose="020B0604020202020204" pitchFamily="34" charset="0"/>
                  <a:cs typeface="Arial" panose="020B0604020202020204" pitchFamily="34" charset="0"/>
                  <a:sym typeface="+mn-ea"/>
                </a:rPr>
                <a:t>Meichen</a:t>
              </a:r>
              <a:endParaRPr lang="en-GB" altLang="zh-CN" sz="1200" dirty="0">
                <a:solidFill>
                  <a:schemeClr val="accent1">
                    <a:lumMod val="50000"/>
                  </a:schemeClr>
                </a:solidFill>
                <a:latin typeface="Arial" panose="020B0604020202020204" pitchFamily="34" charset="0"/>
                <a:cs typeface="Arial" panose="020B0604020202020204" pitchFamily="34" charset="0"/>
                <a:sym typeface="+mn-ea"/>
              </a:endParaRPr>
            </a:p>
            <a:p>
              <a:pPr>
                <a:lnSpc>
                  <a:spcPct val="150000"/>
                </a:lnSpc>
                <a:defRPr sz="2000">
                  <a:latin typeface="Times New Roman" panose="02020603050405020304"/>
                  <a:ea typeface="Times New Roman" panose="02020603050405020304"/>
                  <a:cs typeface="Times New Roman" panose="02020603050405020304"/>
                  <a:sym typeface="Times New Roman" panose="02020603050405020304"/>
                </a:defRPr>
              </a:pPr>
              <a:r>
                <a:rPr lang="en-GB" altLang="zh-CN" sz="1200" dirty="0">
                  <a:solidFill>
                    <a:schemeClr val="accent1">
                      <a:lumMod val="50000"/>
                    </a:schemeClr>
                  </a:solidFill>
                  <a:latin typeface="Arial" panose="020B0604020202020204" pitchFamily="34" charset="0"/>
                  <a:cs typeface="Arial" panose="020B0604020202020204" pitchFamily="34" charset="0"/>
                </a:rPr>
                <a:t>Email</a:t>
              </a:r>
              <a:r>
                <a:rPr lang="zh-CN" altLang="en-GB" sz="1200" dirty="0">
                  <a:solidFill>
                    <a:schemeClr val="accent1">
                      <a:lumMod val="50000"/>
                    </a:schemeClr>
                  </a:solidFill>
                  <a:latin typeface="Arial" panose="020B0604020202020204" pitchFamily="34" charset="0"/>
                  <a:cs typeface="Arial" panose="020B0604020202020204" pitchFamily="34" charset="0"/>
                  <a:sym typeface="黑体" panose="02010609060101010101" charset="-122"/>
                </a:rPr>
                <a:t>：</a:t>
              </a:r>
              <a:r>
                <a:rPr lang="en-GB" altLang="zh-CN" sz="1200">
                  <a:solidFill>
                    <a:schemeClr val="accent1">
                      <a:lumMod val="50000"/>
                    </a:schemeClr>
                  </a:solidFill>
                  <a:latin typeface="Arial" panose="020B0604020202020204" pitchFamily="34" charset="0"/>
                  <a:cs typeface="Arial" panose="020B0604020202020204" pitchFamily="34" charset="0"/>
                </a:rPr>
                <a:t>admission@</a:t>
              </a:r>
              <a:r>
                <a:rPr lang="en-GB" altLang="zh-CN" sz="1200" dirty="0">
                  <a:solidFill>
                    <a:schemeClr val="accent1">
                      <a:lumMod val="50000"/>
                    </a:schemeClr>
                  </a:solidFill>
                  <a:latin typeface="Arial" panose="020B0604020202020204" pitchFamily="34" charset="0"/>
                  <a:cs typeface="Arial" panose="020B0604020202020204" pitchFamily="34" charset="0"/>
                </a:rPr>
                <a:t>cumt.edu.cn</a:t>
              </a:r>
              <a:endParaRPr lang="en-GB"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50000"/>
                </a:lnSpc>
                <a:defRPr sz="2000">
                  <a:latin typeface="Times New Roman" panose="02020603050405020304"/>
                  <a:ea typeface="Times New Roman" panose="02020603050405020304"/>
                  <a:cs typeface="Times New Roman" panose="02020603050405020304"/>
                  <a:sym typeface="Times New Roman" panose="02020603050405020304"/>
                </a:defRPr>
              </a:pPr>
              <a:r>
                <a:rPr lang="en-GB" altLang="zh-CN" sz="1200" dirty="0">
                  <a:solidFill>
                    <a:schemeClr val="accent1">
                      <a:lumMod val="50000"/>
                    </a:schemeClr>
                  </a:solidFill>
                  <a:latin typeface="Arial" panose="020B0604020202020204" pitchFamily="34" charset="0"/>
                  <a:cs typeface="Arial" panose="020B0604020202020204" pitchFamily="34" charset="0"/>
                </a:rPr>
                <a:t>Tel: +86-516-83592816</a:t>
              </a:r>
              <a:endParaRPr lang="en-GB"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50000"/>
                </a:lnSpc>
                <a:defRPr sz="2000">
                  <a:latin typeface="Times New Roman" panose="02020603050405020304"/>
                  <a:ea typeface="Times New Roman" panose="02020603050405020304"/>
                  <a:cs typeface="Times New Roman" panose="02020603050405020304"/>
                  <a:sym typeface="Times New Roman" panose="02020603050405020304"/>
                </a:defRPr>
              </a:pPr>
              <a:r>
                <a:rPr lang="en-GB" altLang="zh-CN" sz="1200" dirty="0">
                  <a:solidFill>
                    <a:schemeClr val="accent1">
                      <a:lumMod val="50000"/>
                    </a:schemeClr>
                  </a:solidFill>
                  <a:latin typeface="Arial" panose="020B0604020202020204" pitchFamily="34" charset="0"/>
                  <a:cs typeface="Arial" panose="020B0604020202020204" pitchFamily="34" charset="0"/>
                </a:rPr>
                <a:t>Website: sac.cumt.edu.cn/en/ </a:t>
              </a:r>
              <a:endParaRPr lang="en-GB"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50000"/>
                </a:lnSpc>
              </a:pPr>
              <a:endParaRPr lang="en-US" altLang="zh-CN" sz="1200" dirty="0">
                <a:solidFill>
                  <a:schemeClr val="accent1">
                    <a:lumMod val="50000"/>
                  </a:schemeClr>
                </a:solidFill>
                <a:latin typeface="Arial" panose="020B0604020202020204" pitchFamily="34" charset="0"/>
                <a:cs typeface="Arial" panose="020B0604020202020204" pitchFamily="34" charset="0"/>
              </a:endParaRPr>
            </a:p>
            <a:p>
              <a:pPr>
                <a:lnSpc>
                  <a:spcPct val="120000"/>
                </a:lnSpc>
              </a:pPr>
              <a:endParaRPr lang="en-US" altLang="zh-CN" sz="1200" dirty="0">
                <a:solidFill>
                  <a:schemeClr val="tx1">
                    <a:lumMod val="65000"/>
                    <a:lumOff val="35000"/>
                  </a:schemeClr>
                </a:solidFill>
                <a:cs typeface="+mn-ea"/>
                <a:sym typeface="+mn-lt"/>
              </a:endParaRPr>
            </a:p>
          </p:txBody>
        </p:sp>
        <p:sp>
          <p:nvSpPr>
            <p:cNvPr id="32" name="文本框 31"/>
            <p:cNvSpPr txBox="1"/>
            <p:nvPr/>
          </p:nvSpPr>
          <p:spPr>
            <a:xfrm>
              <a:off x="6853740" y="3175680"/>
              <a:ext cx="4463444" cy="584775"/>
            </a:xfrm>
            <a:prstGeom prst="rect">
              <a:avLst/>
            </a:prstGeom>
            <a:noFill/>
          </p:spPr>
          <p:txBody>
            <a:bodyPr wrap="square" rtlCol="0">
              <a:spAutoFit/>
            </a:bodyPr>
            <a:lstStyle/>
            <a:p>
              <a:r>
                <a:rPr lang="en-US" altLang="zh-CN" sz="3200" b="1" dirty="0">
                  <a:solidFill>
                    <a:schemeClr val="accent1">
                      <a:lumMod val="50000"/>
                    </a:schemeClr>
                  </a:solidFill>
                  <a:latin typeface="Arial" panose="020B0604020202020204" pitchFamily="34" charset="0"/>
                  <a:cs typeface="Arial" panose="020B0604020202020204" pitchFamily="34" charset="0"/>
                </a:rPr>
                <a:t>Contacts</a:t>
              </a:r>
              <a:endParaRPr lang="zh-CN" altLang="en-US" sz="3200" b="1" dirty="0">
                <a:solidFill>
                  <a:schemeClr val="tx1">
                    <a:lumMod val="65000"/>
                    <a:lumOff val="35000"/>
                  </a:schemeClr>
                </a:solidFill>
                <a:cs typeface="+mn-ea"/>
                <a:sym typeface="+mn-lt"/>
              </a:endParaRPr>
            </a:p>
          </p:txBody>
        </p:sp>
        <p:pic>
          <p:nvPicPr>
            <p:cNvPr id="9" name="图片 2" descr="图片 2"/>
            <p:cNvPicPr>
              <a:picLocks noChangeAspect="1"/>
            </p:cNvPicPr>
            <p:nvPr/>
          </p:nvPicPr>
          <p:blipFill>
            <a:blip r:embed="rId2" cstate="print"/>
            <a:stretch>
              <a:fillRect/>
            </a:stretch>
          </p:blipFill>
          <p:spPr>
            <a:xfrm>
              <a:off x="9700952" y="279007"/>
              <a:ext cx="2309339" cy="591718"/>
            </a:xfrm>
            <a:prstGeom prst="rect">
              <a:avLst/>
            </a:prstGeom>
            <a:ln w="12700">
              <a:miter lim="400000"/>
              <a:headEnd/>
              <a:tailEnd/>
            </a:ln>
          </p:spPr>
        </p:pic>
      </p:grpSp>
      <p:grpSp>
        <p:nvGrpSpPr>
          <p:cNvPr id="20" name="组合 19"/>
          <p:cNvGrpSpPr/>
          <p:nvPr/>
        </p:nvGrpSpPr>
        <p:grpSpPr>
          <a:xfrm>
            <a:off x="427513" y="237507"/>
            <a:ext cx="4643251" cy="6088158"/>
            <a:chOff x="427513" y="237507"/>
            <a:chExt cx="4643251" cy="6088158"/>
          </a:xfrm>
        </p:grpSpPr>
        <p:pic>
          <p:nvPicPr>
            <p:cNvPr id="10" name="图片 2" descr="图片 2"/>
            <p:cNvPicPr>
              <a:picLocks noChangeAspect="1"/>
            </p:cNvPicPr>
            <p:nvPr/>
          </p:nvPicPr>
          <p:blipFill>
            <a:blip r:embed="rId3" cstate="print"/>
            <a:stretch>
              <a:fillRect/>
            </a:stretch>
          </p:blipFill>
          <p:spPr>
            <a:xfrm>
              <a:off x="497025" y="237507"/>
              <a:ext cx="1664283" cy="1664283"/>
            </a:xfrm>
            <a:prstGeom prst="rect">
              <a:avLst/>
            </a:prstGeom>
            <a:ln w="12700">
              <a:miter lim="400000"/>
              <a:headEnd/>
              <a:tailEnd/>
            </a:ln>
          </p:spPr>
        </p:pic>
        <p:pic>
          <p:nvPicPr>
            <p:cNvPr id="11" name="图片 4" descr="图片 4"/>
            <p:cNvPicPr>
              <a:picLocks noChangeAspect="1"/>
            </p:cNvPicPr>
            <p:nvPr/>
          </p:nvPicPr>
          <p:blipFill>
            <a:blip r:embed="rId4" cstate="print"/>
            <a:stretch>
              <a:fillRect/>
            </a:stretch>
          </p:blipFill>
          <p:spPr>
            <a:xfrm>
              <a:off x="427513" y="2386773"/>
              <a:ext cx="1805048" cy="1756868"/>
            </a:xfrm>
            <a:prstGeom prst="rect">
              <a:avLst/>
            </a:prstGeom>
            <a:ln w="12700">
              <a:miter lim="400000"/>
              <a:headEnd/>
              <a:tailEnd/>
            </a:ln>
          </p:spPr>
        </p:pic>
        <p:pic>
          <p:nvPicPr>
            <p:cNvPr id="12" name="图片 6" descr="图片 6"/>
            <p:cNvPicPr>
              <a:picLocks noChangeAspect="1"/>
            </p:cNvPicPr>
            <p:nvPr/>
          </p:nvPicPr>
          <p:blipFill>
            <a:blip r:embed="rId5" cstate="print"/>
            <a:stretch>
              <a:fillRect/>
            </a:stretch>
          </p:blipFill>
          <p:spPr>
            <a:xfrm>
              <a:off x="529397" y="4813111"/>
              <a:ext cx="1548783" cy="1512554"/>
            </a:xfrm>
            <a:prstGeom prst="rect">
              <a:avLst/>
            </a:prstGeom>
            <a:ln w="12700">
              <a:miter lim="400000"/>
              <a:headEnd/>
              <a:tailEnd/>
            </a:ln>
          </p:spPr>
        </p:pic>
        <p:pic>
          <p:nvPicPr>
            <p:cNvPr id="13" name="图片 8" descr="图片 8"/>
            <p:cNvPicPr>
              <a:picLocks noChangeAspect="1"/>
            </p:cNvPicPr>
            <p:nvPr/>
          </p:nvPicPr>
          <p:blipFill>
            <a:blip r:embed="rId6" cstate="print"/>
            <a:stretch>
              <a:fillRect/>
            </a:stretch>
          </p:blipFill>
          <p:spPr>
            <a:xfrm>
              <a:off x="3025607" y="1302629"/>
              <a:ext cx="2045157" cy="2045157"/>
            </a:xfrm>
            <a:prstGeom prst="rect">
              <a:avLst/>
            </a:prstGeom>
            <a:ln w="12700">
              <a:miter lim="400000"/>
              <a:headEnd/>
              <a:tailEnd/>
            </a:ln>
          </p:spPr>
        </p:pic>
        <p:pic>
          <p:nvPicPr>
            <p:cNvPr id="19" name="图片 18"/>
            <p:cNvPicPr>
              <a:picLocks noChangeAspect="1"/>
            </p:cNvPicPr>
            <p:nvPr/>
          </p:nvPicPr>
          <p:blipFill>
            <a:blip r:embed="rId7" cstate="print"/>
            <a:stretch>
              <a:fillRect/>
            </a:stretch>
          </p:blipFill>
          <p:spPr>
            <a:xfrm>
              <a:off x="3008863" y="3942609"/>
              <a:ext cx="1995053" cy="1995053"/>
            </a:xfrm>
            <a:prstGeom prst="rect">
              <a:avLst/>
            </a:prstGeom>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图片 5" descr="图片 5"/>
          <p:cNvPicPr>
            <a:picLocks noChangeAspect="1"/>
          </p:cNvPicPr>
          <p:nvPr/>
        </p:nvPicPr>
        <p:blipFill>
          <a:blip r:embed="rId1" cstate="print"/>
          <a:stretch>
            <a:fillRect/>
          </a:stretch>
        </p:blipFill>
        <p:spPr>
          <a:xfrm>
            <a:off x="0" y="-10750"/>
            <a:ext cx="12192000" cy="6868750"/>
          </a:xfrm>
          <a:prstGeom prst="rect">
            <a:avLst/>
          </a:prstGeom>
          <a:ln w="12700">
            <a:miter lim="400000"/>
            <a:headEnd/>
            <a:tailEnd/>
          </a:ln>
        </p:spPr>
      </p:pic>
      <p:pic>
        <p:nvPicPr>
          <p:cNvPr id="177" name="图片 1" descr="图片 1"/>
          <p:cNvPicPr>
            <a:picLocks noChangeAspect="1"/>
          </p:cNvPicPr>
          <p:nvPr/>
        </p:nvPicPr>
        <p:blipFill>
          <a:blip r:embed="rId2" cstate="print"/>
          <a:stretch>
            <a:fillRect/>
          </a:stretch>
        </p:blipFill>
        <p:spPr>
          <a:xfrm>
            <a:off x="0" y="1248410"/>
            <a:ext cx="12192000" cy="4297680"/>
          </a:xfrm>
          <a:prstGeom prst="rect">
            <a:avLst/>
          </a:prstGeom>
          <a:ln w="12700">
            <a:miter lim="400000"/>
            <a:headEnd/>
            <a:tailEnd/>
          </a:ln>
        </p:spPr>
      </p:pic>
      <p:sp>
        <p:nvSpPr>
          <p:cNvPr id="178" name="文本框 2"/>
          <p:cNvSpPr txBox="1"/>
          <p:nvPr/>
        </p:nvSpPr>
        <p:spPr>
          <a:xfrm>
            <a:off x="601070" y="3917164"/>
            <a:ext cx="1967990" cy="708160"/>
          </a:xfrm>
          <a:prstGeom prst="rect">
            <a:avLst/>
          </a:prstGeom>
          <a:ln w="12700">
            <a:miter lim="400000"/>
          </a:ln>
        </p:spPr>
        <p:txBody>
          <a:bodyPr wrap="none" lIns="45719" rIns="45719" anchor="ctr">
            <a:spAutoFit/>
          </a:bodyPr>
          <a:lstStyle>
            <a:lvl1pPr>
              <a:defRPr sz="4400" b="1">
                <a:solidFill>
                  <a:srgbClr val="AF935C"/>
                </a:solidFill>
              </a:defRPr>
            </a:lvl1pPr>
          </a:lstStyle>
          <a:p>
            <a:r>
              <a:t>Part 02</a:t>
            </a:r>
          </a:p>
        </p:txBody>
      </p:sp>
      <p:sp>
        <p:nvSpPr>
          <p:cNvPr id="179" name="文本框 3"/>
          <p:cNvSpPr txBox="1"/>
          <p:nvPr/>
        </p:nvSpPr>
        <p:spPr>
          <a:xfrm>
            <a:off x="1059337" y="4468707"/>
            <a:ext cx="2737184" cy="708160"/>
          </a:xfrm>
          <a:prstGeom prst="rect">
            <a:avLst/>
          </a:prstGeom>
          <a:ln w="12700">
            <a:miter lim="400000"/>
          </a:ln>
        </p:spPr>
        <p:txBody>
          <a:bodyPr wrap="none" lIns="45719" rIns="45719">
            <a:spAutoFit/>
          </a:bodyPr>
          <a:lstStyle>
            <a:lvl1pPr>
              <a:defRPr sz="4400" b="1" spc="300">
                <a:solidFill>
                  <a:srgbClr val="FFFFFF"/>
                </a:solidFill>
              </a:defRPr>
            </a:lvl1pPr>
          </a:lstStyle>
          <a:p>
            <a:r>
              <a:t>Location</a:t>
            </a:r>
          </a:p>
        </p:txBody>
      </p:sp>
      <p:pic>
        <p:nvPicPr>
          <p:cNvPr id="180" name="图片 4" descr="图片 4"/>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图片 1" descr="图片 1"/>
          <p:cNvPicPr>
            <a:picLocks noChangeAspect="1"/>
          </p:cNvPicPr>
          <p:nvPr/>
        </p:nvPicPr>
        <p:blipFill>
          <a:blip r:embed="rId1" cstate="print"/>
          <a:stretch>
            <a:fillRect/>
          </a:stretch>
        </p:blipFill>
        <p:spPr>
          <a:xfrm>
            <a:off x="0" y="-10751"/>
            <a:ext cx="12192000" cy="6868751"/>
          </a:xfrm>
          <a:prstGeom prst="rect">
            <a:avLst/>
          </a:prstGeom>
          <a:ln w="12700">
            <a:miter lim="400000"/>
            <a:headEnd/>
            <a:tailEnd/>
          </a:ln>
        </p:spPr>
      </p:pic>
      <p:sp>
        <p:nvSpPr>
          <p:cNvPr id="184" name="Content Placeholder 2"/>
          <p:cNvSpPr txBox="1"/>
          <p:nvPr/>
        </p:nvSpPr>
        <p:spPr>
          <a:xfrm>
            <a:off x="297923" y="5926333"/>
            <a:ext cx="11806558" cy="738660"/>
          </a:xfrm>
          <a:prstGeom prst="rect">
            <a:avLst/>
          </a:prstGeom>
          <a:ln w="12700">
            <a:miter lim="400000"/>
          </a:ln>
        </p:spPr>
        <p:txBody>
          <a:bodyPr lIns="45718" tIns="45718" rIns="45718" bIns="45718">
            <a:spAutoFit/>
          </a:bodyPr>
          <a:lstStyle>
            <a:lvl1pPr defTabSz="457200">
              <a:spcBef>
                <a:spcPts val="600"/>
              </a:spcBef>
              <a:defRPr sz="2100" b="1">
                <a:solidFill>
                  <a:srgbClr val="404040"/>
                </a:solidFill>
              </a:defRPr>
            </a:lvl1pPr>
          </a:lstStyle>
          <a:p>
            <a:r>
              <a:rPr b="0" dirty="0">
                <a:solidFill>
                  <a:schemeClr val="accent1">
                    <a:lumMod val="50000"/>
                  </a:schemeClr>
                </a:solidFill>
                <a:latin typeface="Arial" panose="020B0604020202020204" pitchFamily="34" charset="0"/>
                <a:cs typeface="Arial" panose="020B0604020202020204" pitchFamily="34" charset="0"/>
              </a:rPr>
              <a:t>Located in the city of Xuzhou, east China’s Jiangsu Province, close to </a:t>
            </a:r>
            <a:r>
              <a:rPr b="0" dirty="0" err="1">
                <a:solidFill>
                  <a:schemeClr val="accent1">
                    <a:lumMod val="50000"/>
                  </a:schemeClr>
                </a:solidFill>
                <a:latin typeface="Arial" panose="020B0604020202020204" pitchFamily="34" charset="0"/>
                <a:cs typeface="Arial" panose="020B0604020202020204" pitchFamily="34" charset="0"/>
              </a:rPr>
              <a:t>Ji’nan</a:t>
            </a:r>
            <a:r>
              <a:rPr b="0" dirty="0">
                <a:solidFill>
                  <a:schemeClr val="accent1">
                    <a:lumMod val="50000"/>
                  </a:schemeClr>
                </a:solidFill>
                <a:latin typeface="Arial" panose="020B0604020202020204" pitchFamily="34" charset="0"/>
                <a:cs typeface="Arial" panose="020B0604020202020204" pitchFamily="34" charset="0"/>
              </a:rPr>
              <a:t>, Zhengzhou, Nanjing and Hefei. 3 hours from Beijing and 2 ½ hours from Shanghai by high speed train.</a:t>
            </a:r>
            <a:endParaRPr b="0" dirty="0">
              <a:solidFill>
                <a:schemeClr val="accent1">
                  <a:lumMod val="50000"/>
                </a:schemeClr>
              </a:solidFill>
              <a:latin typeface="Arial" panose="020B0604020202020204" pitchFamily="34" charset="0"/>
              <a:cs typeface="Arial" panose="020B0604020202020204" pitchFamily="34" charset="0"/>
            </a:endParaRPr>
          </a:p>
        </p:txBody>
      </p:sp>
      <p:grpSp>
        <p:nvGrpSpPr>
          <p:cNvPr id="15" name="组合 14"/>
          <p:cNvGrpSpPr/>
          <p:nvPr/>
        </p:nvGrpSpPr>
        <p:grpSpPr>
          <a:xfrm>
            <a:off x="1265278" y="0"/>
            <a:ext cx="8021938" cy="6251391"/>
            <a:chOff x="1265278" y="0"/>
            <a:chExt cx="8021938" cy="6251391"/>
          </a:xfrm>
        </p:grpSpPr>
        <p:pic>
          <p:nvPicPr>
            <p:cNvPr id="13" name="图片 2" descr="图片 2"/>
            <p:cNvPicPr>
              <a:picLocks noChangeAspect="1"/>
            </p:cNvPicPr>
            <p:nvPr/>
          </p:nvPicPr>
          <p:blipFill>
            <a:blip r:embed="rId2" cstate="print"/>
            <a:stretch>
              <a:fillRect/>
            </a:stretch>
          </p:blipFill>
          <p:spPr>
            <a:xfrm>
              <a:off x="1265278" y="0"/>
              <a:ext cx="8021938" cy="6251391"/>
            </a:xfrm>
            <a:prstGeom prst="rect">
              <a:avLst/>
            </a:prstGeom>
            <a:ln w="12700">
              <a:miter lim="400000"/>
              <a:headEnd/>
              <a:tailEnd/>
            </a:ln>
          </p:spPr>
        </p:pic>
        <p:sp>
          <p:nvSpPr>
            <p:cNvPr id="190" name="十字星 12"/>
            <p:cNvSpPr/>
            <p:nvPr/>
          </p:nvSpPr>
          <p:spPr>
            <a:xfrm>
              <a:off x="6479388" y="2934713"/>
              <a:ext cx="513976" cy="741157"/>
            </a:xfrm>
            <a:prstGeom prst="star4">
              <a:avLst>
                <a:gd name="adj" fmla="val 18275"/>
              </a:avLst>
            </a:prstGeom>
            <a:solidFill>
              <a:srgbClr val="FFC000"/>
            </a:solidFill>
            <a:ln w="12700">
              <a:solidFill>
                <a:schemeClr val="accent1"/>
              </a:solidFill>
              <a:miter/>
            </a:ln>
          </p:spPr>
          <p:txBody>
            <a:bodyPr lIns="0" tIns="0" rIns="0" bIns="0" anchor="ctr"/>
            <a:lstStyle/>
            <a:p/>
          </p:txBody>
        </p:sp>
        <p:sp>
          <p:nvSpPr>
            <p:cNvPr id="192" name="十字星 12"/>
            <p:cNvSpPr/>
            <p:nvPr/>
          </p:nvSpPr>
          <p:spPr>
            <a:xfrm>
              <a:off x="7262192" y="3615390"/>
              <a:ext cx="434080" cy="492649"/>
            </a:xfrm>
            <a:prstGeom prst="star4">
              <a:avLst>
                <a:gd name="adj" fmla="val 18275"/>
              </a:avLst>
            </a:prstGeom>
            <a:solidFill>
              <a:srgbClr val="00B0F0"/>
            </a:solidFill>
            <a:ln w="12700">
              <a:solidFill>
                <a:schemeClr val="accent1"/>
              </a:solidFill>
              <a:miter/>
            </a:ln>
          </p:spPr>
          <p:txBody>
            <a:bodyPr lIns="0" tIns="0" rIns="0" bIns="0" anchor="ctr"/>
            <a:lstStyle/>
            <a:p/>
          </p:txBody>
        </p:sp>
        <p:sp>
          <p:nvSpPr>
            <p:cNvPr id="193" name="十字星 12"/>
            <p:cNvSpPr/>
            <p:nvPr/>
          </p:nvSpPr>
          <p:spPr>
            <a:xfrm>
              <a:off x="6479388" y="2151275"/>
              <a:ext cx="456378" cy="631119"/>
            </a:xfrm>
            <a:prstGeom prst="star4">
              <a:avLst>
                <a:gd name="adj" fmla="val 18275"/>
              </a:avLst>
            </a:prstGeom>
            <a:solidFill>
              <a:srgbClr val="FFFF00"/>
            </a:solidFill>
            <a:ln w="12700">
              <a:solidFill>
                <a:schemeClr val="accent1"/>
              </a:solidFill>
              <a:miter/>
            </a:ln>
          </p:spPr>
          <p:txBody>
            <a:bodyPr lIns="0" tIns="0" rIns="0" bIns="0" anchor="ctr"/>
            <a:lstStyle/>
            <a:p/>
          </p:txBody>
        </p:sp>
      </p:grpSp>
      <p:pic>
        <p:nvPicPr>
          <p:cNvPr id="17" name="图片 4" descr="图片 4"/>
          <p:cNvPicPr>
            <a:picLocks noChangeAspect="1"/>
          </p:cNvPicPr>
          <p:nvPr/>
        </p:nvPicPr>
        <p:blipFill>
          <a:blip r:embed="rId3" cstate="print"/>
          <a:stretch>
            <a:fillRect/>
          </a:stretch>
        </p:blipFill>
        <p:spPr>
          <a:xfrm>
            <a:off x="9700952" y="279007"/>
            <a:ext cx="2309339" cy="591718"/>
          </a:xfrm>
          <a:prstGeom prst="rect">
            <a:avLst/>
          </a:prstGeom>
          <a:ln w="12700">
            <a:miter lim="4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图片 1" descr="图片 1"/>
          <p:cNvPicPr>
            <a:picLocks noChangeAspect="1"/>
          </p:cNvPicPr>
          <p:nvPr/>
        </p:nvPicPr>
        <p:blipFill>
          <a:blip r:embed="rId1" cstate="print"/>
          <a:stretch>
            <a:fillRect/>
          </a:stretch>
        </p:blipFill>
        <p:spPr>
          <a:xfrm>
            <a:off x="0" y="-10751"/>
            <a:ext cx="12192000" cy="6868751"/>
          </a:xfrm>
          <a:prstGeom prst="rect">
            <a:avLst/>
          </a:prstGeom>
          <a:ln w="12700">
            <a:miter lim="400000"/>
            <a:headEnd/>
            <a:tailEnd/>
          </a:ln>
        </p:spPr>
      </p:pic>
      <p:sp>
        <p:nvSpPr>
          <p:cNvPr id="189" name="Title 1"/>
          <p:cNvSpPr txBox="1"/>
          <p:nvPr/>
        </p:nvSpPr>
        <p:spPr>
          <a:xfrm>
            <a:off x="585768" y="120080"/>
            <a:ext cx="4413737" cy="1142999"/>
          </a:xfrm>
          <a:prstGeom prst="rect">
            <a:avLst/>
          </a:prstGeom>
          <a:ln w="12700">
            <a:miter lim="400000"/>
          </a:ln>
        </p:spPr>
        <p:txBody>
          <a:bodyPr lIns="45718" tIns="45718" rIns="45718" bIns="45718" anchor="ctr">
            <a:norm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dirty="0">
                <a:solidFill>
                  <a:schemeClr val="accent1">
                    <a:lumMod val="50000"/>
                  </a:schemeClr>
                </a:solidFill>
                <a:effectLst/>
                <a:latin typeface="Times New Roman Bold" pitchFamily="18" charset="0"/>
                <a:cs typeface="Times New Roman Bold" pitchFamily="18" charset="0"/>
              </a:rPr>
              <a:t>Transportation</a:t>
            </a:r>
            <a:endParaRPr dirty="0">
              <a:solidFill>
                <a:schemeClr val="accent1">
                  <a:lumMod val="50000"/>
                </a:schemeClr>
              </a:solidFill>
              <a:effectLst/>
              <a:latin typeface="Times New Roman Bold" pitchFamily="18" charset="0"/>
              <a:cs typeface="Times New Roman Bold" pitchFamily="18" charset="0"/>
            </a:endParaRPr>
          </a:p>
        </p:txBody>
      </p:sp>
      <p:pic>
        <p:nvPicPr>
          <p:cNvPr id="191" name="图片 13" descr="图片 13"/>
          <p:cNvPicPr>
            <a:picLocks noChangeAspect="1"/>
          </p:cNvPicPr>
          <p:nvPr/>
        </p:nvPicPr>
        <p:blipFill>
          <a:blip r:embed="rId2" cstate="print"/>
          <a:stretch>
            <a:fillRect/>
          </a:stretch>
        </p:blipFill>
        <p:spPr>
          <a:xfrm>
            <a:off x="9700952" y="279007"/>
            <a:ext cx="2309340" cy="591719"/>
          </a:xfrm>
          <a:prstGeom prst="rect">
            <a:avLst/>
          </a:prstGeom>
          <a:ln w="12700">
            <a:miter lim="400000"/>
            <a:headEnd/>
            <a:tailEnd/>
          </a:ln>
        </p:spPr>
      </p:pic>
      <p:grpSp>
        <p:nvGrpSpPr>
          <p:cNvPr id="14" name="组合 13"/>
          <p:cNvGrpSpPr/>
          <p:nvPr/>
        </p:nvGrpSpPr>
        <p:grpSpPr>
          <a:xfrm>
            <a:off x="654339" y="1160472"/>
            <a:ext cx="10104706" cy="5359082"/>
            <a:chOff x="654338" y="1184222"/>
            <a:chExt cx="10235335" cy="5523708"/>
          </a:xfrm>
        </p:grpSpPr>
        <p:pic>
          <p:nvPicPr>
            <p:cNvPr id="1026" name="Picture 2" descr="https://gimg2.baidu.com/image_search/src=http%3A%2F%2Finews.gtimg.com%2Fnewsapp_bt%2F0%2F13513496738%2F1000.jpg&amp;refer=http%3A%2F%2Finews.gtimg.com&amp;app=2002&amp;size=f9999,10000&amp;q=a80&amp;n=0&amp;g=0n&amp;fmt=auto?sec=1660980363&amp;t=44833066c7ce065f8da29e4a9922905f"/>
            <p:cNvPicPr>
              <a:picLocks noChangeAspect="1" noChangeArrowheads="1"/>
            </p:cNvPicPr>
            <p:nvPr/>
          </p:nvPicPr>
          <p:blipFill>
            <a:blip r:embed="rId3" cstate="print"/>
            <a:srcRect t="8595" r="1653"/>
            <a:stretch>
              <a:fillRect/>
            </a:stretch>
          </p:blipFill>
          <p:spPr bwMode="auto">
            <a:xfrm>
              <a:off x="654339" y="1187538"/>
              <a:ext cx="5651458" cy="261256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8" name="Picture 4" descr="https://gimg2.baidu.com/image_search/src=http%3A%2F%2Fnimg.ws.126.net%2F%3Furl%3Dhttp%253A%252F%252Fdingyue.ws.126.net%252F2021%252F0523%252Ff6a933e5j00qtkc0e004od200u000nvg00g200cr.jpg%26thumbnail%3D650x2147483647%26quality%3D80%26type%3Djpg&amp;refer=http%3A%2F%2Fnimg.ws.126.net&amp;app=2002&amp;size=f9999,10000&amp;q=a80&amp;n=0&amp;g=0n&amp;fmt=auto?sec=1660980395&amp;t=1d4199589a272c412cc7c5fc9c0d4671"/>
            <p:cNvPicPr>
              <a:picLocks noChangeAspect="1" noChangeArrowheads="1"/>
            </p:cNvPicPr>
            <p:nvPr/>
          </p:nvPicPr>
          <p:blipFill>
            <a:blip r:embed="rId4" cstate="print"/>
            <a:srcRect t="24109" b="14280"/>
            <a:stretch>
              <a:fillRect/>
            </a:stretch>
          </p:blipFill>
          <p:spPr bwMode="auto">
            <a:xfrm>
              <a:off x="5463843" y="3811988"/>
              <a:ext cx="5402077" cy="288900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0" name="Picture 6" descr="https://gimg2.baidu.com/image_search/src=http%3A%2F%2Fnimg.ws.126.net%2F%3Furl%3Dhttp%253A%252F%252Fdingyue.ws.126.net%252F2021%252F0629%252Fe6846bcaj00qvgiae001cc000hs00btc.jpg%26thumbnail%3D650x2147483647%26quality%3D80%26type%3Djpg&amp;refer=http%3A%2F%2Fnimg.ws.126.net&amp;app=2002&amp;size=f9999,10000&amp;q=a80&amp;n=0&amp;g=0n&amp;fmt=auto?sec=1660980549&amp;t=92bc1d8415edf0030e9e89a5b3770588"/>
            <p:cNvPicPr>
              <a:picLocks noChangeAspect="1" noChangeArrowheads="1"/>
            </p:cNvPicPr>
            <p:nvPr/>
          </p:nvPicPr>
          <p:blipFill>
            <a:blip r:embed="rId5" cstate="print"/>
            <a:srcRect t="10234" r="12832" b="15108"/>
            <a:stretch>
              <a:fillRect/>
            </a:stretch>
          </p:blipFill>
          <p:spPr bwMode="auto">
            <a:xfrm>
              <a:off x="6342621" y="1184222"/>
              <a:ext cx="4547052" cy="255650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2" name="Picture 8" descr="https://gimg2.baidu.com/image_search/src=http%3A%2F%2Fp1.ifengimg.com%2Fa%2F2016_37%2Fe61cde5d01a7294_size53_w500_h303.jpg&amp;refer=http%3A%2F%2Fp1.ifengimg.com&amp;app=2002&amp;size=f9999,10000&amp;q=a80&amp;n=0&amp;g=0n&amp;fmt=auto?sec=1660980710&amp;t=34f3e57a1810a57d1a3d63f446a302a7"/>
            <p:cNvPicPr>
              <a:picLocks noChangeAspect="1" noChangeArrowheads="1"/>
            </p:cNvPicPr>
            <p:nvPr/>
          </p:nvPicPr>
          <p:blipFill>
            <a:blip r:embed="rId6" cstate="print"/>
            <a:srcRect/>
            <a:stretch>
              <a:fillRect/>
            </a:stretch>
          </p:blipFill>
          <p:spPr bwMode="auto">
            <a:xfrm>
              <a:off x="654338" y="3821854"/>
              <a:ext cx="4762500" cy="28860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2"/>
          <p:cNvSpPr/>
          <p:nvPr/>
        </p:nvSpPr>
        <p:spPr>
          <a:xfrm>
            <a:off x="4511823" y="3068958"/>
            <a:ext cx="432050" cy="144018"/>
          </a:xfrm>
          <a:prstGeom prst="rect">
            <a:avLst/>
          </a:prstGeom>
          <a:solidFill>
            <a:srgbClr val="FFFFFF"/>
          </a:solidFill>
          <a:ln w="12700">
            <a:miter lim="400000"/>
          </a:ln>
        </p:spPr>
        <p:txBody>
          <a:bodyPr lIns="0" tIns="0" rIns="0" bIns="0" anchor="ctr"/>
          <a:lstStyle/>
          <a:p>
            <a:pPr algn="ctr">
              <a:defRPr>
                <a:solidFill>
                  <a:srgbClr val="FFFFFF"/>
                </a:solidFill>
              </a:defRPr>
            </a:pPr>
          </a:p>
        </p:txBody>
      </p:sp>
      <p:sp>
        <p:nvSpPr>
          <p:cNvPr id="196" name="Rectangle 15"/>
          <p:cNvSpPr/>
          <p:nvPr/>
        </p:nvSpPr>
        <p:spPr>
          <a:xfrm>
            <a:off x="3899756" y="3363760"/>
            <a:ext cx="504058" cy="144018"/>
          </a:xfrm>
          <a:prstGeom prst="rect">
            <a:avLst/>
          </a:prstGeom>
          <a:solidFill>
            <a:srgbClr val="FFFFFF"/>
          </a:solidFill>
          <a:ln w="12700">
            <a:solidFill>
              <a:srgbClr val="FFFFFF"/>
            </a:solidFill>
            <a:miter/>
          </a:ln>
        </p:spPr>
        <p:txBody>
          <a:bodyPr lIns="0" tIns="0" rIns="0" bIns="0" anchor="ctr"/>
          <a:lstStyle/>
          <a:p>
            <a:pPr algn="ctr">
              <a:defRPr>
                <a:solidFill>
                  <a:srgbClr val="FFFFFF"/>
                </a:solidFill>
              </a:defRPr>
            </a:pPr>
          </a:p>
        </p:txBody>
      </p:sp>
      <p:pic>
        <p:nvPicPr>
          <p:cNvPr id="197" name="图片 5" descr="图片 5"/>
          <p:cNvPicPr>
            <a:picLocks noChangeAspect="1"/>
          </p:cNvPicPr>
          <p:nvPr/>
        </p:nvPicPr>
        <p:blipFill>
          <a:blip r:embed="rId1" cstate="print"/>
          <a:stretch>
            <a:fillRect/>
          </a:stretch>
        </p:blipFill>
        <p:spPr>
          <a:xfrm>
            <a:off x="984733" y="169207"/>
            <a:ext cx="5179823" cy="3090677"/>
          </a:xfrm>
          <a:prstGeom prst="rect">
            <a:avLst/>
          </a:prstGeom>
          <a:ln w="12700">
            <a:miter lim="400000"/>
            <a:headEnd/>
            <a:tailEnd/>
          </a:ln>
        </p:spPr>
      </p:pic>
      <p:pic>
        <p:nvPicPr>
          <p:cNvPr id="198" name="图片 6" descr="图片 6"/>
          <p:cNvPicPr>
            <a:picLocks noChangeAspect="1"/>
          </p:cNvPicPr>
          <p:nvPr/>
        </p:nvPicPr>
        <p:blipFill>
          <a:blip r:embed="rId2" cstate="print"/>
          <a:stretch>
            <a:fillRect/>
          </a:stretch>
        </p:blipFill>
        <p:spPr>
          <a:xfrm>
            <a:off x="6278414" y="169211"/>
            <a:ext cx="4782307" cy="3090673"/>
          </a:xfrm>
          <a:prstGeom prst="rect">
            <a:avLst/>
          </a:prstGeom>
          <a:ln w="12700">
            <a:miter lim="400000"/>
            <a:headEnd/>
            <a:tailEnd/>
          </a:ln>
        </p:spPr>
      </p:pic>
      <p:pic>
        <p:nvPicPr>
          <p:cNvPr id="199" name="图片 7" descr="图片 7"/>
          <p:cNvPicPr>
            <a:picLocks noChangeAspect="1"/>
          </p:cNvPicPr>
          <p:nvPr/>
        </p:nvPicPr>
        <p:blipFill>
          <a:blip r:embed="rId3" cstate="print"/>
          <a:stretch>
            <a:fillRect/>
          </a:stretch>
        </p:blipFill>
        <p:spPr>
          <a:xfrm>
            <a:off x="984736" y="3374818"/>
            <a:ext cx="5179820" cy="3356825"/>
          </a:xfrm>
          <a:prstGeom prst="rect">
            <a:avLst/>
          </a:prstGeom>
          <a:ln w="12700">
            <a:miter lim="400000"/>
            <a:headEnd/>
            <a:tailEnd/>
          </a:ln>
        </p:spPr>
      </p:pic>
      <p:pic>
        <p:nvPicPr>
          <p:cNvPr id="200" name="图片 11" descr="图片 11"/>
          <p:cNvPicPr>
            <a:picLocks noChangeAspect="1"/>
          </p:cNvPicPr>
          <p:nvPr/>
        </p:nvPicPr>
        <p:blipFill>
          <a:blip r:embed="rId4" cstate="print"/>
          <a:stretch>
            <a:fillRect/>
          </a:stretch>
        </p:blipFill>
        <p:spPr>
          <a:xfrm>
            <a:off x="6278412" y="3372144"/>
            <a:ext cx="4782309" cy="3359986"/>
          </a:xfrm>
          <a:prstGeom prst="rect">
            <a:avLst/>
          </a:prstGeom>
          <a:ln w="12700">
            <a:miter lim="400000"/>
            <a:headEnd/>
            <a:tailEnd/>
          </a:ln>
        </p:spPr>
      </p:pic>
      <p:sp>
        <p:nvSpPr>
          <p:cNvPr id="201" name="Title 1"/>
          <p:cNvSpPr txBox="1"/>
          <p:nvPr/>
        </p:nvSpPr>
        <p:spPr>
          <a:xfrm>
            <a:off x="4449531" y="5506985"/>
            <a:ext cx="3134462" cy="609881"/>
          </a:xfrm>
          <a:prstGeom prst="rect">
            <a:avLst/>
          </a:prstGeom>
          <a:ln w="12700">
            <a:miter lim="400000"/>
          </a:ln>
        </p:spPr>
        <p:txBody>
          <a:bodyPr lIns="45718" tIns="45718" rIns="45718" bIns="45718" anchor="ctr">
            <a:spAutoFit/>
          </a:bodyPr>
          <a:lstStyle>
            <a:lvl1pPr algn="ctr">
              <a:defRPr sz="3600" b="1">
                <a:solidFill>
                  <a:srgbClr val="FFFFFF"/>
                </a:solidFill>
              </a:defRPr>
            </a:lvl1pPr>
          </a:lstStyle>
          <a:p>
            <a:r>
              <a:t>Xuzhou City</a:t>
            </a:r>
          </a:p>
        </p:txBody>
      </p:sp>
      <p:pic>
        <p:nvPicPr>
          <p:cNvPr id="202" name="图片 8" descr="图片 8"/>
          <p:cNvPicPr>
            <a:picLocks noChangeAspect="1"/>
          </p:cNvPicPr>
          <p:nvPr/>
        </p:nvPicPr>
        <p:blipFill>
          <a:blip r:embed="rId5" cstate="print"/>
          <a:stretch>
            <a:fillRect/>
          </a:stretch>
        </p:blipFill>
        <p:spPr>
          <a:xfrm>
            <a:off x="0" y="-10751"/>
            <a:ext cx="12192000" cy="6868751"/>
          </a:xfrm>
          <a:prstGeom prst="rect">
            <a:avLst/>
          </a:prstGeom>
          <a:ln w="12700">
            <a:miter lim="400000"/>
            <a:headEnd/>
            <a:tailEnd/>
          </a:ln>
        </p:spPr>
      </p:pic>
      <p:sp>
        <p:nvSpPr>
          <p:cNvPr id="203" name="矩形 14"/>
          <p:cNvSpPr txBox="1"/>
          <p:nvPr/>
        </p:nvSpPr>
        <p:spPr>
          <a:xfrm>
            <a:off x="510385" y="5373945"/>
            <a:ext cx="11139309" cy="1015659"/>
          </a:xfrm>
          <a:prstGeom prst="rect">
            <a:avLst/>
          </a:prstGeom>
          <a:ln w="12700">
            <a:miter lim="400000"/>
          </a:ln>
        </p:spPr>
        <p:txBody>
          <a:bodyPr wrap="square" lIns="45718" tIns="45718" rIns="45718" bIns="45718">
            <a:spAutoFit/>
          </a:bodyPr>
          <a:lstStyle/>
          <a:p>
            <a:pPr defTabSz="457200">
              <a:defRPr>
                <a:latin typeface="Times New Roman" panose="02020603050405020304"/>
                <a:ea typeface="Times New Roman" panose="02020603050405020304"/>
                <a:cs typeface="Times New Roman" panose="02020603050405020304"/>
                <a:sym typeface="Times New Roman" panose="02020603050405020304"/>
              </a:defRPr>
            </a:pPr>
            <a:r>
              <a:rPr sz="2000" dirty="0">
                <a:solidFill>
                  <a:schemeClr val="accent1">
                    <a:lumMod val="50000"/>
                  </a:schemeClr>
                </a:solidFill>
                <a:latin typeface="Arial" panose="020B0604020202020204" pitchFamily="34" charset="0"/>
                <a:cs typeface="Arial" panose="020B0604020202020204" pitchFamily="34" charset="0"/>
              </a:rPr>
              <a:t>On November 18, 2020 China’s Happy Cities Forum and the 14th China’s Happiest Cities Campaign were held in Hangzhou. Xuzhou was selected as one of the “The Happiest Cities in China for 202</a:t>
            </a:r>
            <a:r>
              <a:rPr lang="en-US" sz="2000" dirty="0">
                <a:solidFill>
                  <a:schemeClr val="accent1">
                    <a:lumMod val="50000"/>
                  </a:schemeClr>
                </a:solidFill>
                <a:latin typeface="Arial" panose="020B0604020202020204" pitchFamily="34" charset="0"/>
                <a:cs typeface="Arial" panose="020B0604020202020204" pitchFamily="34" charset="0"/>
              </a:rPr>
              <a:t>1</a:t>
            </a:r>
            <a:r>
              <a:rPr sz="2000" dirty="0">
                <a:solidFill>
                  <a:schemeClr val="accent1">
                    <a:lumMod val="50000"/>
                  </a:schemeClr>
                </a:solidFill>
                <a:latin typeface="Arial" panose="020B0604020202020204" pitchFamily="34" charset="0"/>
                <a:cs typeface="Arial" panose="020B0604020202020204" pitchFamily="34" charset="0"/>
              </a:rPr>
              <a:t>”, the </a:t>
            </a:r>
            <a:r>
              <a:rPr lang="en-US" sz="2000" dirty="0">
                <a:solidFill>
                  <a:schemeClr val="accent1">
                    <a:lumMod val="50000"/>
                  </a:schemeClr>
                </a:solidFill>
                <a:latin typeface="Arial" panose="020B0604020202020204" pitchFamily="34" charset="0"/>
                <a:cs typeface="Arial" panose="020B0604020202020204" pitchFamily="34" charset="0"/>
              </a:rPr>
              <a:t>forth</a:t>
            </a:r>
            <a:r>
              <a:rPr sz="2000" dirty="0">
                <a:solidFill>
                  <a:schemeClr val="accent1">
                    <a:lumMod val="50000"/>
                  </a:schemeClr>
                </a:solidFill>
                <a:latin typeface="Arial" panose="020B0604020202020204" pitchFamily="34" charset="0"/>
                <a:cs typeface="Arial" panose="020B0604020202020204" pitchFamily="34" charset="0"/>
              </a:rPr>
              <a:t> time to win the honor after 2017</a:t>
            </a:r>
            <a:r>
              <a:rPr lang="en-US" sz="2000" dirty="0">
                <a:solidFill>
                  <a:schemeClr val="accent1">
                    <a:lumMod val="50000"/>
                  </a:schemeClr>
                </a:solidFill>
                <a:latin typeface="Arial" panose="020B0604020202020204" pitchFamily="34" charset="0"/>
                <a:cs typeface="Arial" panose="020B0604020202020204" pitchFamily="34" charset="0"/>
              </a:rPr>
              <a:t>, </a:t>
            </a:r>
            <a:r>
              <a:rPr sz="2000" dirty="0">
                <a:solidFill>
                  <a:schemeClr val="accent1">
                    <a:lumMod val="50000"/>
                  </a:schemeClr>
                </a:solidFill>
                <a:latin typeface="Arial" panose="020B0604020202020204" pitchFamily="34" charset="0"/>
                <a:cs typeface="Arial" panose="020B0604020202020204" pitchFamily="34" charset="0"/>
              </a:rPr>
              <a:t>2019</a:t>
            </a:r>
            <a:r>
              <a:rPr lang="en-US" sz="2000" dirty="0">
                <a:solidFill>
                  <a:schemeClr val="accent1">
                    <a:lumMod val="50000"/>
                  </a:schemeClr>
                </a:solidFill>
                <a:latin typeface="Arial" panose="020B0604020202020204" pitchFamily="34" charset="0"/>
                <a:cs typeface="Arial" panose="020B0604020202020204" pitchFamily="34" charset="0"/>
              </a:rPr>
              <a:t> and 2020.</a:t>
            </a:r>
            <a:r>
              <a:rPr sz="2000" dirty="0">
                <a:solidFill>
                  <a:schemeClr val="accent1">
                    <a:lumMod val="50000"/>
                  </a:schemeClr>
                </a:solidFill>
                <a:latin typeface="Arial" panose="020B0604020202020204" pitchFamily="34" charset="0"/>
                <a:cs typeface="Arial" panose="020B0604020202020204" pitchFamily="34" charset="0"/>
              </a:rPr>
              <a:t>   </a:t>
            </a:r>
            <a:endParaRPr sz="2000" dirty="0">
              <a:solidFill>
                <a:schemeClr val="accent1">
                  <a:lumMod val="50000"/>
                </a:schemeClr>
              </a:solidFill>
              <a:latin typeface="Arial" panose="020B0604020202020204" pitchFamily="34" charset="0"/>
              <a:cs typeface="Arial" panose="020B0604020202020204" pitchFamily="34" charset="0"/>
            </a:endParaRPr>
          </a:p>
        </p:txBody>
      </p:sp>
      <p:pic>
        <p:nvPicPr>
          <p:cNvPr id="205" name="图片 20" descr="图片 20"/>
          <p:cNvPicPr>
            <a:picLocks noChangeAspect="1"/>
          </p:cNvPicPr>
          <p:nvPr/>
        </p:nvPicPr>
        <p:blipFill>
          <a:blip r:embed="rId6" cstate="print"/>
          <a:stretch>
            <a:fillRect/>
          </a:stretch>
        </p:blipFill>
        <p:spPr>
          <a:xfrm>
            <a:off x="9700952" y="279007"/>
            <a:ext cx="2309340" cy="591719"/>
          </a:xfrm>
          <a:prstGeom prst="rect">
            <a:avLst/>
          </a:prstGeom>
          <a:ln w="12700">
            <a:miter lim="400000"/>
            <a:headEnd/>
            <a:tailEnd/>
          </a:ln>
        </p:spPr>
      </p:pic>
      <p:sp>
        <p:nvSpPr>
          <p:cNvPr id="20" name="Title 1"/>
          <p:cNvSpPr txBox="1"/>
          <p:nvPr/>
        </p:nvSpPr>
        <p:spPr>
          <a:xfrm>
            <a:off x="490768" y="238830"/>
            <a:ext cx="9068868" cy="1142999"/>
          </a:xfrm>
          <a:prstGeom prst="rect">
            <a:avLst/>
          </a:prstGeom>
          <a:ln w="12700">
            <a:miter lim="400000"/>
          </a:ln>
        </p:spPr>
        <p:txBody>
          <a:bodyPr lIns="45718" tIns="45718" rIns="45718" bIns="45718" anchor="ctr">
            <a:noAutofit/>
          </a:bodyPr>
          <a:lstStyle>
            <a:lvl1pPr algn="ctr">
              <a:defRPr sz="4300" b="1">
                <a:solidFill>
                  <a:srgbClr val="806000"/>
                </a:solidFill>
                <a:effectLst>
                  <a:outerShdw blurRad="38100" dist="38100" dir="2700000" rotWithShape="0">
                    <a:srgbClr val="000000">
                      <a:alpha val="43137"/>
                    </a:srgbClr>
                  </a:outerShdw>
                </a:effectLst>
              </a:defRPr>
            </a:lvl1pPr>
          </a:lstStyle>
          <a:p>
            <a:pPr algn="l"/>
            <a:r>
              <a:rPr lang="en-US" altLang="zh-CN" sz="4000" dirty="0">
                <a:solidFill>
                  <a:schemeClr val="accent1">
                    <a:lumMod val="50000"/>
                  </a:schemeClr>
                </a:solidFill>
                <a:effectLst/>
                <a:latin typeface="Times New Roman Bold" pitchFamily="18" charset="0"/>
                <a:cs typeface="Times New Roman Bold" pitchFamily="18" charset="0"/>
              </a:rPr>
              <a:t>The Happiest Cities in China for 2021</a:t>
            </a:r>
            <a:endParaRPr lang="zh-CN" altLang="en-US" sz="4000" dirty="0">
              <a:solidFill>
                <a:schemeClr val="accent1">
                  <a:lumMod val="50000"/>
                </a:schemeClr>
              </a:solidFill>
              <a:effectLst/>
              <a:latin typeface="Times New Roman Bold" pitchFamily="18" charset="0"/>
              <a:cs typeface="Times New Roman Bold" pitchFamily="18" charset="0"/>
            </a:endParaRPr>
          </a:p>
        </p:txBody>
      </p:sp>
      <p:pic>
        <p:nvPicPr>
          <p:cNvPr id="55298" name="Picture 2" descr="https://gimg2.baidu.com/image_search/src=http%3A%2F%2Fn.sinaimg.cn%2Ffront%2F600%2Fw1920h1080%2F20180906%2FK8z8-hitesuz0821968.jpg&amp;refer=http%3A%2F%2Fn.sinaimg.cn&amp;app=2002&amp;size=f9999,10000&amp;q=a80&amp;n=0&amp;g=0n&amp;fmt=auto?sec=1661147304&amp;t=a991d56bc65de42668c8f0e579a86ff7"/>
          <p:cNvPicPr>
            <a:picLocks noChangeAspect="1" noChangeArrowheads="1"/>
          </p:cNvPicPr>
          <p:nvPr/>
        </p:nvPicPr>
        <p:blipFill>
          <a:blip r:embed="rId7" cstate="print"/>
          <a:srcRect l="8779"/>
          <a:stretch>
            <a:fillRect/>
          </a:stretch>
        </p:blipFill>
        <p:spPr bwMode="auto">
          <a:xfrm>
            <a:off x="5949544" y="1544111"/>
            <a:ext cx="5640774" cy="350290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5304" name="Picture 8" descr="https://gimg2.baidu.com/image_search/src=http%3A%2F%2Fxzylh.com.cn%2Fuploads%2Fimage%2F20181128%2F1543359974859638.jpg&amp;refer=http%3A%2F%2Fxzylh.com.cn&amp;app=2002&amp;size=f9999,10000&amp;q=a80&amp;n=0&amp;g=0n&amp;fmt=auto?sec=1661147422&amp;t=f53dc0d6694e624340331f59a276fb05"/>
          <p:cNvPicPr>
            <a:picLocks noChangeAspect="1" noChangeArrowheads="1"/>
          </p:cNvPicPr>
          <p:nvPr/>
        </p:nvPicPr>
        <p:blipFill>
          <a:blip r:embed="rId8" cstate="print"/>
          <a:srcRect/>
          <a:stretch>
            <a:fillRect/>
          </a:stretch>
        </p:blipFill>
        <p:spPr bwMode="auto">
          <a:xfrm>
            <a:off x="582214" y="1559647"/>
            <a:ext cx="4892306" cy="35020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spd="med"/>
</p:sld>
</file>

<file path=ppt/tags/tag1.xml><?xml version="1.0" encoding="utf-8"?>
<p:tagLst xmlns:p="http://schemas.openxmlformats.org/presentationml/2006/main">
  <p:tag name="commondata" val="eyJoZGlkIjoiOGJiZjc2Njg3MzE0NmQ5N2Q4ZmYxNTQ4NDczOWEzOTYifQ=="/>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向天歌稻壳儿模板23XIN - 副本">
  <a:themeElements>
    <a:clrScheme name="向天歌稻壳儿模板23XIN - 副本">
      <a:dk1>
        <a:srgbClr val="000000"/>
      </a:dk1>
      <a:lt1>
        <a:srgbClr val="FFFFFF"/>
      </a:lt1>
      <a:dk2>
        <a:srgbClr val="A7A7A7"/>
      </a:dk2>
      <a:lt2>
        <a:srgbClr val="535353"/>
      </a:lt2>
      <a:accent1>
        <a:srgbClr val="488493"/>
      </a:accent1>
      <a:accent2>
        <a:srgbClr val="8DA2A3"/>
      </a:accent2>
      <a:accent3>
        <a:srgbClr val="CC9F6E"/>
      </a:accent3>
      <a:accent4>
        <a:srgbClr val="B76167"/>
      </a:accent4>
      <a:accent5>
        <a:srgbClr val="CF4953"/>
      </a:accent5>
      <a:accent6>
        <a:srgbClr val="9E7A9B"/>
      </a:accent6>
      <a:hlink>
        <a:srgbClr val="0000FF"/>
      </a:hlink>
      <a:folHlink>
        <a:srgbClr val="FF00FF"/>
      </a:folHlink>
    </a:clrScheme>
    <a:fontScheme name="向天歌稻壳儿模板23XIN - 副本">
      <a:majorFont>
        <a:latin typeface="Calibri"/>
        <a:ea typeface="Calibri"/>
        <a:cs typeface="Calibri"/>
      </a:majorFont>
      <a:minorFont>
        <a:latin typeface="Helvetica"/>
        <a:ea typeface="Helvetica"/>
        <a:cs typeface="Helvetica"/>
      </a:minorFont>
    </a:fontScheme>
    <a:fmtScheme name="向天歌稻壳儿模板23XIN - 副本">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4B4B4B"/>
            </a:solidFill>
            <a:effectLst/>
            <a:uFillTx/>
            <a:latin typeface="Arial" panose="020B0604020202020204"/>
            <a:ea typeface="Arial" panose="020B0604020202020204"/>
            <a:cs typeface="Arial" panose="020B0604020202020204"/>
            <a:sym typeface="Arial" panose="020B060402020202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6730</Words>
  <Application>WPS 演示</Application>
  <PresentationFormat>宽屏</PresentationFormat>
  <Paragraphs>329</Paragraphs>
  <Slides>50</Slides>
  <Notes>13</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50</vt:i4>
      </vt:variant>
    </vt:vector>
  </HeadingPairs>
  <TitlesOfParts>
    <vt:vector size="74" baseType="lpstr">
      <vt:lpstr>Arial</vt:lpstr>
      <vt:lpstr>宋体</vt:lpstr>
      <vt:lpstr>Wingdings</vt:lpstr>
      <vt:lpstr>Arial</vt:lpstr>
      <vt:lpstr>Calibri</vt:lpstr>
      <vt:lpstr>Bahnschrift SemiBold</vt:lpstr>
      <vt:lpstr>Times New Roman Bold</vt:lpstr>
      <vt:lpstr>Times New Roman</vt:lpstr>
      <vt:lpstr>微软雅黑</vt:lpstr>
      <vt:lpstr>Times New Roman</vt:lpstr>
      <vt:lpstr>Georgia</vt:lpstr>
      <vt:lpstr>Arial Unicode MS</vt:lpstr>
      <vt:lpstr>等线 Light</vt:lpstr>
      <vt:lpstr>Calibri Light</vt:lpstr>
      <vt:lpstr>等线</vt:lpstr>
      <vt:lpstr>黑体</vt:lpstr>
      <vt:lpstr>Lato Light</vt:lpstr>
      <vt:lpstr>Segoe Print</vt:lpstr>
      <vt:lpstr>Gill Sans</vt:lpstr>
      <vt:lpstr>Source Sans Pro Regular</vt:lpstr>
      <vt:lpstr>Times Roman</vt:lpstr>
      <vt:lpstr>Arial Black</vt:lpstr>
      <vt:lpstr>Gill Sans MT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Language Requirement for  All Applicants</vt:lpstr>
      <vt:lpstr>Chinese Language Program</vt:lpstr>
      <vt:lpstr>PowerPoint 演示文稿</vt:lpstr>
      <vt:lpstr>PowerPoint 演示文稿</vt:lpstr>
      <vt:lpstr>PowerPoint 演示文稿</vt:lpstr>
      <vt:lpstr>Application Process</vt:lpstr>
      <vt:lpstr>Application Materials </vt:lpstr>
      <vt:lpstr>PowerPoint 演示文稿</vt:lpstr>
      <vt:lpstr>PowerPoint 演示文稿</vt:lpstr>
      <vt:lpstr>PowerPoint 演示文稿</vt:lpstr>
      <vt:lpstr>PowerPoint 演示文稿</vt:lpstr>
      <vt:lpstr>Application Process</vt:lpstr>
      <vt:lpstr>PowerPoint 演示文稿</vt:lpstr>
      <vt:lpstr>PowerPoint 演示文稿</vt:lpstr>
      <vt:lpstr>Cost</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Administrator</cp:lastModifiedBy>
  <cp:revision>403</cp:revision>
  <cp:lastPrinted>2022-04-25T07:56:00Z</cp:lastPrinted>
  <dcterms:created xsi:type="dcterms:W3CDTF">2022-04-25T07:56:00Z</dcterms:created>
  <dcterms:modified xsi:type="dcterms:W3CDTF">2024-04-17T07:47:27Z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4CE57D82AD9D4BE3AE6AED044FF1D970</vt:lpwstr>
  </property>
  <property fmtid="{D5CDD505-2E9C-101B-9397-08002B2CF9AE}" pid="3" name="KSOProductBuildVer">
    <vt:lpwstr>2052-12.1.0.16417</vt:lpwstr>
  </property>
</Properties>
</file>