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6" r:id="rId2"/>
    <p:sldId id="405" r:id="rId3"/>
    <p:sldId id="257" r:id="rId4"/>
    <p:sldId id="406" r:id="rId5"/>
    <p:sldId id="259" r:id="rId6"/>
    <p:sldId id="260" r:id="rId7"/>
    <p:sldId id="261" r:id="rId8"/>
    <p:sldId id="400" r:id="rId9"/>
    <p:sldId id="262" r:id="rId10"/>
    <p:sldId id="263" r:id="rId11"/>
    <p:sldId id="264" r:id="rId12"/>
    <p:sldId id="407" r:id="rId13"/>
    <p:sldId id="266" r:id="rId14"/>
    <p:sldId id="267" r:id="rId15"/>
    <p:sldId id="268" r:id="rId16"/>
    <p:sldId id="301" r:id="rId17"/>
    <p:sldId id="303" r:id="rId18"/>
    <p:sldId id="298" r:id="rId19"/>
    <p:sldId id="401" r:id="rId20"/>
    <p:sldId id="402" r:id="rId21"/>
    <p:sldId id="403" r:id="rId22"/>
    <p:sldId id="302" r:id="rId23"/>
    <p:sldId id="364" r:id="rId24"/>
    <p:sldId id="411" r:id="rId25"/>
    <p:sldId id="412" r:id="rId26"/>
    <p:sldId id="425" r:id="rId27"/>
    <p:sldId id="426" r:id="rId28"/>
    <p:sldId id="427" r:id="rId29"/>
    <p:sldId id="428" r:id="rId30"/>
    <p:sldId id="429" r:id="rId31"/>
    <p:sldId id="430" r:id="rId32"/>
    <p:sldId id="287" r:id="rId33"/>
    <p:sldId id="281" r:id="rId34"/>
    <p:sldId id="397" r:id="rId35"/>
    <p:sldId id="421" r:id="rId36"/>
    <p:sldId id="329" r:id="rId37"/>
    <p:sldId id="330" r:id="rId38"/>
    <p:sldId id="314" r:id="rId39"/>
    <p:sldId id="316" r:id="rId40"/>
    <p:sldId id="408" r:id="rId41"/>
    <p:sldId id="321" r:id="rId42"/>
    <p:sldId id="276" r:id="rId43"/>
    <p:sldId id="395" r:id="rId44"/>
    <p:sldId id="277" r:id="rId45"/>
    <p:sldId id="285" r:id="rId46"/>
    <p:sldId id="398" r:id="rId47"/>
    <p:sldId id="418" r:id="rId48"/>
    <p:sldId id="423" r:id="rId49"/>
    <p:sldId id="424" r:id="rId50"/>
    <p:sldId id="307" r:id="rId51"/>
    <p:sldId id="409" r:id="rId52"/>
  </p:sldIdLst>
  <p:sldSz cx="12192000" cy="6858000"/>
  <p:notesSz cx="9929813" cy="6797675"/>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704020202020204"/>
        <a:ea typeface="Arial" panose="020B0704020202020204"/>
        <a:cs typeface="Arial" panose="020B0704020202020204"/>
        <a:sym typeface="Arial" panose="020B0704020202020204"/>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704020202020204"/>
        <a:ea typeface="Arial" panose="020B0704020202020204"/>
        <a:cs typeface="Arial" panose="020B0704020202020204"/>
        <a:sym typeface="Arial" panose="020B0704020202020204"/>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704020202020204"/>
        <a:ea typeface="Arial" panose="020B0704020202020204"/>
        <a:cs typeface="Arial" panose="020B0704020202020204"/>
        <a:sym typeface="Arial" panose="020B0704020202020204"/>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704020202020204"/>
        <a:ea typeface="Arial" panose="020B0704020202020204"/>
        <a:cs typeface="Arial" panose="020B0704020202020204"/>
        <a:sym typeface="Arial" panose="020B0704020202020204"/>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704020202020204"/>
        <a:ea typeface="Arial" panose="020B0704020202020204"/>
        <a:cs typeface="Arial" panose="020B0704020202020204"/>
        <a:sym typeface="Arial" panose="020B0704020202020204"/>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704020202020204"/>
        <a:ea typeface="Arial" panose="020B0704020202020204"/>
        <a:cs typeface="Arial" panose="020B0704020202020204"/>
        <a:sym typeface="Arial" panose="020B0704020202020204"/>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704020202020204"/>
        <a:ea typeface="Arial" panose="020B0704020202020204"/>
        <a:cs typeface="Arial" panose="020B0704020202020204"/>
        <a:sym typeface="Arial" panose="020B0704020202020204"/>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704020202020204"/>
        <a:ea typeface="Arial" panose="020B0704020202020204"/>
        <a:cs typeface="Arial" panose="020B0704020202020204"/>
        <a:sym typeface="Arial" panose="020B0704020202020204"/>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704020202020204"/>
        <a:ea typeface="Arial" panose="020B0704020202020204"/>
        <a:cs typeface="Arial" panose="020B0704020202020204"/>
        <a:sym typeface="Arial" panose="020B0704020202020204"/>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g"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887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C3C2611-4C71-4FC5-86AE-919BDF0F9419}" styleName="">
    <a:wholeTbl>
      <a:tcTxStyle>
        <a:srgbClr val="4B4B4B"/>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D8DB"/>
          </a:solidFill>
        </a:fill>
      </a:tcStyle>
    </a:wholeTbl>
    <a:band2H>
      <a:tcStyle>
        <a:tcBdr/>
        <a:fill>
          <a:solidFill>
            <a:srgbClr val="E8ECEE"/>
          </a:solidFill>
        </a:fill>
      </a:tcStyle>
    </a:band2H>
    <a:firstCol>
      <a:tcTxStyle b="on">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4" autoAdjust="0"/>
    <p:restoredTop sz="94660"/>
  </p:normalViewPr>
  <p:slideViewPr>
    <p:cSldViewPr snapToGrid="0">
      <p:cViewPr varScale="1">
        <p:scale>
          <a:sx n="89" d="100"/>
          <a:sy n="89" d="100"/>
        </p:scale>
        <p:origin x="763" y="9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27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2698750" y="509588"/>
            <a:ext cx="4532313" cy="2549525"/>
          </a:xfrm>
          <a:prstGeom prst="rect">
            <a:avLst/>
          </a:prstGeom>
        </p:spPr>
        <p:txBody>
          <a:bodyPr lIns="91431" tIns="45715" rIns="91431" bIns="45715"/>
          <a:lstStyle/>
          <a:p>
            <a:endParaRPr/>
          </a:p>
        </p:txBody>
      </p:sp>
      <p:sp>
        <p:nvSpPr>
          <p:cNvPr id="132" name="Shape 132"/>
          <p:cNvSpPr>
            <a:spLocks noGrp="1"/>
          </p:cNvSpPr>
          <p:nvPr>
            <p:ph type="body" sz="quarter" idx="1"/>
          </p:nvPr>
        </p:nvSpPr>
        <p:spPr>
          <a:xfrm>
            <a:off x="1323976" y="3228896"/>
            <a:ext cx="7281863" cy="3058954"/>
          </a:xfrm>
          <a:prstGeom prst="rect">
            <a:avLst/>
          </a:prstGeom>
        </p:spPr>
        <p:txBody>
          <a:bodyPr lIns="91431" tIns="45715" rIns="91431" bIns="45715"/>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panose="020F0502020204030204"/>
      </a:defRPr>
    </a:lvl1pPr>
    <a:lvl2pPr indent="228600" latinLnBrk="0">
      <a:defRPr sz="1200">
        <a:latin typeface="+mj-lt"/>
        <a:ea typeface="+mj-ea"/>
        <a:cs typeface="+mj-cs"/>
        <a:sym typeface="Calibri" panose="020F0502020204030204"/>
      </a:defRPr>
    </a:lvl2pPr>
    <a:lvl3pPr indent="457200" latinLnBrk="0">
      <a:defRPr sz="1200">
        <a:latin typeface="+mj-lt"/>
        <a:ea typeface="+mj-ea"/>
        <a:cs typeface="+mj-cs"/>
        <a:sym typeface="Calibri" panose="020F0502020204030204"/>
      </a:defRPr>
    </a:lvl3pPr>
    <a:lvl4pPr indent="685800" latinLnBrk="0">
      <a:defRPr sz="1200">
        <a:latin typeface="+mj-lt"/>
        <a:ea typeface="+mj-ea"/>
        <a:cs typeface="+mj-cs"/>
        <a:sym typeface="Calibri" panose="020F0502020204030204"/>
      </a:defRPr>
    </a:lvl4pPr>
    <a:lvl5pPr indent="914400" latinLnBrk="0">
      <a:defRPr sz="1200">
        <a:latin typeface="+mj-lt"/>
        <a:ea typeface="+mj-ea"/>
        <a:cs typeface="+mj-cs"/>
        <a:sym typeface="Calibri" panose="020F0502020204030204"/>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defTabSz="914305" rtl="0">
              <a:defRPr/>
            </a:pPr>
            <a:endParaRPr lang="zh-CN" altLang="en-US" dirty="0"/>
          </a:p>
        </p:txBody>
      </p:sp>
      <p:sp>
        <p:nvSpPr>
          <p:cNvPr id="4" name="灯片编号占位符 3"/>
          <p:cNvSpPr>
            <a:spLocks noGrp="1"/>
          </p:cNvSpPr>
          <p:nvPr>
            <p:ph type="sldNum" sz="quarter" idx="5"/>
          </p:nvPr>
        </p:nvSpPr>
        <p:spPr>
          <a:xfrm>
            <a:off x="5624597" y="6456612"/>
            <a:ext cx="4302919" cy="339884"/>
          </a:xfrm>
          <a:prstGeom prst="rect">
            <a:avLst/>
          </a:prstGeom>
        </p:spPr>
        <p:txBody>
          <a:bodyPr lIns="91431" tIns="45715" rIns="91431" bIns="45715"/>
          <a:lstStyle/>
          <a:p>
            <a:fld id="{C5C53091-D51E-4495-A32C-C2C0B43B9457}" type="slidenum">
              <a:rPr lang="zh-CN" altLang="en-US" smtClean="0"/>
              <a:pPr/>
              <a:t>2</a:t>
            </a:fld>
            <a:endParaRPr lang="zh-CN" altLang="en-US"/>
          </a:p>
        </p:txBody>
      </p:sp>
    </p:spTree>
    <p:extLst>
      <p:ext uri="{BB962C8B-B14F-4D97-AF65-F5344CB8AC3E}">
        <p14:creationId xmlns:p14="http://schemas.microsoft.com/office/powerpoint/2010/main" val="2072648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598073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09588"/>
            <a:ext cx="4532313"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lIns="91431" tIns="45715" rIns="91431" bIns="45715"/>
          <a:lstStyle/>
          <a:p>
            <a:fld id="{C6A664D7-DA3C-4151-A821-956FF9330125}" type="slidenum">
              <a:rPr lang="zh-CN" altLang="en-US" smtClean="0"/>
              <a:pPr/>
              <a:t>48</a:t>
            </a:fld>
            <a:endParaRPr lang="zh-CN" altLang="en-US"/>
          </a:p>
        </p:txBody>
      </p:sp>
    </p:spTree>
    <p:extLst>
      <p:ext uri="{BB962C8B-B14F-4D97-AF65-F5344CB8AC3E}">
        <p14:creationId xmlns:p14="http://schemas.microsoft.com/office/powerpoint/2010/main" val="1456052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09588"/>
            <a:ext cx="4532313"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lIns="91431" tIns="45715" rIns="91431" bIns="45715"/>
          <a:lstStyle/>
          <a:p>
            <a:fld id="{EA38D591-460B-4CB7-BC7B-847DBE8BDFAF}" type="slidenum">
              <a:rPr lang="zh-CN" altLang="en-US" smtClean="0"/>
              <a:pPr/>
              <a:t>50</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defTabSz="914305" rtl="0">
              <a:defRPr/>
            </a:pPr>
            <a:endParaRPr lang="zh-CN" altLang="en-US" dirty="0"/>
          </a:p>
        </p:txBody>
      </p:sp>
      <p:sp>
        <p:nvSpPr>
          <p:cNvPr id="4" name="灯片编号占位符 3"/>
          <p:cNvSpPr>
            <a:spLocks noGrp="1"/>
          </p:cNvSpPr>
          <p:nvPr>
            <p:ph type="sldNum" sz="quarter" idx="5"/>
          </p:nvPr>
        </p:nvSpPr>
        <p:spPr>
          <a:xfrm>
            <a:off x="5624597" y="6456612"/>
            <a:ext cx="4302919" cy="339884"/>
          </a:xfrm>
          <a:prstGeom prst="rect">
            <a:avLst/>
          </a:prstGeom>
        </p:spPr>
        <p:txBody>
          <a:bodyPr lIns="91431" tIns="45715" rIns="91431" bIns="45715"/>
          <a:lstStyle/>
          <a:p>
            <a:fld id="{C5C53091-D51E-4495-A32C-C2C0B43B9457}" type="slidenum">
              <a:rPr lang="zh-CN" altLang="en-US" smtClean="0"/>
              <a:pPr/>
              <a:t>51</a:t>
            </a:fld>
            <a:endParaRPr lang="zh-CN" altLang="en-US"/>
          </a:p>
        </p:txBody>
      </p:sp>
    </p:spTree>
    <p:extLst>
      <p:ext uri="{BB962C8B-B14F-4D97-AF65-F5344CB8AC3E}">
        <p14:creationId xmlns:p14="http://schemas.microsoft.com/office/powerpoint/2010/main" val="331585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defTabSz="914305" rtl="0">
              <a:defRPr/>
            </a:pPr>
            <a:endParaRPr lang="zh-CN" altLang="en-US" dirty="0"/>
          </a:p>
        </p:txBody>
      </p:sp>
      <p:sp>
        <p:nvSpPr>
          <p:cNvPr id="4" name="灯片编号占位符 3"/>
          <p:cNvSpPr>
            <a:spLocks noGrp="1"/>
          </p:cNvSpPr>
          <p:nvPr>
            <p:ph type="sldNum" sz="quarter" idx="5"/>
          </p:nvPr>
        </p:nvSpPr>
        <p:spPr>
          <a:xfrm>
            <a:off x="5624597" y="6456612"/>
            <a:ext cx="4302919" cy="339884"/>
          </a:xfrm>
          <a:prstGeom prst="rect">
            <a:avLst/>
          </a:prstGeom>
        </p:spPr>
        <p:txBody>
          <a:bodyPr lIns="91431" tIns="45715" rIns="91431" bIns="45715"/>
          <a:lstStyle/>
          <a:p>
            <a:fld id="{C5C53091-D51E-4495-A32C-C2C0B43B9457}" type="slidenum">
              <a:rPr lang="zh-CN" altLang="en-US" smtClean="0"/>
              <a:pPr/>
              <a:t>4</a:t>
            </a:fld>
            <a:endParaRPr lang="zh-CN" altLang="en-US"/>
          </a:p>
        </p:txBody>
      </p:sp>
    </p:spTree>
    <p:extLst>
      <p:ext uri="{BB962C8B-B14F-4D97-AF65-F5344CB8AC3E}">
        <p14:creationId xmlns:p14="http://schemas.microsoft.com/office/powerpoint/2010/main" val="591232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09588"/>
            <a:ext cx="4532313"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lIns="91431" tIns="45715" rIns="91431" bIns="45715"/>
          <a:lstStyle/>
          <a:p>
            <a:fld id="{C6A664D7-DA3C-4151-A821-956FF9330125}" type="slidenum">
              <a:rPr lang="zh-CN" altLang="en-US" smtClean="0"/>
              <a:pPr/>
              <a:t>16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40352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09588"/>
            <a:ext cx="4532313"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lIns="91431" tIns="45715" rIns="91431" bIns="45715"/>
          <a:lstStyle/>
          <a:p>
            <a:fld id="{C6A664D7-DA3C-4151-A821-956FF9330125}" type="slidenum">
              <a:rPr lang="zh-CN" altLang="en-US" smtClean="0"/>
              <a:pPr/>
              <a:t>22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5820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89137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802367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defTabSz="914305" rtl="0">
              <a:defRPr/>
            </a:pPr>
            <a:endParaRPr lang="zh-CN" altLang="en-US" dirty="0"/>
          </a:p>
        </p:txBody>
      </p:sp>
      <p:sp>
        <p:nvSpPr>
          <p:cNvPr id="4" name="灯片编号占位符 3"/>
          <p:cNvSpPr>
            <a:spLocks noGrp="1"/>
          </p:cNvSpPr>
          <p:nvPr>
            <p:ph type="sldNum" sz="quarter" idx="5"/>
          </p:nvPr>
        </p:nvSpPr>
        <p:spPr>
          <a:xfrm>
            <a:off x="5624597" y="6456612"/>
            <a:ext cx="4302919" cy="339884"/>
          </a:xfrm>
          <a:prstGeom prst="rect">
            <a:avLst/>
          </a:prstGeom>
        </p:spPr>
        <p:txBody>
          <a:bodyPr lIns="91431" tIns="45715" rIns="91431" bIns="45715"/>
          <a:lstStyle/>
          <a:p>
            <a:fld id="{C5C53091-D51E-4495-A32C-C2C0B43B9457}" type="slidenum">
              <a:rPr lang="zh-CN" altLang="en-US" smtClean="0"/>
              <a:pPr/>
              <a:t>40</a:t>
            </a:fld>
            <a:endParaRPr lang="zh-CN" altLang="en-US"/>
          </a:p>
        </p:txBody>
      </p:sp>
    </p:spTree>
    <p:extLst>
      <p:ext uri="{BB962C8B-B14F-4D97-AF65-F5344CB8AC3E}">
        <p14:creationId xmlns:p14="http://schemas.microsoft.com/office/powerpoint/2010/main" val="3315851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11/23/2023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pPr/>
              <a:t>‹#›</a:t>
            </a:fld>
            <a:endParaRPr lang="en-US" altLang="zh-CN"/>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11/23/2023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pPr/>
              <a:t>‹#›</a:t>
            </a:fld>
            <a:endParaRPr lang="en-US" altLang="zh-CN"/>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11/23/2023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pPr/>
              <a:t>‹#›</a:t>
            </a:fld>
            <a:endParaRPr lang="en-US" altLang="zh-CN"/>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标题和内容">
    <p:spTree>
      <p:nvGrpSpPr>
        <p:cNvPr id="1" name=""/>
        <p:cNvGrpSpPr/>
        <p:nvPr/>
      </p:nvGrpSpPr>
      <p:grpSpPr>
        <a:xfrm>
          <a:off x="0" y="0"/>
          <a:ext cx="0" cy="0"/>
          <a:chOff x="0" y="0"/>
          <a:chExt cx="0" cy="0"/>
        </a:xfrm>
      </p:grpSpPr>
      <p:sp>
        <p:nvSpPr>
          <p:cNvPr id="116" name="幻灯片编号"/>
          <p:cNvSpPr txBox="1">
            <a:spLocks noGrp="1"/>
          </p:cNvSpPr>
          <p:nvPr>
            <p:ph type="sldNum" sz="quarter" idx="2"/>
          </p:nvPr>
        </p:nvSpPr>
        <p:spPr>
          <a:xfrm>
            <a:off x="8421565" y="6205796"/>
            <a:ext cx="316036" cy="30110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31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31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31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11/23/2023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pPr/>
              <a:t>‹#›</a:t>
            </a:fld>
            <a:endParaRPr lang="en-US" altLang="zh-CN"/>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pPr/>
              <a:t>11/23/2023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pPr/>
              <a:t>‹#›</a:t>
            </a:fld>
            <a:endParaRPr lang="en-US" altLang="zh-CN"/>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pPr/>
              <a:t>11/23/2023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altLang="zh-CN" smtClean="0"/>
              <a:pPr/>
              <a:t>‹#›</a:t>
            </a:fld>
            <a:endParaRPr lang="en-US" altLang="zh-CN"/>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pPr/>
              <a:t>11/23/2023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altLang="zh-CN" smtClean="0"/>
              <a:pPr/>
              <a:t>‹#›</a:t>
            </a:fld>
            <a:endParaRPr lang="en-US" altLang="zh-CN"/>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pPr/>
              <a:t>11/23/2023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altLang="zh-CN" smtClean="0"/>
              <a:pPr/>
              <a:t>‹#›</a:t>
            </a:fld>
            <a:endParaRPr lang="en-US" altLang="zh-CN"/>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pPr/>
              <a:t>11/23/2023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altLang="zh-CN" smtClean="0"/>
              <a:pPr/>
              <a:t>‹#›</a:t>
            </a:fld>
            <a:endParaRPr lang="en-US" altLang="zh-CN"/>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pPr/>
              <a:t>11/23/2023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altLang="zh-CN" smtClean="0"/>
              <a:pPr/>
              <a:t>‹#›</a:t>
            </a:fld>
            <a:endParaRPr lang="en-US" altLang="zh-CN"/>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pPr/>
              <a:t>11/23/2023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altLang="zh-CN" smtClean="0"/>
              <a:pPr/>
              <a:t>‹#›</a:t>
            </a:fld>
            <a:endParaRPr lang="en-US" altLang="zh-CN"/>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11/23/2023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altLang="zh-CN" smtClean="0"/>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7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image" Target="../media/image46.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3.jpeg"/><Relationship Id="rId7"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7.png"/><Relationship Id="rId9"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hyperlink" Target="http://cumt.17gz.org/member/login.do" TargetMode="Externa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www.campuschina.org/"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9.png"/><Relationship Id="rId4" Type="http://schemas.openxmlformats.org/officeDocument/2006/relationships/hyperlink" Target="https://www.campuschina.org/content/details3_74776.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hyperlink" Target="https://cumt.17gz.org/member/login.do" TargetMode="External"/><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jpeg"/><Relationship Id="rId7"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png"/><Relationship Id="rId9"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jpe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png"/><Relationship Id="rId7"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图片 1" descr="图片 1"/>
          <p:cNvPicPr>
            <a:picLocks noChangeAspect="1"/>
          </p:cNvPicPr>
          <p:nvPr/>
        </p:nvPicPr>
        <p:blipFill>
          <a:blip r:embed="rId2" cstate="print"/>
          <a:stretch>
            <a:fillRect/>
          </a:stretch>
        </p:blipFill>
        <p:spPr>
          <a:xfrm>
            <a:off x="-636" y="-636"/>
            <a:ext cx="12300586" cy="6882132"/>
          </a:xfrm>
          <a:prstGeom prst="rect">
            <a:avLst/>
          </a:prstGeom>
          <a:ln w="12700">
            <a:miter lim="400000"/>
            <a:headEnd/>
            <a:tailEnd/>
          </a:ln>
        </p:spPr>
      </p:pic>
      <p:sp>
        <p:nvSpPr>
          <p:cNvPr id="135" name="Title 1"/>
          <p:cNvSpPr txBox="1"/>
          <p:nvPr/>
        </p:nvSpPr>
        <p:spPr>
          <a:xfrm>
            <a:off x="-683683" y="1348043"/>
            <a:ext cx="12214578" cy="769437"/>
          </a:xfrm>
          <a:prstGeom prst="rect">
            <a:avLst/>
          </a:prstGeom>
          <a:ln w="12700">
            <a:miter lim="400000"/>
          </a:ln>
        </p:spPr>
        <p:txBody>
          <a:bodyPr wrap="square" lIns="45718" tIns="45718" rIns="45718" bIns="45718" anchor="ctr">
            <a:spAutoFit/>
          </a:bodyPr>
          <a:lstStyle>
            <a:lvl1pPr algn="ctr">
              <a:defRPr sz="4400">
                <a:solidFill>
                  <a:srgbClr val="FFFFFF"/>
                </a:solidFill>
                <a:effectLst>
                  <a:outerShdw blurRad="38100" dist="38100" dir="2700000" rotWithShape="0">
                    <a:srgbClr val="000000">
                      <a:alpha val="43137"/>
                    </a:srgbClr>
                  </a:outerShdw>
                </a:effectLst>
                <a:latin typeface="Bahnschrift SemiBold" panose="020B0502040204020203"/>
                <a:ea typeface="Bahnschrift SemiBold" panose="020B0502040204020203"/>
                <a:cs typeface="Bahnschrift SemiBold" panose="020B0502040204020203"/>
                <a:sym typeface="Bahnschrift SemiBold" panose="020B0502040204020203"/>
              </a:defRPr>
            </a:lvl1pPr>
          </a:lstStyle>
          <a:p>
            <a:r>
              <a:rPr dirty="0"/>
              <a:t>China University of Mining and Technology</a:t>
            </a:r>
          </a:p>
        </p:txBody>
      </p:sp>
      <p:pic>
        <p:nvPicPr>
          <p:cNvPr id="136" name="图片 4" descr="图片 4"/>
          <p:cNvPicPr>
            <a:picLocks noChangeAspect="1"/>
          </p:cNvPicPr>
          <p:nvPr/>
        </p:nvPicPr>
        <p:blipFill>
          <a:blip r:embed="rId3" cstate="print"/>
          <a:stretch>
            <a:fillRect/>
          </a:stretch>
        </p:blipFill>
        <p:spPr>
          <a:xfrm>
            <a:off x="242970" y="599563"/>
            <a:ext cx="2715016" cy="695664"/>
          </a:xfrm>
          <a:prstGeom prst="rect">
            <a:avLst/>
          </a:prstGeom>
          <a:ln w="12700">
            <a:miter lim="400000"/>
            <a:headEnd/>
            <a:tailEnd/>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Rectangle 12"/>
          <p:cNvSpPr/>
          <p:nvPr/>
        </p:nvSpPr>
        <p:spPr>
          <a:xfrm>
            <a:off x="4511823" y="3068958"/>
            <a:ext cx="432050" cy="144018"/>
          </a:xfrm>
          <a:prstGeom prst="rect">
            <a:avLst/>
          </a:prstGeom>
          <a:solidFill>
            <a:srgbClr val="FFFFFF"/>
          </a:solidFill>
          <a:ln w="12700">
            <a:miter lim="400000"/>
          </a:ln>
        </p:spPr>
        <p:txBody>
          <a:bodyPr lIns="0" tIns="0" rIns="0" bIns="0" anchor="ctr"/>
          <a:lstStyle/>
          <a:p>
            <a:pPr algn="ctr">
              <a:defRPr>
                <a:solidFill>
                  <a:srgbClr val="FFFFFF"/>
                </a:solidFill>
              </a:defRPr>
            </a:pPr>
            <a:endParaRPr/>
          </a:p>
        </p:txBody>
      </p:sp>
      <p:sp>
        <p:nvSpPr>
          <p:cNvPr id="214" name="Rectangle 15"/>
          <p:cNvSpPr/>
          <p:nvPr/>
        </p:nvSpPr>
        <p:spPr>
          <a:xfrm>
            <a:off x="3899756" y="3363760"/>
            <a:ext cx="504058" cy="144018"/>
          </a:xfrm>
          <a:prstGeom prst="rect">
            <a:avLst/>
          </a:prstGeom>
          <a:solidFill>
            <a:srgbClr val="FFFFFF"/>
          </a:solidFill>
          <a:ln w="12700">
            <a:solidFill>
              <a:srgbClr val="FFFFFF"/>
            </a:solidFill>
            <a:miter/>
          </a:ln>
        </p:spPr>
        <p:txBody>
          <a:bodyPr lIns="0" tIns="0" rIns="0" bIns="0" anchor="ctr"/>
          <a:lstStyle/>
          <a:p>
            <a:pPr algn="ctr">
              <a:defRPr>
                <a:solidFill>
                  <a:srgbClr val="FFFFFF"/>
                </a:solidFill>
              </a:defRPr>
            </a:pPr>
            <a:endParaRPr/>
          </a:p>
        </p:txBody>
      </p:sp>
      <p:pic>
        <p:nvPicPr>
          <p:cNvPr id="215" name="图片 5" descr="图片 5"/>
          <p:cNvPicPr>
            <a:picLocks noChangeAspect="1"/>
          </p:cNvPicPr>
          <p:nvPr/>
        </p:nvPicPr>
        <p:blipFill>
          <a:blip r:embed="rId2" cstate="print"/>
          <a:stretch>
            <a:fillRect/>
          </a:stretch>
        </p:blipFill>
        <p:spPr>
          <a:xfrm>
            <a:off x="984733" y="169207"/>
            <a:ext cx="5179823" cy="3090677"/>
          </a:xfrm>
          <a:prstGeom prst="rect">
            <a:avLst/>
          </a:prstGeom>
          <a:ln w="12700">
            <a:miter lim="400000"/>
            <a:headEnd/>
            <a:tailEnd/>
          </a:ln>
        </p:spPr>
      </p:pic>
      <p:pic>
        <p:nvPicPr>
          <p:cNvPr id="216" name="图片 6" descr="图片 6"/>
          <p:cNvPicPr>
            <a:picLocks noChangeAspect="1"/>
          </p:cNvPicPr>
          <p:nvPr/>
        </p:nvPicPr>
        <p:blipFill>
          <a:blip r:embed="rId3" cstate="print"/>
          <a:stretch>
            <a:fillRect/>
          </a:stretch>
        </p:blipFill>
        <p:spPr>
          <a:xfrm>
            <a:off x="6278414" y="169211"/>
            <a:ext cx="4782307" cy="3090673"/>
          </a:xfrm>
          <a:prstGeom prst="rect">
            <a:avLst/>
          </a:prstGeom>
          <a:ln w="12700">
            <a:miter lim="400000"/>
            <a:headEnd/>
            <a:tailEnd/>
          </a:ln>
        </p:spPr>
      </p:pic>
      <p:pic>
        <p:nvPicPr>
          <p:cNvPr id="217" name="图片 7" descr="图片 7"/>
          <p:cNvPicPr>
            <a:picLocks noChangeAspect="1"/>
          </p:cNvPicPr>
          <p:nvPr/>
        </p:nvPicPr>
        <p:blipFill>
          <a:blip r:embed="rId4" cstate="print"/>
          <a:stretch>
            <a:fillRect/>
          </a:stretch>
        </p:blipFill>
        <p:spPr>
          <a:xfrm>
            <a:off x="984736" y="3374818"/>
            <a:ext cx="5179820" cy="3356825"/>
          </a:xfrm>
          <a:prstGeom prst="rect">
            <a:avLst/>
          </a:prstGeom>
          <a:ln w="12700">
            <a:miter lim="400000"/>
            <a:headEnd/>
            <a:tailEnd/>
          </a:ln>
        </p:spPr>
      </p:pic>
      <p:pic>
        <p:nvPicPr>
          <p:cNvPr id="218" name="图片 11" descr="图片 11"/>
          <p:cNvPicPr>
            <a:picLocks noChangeAspect="1"/>
          </p:cNvPicPr>
          <p:nvPr/>
        </p:nvPicPr>
        <p:blipFill>
          <a:blip r:embed="rId5" cstate="print"/>
          <a:stretch>
            <a:fillRect/>
          </a:stretch>
        </p:blipFill>
        <p:spPr>
          <a:xfrm>
            <a:off x="6278412" y="3372144"/>
            <a:ext cx="4782309" cy="3359986"/>
          </a:xfrm>
          <a:prstGeom prst="rect">
            <a:avLst/>
          </a:prstGeom>
          <a:ln w="12700">
            <a:miter lim="400000"/>
            <a:headEnd/>
            <a:tailEnd/>
          </a:ln>
        </p:spPr>
      </p:pic>
      <p:sp>
        <p:nvSpPr>
          <p:cNvPr id="219" name="Title 1"/>
          <p:cNvSpPr txBox="1"/>
          <p:nvPr/>
        </p:nvSpPr>
        <p:spPr>
          <a:xfrm>
            <a:off x="4449531" y="5506985"/>
            <a:ext cx="3134462" cy="609881"/>
          </a:xfrm>
          <a:prstGeom prst="rect">
            <a:avLst/>
          </a:prstGeom>
          <a:ln w="12700">
            <a:miter lim="400000"/>
          </a:ln>
        </p:spPr>
        <p:txBody>
          <a:bodyPr lIns="45718" tIns="45718" rIns="45718" bIns="45718" anchor="ctr">
            <a:spAutoFit/>
          </a:bodyPr>
          <a:lstStyle>
            <a:lvl1pPr algn="ctr">
              <a:defRPr sz="3600" b="1">
                <a:solidFill>
                  <a:srgbClr val="FFFFFF"/>
                </a:solidFill>
              </a:defRPr>
            </a:lvl1pPr>
          </a:lstStyle>
          <a:p>
            <a:r>
              <a:t>Xuzhou City</a:t>
            </a:r>
          </a:p>
        </p:txBody>
      </p:sp>
      <p:pic>
        <p:nvPicPr>
          <p:cNvPr id="220" name="图片 8" descr="图片 8"/>
          <p:cNvPicPr>
            <a:picLocks noChangeAspect="1"/>
          </p:cNvPicPr>
          <p:nvPr/>
        </p:nvPicPr>
        <p:blipFill>
          <a:blip r:embed="rId6" cstate="print"/>
          <a:stretch>
            <a:fillRect/>
          </a:stretch>
        </p:blipFill>
        <p:spPr>
          <a:xfrm>
            <a:off x="0" y="-10751"/>
            <a:ext cx="12192000" cy="6868751"/>
          </a:xfrm>
          <a:prstGeom prst="rect">
            <a:avLst/>
          </a:prstGeom>
          <a:ln w="12700">
            <a:miter lim="400000"/>
            <a:headEnd/>
            <a:tailEnd/>
          </a:ln>
        </p:spPr>
      </p:pic>
      <p:pic>
        <p:nvPicPr>
          <p:cNvPr id="221" name="图片 9" descr="图片 9"/>
          <p:cNvPicPr>
            <a:picLocks noChangeAspect="1"/>
          </p:cNvPicPr>
          <p:nvPr/>
        </p:nvPicPr>
        <p:blipFill>
          <a:blip r:embed="rId7" cstate="print"/>
          <a:stretch>
            <a:fillRect/>
          </a:stretch>
        </p:blipFill>
        <p:spPr>
          <a:xfrm>
            <a:off x="351790" y="2319020"/>
            <a:ext cx="5356226" cy="334518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22" name="图片 13" descr="图片 13"/>
          <p:cNvPicPr>
            <a:picLocks noChangeAspect="1"/>
          </p:cNvPicPr>
          <p:nvPr/>
        </p:nvPicPr>
        <p:blipFill>
          <a:blip r:embed="rId8" cstate="print"/>
          <a:srcRect b="2"/>
          <a:stretch>
            <a:fillRect/>
          </a:stretch>
        </p:blipFill>
        <p:spPr>
          <a:xfrm>
            <a:off x="6017259" y="2319654"/>
            <a:ext cx="5539106" cy="334446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23" name="矩形 14"/>
          <p:cNvSpPr txBox="1"/>
          <p:nvPr/>
        </p:nvSpPr>
        <p:spPr>
          <a:xfrm>
            <a:off x="475012" y="5801036"/>
            <a:ext cx="11290269" cy="830993"/>
          </a:xfrm>
          <a:prstGeom prst="rect">
            <a:avLst/>
          </a:prstGeom>
          <a:ln w="12700">
            <a:miter lim="400000"/>
          </a:ln>
        </p:spPr>
        <p:txBody>
          <a:bodyPr wrap="square" lIns="45718" tIns="45718" rIns="45718" bIns="45718">
            <a:spAutoFit/>
          </a:bodyPr>
          <a:lstStyle/>
          <a:p>
            <a:pPr>
              <a:defRPr sz="1600">
                <a:latin typeface="Georgia" panose="02040502050405020303"/>
                <a:ea typeface="Georgia" panose="02040502050405020303"/>
                <a:cs typeface="Georgia" panose="02040502050405020303"/>
                <a:sym typeface="Georgia" panose="02040502050405020303"/>
              </a:defRPr>
            </a:pPr>
            <a:r>
              <a:rPr dirty="0" err="1">
                <a:solidFill>
                  <a:schemeClr val="accent1">
                    <a:lumMod val="50000"/>
                  </a:schemeClr>
                </a:solidFill>
                <a:latin typeface="Arial" pitchFamily="34" charset="0"/>
                <a:cs typeface="Arial" pitchFamily="34" charset="0"/>
              </a:rPr>
              <a:t>Maimunah</a:t>
            </a:r>
            <a:r>
              <a:rPr dirty="0">
                <a:solidFill>
                  <a:schemeClr val="accent1">
                    <a:lumMod val="50000"/>
                  </a:schemeClr>
                </a:solidFill>
                <a:latin typeface="Arial" pitchFamily="34" charset="0"/>
                <a:cs typeface="Arial" pitchFamily="34" charset="0"/>
              </a:rPr>
              <a:t> </a:t>
            </a:r>
            <a:r>
              <a:rPr dirty="0" err="1">
                <a:solidFill>
                  <a:schemeClr val="accent1">
                    <a:lumMod val="50000"/>
                  </a:schemeClr>
                </a:solidFill>
                <a:latin typeface="Arial" pitchFamily="34" charset="0"/>
                <a:cs typeface="Arial" pitchFamily="34" charset="0"/>
              </a:rPr>
              <a:t>Mohd</a:t>
            </a:r>
            <a:r>
              <a:rPr dirty="0">
                <a:solidFill>
                  <a:schemeClr val="accent1">
                    <a:lumMod val="50000"/>
                  </a:schemeClr>
                </a:solidFill>
                <a:latin typeface="Arial" pitchFamily="34" charset="0"/>
                <a:cs typeface="Arial" pitchFamily="34" charset="0"/>
              </a:rPr>
              <a:t> Sharif, executive director of UN-Habitat, makes an address during the World Habitat Day in Nairobi, Kenya, Oct. 1, 2018. Kenyan President </a:t>
            </a:r>
            <a:r>
              <a:rPr dirty="0" err="1">
                <a:solidFill>
                  <a:schemeClr val="accent1">
                    <a:lumMod val="50000"/>
                  </a:schemeClr>
                </a:solidFill>
                <a:latin typeface="Arial" pitchFamily="34" charset="0"/>
                <a:cs typeface="Arial" pitchFamily="34" charset="0"/>
              </a:rPr>
              <a:t>Uhuru</a:t>
            </a:r>
            <a:r>
              <a:rPr dirty="0">
                <a:solidFill>
                  <a:schemeClr val="accent1">
                    <a:lumMod val="50000"/>
                  </a:schemeClr>
                </a:solidFill>
                <a:latin typeface="Arial" pitchFamily="34" charset="0"/>
                <a:cs typeface="Arial" pitchFamily="34" charset="0"/>
              </a:rPr>
              <a:t> Kenyatta presented the UN-Habitat Scroll of Honor award to Xuzhou at a ceremony to mark the World Habitat Day held in the capital, Nairobi. </a:t>
            </a:r>
          </a:p>
        </p:txBody>
      </p:sp>
      <p:sp>
        <p:nvSpPr>
          <p:cNvPr id="224" name="矩形 16"/>
          <p:cNvSpPr txBox="1"/>
          <p:nvPr/>
        </p:nvSpPr>
        <p:spPr>
          <a:xfrm>
            <a:off x="486888" y="946702"/>
            <a:ext cx="11438893" cy="646327"/>
          </a:xfrm>
          <a:prstGeom prst="rect">
            <a:avLst/>
          </a:prstGeom>
          <a:ln w="12700">
            <a:miter lim="400000"/>
          </a:ln>
        </p:spPr>
        <p:txBody>
          <a:bodyPr wrap="square" lIns="45718" tIns="45718" rIns="45718" bIns="45718">
            <a:spAutoFit/>
          </a:bodyPr>
          <a:lstStyle/>
          <a:p>
            <a:pPr>
              <a:defRPr>
                <a:latin typeface="Times New Roman" panose="02020803070505020304"/>
                <a:ea typeface="Times New Roman" panose="02020803070505020304"/>
                <a:cs typeface="Times New Roman" panose="02020803070505020304"/>
                <a:sym typeface="Times New Roman" panose="02020803070505020304"/>
              </a:defRPr>
            </a:pPr>
            <a:r>
              <a:rPr dirty="0">
                <a:latin typeface="Arial" pitchFamily="34" charset="0"/>
                <a:cs typeface="Arial" pitchFamily="34" charset="0"/>
              </a:rPr>
              <a:t>“Xuzhou, scooped the prestigious award </a:t>
            </a:r>
            <a:r>
              <a:rPr dirty="0">
                <a:solidFill>
                  <a:srgbClr val="FF0000"/>
                </a:solidFill>
                <a:latin typeface="Arial" pitchFamily="34" charset="0"/>
                <a:cs typeface="Arial" pitchFamily="34" charset="0"/>
              </a:rPr>
              <a:t>for promoting</a:t>
            </a:r>
            <a:r>
              <a:rPr dirty="0">
                <a:latin typeface="Arial" pitchFamily="34" charset="0"/>
                <a:cs typeface="Arial" pitchFamily="34" charset="0"/>
              </a:rPr>
              <a:t> </a:t>
            </a:r>
            <a:r>
              <a:rPr dirty="0">
                <a:solidFill>
                  <a:srgbClr val="FF0000"/>
                </a:solidFill>
                <a:latin typeface="Arial" pitchFamily="34" charset="0"/>
                <a:cs typeface="Arial" pitchFamily="34" charset="0"/>
              </a:rPr>
              <a:t>holistic and broad-based approaches to ecological restoration through intelligent solid-waste management</a:t>
            </a:r>
            <a:r>
              <a:rPr dirty="0">
                <a:latin typeface="Arial" pitchFamily="34" charset="0"/>
                <a:cs typeface="Arial" pitchFamily="34" charset="0"/>
              </a:rPr>
              <a:t>.”</a:t>
            </a:r>
          </a:p>
        </p:txBody>
      </p:sp>
      <p:sp>
        <p:nvSpPr>
          <p:cNvPr id="225" name="矩形 18"/>
          <p:cNvSpPr txBox="1"/>
          <p:nvPr/>
        </p:nvSpPr>
        <p:spPr>
          <a:xfrm>
            <a:off x="486889" y="1567361"/>
            <a:ext cx="10960924" cy="646327"/>
          </a:xfrm>
          <a:prstGeom prst="rect">
            <a:avLst/>
          </a:prstGeom>
          <a:ln w="12700">
            <a:miter lim="400000"/>
          </a:ln>
        </p:spPr>
        <p:txBody>
          <a:bodyPr wrap="square" lIns="45718" tIns="45718" rIns="45718" bIns="45718">
            <a:spAutoFit/>
          </a:bodyPr>
          <a:lstStyle>
            <a:lvl1pPr>
              <a:defRPr b="1" i="1">
                <a:latin typeface="Times New Roman" panose="02020803070505020304"/>
                <a:ea typeface="Times New Roman" panose="02020803070505020304"/>
                <a:cs typeface="Times New Roman" panose="02020803070505020304"/>
                <a:sym typeface="Times New Roman" panose="02020803070505020304"/>
              </a:defRPr>
            </a:lvl1pPr>
          </a:lstStyle>
          <a:p>
            <a:r>
              <a:rPr dirty="0"/>
              <a:t>"I hope Xuzhou's best practices can encourage other Chinese cities to move forward in implementing the Sustainable Development Goals" ---- </a:t>
            </a:r>
            <a:r>
              <a:rPr dirty="0" err="1"/>
              <a:t>Maimunah</a:t>
            </a:r>
            <a:r>
              <a:rPr dirty="0"/>
              <a:t> </a:t>
            </a:r>
            <a:r>
              <a:rPr dirty="0" err="1"/>
              <a:t>Mohd</a:t>
            </a:r>
            <a:r>
              <a:rPr dirty="0"/>
              <a:t> Sharif</a:t>
            </a:r>
          </a:p>
        </p:txBody>
      </p:sp>
      <p:sp>
        <p:nvSpPr>
          <p:cNvPr id="226" name="Title 1"/>
          <p:cNvSpPr txBox="1"/>
          <p:nvPr/>
        </p:nvSpPr>
        <p:spPr>
          <a:xfrm>
            <a:off x="510639" y="242399"/>
            <a:ext cx="6970730" cy="646327"/>
          </a:xfrm>
          <a:prstGeom prst="rect">
            <a:avLst/>
          </a:prstGeom>
          <a:ln w="12700">
            <a:miter lim="400000"/>
          </a:ln>
        </p:spPr>
        <p:txBody>
          <a:bodyPr wrap="square" lIns="45718" tIns="45718" rIns="45718" bIns="45718" anchor="ctr">
            <a:spAutoFit/>
          </a:bodyPr>
          <a:lstStyle>
            <a:lvl1pPr algn="ctr">
              <a:defRPr sz="4200" b="1" i="1">
                <a:solidFill>
                  <a:srgbClr val="806000"/>
                </a:solidFill>
                <a:effectLst>
                  <a:outerShdw blurRad="38100" dist="38100" dir="2700000" rotWithShape="0">
                    <a:srgbClr val="000000">
                      <a:alpha val="43137"/>
                    </a:srgbClr>
                  </a:outerShdw>
                </a:effectLst>
              </a:defRPr>
            </a:lvl1pPr>
          </a:lstStyle>
          <a:p>
            <a:pPr algn="l"/>
            <a:r>
              <a:rPr lang="en-US" altLang="zh-CN" sz="3600" i="0" dirty="0">
                <a:solidFill>
                  <a:schemeClr val="accent1">
                    <a:lumMod val="50000"/>
                  </a:schemeClr>
                </a:solidFill>
                <a:effectLst/>
                <a:latin typeface="Times New Roman Bold" pitchFamily="18" charset="0"/>
                <a:cs typeface="Times New Roman Bold" pitchFamily="18" charset="0"/>
              </a:rPr>
              <a:t>UN-Habitat Scroll of Honor</a:t>
            </a:r>
          </a:p>
        </p:txBody>
      </p:sp>
      <p:pic>
        <p:nvPicPr>
          <p:cNvPr id="227" name="图片 20" descr="图片 20"/>
          <p:cNvPicPr>
            <a:picLocks noChangeAspect="1"/>
          </p:cNvPicPr>
          <p:nvPr/>
        </p:nvPicPr>
        <p:blipFill>
          <a:blip r:embed="rId9" cstate="print"/>
          <a:stretch>
            <a:fillRect/>
          </a:stretch>
        </p:blipFill>
        <p:spPr>
          <a:xfrm>
            <a:off x="9700952" y="279007"/>
            <a:ext cx="2309340" cy="591719"/>
          </a:xfrm>
          <a:prstGeom prst="rect">
            <a:avLst/>
          </a:prstGeom>
          <a:ln w="12700">
            <a:miter lim="400000"/>
            <a:headEnd/>
            <a:tailEnd/>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图片 5" descr="图片 5"/>
          <p:cNvPicPr>
            <a:picLocks noChangeAspect="1"/>
          </p:cNvPicPr>
          <p:nvPr/>
        </p:nvPicPr>
        <p:blipFill>
          <a:blip r:embed="rId2" cstate="print"/>
          <a:stretch>
            <a:fillRect/>
          </a:stretch>
        </p:blipFill>
        <p:spPr>
          <a:xfrm>
            <a:off x="0" y="-10750"/>
            <a:ext cx="12192000" cy="6868750"/>
          </a:xfrm>
          <a:prstGeom prst="rect">
            <a:avLst/>
          </a:prstGeom>
          <a:ln w="12700">
            <a:miter lim="400000"/>
            <a:headEnd/>
            <a:tailEnd/>
          </a:ln>
        </p:spPr>
      </p:pic>
      <p:pic>
        <p:nvPicPr>
          <p:cNvPr id="231" name="图片 1" descr="图片 1"/>
          <p:cNvPicPr>
            <a:picLocks noChangeAspect="1"/>
          </p:cNvPicPr>
          <p:nvPr/>
        </p:nvPicPr>
        <p:blipFill>
          <a:blip r:embed="rId3" cstate="print"/>
          <a:stretch>
            <a:fillRect/>
          </a:stretch>
        </p:blipFill>
        <p:spPr>
          <a:xfrm>
            <a:off x="1" y="993384"/>
            <a:ext cx="12192001" cy="4870940"/>
          </a:xfrm>
          <a:prstGeom prst="rect">
            <a:avLst/>
          </a:prstGeom>
          <a:ln w="12700">
            <a:miter lim="400000"/>
            <a:headEnd/>
            <a:tailEnd/>
          </a:ln>
        </p:spPr>
      </p:pic>
      <p:sp>
        <p:nvSpPr>
          <p:cNvPr id="232" name="文本框 2"/>
          <p:cNvSpPr txBox="1"/>
          <p:nvPr/>
        </p:nvSpPr>
        <p:spPr>
          <a:xfrm>
            <a:off x="702670" y="1625956"/>
            <a:ext cx="1798550" cy="646322"/>
          </a:xfrm>
          <a:prstGeom prst="rect">
            <a:avLst/>
          </a:prstGeom>
          <a:ln w="12700">
            <a:miter lim="400000"/>
          </a:ln>
        </p:spPr>
        <p:txBody>
          <a:bodyPr wrap="none" lIns="45719" rIns="45719" anchor="ctr">
            <a:spAutoFit/>
          </a:bodyPr>
          <a:lstStyle>
            <a:lvl1pPr>
              <a:defRPr sz="4000" b="1">
                <a:solidFill>
                  <a:srgbClr val="AF935C"/>
                </a:solidFill>
              </a:defRPr>
            </a:lvl1pPr>
          </a:lstStyle>
          <a:p>
            <a:r>
              <a:t>Part 03</a:t>
            </a:r>
          </a:p>
        </p:txBody>
      </p:sp>
      <p:sp>
        <p:nvSpPr>
          <p:cNvPr id="233" name="文本框 3"/>
          <p:cNvSpPr txBox="1"/>
          <p:nvPr/>
        </p:nvSpPr>
        <p:spPr>
          <a:xfrm>
            <a:off x="1160938" y="2146581"/>
            <a:ext cx="4486633" cy="646322"/>
          </a:xfrm>
          <a:prstGeom prst="rect">
            <a:avLst/>
          </a:prstGeom>
          <a:ln w="12700">
            <a:miter lim="400000"/>
          </a:ln>
        </p:spPr>
        <p:txBody>
          <a:bodyPr wrap="none" lIns="45719" rIns="45719">
            <a:spAutoFit/>
          </a:bodyPr>
          <a:lstStyle>
            <a:lvl1pPr>
              <a:defRPr sz="4000" b="1" spc="300">
                <a:solidFill>
                  <a:srgbClr val="FFFFFF"/>
                </a:solidFill>
              </a:defRPr>
            </a:lvl1pPr>
          </a:lstStyle>
          <a:p>
            <a:r>
              <a:t>Facts &amp; Figures</a:t>
            </a:r>
          </a:p>
        </p:txBody>
      </p:sp>
      <p:pic>
        <p:nvPicPr>
          <p:cNvPr id="234" name="图片 4" descr="图片 4"/>
          <p:cNvPicPr>
            <a:picLocks noChangeAspect="1"/>
          </p:cNvPicPr>
          <p:nvPr/>
        </p:nvPicPr>
        <p:blipFill>
          <a:blip r:embed="rId4" cstate="print"/>
          <a:stretch>
            <a:fillRect/>
          </a:stretch>
        </p:blipFill>
        <p:spPr>
          <a:xfrm>
            <a:off x="9700952" y="279007"/>
            <a:ext cx="2309339" cy="591718"/>
          </a:xfrm>
          <a:prstGeom prst="rect">
            <a:avLst/>
          </a:prstGeom>
          <a:ln w="12700">
            <a:miter lim="400000"/>
            <a:headEnd/>
            <a:tailEnd/>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图片 1" descr="图片 1"/>
          <p:cNvPicPr>
            <a:picLocks noChangeAspect="1"/>
          </p:cNvPicPr>
          <p:nvPr/>
        </p:nvPicPr>
        <p:blipFill>
          <a:blip r:embed="rId2" cstate="print"/>
          <a:stretch>
            <a:fillRect/>
          </a:stretch>
        </p:blipFill>
        <p:spPr>
          <a:xfrm>
            <a:off x="0" y="-10750"/>
            <a:ext cx="12192000" cy="6879499"/>
          </a:xfrm>
          <a:prstGeom prst="rect">
            <a:avLst/>
          </a:prstGeom>
          <a:ln w="12700">
            <a:miter lim="400000"/>
            <a:headEnd/>
            <a:tailEnd/>
          </a:ln>
        </p:spPr>
      </p:pic>
      <p:pic>
        <p:nvPicPr>
          <p:cNvPr id="239" name="图片 4" descr="图片 4"/>
          <p:cNvPicPr>
            <a:picLocks noChangeAspect="1"/>
          </p:cNvPicPr>
          <p:nvPr/>
        </p:nvPicPr>
        <p:blipFill>
          <a:blip r:embed="rId3" cstate="print"/>
          <a:stretch>
            <a:fillRect/>
          </a:stretch>
        </p:blipFill>
        <p:spPr>
          <a:xfrm>
            <a:off x="-77099" y="-10750"/>
            <a:ext cx="5112237" cy="6879499"/>
          </a:xfrm>
          <a:prstGeom prst="rect">
            <a:avLst/>
          </a:prstGeom>
          <a:ln w="12700">
            <a:miter lim="400000"/>
            <a:headEnd/>
            <a:tailEnd/>
          </a:ln>
        </p:spPr>
      </p:pic>
      <p:pic>
        <p:nvPicPr>
          <p:cNvPr id="243" name="图片 9" descr="图片 9"/>
          <p:cNvPicPr>
            <a:picLocks noChangeAspect="1"/>
          </p:cNvPicPr>
          <p:nvPr/>
        </p:nvPicPr>
        <p:blipFill>
          <a:blip r:embed="rId4" cstate="print"/>
          <a:stretch>
            <a:fillRect/>
          </a:stretch>
        </p:blipFill>
        <p:spPr>
          <a:xfrm>
            <a:off x="9700952" y="279007"/>
            <a:ext cx="2309339" cy="591718"/>
          </a:xfrm>
          <a:prstGeom prst="rect">
            <a:avLst/>
          </a:prstGeom>
          <a:ln w="12700">
            <a:miter lim="400000"/>
            <a:headEnd/>
            <a:tailEnd/>
          </a:ln>
        </p:spPr>
      </p:pic>
      <p:grpSp>
        <p:nvGrpSpPr>
          <p:cNvPr id="19" name="组合 18"/>
          <p:cNvGrpSpPr/>
          <p:nvPr/>
        </p:nvGrpSpPr>
        <p:grpSpPr>
          <a:xfrm>
            <a:off x="5284521" y="5462648"/>
            <a:ext cx="6721740" cy="1210597"/>
            <a:chOff x="4884244" y="5389950"/>
            <a:chExt cx="7181392" cy="1235796"/>
          </a:xfrm>
        </p:grpSpPr>
        <p:pic>
          <p:nvPicPr>
            <p:cNvPr id="240" name="图片 6" descr="图片 6"/>
            <p:cNvPicPr>
              <a:picLocks noChangeAspect="1"/>
            </p:cNvPicPr>
            <p:nvPr/>
          </p:nvPicPr>
          <p:blipFill>
            <a:blip r:embed="rId5" cstate="print"/>
            <a:stretch>
              <a:fillRect/>
            </a:stretch>
          </p:blipFill>
          <p:spPr>
            <a:xfrm>
              <a:off x="4884244" y="5606802"/>
              <a:ext cx="2590477" cy="923811"/>
            </a:xfrm>
            <a:prstGeom prst="rect">
              <a:avLst/>
            </a:prstGeom>
            <a:ln w="12700">
              <a:miter lim="400000"/>
              <a:headEnd/>
              <a:tailEnd/>
            </a:ln>
          </p:spPr>
        </p:pic>
        <p:pic>
          <p:nvPicPr>
            <p:cNvPr id="241" name="图片 7" descr="图片 7"/>
            <p:cNvPicPr>
              <a:picLocks noChangeAspect="1"/>
            </p:cNvPicPr>
            <p:nvPr/>
          </p:nvPicPr>
          <p:blipFill>
            <a:blip r:embed="rId6" cstate="print"/>
            <a:stretch>
              <a:fillRect/>
            </a:stretch>
          </p:blipFill>
          <p:spPr>
            <a:xfrm>
              <a:off x="7474543" y="5626587"/>
              <a:ext cx="2833936" cy="763502"/>
            </a:xfrm>
            <a:prstGeom prst="rect">
              <a:avLst/>
            </a:prstGeom>
            <a:ln w="12700">
              <a:miter lim="400000"/>
              <a:headEnd/>
              <a:tailEnd/>
            </a:ln>
          </p:spPr>
        </p:pic>
        <p:pic>
          <p:nvPicPr>
            <p:cNvPr id="244" name="图片 5" descr="图片 5"/>
            <p:cNvPicPr>
              <a:picLocks noChangeAspect="1"/>
            </p:cNvPicPr>
            <p:nvPr/>
          </p:nvPicPr>
          <p:blipFill>
            <a:blip r:embed="rId7" cstate="print"/>
            <a:stretch>
              <a:fillRect/>
            </a:stretch>
          </p:blipFill>
          <p:spPr>
            <a:xfrm>
              <a:off x="10380460" y="5389950"/>
              <a:ext cx="1685176" cy="1235796"/>
            </a:xfrm>
            <a:prstGeom prst="rect">
              <a:avLst/>
            </a:prstGeom>
            <a:ln w="12700">
              <a:miter lim="400000"/>
              <a:headEnd/>
              <a:tailEnd/>
            </a:ln>
          </p:spPr>
        </p:pic>
      </p:grpSp>
      <p:sp>
        <p:nvSpPr>
          <p:cNvPr id="9" name="文本框 25">
            <a:extLst>
              <a:ext uri="{FF2B5EF4-FFF2-40B4-BE49-F238E27FC236}">
                <a16:creationId xmlns:a16="http://schemas.microsoft.com/office/drawing/2014/main" id="{E812FCB6-6CEE-4045-84E6-A4AC339AF1A2}"/>
              </a:ext>
            </a:extLst>
          </p:cNvPr>
          <p:cNvSpPr txBox="1"/>
          <p:nvPr/>
        </p:nvSpPr>
        <p:spPr>
          <a:xfrm>
            <a:off x="5525245" y="1111694"/>
            <a:ext cx="4260050" cy="726609"/>
          </a:xfrm>
          <a:prstGeom prst="rect">
            <a:avLst/>
          </a:prstGeom>
          <a:noFill/>
        </p:spPr>
        <p:txBody>
          <a:bodyPr wrap="square" rtlCol="0">
            <a:spAutoFit/>
          </a:bodyPr>
          <a:lstStyle/>
          <a:p>
            <a:pPr>
              <a:lnSpc>
                <a:spcPct val="120000"/>
              </a:lnSpc>
            </a:pPr>
            <a:r>
              <a:rPr lang="en-US" altLang="zh-CN" dirty="0">
                <a:solidFill>
                  <a:schemeClr val="accent1">
                    <a:lumMod val="50000"/>
                  </a:schemeClr>
                </a:solidFill>
              </a:rPr>
              <a:t>Best Global Universities in China (US News &amp; World Report 2023)</a:t>
            </a:r>
            <a:r>
              <a:rPr lang="en-GB" altLang="zh-CN" dirty="0">
                <a:solidFill>
                  <a:schemeClr val="accent1">
                    <a:lumMod val="50000"/>
                  </a:schemeClr>
                </a:solidFill>
              </a:rPr>
              <a:t> </a:t>
            </a:r>
          </a:p>
        </p:txBody>
      </p:sp>
      <p:sp>
        <p:nvSpPr>
          <p:cNvPr id="10" name="文本框 27">
            <a:extLst>
              <a:ext uri="{FF2B5EF4-FFF2-40B4-BE49-F238E27FC236}">
                <a16:creationId xmlns:a16="http://schemas.microsoft.com/office/drawing/2014/main" id="{FC6A50BC-C2EE-454C-AC00-434711AAB2B3}"/>
              </a:ext>
            </a:extLst>
          </p:cNvPr>
          <p:cNvSpPr txBox="1"/>
          <p:nvPr/>
        </p:nvSpPr>
        <p:spPr>
          <a:xfrm>
            <a:off x="5476115" y="640498"/>
            <a:ext cx="1143162" cy="646331"/>
          </a:xfrm>
          <a:prstGeom prst="rect">
            <a:avLst/>
          </a:prstGeom>
          <a:noFill/>
        </p:spPr>
        <p:txBody>
          <a:bodyPr wrap="square" rtlCol="0">
            <a:spAutoFit/>
          </a:bodyPr>
          <a:lstStyle/>
          <a:p>
            <a:r>
              <a:rPr lang="en-US" altLang="zh-CN" sz="3600" b="1" dirty="0">
                <a:solidFill>
                  <a:schemeClr val="accent1">
                    <a:lumMod val="50000"/>
                  </a:schemeClr>
                </a:solidFill>
                <a:cs typeface="+mn-ea"/>
                <a:sym typeface="+mn-lt"/>
              </a:rPr>
              <a:t>#57</a:t>
            </a:r>
            <a:endParaRPr lang="zh-CN" altLang="en-US" sz="3600" b="1" dirty="0">
              <a:solidFill>
                <a:schemeClr val="accent1">
                  <a:lumMod val="50000"/>
                </a:schemeClr>
              </a:solidFill>
              <a:cs typeface="+mn-ea"/>
              <a:sym typeface="+mn-lt"/>
            </a:endParaRPr>
          </a:p>
        </p:txBody>
      </p:sp>
      <p:sp>
        <p:nvSpPr>
          <p:cNvPr id="12" name="文本框 30">
            <a:extLst>
              <a:ext uri="{FF2B5EF4-FFF2-40B4-BE49-F238E27FC236}">
                <a16:creationId xmlns:a16="http://schemas.microsoft.com/office/drawing/2014/main" id="{5062E764-EE03-4CD9-ADF7-2D2128997DA2}"/>
              </a:ext>
            </a:extLst>
          </p:cNvPr>
          <p:cNvSpPr txBox="1"/>
          <p:nvPr/>
        </p:nvSpPr>
        <p:spPr>
          <a:xfrm>
            <a:off x="5476114" y="2104308"/>
            <a:ext cx="3477883" cy="646331"/>
          </a:xfrm>
          <a:prstGeom prst="rect">
            <a:avLst/>
          </a:prstGeom>
          <a:noFill/>
        </p:spPr>
        <p:txBody>
          <a:bodyPr wrap="square" rtlCol="0">
            <a:spAutoFit/>
          </a:bodyPr>
          <a:lstStyle/>
          <a:p>
            <a:r>
              <a:rPr lang="en-GB" altLang="zh-CN" sz="3600" b="1" dirty="0">
                <a:solidFill>
                  <a:schemeClr val="accent1">
                    <a:lumMod val="50000"/>
                  </a:schemeClr>
                </a:solidFill>
                <a:cs typeface="+mn-ea"/>
                <a:sym typeface="+mn-lt"/>
              </a:rPr>
              <a:t>211</a:t>
            </a:r>
            <a:r>
              <a:rPr lang="en-GB" altLang="zh-CN" sz="2000" b="1" dirty="0">
                <a:solidFill>
                  <a:schemeClr val="accent1">
                    <a:lumMod val="50000"/>
                  </a:schemeClr>
                </a:solidFill>
                <a:cs typeface="+mn-ea"/>
                <a:sym typeface="+mn-lt"/>
              </a:rPr>
              <a:t> </a:t>
            </a:r>
            <a:r>
              <a:rPr lang="en-GB" altLang="zh-CN" dirty="0">
                <a:solidFill>
                  <a:schemeClr val="accent1">
                    <a:lumMod val="50000"/>
                  </a:schemeClr>
                </a:solidFill>
                <a:sym typeface="+mn-lt"/>
              </a:rPr>
              <a:t>Project</a:t>
            </a:r>
            <a:endParaRPr lang="zh-CN" altLang="en-US" dirty="0">
              <a:solidFill>
                <a:schemeClr val="accent1">
                  <a:lumMod val="50000"/>
                </a:schemeClr>
              </a:solidFill>
              <a:sym typeface="+mn-lt"/>
            </a:endParaRPr>
          </a:p>
        </p:txBody>
      </p:sp>
      <p:sp>
        <p:nvSpPr>
          <p:cNvPr id="14" name="文本框 39">
            <a:extLst>
              <a:ext uri="{FF2B5EF4-FFF2-40B4-BE49-F238E27FC236}">
                <a16:creationId xmlns:a16="http://schemas.microsoft.com/office/drawing/2014/main" id="{C2E42017-C3FC-40EC-99B1-6EA8BD725C06}"/>
              </a:ext>
            </a:extLst>
          </p:cNvPr>
          <p:cNvSpPr txBox="1"/>
          <p:nvPr/>
        </p:nvSpPr>
        <p:spPr>
          <a:xfrm>
            <a:off x="5499866" y="2912008"/>
            <a:ext cx="6549634" cy="646331"/>
          </a:xfrm>
          <a:prstGeom prst="rect">
            <a:avLst/>
          </a:prstGeom>
          <a:noFill/>
        </p:spPr>
        <p:txBody>
          <a:bodyPr wrap="square" rtlCol="0">
            <a:spAutoFit/>
          </a:bodyPr>
          <a:lstStyle/>
          <a:p>
            <a:r>
              <a:rPr lang="en-GB" altLang="zh-CN" sz="3600" b="1" dirty="0">
                <a:solidFill>
                  <a:schemeClr val="accent1">
                    <a:lumMod val="50000"/>
                  </a:schemeClr>
                </a:solidFill>
                <a:cs typeface="+mn-ea"/>
                <a:sym typeface="+mn-lt"/>
              </a:rPr>
              <a:t>985</a:t>
            </a:r>
            <a:r>
              <a:rPr lang="en-GB" altLang="zh-CN" sz="2000" b="1" dirty="0">
                <a:solidFill>
                  <a:schemeClr val="accent1">
                    <a:lumMod val="50000"/>
                  </a:schemeClr>
                </a:solidFill>
                <a:cs typeface="+mn-ea"/>
                <a:sym typeface="+mn-lt"/>
              </a:rPr>
              <a:t> </a:t>
            </a:r>
            <a:r>
              <a:rPr lang="en-GB" altLang="zh-CN" dirty="0">
                <a:solidFill>
                  <a:schemeClr val="accent1">
                    <a:lumMod val="50000"/>
                  </a:schemeClr>
                </a:solidFill>
                <a:sym typeface="+mn-lt"/>
              </a:rPr>
              <a:t>Innovation Platform for Advantageous Disciplines</a:t>
            </a:r>
            <a:endParaRPr lang="zh-CN" altLang="en-US" dirty="0">
              <a:solidFill>
                <a:schemeClr val="accent1">
                  <a:lumMod val="50000"/>
                </a:schemeClr>
              </a:solidFill>
              <a:sym typeface="+mn-lt"/>
            </a:endParaRPr>
          </a:p>
        </p:txBody>
      </p:sp>
      <p:sp>
        <p:nvSpPr>
          <p:cNvPr id="16" name="文本框 39">
            <a:extLst>
              <a:ext uri="{FF2B5EF4-FFF2-40B4-BE49-F238E27FC236}">
                <a16:creationId xmlns:a16="http://schemas.microsoft.com/office/drawing/2014/main" id="{C2E42017-C3FC-40EC-99B1-6EA8BD725C06}"/>
              </a:ext>
            </a:extLst>
          </p:cNvPr>
          <p:cNvSpPr txBox="1"/>
          <p:nvPr/>
        </p:nvSpPr>
        <p:spPr>
          <a:xfrm>
            <a:off x="5521637" y="3717557"/>
            <a:ext cx="5995452" cy="646331"/>
          </a:xfrm>
          <a:prstGeom prst="rect">
            <a:avLst/>
          </a:prstGeom>
          <a:noFill/>
        </p:spPr>
        <p:txBody>
          <a:bodyPr wrap="square" rtlCol="0">
            <a:spAutoFit/>
          </a:bodyPr>
          <a:lstStyle/>
          <a:p>
            <a:r>
              <a:rPr lang="en-GB" altLang="zh-CN" dirty="0">
                <a:solidFill>
                  <a:schemeClr val="accent1">
                    <a:lumMod val="50000"/>
                  </a:schemeClr>
                </a:solidFill>
                <a:sym typeface="+mn-lt"/>
              </a:rPr>
              <a:t>N</a:t>
            </a:r>
            <a:r>
              <a:rPr lang="en-US" altLang="zh-CN" dirty="0" err="1">
                <a:solidFill>
                  <a:schemeClr val="accent1">
                    <a:lumMod val="50000"/>
                  </a:schemeClr>
                </a:solidFill>
                <a:sym typeface="+mn-lt"/>
              </a:rPr>
              <a:t>ational</a:t>
            </a:r>
            <a:r>
              <a:rPr lang="en-US" altLang="zh-CN" dirty="0">
                <a:solidFill>
                  <a:schemeClr val="accent1">
                    <a:lumMod val="50000"/>
                  </a:schemeClr>
                </a:solidFill>
                <a:sym typeface="+mn-lt"/>
              </a:rPr>
              <a:t> </a:t>
            </a:r>
            <a:r>
              <a:rPr lang="en-US" altLang="zh-CN" sz="3600" b="1" dirty="0">
                <a:solidFill>
                  <a:schemeClr val="accent1">
                    <a:lumMod val="50000"/>
                  </a:schemeClr>
                </a:solidFill>
                <a:sym typeface="+mn-lt"/>
              </a:rPr>
              <a:t>First-Class</a:t>
            </a:r>
            <a:r>
              <a:rPr lang="en-US" altLang="zh-CN" sz="1600" dirty="0">
                <a:solidFill>
                  <a:schemeClr val="accent1">
                    <a:lumMod val="50000"/>
                  </a:schemeClr>
                </a:solidFill>
                <a:sym typeface="+mn-lt"/>
              </a:rPr>
              <a:t> </a:t>
            </a:r>
            <a:r>
              <a:rPr lang="en-GB" altLang="zh-CN" dirty="0">
                <a:solidFill>
                  <a:schemeClr val="accent1">
                    <a:lumMod val="50000"/>
                  </a:schemeClr>
                </a:solidFill>
                <a:sym typeface="+mn-lt"/>
              </a:rPr>
              <a:t>Disciplines</a:t>
            </a:r>
            <a:endParaRPr lang="zh-CN" altLang="en-US" dirty="0">
              <a:solidFill>
                <a:schemeClr val="accent1">
                  <a:lumMod val="50000"/>
                </a:schemeClr>
              </a:solidFill>
              <a:sym typeface="+mn-lt"/>
            </a:endParaRPr>
          </a:p>
        </p:txBody>
      </p:sp>
      <p:sp>
        <p:nvSpPr>
          <p:cNvPr id="18" name="文本框 39">
            <a:extLst>
              <a:ext uri="{FF2B5EF4-FFF2-40B4-BE49-F238E27FC236}">
                <a16:creationId xmlns:a16="http://schemas.microsoft.com/office/drawing/2014/main" id="{C2E42017-C3FC-40EC-99B1-6EA8BD725C06}"/>
              </a:ext>
            </a:extLst>
          </p:cNvPr>
          <p:cNvSpPr txBox="1"/>
          <p:nvPr/>
        </p:nvSpPr>
        <p:spPr>
          <a:xfrm>
            <a:off x="5519659" y="4523102"/>
            <a:ext cx="6189412" cy="923330"/>
          </a:xfrm>
          <a:prstGeom prst="rect">
            <a:avLst/>
          </a:prstGeom>
          <a:noFill/>
        </p:spPr>
        <p:txBody>
          <a:bodyPr wrap="square" rtlCol="0">
            <a:spAutoFit/>
          </a:bodyPr>
          <a:lstStyle/>
          <a:p>
            <a:r>
              <a:rPr lang="en-US" altLang="zh-CN" dirty="0">
                <a:solidFill>
                  <a:schemeClr val="accent1">
                    <a:lumMod val="50000"/>
                  </a:schemeClr>
                </a:solidFill>
                <a:sym typeface="+mn-lt"/>
              </a:rPr>
              <a:t>Mining Engineering discipline ranks </a:t>
            </a:r>
            <a:r>
              <a:rPr lang="en-US" altLang="zh-CN" sz="3600" b="1">
                <a:solidFill>
                  <a:schemeClr val="accent1">
                    <a:lumMod val="50000"/>
                  </a:schemeClr>
                </a:solidFill>
                <a:sym typeface="+mn-lt"/>
              </a:rPr>
              <a:t>Top 17 </a:t>
            </a:r>
            <a:r>
              <a:rPr lang="en-US" altLang="zh-CN" dirty="0">
                <a:solidFill>
                  <a:schemeClr val="accent1">
                    <a:lumMod val="50000"/>
                  </a:schemeClr>
                </a:solidFill>
                <a:sym typeface="+mn-lt"/>
              </a:rPr>
              <a:t>in the QS University Rankings First-Class </a:t>
            </a:r>
            <a:r>
              <a:rPr lang="en-GB" altLang="zh-CN" dirty="0">
                <a:solidFill>
                  <a:schemeClr val="accent1">
                    <a:lumMod val="50000"/>
                  </a:schemeClr>
                </a:solidFill>
                <a:sym typeface="+mn-lt"/>
              </a:rPr>
              <a:t>Disciplines</a:t>
            </a:r>
            <a:endParaRPr lang="zh-CN" altLang="en-US" dirty="0" err="1">
              <a:solidFill>
                <a:schemeClr val="accent1">
                  <a:lumMod val="50000"/>
                </a:schemeClr>
              </a:solidFill>
              <a:sym typeface="+mn-lt"/>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图片 1" descr="图片 1"/>
          <p:cNvPicPr>
            <a:picLocks noChangeAspect="1"/>
          </p:cNvPicPr>
          <p:nvPr/>
        </p:nvPicPr>
        <p:blipFill>
          <a:blip r:embed="rId2" cstate="print"/>
          <a:stretch>
            <a:fillRect/>
          </a:stretch>
        </p:blipFill>
        <p:spPr>
          <a:xfrm>
            <a:off x="-1" y="-10750"/>
            <a:ext cx="12315825" cy="6879499"/>
          </a:xfrm>
          <a:prstGeom prst="rect">
            <a:avLst/>
          </a:prstGeom>
          <a:ln w="12700">
            <a:miter lim="400000"/>
            <a:headEnd/>
            <a:tailEnd/>
          </a:ln>
        </p:spPr>
      </p:pic>
      <p:pic>
        <p:nvPicPr>
          <p:cNvPr id="253" name="图片 9" descr="图片 9"/>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pic>
        <p:nvPicPr>
          <p:cNvPr id="51201" name="Picture 1" descr="E:\文件\矿业大学\中国矿业大学图片\中国矿业大学图片\春.jpg"/>
          <p:cNvPicPr>
            <a:picLocks noChangeAspect="1" noChangeArrowheads="1"/>
          </p:cNvPicPr>
          <p:nvPr/>
        </p:nvPicPr>
        <p:blipFill>
          <a:blip r:embed="rId4" cstate="print"/>
          <a:srcRect l="18457" r="22177"/>
          <a:stretch>
            <a:fillRect/>
          </a:stretch>
        </p:blipFill>
        <p:spPr bwMode="auto">
          <a:xfrm>
            <a:off x="5" y="-11875"/>
            <a:ext cx="4975756" cy="6858000"/>
          </a:xfrm>
          <a:prstGeom prst="rect">
            <a:avLst/>
          </a:prstGeom>
          <a:noFill/>
        </p:spPr>
      </p:pic>
      <p:grpSp>
        <p:nvGrpSpPr>
          <p:cNvPr id="11" name="组合 10"/>
          <p:cNvGrpSpPr/>
          <p:nvPr/>
        </p:nvGrpSpPr>
        <p:grpSpPr>
          <a:xfrm>
            <a:off x="5284521" y="5462648"/>
            <a:ext cx="6721740" cy="1210597"/>
            <a:chOff x="4884244" y="5389950"/>
            <a:chExt cx="7181392" cy="1235796"/>
          </a:xfrm>
        </p:grpSpPr>
        <p:pic>
          <p:nvPicPr>
            <p:cNvPr id="12" name="图片 6" descr="图片 6"/>
            <p:cNvPicPr>
              <a:picLocks noChangeAspect="1"/>
            </p:cNvPicPr>
            <p:nvPr/>
          </p:nvPicPr>
          <p:blipFill>
            <a:blip r:embed="rId5" cstate="print"/>
            <a:stretch>
              <a:fillRect/>
            </a:stretch>
          </p:blipFill>
          <p:spPr>
            <a:xfrm>
              <a:off x="4884244" y="5606802"/>
              <a:ext cx="2590477" cy="923811"/>
            </a:xfrm>
            <a:prstGeom prst="rect">
              <a:avLst/>
            </a:prstGeom>
            <a:ln w="12700">
              <a:miter lim="400000"/>
              <a:headEnd/>
              <a:tailEnd/>
            </a:ln>
          </p:spPr>
        </p:pic>
        <p:pic>
          <p:nvPicPr>
            <p:cNvPr id="13" name="图片 7" descr="图片 7"/>
            <p:cNvPicPr>
              <a:picLocks noChangeAspect="1"/>
            </p:cNvPicPr>
            <p:nvPr/>
          </p:nvPicPr>
          <p:blipFill>
            <a:blip r:embed="rId6" cstate="print"/>
            <a:stretch>
              <a:fillRect/>
            </a:stretch>
          </p:blipFill>
          <p:spPr>
            <a:xfrm>
              <a:off x="7474543" y="5626587"/>
              <a:ext cx="2833936" cy="763502"/>
            </a:xfrm>
            <a:prstGeom prst="rect">
              <a:avLst/>
            </a:prstGeom>
            <a:ln w="12700">
              <a:miter lim="400000"/>
              <a:headEnd/>
              <a:tailEnd/>
            </a:ln>
          </p:spPr>
        </p:pic>
        <p:pic>
          <p:nvPicPr>
            <p:cNvPr id="14" name="图片 5" descr="图片 5"/>
            <p:cNvPicPr>
              <a:picLocks noChangeAspect="1"/>
            </p:cNvPicPr>
            <p:nvPr/>
          </p:nvPicPr>
          <p:blipFill>
            <a:blip r:embed="rId7" cstate="print"/>
            <a:stretch>
              <a:fillRect/>
            </a:stretch>
          </p:blipFill>
          <p:spPr>
            <a:xfrm>
              <a:off x="10380460" y="5389950"/>
              <a:ext cx="1685176" cy="1235796"/>
            </a:xfrm>
            <a:prstGeom prst="rect">
              <a:avLst/>
            </a:prstGeom>
            <a:ln w="12700">
              <a:miter lim="400000"/>
              <a:headEnd/>
              <a:tailEnd/>
            </a:ln>
          </p:spPr>
        </p:pic>
      </p:grpSp>
      <p:sp>
        <p:nvSpPr>
          <p:cNvPr id="15" name="矩形 14"/>
          <p:cNvSpPr/>
          <p:nvPr/>
        </p:nvSpPr>
        <p:spPr>
          <a:xfrm>
            <a:off x="5458692" y="758581"/>
            <a:ext cx="6290856" cy="1797672"/>
          </a:xfrm>
          <a:prstGeom prst="rect">
            <a:avLst/>
          </a:prstGeom>
        </p:spPr>
        <p:txBody>
          <a:bodyPr wrap="square">
            <a:spAutoFit/>
          </a:bodyPr>
          <a:lstStyle/>
          <a:p>
            <a:pPr>
              <a:lnSpc>
                <a:spcPct val="120000"/>
              </a:lnSpc>
            </a:pPr>
            <a:r>
              <a:rPr lang="en-US" altLang="zh-CN" sz="4000" b="1" dirty="0">
                <a:solidFill>
                  <a:schemeClr val="accent1">
                    <a:lumMod val="50000"/>
                  </a:schemeClr>
                </a:solidFill>
                <a:cs typeface="+mn-ea"/>
                <a:sym typeface="+mn-lt"/>
              </a:rPr>
              <a:t>ESI Top 1% </a:t>
            </a:r>
          </a:p>
          <a:p>
            <a:pPr>
              <a:lnSpc>
                <a:spcPct val="120000"/>
              </a:lnSpc>
            </a:pPr>
            <a:r>
              <a:rPr lang="en-US" altLang="zh-CN" dirty="0">
                <a:solidFill>
                  <a:schemeClr val="accent1">
                    <a:lumMod val="50000"/>
                  </a:schemeClr>
                </a:solidFill>
                <a:latin typeface="Arial" pitchFamily="34" charset="0"/>
                <a:cs typeface="Arial" pitchFamily="34" charset="0"/>
              </a:rPr>
              <a:t>Earth Science, Engineering Science, Materials Science, Chemistry, Mathematics, Environmental and Ecological Science, Computer Science and Technology,</a:t>
            </a:r>
            <a:r>
              <a:rPr lang="zh-CN" altLang="en-US" dirty="0">
                <a:solidFill>
                  <a:schemeClr val="accent1">
                    <a:lumMod val="50000"/>
                  </a:schemeClr>
                </a:solidFill>
                <a:latin typeface="Arial" pitchFamily="34" charset="0"/>
                <a:cs typeface="Arial" pitchFamily="34" charset="0"/>
              </a:rPr>
              <a:t> </a:t>
            </a:r>
            <a:r>
              <a:rPr lang="en-US" altLang="zh-CN" dirty="0">
                <a:solidFill>
                  <a:schemeClr val="accent1">
                    <a:lumMod val="50000"/>
                  </a:schemeClr>
                </a:solidFill>
                <a:latin typeface="Arial" pitchFamily="34" charset="0"/>
                <a:cs typeface="Arial" pitchFamily="34" charset="0"/>
              </a:rPr>
              <a:t>Geosciences</a:t>
            </a:r>
            <a:endParaRPr lang="en-GB" altLang="zh-CN" dirty="0">
              <a:solidFill>
                <a:schemeClr val="accent1">
                  <a:lumMod val="50000"/>
                </a:schemeClr>
              </a:solidFill>
              <a:latin typeface="Arial" pitchFamily="34" charset="0"/>
              <a:cs typeface="Arial" pitchFamily="34" charset="0"/>
            </a:endParaRPr>
          </a:p>
        </p:txBody>
      </p:sp>
      <p:sp>
        <p:nvSpPr>
          <p:cNvPr id="17" name="文本框 30">
            <a:extLst>
              <a:ext uri="{FF2B5EF4-FFF2-40B4-BE49-F238E27FC236}">
                <a16:creationId xmlns:a16="http://schemas.microsoft.com/office/drawing/2014/main" id="{5062E764-EE03-4CD9-ADF7-2D2128997DA2}"/>
              </a:ext>
            </a:extLst>
          </p:cNvPr>
          <p:cNvSpPr txBox="1"/>
          <p:nvPr/>
        </p:nvSpPr>
        <p:spPr>
          <a:xfrm>
            <a:off x="5476114" y="2781183"/>
            <a:ext cx="5843046" cy="984885"/>
          </a:xfrm>
          <a:prstGeom prst="rect">
            <a:avLst/>
          </a:prstGeom>
          <a:noFill/>
        </p:spPr>
        <p:txBody>
          <a:bodyPr wrap="square" rtlCol="0">
            <a:spAutoFit/>
          </a:bodyPr>
          <a:lstStyle/>
          <a:p>
            <a:r>
              <a:rPr lang="en-US" altLang="zh-CN" sz="4000" b="1" dirty="0">
                <a:solidFill>
                  <a:schemeClr val="accent1">
                    <a:lumMod val="50000"/>
                  </a:schemeClr>
                </a:solidFill>
                <a:cs typeface="+mn-ea"/>
                <a:sym typeface="+mn-lt"/>
              </a:rPr>
              <a:t>#1</a:t>
            </a:r>
            <a:r>
              <a:rPr lang="en-GB" altLang="zh-CN" sz="4000" b="1" dirty="0">
                <a:solidFill>
                  <a:schemeClr val="accent1">
                    <a:lumMod val="50000"/>
                  </a:schemeClr>
                </a:solidFill>
                <a:cs typeface="+mn-ea"/>
                <a:sym typeface="+mn-lt"/>
              </a:rPr>
              <a:t> </a:t>
            </a:r>
            <a:r>
              <a:rPr lang="en-US" altLang="zh-CN" dirty="0">
                <a:solidFill>
                  <a:schemeClr val="accent1">
                    <a:lumMod val="50000"/>
                  </a:schemeClr>
                </a:solidFill>
                <a:sym typeface="+mn-lt"/>
              </a:rPr>
              <a:t>in China for Mining Engr. and Safety Science and Engr. </a:t>
            </a:r>
            <a:endParaRPr lang="zh-CN" altLang="en-US" dirty="0">
              <a:solidFill>
                <a:schemeClr val="accent1">
                  <a:lumMod val="50000"/>
                </a:schemeClr>
              </a:solidFill>
              <a:sym typeface="+mn-lt"/>
            </a:endParaRPr>
          </a:p>
        </p:txBody>
      </p:sp>
      <p:sp>
        <p:nvSpPr>
          <p:cNvPr id="18" name="文本框 30">
            <a:extLst>
              <a:ext uri="{FF2B5EF4-FFF2-40B4-BE49-F238E27FC236}">
                <a16:creationId xmlns:a16="http://schemas.microsoft.com/office/drawing/2014/main" id="{5062E764-EE03-4CD9-ADF7-2D2128997DA2}"/>
              </a:ext>
            </a:extLst>
          </p:cNvPr>
          <p:cNvSpPr txBox="1"/>
          <p:nvPr/>
        </p:nvSpPr>
        <p:spPr>
          <a:xfrm>
            <a:off x="5486013" y="3966708"/>
            <a:ext cx="5997425" cy="1538883"/>
          </a:xfrm>
          <a:prstGeom prst="rect">
            <a:avLst/>
          </a:prstGeom>
          <a:noFill/>
        </p:spPr>
        <p:txBody>
          <a:bodyPr wrap="square" rtlCol="0">
            <a:spAutoFit/>
          </a:bodyPr>
          <a:lstStyle/>
          <a:p>
            <a:r>
              <a:rPr lang="en-US" altLang="zh-CN" sz="4000" b="1" dirty="0">
                <a:solidFill>
                  <a:schemeClr val="accent1">
                    <a:lumMod val="50000"/>
                  </a:schemeClr>
                </a:solidFill>
                <a:cs typeface="+mn-ea"/>
                <a:sym typeface="+mn-lt"/>
              </a:rPr>
              <a:t>#3</a:t>
            </a:r>
            <a:r>
              <a:rPr lang="en-GB" altLang="zh-CN" sz="4000" b="1" dirty="0">
                <a:solidFill>
                  <a:schemeClr val="accent1">
                    <a:lumMod val="50000"/>
                  </a:schemeClr>
                </a:solidFill>
                <a:cs typeface="+mn-ea"/>
                <a:sym typeface="+mn-lt"/>
              </a:rPr>
              <a:t> </a:t>
            </a:r>
            <a:r>
              <a:rPr lang="en-US" altLang="zh-CN" dirty="0">
                <a:solidFill>
                  <a:schemeClr val="accent1">
                    <a:lumMod val="50000"/>
                  </a:schemeClr>
                </a:solidFill>
                <a:sym typeface="+mn-lt"/>
              </a:rPr>
              <a:t>in China for Surveying and Mapping , Geological Resources  and Geological Engr. </a:t>
            </a:r>
          </a:p>
          <a:p>
            <a:endParaRPr lang="en-US" altLang="zh-CN" dirty="0">
              <a:solidFill>
                <a:schemeClr val="accent1">
                  <a:lumMod val="50000"/>
                </a:schemeClr>
              </a:solidFill>
              <a:sym typeface="+mn-lt"/>
            </a:endParaRPr>
          </a:p>
          <a:p>
            <a:r>
              <a:rPr lang="en-GB" altLang="zh-CN" dirty="0">
                <a:solidFill>
                  <a:schemeClr val="accent1">
                    <a:lumMod val="50000"/>
                  </a:schemeClr>
                </a:solidFill>
                <a:sym typeface="+mn-lt"/>
              </a:rPr>
              <a:t>(China National Academic Discipline Assessment 2017 )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图片 1" descr="图片 1"/>
          <p:cNvPicPr>
            <a:picLocks noChangeAspect="1"/>
          </p:cNvPicPr>
          <p:nvPr/>
        </p:nvPicPr>
        <p:blipFill>
          <a:blip r:embed="rId2" cstate="print"/>
          <a:stretch>
            <a:fillRect/>
          </a:stretch>
        </p:blipFill>
        <p:spPr>
          <a:xfrm>
            <a:off x="0" y="-10750"/>
            <a:ext cx="12192000" cy="6879499"/>
          </a:xfrm>
          <a:prstGeom prst="rect">
            <a:avLst/>
          </a:prstGeom>
          <a:ln w="12700">
            <a:miter lim="400000"/>
            <a:headEnd/>
            <a:tailEnd/>
          </a:ln>
        </p:spPr>
      </p:pic>
      <p:pic>
        <p:nvPicPr>
          <p:cNvPr id="256" name="图片 2" descr="图片 2"/>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pic>
        <p:nvPicPr>
          <p:cNvPr id="262" name="图片 9" descr="图片 9"/>
          <p:cNvPicPr>
            <a:picLocks noChangeAspect="1"/>
          </p:cNvPicPr>
          <p:nvPr/>
        </p:nvPicPr>
        <p:blipFill>
          <a:blip r:embed="rId4" cstate="print"/>
          <a:srcRect r="8443"/>
          <a:stretch>
            <a:fillRect/>
          </a:stretch>
        </p:blipFill>
        <p:spPr>
          <a:xfrm>
            <a:off x="2" y="3515096"/>
            <a:ext cx="5011385" cy="3342904"/>
          </a:xfrm>
          <a:prstGeom prst="rect">
            <a:avLst/>
          </a:prstGeom>
          <a:ln w="12700">
            <a:miter lim="400000"/>
            <a:headEnd/>
            <a:tailEnd/>
          </a:ln>
        </p:spPr>
      </p:pic>
      <p:pic>
        <p:nvPicPr>
          <p:cNvPr id="263" name="图片 10" descr="图片 10"/>
          <p:cNvPicPr>
            <a:picLocks noChangeAspect="1"/>
          </p:cNvPicPr>
          <p:nvPr/>
        </p:nvPicPr>
        <p:blipFill>
          <a:blip r:embed="rId5" cstate="print"/>
          <a:srcRect l="3650" r="5220"/>
          <a:stretch>
            <a:fillRect/>
          </a:stretch>
        </p:blipFill>
        <p:spPr>
          <a:xfrm>
            <a:off x="7" y="-11874"/>
            <a:ext cx="4986572" cy="3526970"/>
          </a:xfrm>
          <a:prstGeom prst="rect">
            <a:avLst/>
          </a:prstGeom>
          <a:ln w="12700">
            <a:miter lim="400000"/>
            <a:headEnd/>
            <a:tailEnd/>
          </a:ln>
        </p:spPr>
      </p:pic>
      <p:sp>
        <p:nvSpPr>
          <p:cNvPr id="11" name="矩形 10"/>
          <p:cNvSpPr/>
          <p:nvPr/>
        </p:nvSpPr>
        <p:spPr>
          <a:xfrm>
            <a:off x="5458692" y="1756081"/>
            <a:ext cx="5917869" cy="2119811"/>
          </a:xfrm>
          <a:prstGeom prst="rect">
            <a:avLst/>
          </a:prstGeom>
        </p:spPr>
        <p:txBody>
          <a:bodyPr wrap="square">
            <a:spAutoFit/>
          </a:bodyPr>
          <a:lstStyle/>
          <a:p>
            <a:pPr>
              <a:lnSpc>
                <a:spcPct val="120000"/>
              </a:lnSpc>
            </a:pPr>
            <a:r>
              <a:rPr lang="en-US" altLang="zh-CN" sz="4000" b="1" dirty="0">
                <a:solidFill>
                  <a:schemeClr val="accent1">
                    <a:lumMod val="50000"/>
                  </a:schemeClr>
                </a:solidFill>
                <a:cs typeface="+mn-ea"/>
                <a:sym typeface="+mn-lt"/>
              </a:rPr>
              <a:t>2129 </a:t>
            </a:r>
          </a:p>
          <a:p>
            <a:pPr>
              <a:lnSpc>
                <a:spcPct val="120000"/>
              </a:lnSpc>
            </a:pPr>
            <a:r>
              <a:rPr lang="en-US" altLang="zh-CN" sz="2400" dirty="0">
                <a:solidFill>
                  <a:schemeClr val="accent1">
                    <a:lumMod val="50000"/>
                  </a:schemeClr>
                </a:solidFill>
                <a:latin typeface="Arial" pitchFamily="34" charset="0"/>
                <a:cs typeface="Arial" pitchFamily="34" charset="0"/>
              </a:rPr>
              <a:t>Teaching staff  are currently working at CUMT</a:t>
            </a:r>
          </a:p>
          <a:p>
            <a:pPr>
              <a:lnSpc>
                <a:spcPct val="120000"/>
              </a:lnSpc>
            </a:pPr>
            <a:endParaRPr lang="en-GB" altLang="zh-CN" sz="2400" dirty="0">
              <a:solidFill>
                <a:schemeClr val="accent1">
                  <a:lumMod val="50000"/>
                </a:schemeClr>
              </a:solidFill>
            </a:endParaRPr>
          </a:p>
        </p:txBody>
      </p:sp>
      <p:sp>
        <p:nvSpPr>
          <p:cNvPr id="12" name="矩形 11"/>
          <p:cNvSpPr/>
          <p:nvPr/>
        </p:nvSpPr>
        <p:spPr>
          <a:xfrm>
            <a:off x="5480464" y="3749153"/>
            <a:ext cx="5917869" cy="3046988"/>
          </a:xfrm>
          <a:prstGeom prst="rect">
            <a:avLst/>
          </a:prstGeom>
        </p:spPr>
        <p:txBody>
          <a:bodyPr wrap="square">
            <a:spAutoFit/>
          </a:bodyPr>
          <a:lstStyle/>
          <a:p>
            <a:pPr>
              <a:lnSpc>
                <a:spcPct val="120000"/>
              </a:lnSpc>
            </a:pPr>
            <a:r>
              <a:rPr lang="en-US" altLang="zh-CN" sz="4000" b="1" dirty="0">
                <a:solidFill>
                  <a:schemeClr val="accent1">
                    <a:lumMod val="50000"/>
                  </a:schemeClr>
                </a:solidFill>
                <a:cs typeface="+mn-ea"/>
                <a:sym typeface="+mn-lt"/>
              </a:rPr>
              <a:t>16</a:t>
            </a:r>
          </a:p>
          <a:p>
            <a:pPr>
              <a:lnSpc>
                <a:spcPct val="120000"/>
              </a:lnSpc>
            </a:pPr>
            <a:r>
              <a:rPr lang="en-US" altLang="zh-CN" sz="2400" dirty="0">
                <a:solidFill>
                  <a:schemeClr val="accent1">
                    <a:lumMod val="50000"/>
                  </a:schemeClr>
                </a:solidFill>
                <a:latin typeface="Arial" pitchFamily="34" charset="0"/>
                <a:cs typeface="Arial" pitchFamily="34" charset="0"/>
              </a:rPr>
              <a:t>academicians from Chinese Academy of Social Sciences and Chinese Academy of Engineering (including visiting professors)</a:t>
            </a:r>
          </a:p>
          <a:p>
            <a:pPr>
              <a:lnSpc>
                <a:spcPct val="120000"/>
              </a:lnSpc>
            </a:pPr>
            <a:endParaRPr lang="en-US" altLang="zh-CN" sz="2400" dirty="0">
              <a:solidFill>
                <a:schemeClr val="accent1">
                  <a:lumMod val="50000"/>
                </a:schemeClr>
              </a:solidFill>
              <a:latin typeface="Arial" pitchFamily="34" charset="0"/>
              <a:cs typeface="Arial" pitchFamily="34" charset="0"/>
            </a:endParaRPr>
          </a:p>
          <a:p>
            <a:pPr>
              <a:lnSpc>
                <a:spcPct val="120000"/>
              </a:lnSpc>
            </a:pPr>
            <a:endParaRPr lang="en-GB" altLang="zh-CN" sz="2400" dirty="0">
              <a:solidFill>
                <a:schemeClr val="accent1">
                  <a:lumMod val="50000"/>
                </a:schemeClr>
              </a:solidFill>
            </a:endParaRPr>
          </a:p>
        </p:txBody>
      </p:sp>
      <p:sp>
        <p:nvSpPr>
          <p:cNvPr id="13" name="矩形 12"/>
          <p:cNvSpPr/>
          <p:nvPr/>
        </p:nvSpPr>
        <p:spPr>
          <a:xfrm>
            <a:off x="5457074" y="544689"/>
            <a:ext cx="3401917" cy="901401"/>
          </a:xfrm>
          <a:prstGeom prst="rect">
            <a:avLst/>
          </a:prstGeom>
        </p:spPr>
        <p:txBody>
          <a:bodyPr wrap="square">
            <a:spAutoFit/>
          </a:bodyPr>
          <a:lstStyle/>
          <a:p>
            <a:pPr>
              <a:lnSpc>
                <a:spcPct val="120000"/>
              </a:lnSpc>
            </a:pPr>
            <a:r>
              <a:rPr lang="en-US" altLang="zh-CN" sz="4800" b="1" dirty="0">
                <a:solidFill>
                  <a:schemeClr val="accent1">
                    <a:lumMod val="50000"/>
                  </a:schemeClr>
                </a:solidFill>
                <a:latin typeface="Times New Roman Bold" pitchFamily="18" charset="0"/>
                <a:cs typeface="Times New Roman Bold" pitchFamily="18" charset="0"/>
                <a:sym typeface="+mn-lt"/>
              </a:rPr>
              <a:t>Team</a:t>
            </a:r>
            <a:endParaRPr lang="en-US" altLang="zh-CN" sz="4400" b="1" dirty="0">
              <a:solidFill>
                <a:schemeClr val="accent1">
                  <a:lumMod val="50000"/>
                </a:schemeClr>
              </a:solidFill>
              <a:latin typeface="Times New Roman Bold" pitchFamily="18" charset="0"/>
              <a:cs typeface="Times New Roman Bold" pitchFamily="18" charset="0"/>
              <a:sym typeface="+mn-lt"/>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图片 1" descr="图片 1"/>
          <p:cNvPicPr>
            <a:picLocks noChangeAspect="1"/>
          </p:cNvPicPr>
          <p:nvPr/>
        </p:nvPicPr>
        <p:blipFill>
          <a:blip r:embed="rId2" cstate="print"/>
          <a:stretch>
            <a:fillRect/>
          </a:stretch>
        </p:blipFill>
        <p:spPr>
          <a:xfrm>
            <a:off x="0" y="-10750"/>
            <a:ext cx="12192000" cy="6879499"/>
          </a:xfrm>
          <a:prstGeom prst="rect">
            <a:avLst/>
          </a:prstGeom>
          <a:ln w="12700">
            <a:miter lim="400000"/>
            <a:headEnd/>
            <a:tailEnd/>
          </a:ln>
        </p:spPr>
      </p:pic>
      <p:pic>
        <p:nvPicPr>
          <p:cNvPr id="267" name="Picture 9" descr="Picture 9"/>
          <p:cNvPicPr>
            <a:picLocks noChangeAspect="1"/>
          </p:cNvPicPr>
          <p:nvPr/>
        </p:nvPicPr>
        <p:blipFill>
          <a:blip r:embed="rId3" cstate="print"/>
          <a:stretch>
            <a:fillRect/>
          </a:stretch>
        </p:blipFill>
        <p:spPr>
          <a:xfrm>
            <a:off x="-2898" y="-27433"/>
            <a:ext cx="4966784" cy="3518777"/>
          </a:xfrm>
          <a:prstGeom prst="rect">
            <a:avLst/>
          </a:prstGeom>
          <a:ln w="12700">
            <a:miter lim="400000"/>
            <a:headEnd/>
            <a:tailEnd/>
          </a:ln>
        </p:spPr>
      </p:pic>
      <p:pic>
        <p:nvPicPr>
          <p:cNvPr id="269" name="图片 7" descr="图片 7"/>
          <p:cNvPicPr>
            <a:picLocks noChangeAspect="1"/>
          </p:cNvPicPr>
          <p:nvPr/>
        </p:nvPicPr>
        <p:blipFill>
          <a:blip r:embed="rId4" cstate="print"/>
          <a:stretch>
            <a:fillRect/>
          </a:stretch>
        </p:blipFill>
        <p:spPr>
          <a:xfrm>
            <a:off x="9700952" y="279007"/>
            <a:ext cx="2309339" cy="591718"/>
          </a:xfrm>
          <a:prstGeom prst="rect">
            <a:avLst/>
          </a:prstGeom>
          <a:ln w="12700">
            <a:miter lim="400000"/>
            <a:headEnd/>
            <a:tailEnd/>
          </a:ln>
        </p:spPr>
      </p:pic>
      <p:pic>
        <p:nvPicPr>
          <p:cNvPr id="270" name="图片 8" descr="图片 8"/>
          <p:cNvPicPr>
            <a:picLocks noChangeAspect="1"/>
          </p:cNvPicPr>
          <p:nvPr/>
        </p:nvPicPr>
        <p:blipFill>
          <a:blip r:embed="rId5" cstate="print"/>
          <a:stretch>
            <a:fillRect/>
          </a:stretch>
        </p:blipFill>
        <p:spPr>
          <a:xfrm>
            <a:off x="1434" y="3443844"/>
            <a:ext cx="4974328" cy="3414155"/>
          </a:xfrm>
          <a:prstGeom prst="rect">
            <a:avLst/>
          </a:prstGeom>
          <a:ln w="12700">
            <a:miter lim="400000"/>
            <a:headEnd/>
            <a:tailEnd/>
          </a:ln>
        </p:spPr>
      </p:pic>
      <p:sp>
        <p:nvSpPr>
          <p:cNvPr id="8" name="矩形 7"/>
          <p:cNvSpPr/>
          <p:nvPr/>
        </p:nvSpPr>
        <p:spPr>
          <a:xfrm>
            <a:off x="5494317" y="1672956"/>
            <a:ext cx="5917869" cy="830997"/>
          </a:xfrm>
          <a:prstGeom prst="rect">
            <a:avLst/>
          </a:prstGeom>
        </p:spPr>
        <p:txBody>
          <a:bodyPr wrap="square">
            <a:spAutoFit/>
          </a:bodyPr>
          <a:lstStyle/>
          <a:p>
            <a:pPr>
              <a:lnSpc>
                <a:spcPct val="120000"/>
              </a:lnSpc>
            </a:pPr>
            <a:r>
              <a:rPr lang="en-US" altLang="zh-CN" sz="4000" b="1" dirty="0">
                <a:solidFill>
                  <a:schemeClr val="accent1">
                    <a:lumMod val="50000"/>
                  </a:schemeClr>
                </a:solidFill>
                <a:cs typeface="+mn-ea"/>
                <a:sym typeface="+mn-lt"/>
              </a:rPr>
              <a:t>2</a:t>
            </a:r>
            <a:r>
              <a:rPr lang="en-US" altLang="zh-CN" sz="3200" b="1" dirty="0">
                <a:solidFill>
                  <a:schemeClr val="accent1">
                    <a:lumMod val="50000"/>
                  </a:schemeClr>
                </a:solidFill>
                <a:cs typeface="+mn-ea"/>
                <a:sym typeface="+mn-lt"/>
              </a:rPr>
              <a:t> </a:t>
            </a:r>
            <a:r>
              <a:rPr lang="en-GB" altLang="zh-CN" sz="2400" dirty="0">
                <a:solidFill>
                  <a:schemeClr val="accent1">
                    <a:lumMod val="50000"/>
                  </a:schemeClr>
                </a:solidFill>
                <a:latin typeface="Arial" pitchFamily="34" charset="0"/>
                <a:cs typeface="Arial" pitchFamily="34" charset="0"/>
              </a:rPr>
              <a:t>National laboratories</a:t>
            </a:r>
            <a:endParaRPr lang="en-US" altLang="zh-CN" sz="2400" dirty="0">
              <a:solidFill>
                <a:schemeClr val="accent1">
                  <a:lumMod val="50000"/>
                </a:schemeClr>
              </a:solidFill>
              <a:latin typeface="Arial" pitchFamily="34" charset="0"/>
              <a:cs typeface="Arial" pitchFamily="34" charset="0"/>
            </a:endParaRPr>
          </a:p>
        </p:txBody>
      </p:sp>
      <p:sp>
        <p:nvSpPr>
          <p:cNvPr id="11" name="矩形 10"/>
          <p:cNvSpPr/>
          <p:nvPr/>
        </p:nvSpPr>
        <p:spPr>
          <a:xfrm>
            <a:off x="5492342" y="2704106"/>
            <a:ext cx="5917869" cy="830997"/>
          </a:xfrm>
          <a:prstGeom prst="rect">
            <a:avLst/>
          </a:prstGeom>
        </p:spPr>
        <p:txBody>
          <a:bodyPr wrap="square">
            <a:spAutoFit/>
          </a:bodyPr>
          <a:lstStyle/>
          <a:p>
            <a:pPr>
              <a:lnSpc>
                <a:spcPct val="120000"/>
              </a:lnSpc>
            </a:pPr>
            <a:r>
              <a:rPr lang="en-US" altLang="zh-CN" sz="4000" b="1" dirty="0">
                <a:solidFill>
                  <a:schemeClr val="accent1">
                    <a:lumMod val="50000"/>
                  </a:schemeClr>
                </a:solidFill>
                <a:cs typeface="+mn-ea"/>
                <a:sym typeface="+mn-lt"/>
              </a:rPr>
              <a:t>2</a:t>
            </a:r>
            <a:r>
              <a:rPr lang="en-US" altLang="zh-CN" sz="3200" b="1" dirty="0">
                <a:solidFill>
                  <a:schemeClr val="accent1">
                    <a:lumMod val="50000"/>
                  </a:schemeClr>
                </a:solidFill>
                <a:cs typeface="+mn-ea"/>
                <a:sym typeface="+mn-lt"/>
              </a:rPr>
              <a:t> </a:t>
            </a:r>
            <a:r>
              <a:rPr lang="en-US" altLang="zh-CN" sz="2400" dirty="0">
                <a:solidFill>
                  <a:schemeClr val="accent1">
                    <a:lumMod val="50000"/>
                  </a:schemeClr>
                </a:solidFill>
                <a:latin typeface="Arial" pitchFamily="34" charset="0"/>
                <a:cs typeface="Arial" pitchFamily="34" charset="0"/>
              </a:rPr>
              <a:t>National Engr. (tech.) research centers </a:t>
            </a:r>
          </a:p>
        </p:txBody>
      </p:sp>
      <p:sp>
        <p:nvSpPr>
          <p:cNvPr id="12" name="矩形 11"/>
          <p:cNvSpPr/>
          <p:nvPr/>
        </p:nvSpPr>
        <p:spPr>
          <a:xfrm>
            <a:off x="5466614" y="3901545"/>
            <a:ext cx="5917869" cy="830997"/>
          </a:xfrm>
          <a:prstGeom prst="rect">
            <a:avLst/>
          </a:prstGeom>
        </p:spPr>
        <p:txBody>
          <a:bodyPr wrap="square">
            <a:spAutoFit/>
          </a:bodyPr>
          <a:lstStyle/>
          <a:p>
            <a:pPr>
              <a:lnSpc>
                <a:spcPct val="120000"/>
              </a:lnSpc>
            </a:pPr>
            <a:r>
              <a:rPr lang="en-US" altLang="zh-CN" sz="4000" b="1" dirty="0">
                <a:solidFill>
                  <a:schemeClr val="accent1">
                    <a:lumMod val="50000"/>
                  </a:schemeClr>
                </a:solidFill>
                <a:cs typeface="+mn-ea"/>
                <a:sym typeface="+mn-lt"/>
              </a:rPr>
              <a:t>1</a:t>
            </a:r>
            <a:r>
              <a:rPr lang="en-US" altLang="zh-CN" sz="3200" b="1" dirty="0">
                <a:solidFill>
                  <a:schemeClr val="accent1">
                    <a:lumMod val="50000"/>
                  </a:schemeClr>
                </a:solidFill>
                <a:cs typeface="+mn-ea"/>
                <a:sym typeface="+mn-lt"/>
              </a:rPr>
              <a:t> </a:t>
            </a:r>
            <a:r>
              <a:rPr lang="en-GB" altLang="zh-CN" sz="2400" dirty="0">
                <a:solidFill>
                  <a:schemeClr val="accent1">
                    <a:lumMod val="50000"/>
                  </a:schemeClr>
                </a:solidFill>
                <a:latin typeface="Arial" pitchFamily="34" charset="0"/>
                <a:cs typeface="Arial" pitchFamily="34" charset="0"/>
              </a:rPr>
              <a:t>National Engr. Laboratory</a:t>
            </a:r>
            <a:endParaRPr lang="en-US" altLang="zh-CN" sz="2400" dirty="0">
              <a:solidFill>
                <a:schemeClr val="accent1">
                  <a:lumMod val="50000"/>
                </a:schemeClr>
              </a:solidFill>
              <a:latin typeface="Arial" pitchFamily="34" charset="0"/>
              <a:cs typeface="Arial" pitchFamily="34" charset="0"/>
            </a:endParaRPr>
          </a:p>
        </p:txBody>
      </p:sp>
      <p:sp>
        <p:nvSpPr>
          <p:cNvPr id="13" name="矩形 12"/>
          <p:cNvSpPr/>
          <p:nvPr/>
        </p:nvSpPr>
        <p:spPr>
          <a:xfrm>
            <a:off x="5466614" y="4875298"/>
            <a:ext cx="5917869" cy="1274195"/>
          </a:xfrm>
          <a:prstGeom prst="rect">
            <a:avLst/>
          </a:prstGeom>
        </p:spPr>
        <p:txBody>
          <a:bodyPr wrap="square">
            <a:spAutoFit/>
          </a:bodyPr>
          <a:lstStyle/>
          <a:p>
            <a:pPr>
              <a:lnSpc>
                <a:spcPct val="120000"/>
              </a:lnSpc>
            </a:pPr>
            <a:r>
              <a:rPr lang="en-US" altLang="zh-CN" sz="4000" b="1" dirty="0">
                <a:solidFill>
                  <a:schemeClr val="accent1">
                    <a:lumMod val="50000"/>
                  </a:schemeClr>
                </a:solidFill>
                <a:cs typeface="+mn-ea"/>
                <a:sym typeface="+mn-lt"/>
              </a:rPr>
              <a:t>30+</a:t>
            </a:r>
            <a:r>
              <a:rPr lang="en-US" altLang="zh-CN" sz="3600" b="1" dirty="0">
                <a:solidFill>
                  <a:schemeClr val="accent1">
                    <a:lumMod val="50000"/>
                  </a:schemeClr>
                </a:solidFill>
                <a:cs typeface="+mn-ea"/>
                <a:sym typeface="+mn-lt"/>
              </a:rPr>
              <a:t> </a:t>
            </a:r>
            <a:r>
              <a:rPr lang="en-US" altLang="zh-CN" sz="2400" dirty="0">
                <a:solidFill>
                  <a:schemeClr val="accent1">
                    <a:lumMod val="50000"/>
                  </a:schemeClr>
                </a:solidFill>
                <a:latin typeface="Arial" pitchFamily="34" charset="0"/>
                <a:cs typeface="Arial" pitchFamily="34" charset="0"/>
              </a:rPr>
              <a:t>Ministerial &amp; Provincial-level labs, Engr. research centers or tech. centers</a:t>
            </a:r>
          </a:p>
        </p:txBody>
      </p:sp>
      <p:sp>
        <p:nvSpPr>
          <p:cNvPr id="15" name="矩形 14"/>
          <p:cNvSpPr/>
          <p:nvPr/>
        </p:nvSpPr>
        <p:spPr>
          <a:xfrm>
            <a:off x="5492699" y="544689"/>
            <a:ext cx="3401917" cy="901401"/>
          </a:xfrm>
          <a:prstGeom prst="rect">
            <a:avLst/>
          </a:prstGeom>
        </p:spPr>
        <p:txBody>
          <a:bodyPr wrap="square">
            <a:spAutoFit/>
          </a:bodyPr>
          <a:lstStyle/>
          <a:p>
            <a:pPr>
              <a:lnSpc>
                <a:spcPct val="120000"/>
              </a:lnSpc>
            </a:pPr>
            <a:r>
              <a:rPr lang="en-US" altLang="zh-CN" sz="4800" b="1" dirty="0">
                <a:solidFill>
                  <a:schemeClr val="accent1">
                    <a:lumMod val="50000"/>
                  </a:schemeClr>
                </a:solidFill>
                <a:latin typeface="Times New Roman Bold" pitchFamily="18" charset="0"/>
                <a:cs typeface="Times New Roman Bold" pitchFamily="18" charset="0"/>
                <a:sym typeface="+mn-lt"/>
              </a:rPr>
              <a:t>Facilities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tretch>
            <a:fillRect/>
          </a:stretch>
        </p:blipFill>
        <p:spPr>
          <a:xfrm>
            <a:off x="9700953" y="279008"/>
            <a:ext cx="2309338" cy="591717"/>
          </a:xfrm>
          <a:prstGeom prst="rect">
            <a:avLst/>
          </a:prstGeom>
        </p:spPr>
      </p:pic>
      <p:pic>
        <p:nvPicPr>
          <p:cNvPr id="8" name="图片 7"/>
          <p:cNvPicPr>
            <a:picLocks noChangeAspect="1"/>
          </p:cNvPicPr>
          <p:nvPr/>
        </p:nvPicPr>
        <p:blipFill>
          <a:blip r:embed="rId4" cstate="print">
            <a:lum bright="24000"/>
          </a:blip>
          <a:stretch>
            <a:fillRect/>
          </a:stretch>
        </p:blipFill>
        <p:spPr>
          <a:xfrm>
            <a:off x="0" y="1196975"/>
            <a:ext cx="12192000" cy="4965700"/>
          </a:xfrm>
          <a:prstGeom prst="rect">
            <a:avLst/>
          </a:prstGeom>
        </p:spPr>
      </p:pic>
      <p:sp>
        <p:nvSpPr>
          <p:cNvPr id="9" name="文本框 8"/>
          <p:cNvSpPr txBox="1"/>
          <p:nvPr/>
        </p:nvSpPr>
        <p:spPr>
          <a:xfrm>
            <a:off x="10004786" y="4179178"/>
            <a:ext cx="1896673" cy="707886"/>
          </a:xfrm>
          <a:prstGeom prst="rect">
            <a:avLst/>
          </a:prstGeom>
          <a:noFill/>
        </p:spPr>
        <p:txBody>
          <a:bodyPr wrap="none" rtlCol="0" anchor="ctr">
            <a:spAutoFit/>
          </a:bodyPr>
          <a:lstStyle/>
          <a:p>
            <a:r>
              <a:rPr lang="en-US" altLang="zh-CN" sz="4000" b="1" dirty="0">
                <a:solidFill>
                  <a:srgbClr val="AF935C"/>
                </a:solidFill>
                <a:latin typeface="Arial" panose="020B0704020202020204" pitchFamily="34" charset="0"/>
                <a:ea typeface="微软雅黑" panose="020B0503020204020204" charset="-122"/>
                <a:cs typeface="Arial" panose="020B0704020202020204" pitchFamily="34" charset="0"/>
                <a:sym typeface="+mn-lt"/>
              </a:rPr>
              <a:t>Part 04</a:t>
            </a:r>
            <a:endParaRPr lang="zh-CN" altLang="en-US" sz="4000" b="1" dirty="0">
              <a:solidFill>
                <a:srgbClr val="AF935C"/>
              </a:solidFill>
              <a:latin typeface="Arial" panose="020B0704020202020204" pitchFamily="34" charset="0"/>
              <a:ea typeface="微软雅黑" panose="020B0503020204020204" charset="-122"/>
              <a:cs typeface="Arial" panose="020B0704020202020204" pitchFamily="34" charset="0"/>
              <a:sym typeface="+mn-lt"/>
            </a:endParaRPr>
          </a:p>
        </p:txBody>
      </p:sp>
      <p:sp>
        <p:nvSpPr>
          <p:cNvPr id="10" name="文本框 9"/>
          <p:cNvSpPr txBox="1"/>
          <p:nvPr/>
        </p:nvSpPr>
        <p:spPr>
          <a:xfrm>
            <a:off x="8055768" y="5192866"/>
            <a:ext cx="3954780" cy="768350"/>
          </a:xfrm>
          <a:prstGeom prst="rect">
            <a:avLst/>
          </a:prstGeom>
          <a:noFill/>
        </p:spPr>
        <p:txBody>
          <a:bodyPr vert="horz" wrap="none" rtlCol="0">
            <a:spAutoFit/>
          </a:bodyPr>
          <a:lstStyle/>
          <a:p>
            <a:r>
              <a:rPr lang="en-US" altLang="zh-CN" sz="4400" b="1" spc="300" dirty="0">
                <a:solidFill>
                  <a:schemeClr val="bg1"/>
                </a:solidFill>
                <a:latin typeface="Arial" panose="020B0704020202020204" pitchFamily="34" charset="0"/>
                <a:ea typeface="微软雅黑" panose="020B0503020204020204" charset="-122"/>
                <a:cs typeface="Arial" panose="020B0704020202020204" pitchFamily="34" charset="0"/>
                <a:sym typeface="+mn-lt"/>
              </a:rPr>
              <a:t>Campus Life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图片 1" descr="图片 1"/>
          <p:cNvPicPr>
            <a:picLocks noChangeAspect="1"/>
          </p:cNvPicPr>
          <p:nvPr/>
        </p:nvPicPr>
        <p:blipFill>
          <a:blip r:embed="rId2" cstate="print"/>
          <a:stretch>
            <a:fillRect/>
          </a:stretch>
        </p:blipFill>
        <p:spPr>
          <a:xfrm>
            <a:off x="-84456" y="45"/>
            <a:ext cx="12192001" cy="6879499"/>
          </a:xfrm>
          <a:prstGeom prst="rect">
            <a:avLst/>
          </a:prstGeom>
          <a:ln w="12700">
            <a:miter lim="400000"/>
            <a:headEnd/>
            <a:tailEnd/>
          </a:ln>
        </p:spPr>
      </p:pic>
      <p:pic>
        <p:nvPicPr>
          <p:cNvPr id="273" name="图片 7" descr="图片 7"/>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sp>
        <p:nvSpPr>
          <p:cNvPr id="274" name="Title 1"/>
          <p:cNvSpPr txBox="1"/>
          <p:nvPr/>
        </p:nvSpPr>
        <p:spPr>
          <a:xfrm>
            <a:off x="5987916" y="3178001"/>
            <a:ext cx="2212817" cy="1143001"/>
          </a:xfrm>
          <a:prstGeom prst="rect">
            <a:avLst/>
          </a:prstGeom>
          <a:ln w="12700">
            <a:miter lim="400000"/>
          </a:ln>
        </p:spPr>
        <p:txBody>
          <a:bodyPr lIns="45719" rIns="45719">
            <a:normAutofit/>
          </a:bodyPr>
          <a:lstStyle>
            <a:lvl1pPr>
              <a:lnSpc>
                <a:spcPct val="90000"/>
              </a:lnSpc>
              <a:defRPr sz="5400" b="1">
                <a:solidFill>
                  <a:srgbClr val="602C2F"/>
                </a:solidFill>
              </a:defRPr>
            </a:lvl1pPr>
          </a:lstStyle>
          <a:p>
            <a:r>
              <a:rPr lang="en-US" altLang="zh-CN" dirty="0">
                <a:solidFill>
                  <a:schemeClr val="accent1">
                    <a:lumMod val="50000"/>
                  </a:schemeClr>
                </a:solidFill>
              </a:rPr>
              <a:t>680</a:t>
            </a:r>
            <a:endParaRPr lang="en-US" dirty="0">
              <a:solidFill>
                <a:schemeClr val="accent1">
                  <a:lumMod val="50000"/>
                </a:schemeClr>
              </a:solidFill>
            </a:endParaRPr>
          </a:p>
        </p:txBody>
      </p:sp>
      <p:sp>
        <p:nvSpPr>
          <p:cNvPr id="275" name="Content Placeholder 2"/>
          <p:cNvSpPr txBox="1"/>
          <p:nvPr/>
        </p:nvSpPr>
        <p:spPr>
          <a:xfrm>
            <a:off x="5823360" y="1574165"/>
            <a:ext cx="4702175" cy="755650"/>
          </a:xfrm>
          <a:prstGeom prst="rect">
            <a:avLst/>
          </a:prstGeom>
          <a:ln w="12700">
            <a:miter lim="400000"/>
          </a:ln>
        </p:spPr>
        <p:txBody>
          <a:bodyPr wrap="square" lIns="45719" rIns="45719">
            <a:spAutoFit/>
          </a:bodyPr>
          <a:lstStyle/>
          <a:p>
            <a:pPr>
              <a:lnSpc>
                <a:spcPct val="90000"/>
              </a:lnSpc>
              <a:spcBef>
                <a:spcPts val="1000"/>
              </a:spcBef>
              <a:defRPr sz="2800">
                <a:solidFill>
                  <a:srgbClr val="8A8A8A"/>
                </a:solidFill>
              </a:defRPr>
            </a:pPr>
            <a:r>
              <a:rPr sz="2400" dirty="0">
                <a:solidFill>
                  <a:schemeClr val="accent1">
                    <a:lumMod val="50000"/>
                  </a:schemeClr>
                </a:solidFill>
              </a:rPr>
              <a:t>…</a:t>
            </a:r>
            <a:r>
              <a:rPr sz="2400" b="1" dirty="0">
                <a:solidFill>
                  <a:schemeClr val="accent1">
                    <a:lumMod val="50000"/>
                  </a:schemeClr>
                </a:solidFill>
              </a:rPr>
              <a:t>students </a:t>
            </a:r>
            <a:r>
              <a:rPr sz="2400" dirty="0">
                <a:solidFill>
                  <a:schemeClr val="accent1">
                    <a:lumMod val="50000"/>
                  </a:schemeClr>
                </a:solidFill>
              </a:rPr>
              <a:t> are currently registered at CUMT, including :</a:t>
            </a:r>
          </a:p>
        </p:txBody>
      </p:sp>
      <p:pic>
        <p:nvPicPr>
          <p:cNvPr id="278" name="图片 5" descr="图片 5"/>
          <p:cNvPicPr>
            <a:picLocks noChangeAspect="1"/>
          </p:cNvPicPr>
          <p:nvPr/>
        </p:nvPicPr>
        <p:blipFill>
          <a:blip r:embed="rId4" cstate="print"/>
          <a:stretch>
            <a:fillRect/>
          </a:stretch>
        </p:blipFill>
        <p:spPr>
          <a:xfrm>
            <a:off x="-85765" y="0"/>
            <a:ext cx="5175264" cy="3126377"/>
          </a:xfrm>
          <a:prstGeom prst="rect">
            <a:avLst/>
          </a:prstGeom>
          <a:ln w="12700">
            <a:miter lim="400000"/>
            <a:headEnd/>
            <a:tailEnd/>
          </a:ln>
        </p:spPr>
      </p:pic>
      <p:sp>
        <p:nvSpPr>
          <p:cNvPr id="280" name="Content Placeholder 2"/>
          <p:cNvSpPr txBox="1"/>
          <p:nvPr/>
        </p:nvSpPr>
        <p:spPr>
          <a:xfrm>
            <a:off x="5823360" y="5711825"/>
            <a:ext cx="5666105" cy="755650"/>
          </a:xfrm>
          <a:prstGeom prst="rect">
            <a:avLst/>
          </a:prstGeom>
          <a:ln w="12700">
            <a:miter lim="400000"/>
          </a:ln>
        </p:spPr>
        <p:txBody>
          <a:bodyPr wrap="square" lIns="45719" rIns="45719">
            <a:spAutoFit/>
          </a:bodyPr>
          <a:lstStyle/>
          <a:p>
            <a:pPr>
              <a:lnSpc>
                <a:spcPct val="90000"/>
              </a:lnSpc>
              <a:spcBef>
                <a:spcPts val="1000"/>
              </a:spcBef>
              <a:defRPr sz="2800">
                <a:solidFill>
                  <a:srgbClr val="8A8A8A"/>
                </a:solidFill>
              </a:defRPr>
            </a:pPr>
            <a:r>
              <a:rPr sz="2000" dirty="0">
                <a:solidFill>
                  <a:schemeClr val="accent1">
                    <a:lumMod val="50000"/>
                  </a:schemeClr>
                </a:solidFill>
              </a:rPr>
              <a:t> </a:t>
            </a:r>
            <a:r>
              <a:rPr lang="en-US" altLang="zh-CN" sz="2000" dirty="0">
                <a:solidFill>
                  <a:schemeClr val="accent1">
                    <a:lumMod val="50000"/>
                  </a:schemeClr>
                </a:solidFill>
              </a:rPr>
              <a:t>more than </a:t>
            </a:r>
            <a:r>
              <a:rPr sz="2000" dirty="0">
                <a:solidFill>
                  <a:schemeClr val="accent1">
                    <a:lumMod val="50000"/>
                  </a:schemeClr>
                </a:solidFill>
              </a:rPr>
              <a:t> </a:t>
            </a:r>
            <a:r>
              <a:rPr lang="en-US" altLang="zh-CN" sz="4800" b="1" dirty="0">
                <a:solidFill>
                  <a:schemeClr val="accent1">
                    <a:lumMod val="50000"/>
                  </a:schemeClr>
                </a:solidFill>
              </a:rPr>
              <a:t>4</a:t>
            </a:r>
            <a:r>
              <a:rPr sz="4800" b="1" dirty="0">
                <a:solidFill>
                  <a:schemeClr val="accent1">
                    <a:lumMod val="50000"/>
                  </a:schemeClr>
                </a:solidFill>
              </a:rPr>
              <a:t>000 </a:t>
            </a:r>
            <a:r>
              <a:rPr sz="2000" dirty="0">
                <a:solidFill>
                  <a:schemeClr val="accent1">
                    <a:lumMod val="50000"/>
                  </a:schemeClr>
                </a:solidFill>
              </a:rPr>
              <a:t>international gradu</a:t>
            </a:r>
            <a:r>
              <a:rPr lang="en-US" altLang="zh-CN" sz="2000" dirty="0">
                <a:solidFill>
                  <a:schemeClr val="accent1">
                    <a:lumMod val="50000"/>
                  </a:schemeClr>
                </a:solidFill>
              </a:rPr>
              <a:t>a</a:t>
            </a:r>
            <a:r>
              <a:rPr sz="2000" dirty="0">
                <a:solidFill>
                  <a:schemeClr val="accent1">
                    <a:lumMod val="50000"/>
                  </a:schemeClr>
                </a:solidFill>
              </a:rPr>
              <a:t>tes </a:t>
            </a:r>
          </a:p>
        </p:txBody>
      </p:sp>
      <p:sp>
        <p:nvSpPr>
          <p:cNvPr id="281" name="Content Placeholder 2"/>
          <p:cNvSpPr txBox="1"/>
          <p:nvPr/>
        </p:nvSpPr>
        <p:spPr>
          <a:xfrm>
            <a:off x="5913530" y="3557270"/>
            <a:ext cx="5193030" cy="1604991"/>
          </a:xfrm>
          <a:prstGeom prst="rect">
            <a:avLst/>
          </a:prstGeom>
          <a:ln w="12700">
            <a:miter lim="400000"/>
          </a:ln>
        </p:spPr>
        <p:txBody>
          <a:bodyPr wrap="square" lIns="45719" rIns="45719">
            <a:spAutoFit/>
          </a:bodyPr>
          <a:lstStyle/>
          <a:p>
            <a:pPr>
              <a:lnSpc>
                <a:spcPct val="150000"/>
              </a:lnSpc>
              <a:spcBef>
                <a:spcPts val="1000"/>
              </a:spcBef>
              <a:defRPr sz="2800">
                <a:solidFill>
                  <a:srgbClr val="8A8A8A"/>
                </a:solidFill>
              </a:defRPr>
            </a:pPr>
            <a:r>
              <a:rPr sz="2000" dirty="0">
                <a:solidFill>
                  <a:schemeClr val="accent1">
                    <a:lumMod val="50000"/>
                  </a:schemeClr>
                </a:solidFill>
              </a:rPr>
              <a:t>...</a:t>
            </a:r>
            <a:r>
              <a:rPr sz="2000" b="1" dirty="0">
                <a:solidFill>
                  <a:schemeClr val="accent1">
                    <a:lumMod val="50000"/>
                  </a:schemeClr>
                </a:solidFill>
              </a:rPr>
              <a:t>international students </a:t>
            </a:r>
            <a:r>
              <a:rPr sz="2000" dirty="0">
                <a:solidFill>
                  <a:schemeClr val="accent1">
                    <a:lumMod val="50000"/>
                  </a:schemeClr>
                </a:solidFill>
              </a:rPr>
              <a:t>from</a:t>
            </a:r>
            <a:r>
              <a:rPr sz="4800" b="1" dirty="0">
                <a:solidFill>
                  <a:schemeClr val="accent1">
                    <a:lumMod val="50000"/>
                  </a:schemeClr>
                </a:solidFill>
              </a:rPr>
              <a:t> </a:t>
            </a:r>
            <a:r>
              <a:rPr lang="en-US" altLang="zh-CN" sz="4800" b="1" dirty="0">
                <a:solidFill>
                  <a:schemeClr val="accent1">
                    <a:lumMod val="50000"/>
                  </a:schemeClr>
                </a:solidFill>
              </a:rPr>
              <a:t>82</a:t>
            </a:r>
            <a:r>
              <a:rPr sz="2000" dirty="0">
                <a:solidFill>
                  <a:schemeClr val="accent1">
                    <a:lumMod val="50000"/>
                  </a:schemeClr>
                </a:solidFill>
              </a:rPr>
              <a:t> countries </a:t>
            </a:r>
          </a:p>
        </p:txBody>
      </p:sp>
      <p:sp>
        <p:nvSpPr>
          <p:cNvPr id="282" name="Title 1"/>
          <p:cNvSpPr txBox="1"/>
          <p:nvPr/>
        </p:nvSpPr>
        <p:spPr>
          <a:xfrm>
            <a:off x="5913622" y="644351"/>
            <a:ext cx="2212817" cy="1143001"/>
          </a:xfrm>
          <a:prstGeom prst="rect">
            <a:avLst/>
          </a:prstGeom>
          <a:ln w="12700">
            <a:miter lim="400000"/>
          </a:ln>
        </p:spPr>
        <p:txBody>
          <a:bodyPr lIns="45719" rIns="45719">
            <a:normAutofit/>
          </a:bodyPr>
          <a:lstStyle>
            <a:lvl1pPr>
              <a:lnSpc>
                <a:spcPct val="90000"/>
              </a:lnSpc>
              <a:defRPr sz="5400" b="1">
                <a:solidFill>
                  <a:srgbClr val="602C2F"/>
                </a:solidFill>
              </a:defRPr>
            </a:lvl1pPr>
          </a:lstStyle>
          <a:p>
            <a:r>
              <a:rPr dirty="0">
                <a:solidFill>
                  <a:schemeClr val="accent1">
                    <a:lumMod val="50000"/>
                  </a:schemeClr>
                </a:solidFill>
              </a:rPr>
              <a:t>37,</a:t>
            </a:r>
            <a:r>
              <a:rPr lang="en-US" altLang="zh-CN" dirty="0">
                <a:solidFill>
                  <a:schemeClr val="accent1">
                    <a:lumMod val="50000"/>
                  </a:schemeClr>
                </a:solidFill>
              </a:rPr>
              <a:t>580</a:t>
            </a:r>
            <a:endParaRPr lang="en-US" dirty="0">
              <a:solidFill>
                <a:schemeClr val="accent1">
                  <a:lumMod val="50000"/>
                </a:schemeClr>
              </a:solidFill>
            </a:endParaRPr>
          </a:p>
        </p:txBody>
      </p:sp>
      <p:pic>
        <p:nvPicPr>
          <p:cNvPr id="46081" name="Picture 1" descr="E:\文件\矿业大学\中国矿业大学图片\中国矿业大学图片\国际文化节俄罗斯舞蹈.JPG"/>
          <p:cNvPicPr>
            <a:picLocks noChangeAspect="1" noChangeArrowheads="1"/>
          </p:cNvPicPr>
          <p:nvPr/>
        </p:nvPicPr>
        <p:blipFill>
          <a:blip r:embed="rId5" cstate="print"/>
          <a:srcRect l="6364" t="10495" r="6364"/>
          <a:stretch>
            <a:fillRect/>
          </a:stretch>
        </p:blipFill>
        <p:spPr bwMode="auto">
          <a:xfrm>
            <a:off x="-83130" y="3111336"/>
            <a:ext cx="5184551" cy="3746664"/>
          </a:xfrm>
          <a:prstGeom prst="rect">
            <a:avLst/>
          </a:prstGeom>
          <a:noFill/>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descr="图片 1"/>
          <p:cNvPicPr>
            <a:picLocks noChangeAspect="1"/>
          </p:cNvPicPr>
          <p:nvPr/>
        </p:nvPicPr>
        <p:blipFill>
          <a:blip r:embed="rId2" cstate="print"/>
          <a:stretch>
            <a:fillRect/>
          </a:stretch>
        </p:blipFill>
        <p:spPr>
          <a:xfrm>
            <a:off x="0" y="-203201"/>
            <a:ext cx="12192000" cy="7061201"/>
          </a:xfrm>
          <a:prstGeom prst="rect">
            <a:avLst/>
          </a:prstGeom>
        </p:spPr>
      </p:pic>
      <p:pic>
        <p:nvPicPr>
          <p:cNvPr id="256" name="图片 2" descr="图片 2"/>
          <p:cNvPicPr>
            <a:picLocks noChangeAspect="1"/>
          </p:cNvPicPr>
          <p:nvPr/>
        </p:nvPicPr>
        <p:blipFill>
          <a:blip r:embed="rId3" cstate="print"/>
          <a:stretch>
            <a:fillRect/>
          </a:stretch>
        </p:blipFill>
        <p:spPr>
          <a:xfrm>
            <a:off x="9700317" y="139307"/>
            <a:ext cx="2309339" cy="591718"/>
          </a:xfrm>
          <a:prstGeom prst="rect">
            <a:avLst/>
          </a:prstGeom>
          <a:ln w="12700">
            <a:miter lim="400000"/>
            <a:headEnd/>
            <a:tailEnd/>
          </a:ln>
        </p:spPr>
      </p:pic>
      <p:sp>
        <p:nvSpPr>
          <p:cNvPr id="10" name="Title 1"/>
          <p:cNvSpPr txBox="1"/>
          <p:nvPr/>
        </p:nvSpPr>
        <p:spPr>
          <a:xfrm>
            <a:off x="585768" y="120080"/>
            <a:ext cx="4413737" cy="1142999"/>
          </a:xfrm>
          <a:prstGeom prst="rect">
            <a:avLst/>
          </a:prstGeom>
          <a:ln w="12700">
            <a:miter lim="400000"/>
          </a:ln>
        </p:spPr>
        <p:txBody>
          <a:bodyPr lIns="45718" tIns="45718" rIns="45718" bIns="45718" anchor="ctr">
            <a:normAutofit/>
          </a:bodyPr>
          <a:lstStyle>
            <a:lvl1pPr algn="ctr">
              <a:defRPr sz="4300" b="1">
                <a:solidFill>
                  <a:srgbClr val="806000"/>
                </a:solidFill>
                <a:effectLst>
                  <a:outerShdw blurRad="38100" dist="38100" dir="2700000" rotWithShape="0">
                    <a:srgbClr val="000000">
                      <a:alpha val="43137"/>
                    </a:srgbClr>
                  </a:outerShdw>
                </a:effectLst>
              </a:defRPr>
            </a:lvl1pPr>
          </a:lstStyle>
          <a:p>
            <a:pPr algn="l"/>
            <a:r>
              <a:rPr lang="en-US" altLang="zh-CN" dirty="0">
                <a:solidFill>
                  <a:schemeClr val="accent1">
                    <a:lumMod val="50000"/>
                  </a:schemeClr>
                </a:solidFill>
                <a:effectLst/>
                <a:latin typeface="Times New Roman Bold" pitchFamily="18" charset="0"/>
                <a:cs typeface="Times New Roman Bold" pitchFamily="18" charset="0"/>
              </a:rPr>
              <a:t>Dormitory</a:t>
            </a:r>
            <a:endParaRPr dirty="0">
              <a:solidFill>
                <a:schemeClr val="accent1">
                  <a:lumMod val="50000"/>
                </a:schemeClr>
              </a:solidFill>
              <a:effectLst/>
              <a:latin typeface="Times New Roman Bold" pitchFamily="18" charset="0"/>
              <a:cs typeface="Times New Roman Bold" pitchFamily="18" charset="0"/>
            </a:endParaRPr>
          </a:p>
        </p:txBody>
      </p:sp>
      <p:pic>
        <p:nvPicPr>
          <p:cNvPr id="45059" name="Picture 3"/>
          <p:cNvPicPr>
            <a:picLocks noChangeAspect="1" noChangeArrowheads="1"/>
          </p:cNvPicPr>
          <p:nvPr/>
        </p:nvPicPr>
        <p:blipFill>
          <a:blip r:embed="rId4" cstate="print"/>
          <a:srcRect/>
          <a:stretch>
            <a:fillRect/>
          </a:stretch>
        </p:blipFill>
        <p:spPr bwMode="auto">
          <a:xfrm>
            <a:off x="633984" y="1603248"/>
            <a:ext cx="5437632" cy="4078224"/>
          </a:xfrm>
          <a:prstGeom prst="rect">
            <a:avLst/>
          </a:prstGeom>
          <a:noFill/>
          <a:ln w="9525">
            <a:noFill/>
            <a:miter lim="800000"/>
            <a:headEnd/>
            <a:tailEnd/>
          </a:ln>
        </p:spPr>
      </p:pic>
      <p:pic>
        <p:nvPicPr>
          <p:cNvPr id="45057" name="Picture 1"/>
          <p:cNvPicPr>
            <a:picLocks noChangeAspect="1" noChangeArrowheads="1"/>
          </p:cNvPicPr>
          <p:nvPr/>
        </p:nvPicPr>
        <p:blipFill>
          <a:blip r:embed="rId5" cstate="print"/>
          <a:srcRect/>
          <a:stretch>
            <a:fillRect/>
          </a:stretch>
        </p:blipFill>
        <p:spPr bwMode="auto">
          <a:xfrm>
            <a:off x="6103443" y="1584960"/>
            <a:ext cx="5413247" cy="4059936"/>
          </a:xfrm>
          <a:prstGeom prst="rect">
            <a:avLst/>
          </a:prstGeom>
          <a:noFill/>
          <a:ln w="9525">
            <a:noFill/>
            <a:miter lim="800000"/>
            <a:headEnd/>
            <a:tailEnd/>
          </a:ln>
        </p:spPr>
      </p:pic>
      <p:pic>
        <p:nvPicPr>
          <p:cNvPr id="45058" name="Picture 2"/>
          <p:cNvPicPr>
            <a:picLocks noChangeAspect="1" noChangeArrowheads="1"/>
          </p:cNvPicPr>
          <p:nvPr/>
        </p:nvPicPr>
        <p:blipFill>
          <a:blip r:embed="rId6" cstate="print"/>
          <a:srcRect/>
          <a:stretch>
            <a:fillRect/>
          </a:stretch>
        </p:blipFill>
        <p:spPr bwMode="auto">
          <a:xfrm>
            <a:off x="3875209" y="1865534"/>
            <a:ext cx="4768919" cy="3576689"/>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 1"/>
          <p:cNvPicPr>
            <a:picLocks noChangeAspect="1"/>
          </p:cNvPicPr>
          <p:nvPr/>
        </p:nvPicPr>
        <p:blipFill>
          <a:blip r:embed="rId2" cstate="print"/>
          <a:stretch>
            <a:fillRect/>
          </a:stretch>
        </p:blipFill>
        <p:spPr>
          <a:xfrm>
            <a:off x="0" y="-203201"/>
            <a:ext cx="12192000" cy="7061201"/>
          </a:xfrm>
          <a:prstGeom prst="rect">
            <a:avLst/>
          </a:prstGeom>
        </p:spPr>
      </p:pic>
      <p:pic>
        <p:nvPicPr>
          <p:cNvPr id="256" name="图片 2" descr="图片 2"/>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pic>
        <p:nvPicPr>
          <p:cNvPr id="73730" name="Picture 2"/>
          <p:cNvPicPr>
            <a:picLocks noChangeAspect="1" noChangeArrowheads="1"/>
          </p:cNvPicPr>
          <p:nvPr/>
        </p:nvPicPr>
        <p:blipFill>
          <a:blip r:embed="rId4" cstate="print"/>
          <a:srcRect/>
          <a:stretch>
            <a:fillRect/>
          </a:stretch>
        </p:blipFill>
        <p:spPr bwMode="auto">
          <a:xfrm>
            <a:off x="617507" y="1180718"/>
            <a:ext cx="10782800" cy="5497544"/>
          </a:xfrm>
          <a:prstGeom prst="rect">
            <a:avLst/>
          </a:prstGeom>
          <a:noFill/>
          <a:ln w="9525">
            <a:noFill/>
            <a:miter lim="800000"/>
            <a:headEnd/>
            <a:tailEnd/>
          </a:ln>
        </p:spPr>
      </p:pic>
      <p:sp>
        <p:nvSpPr>
          <p:cNvPr id="7" name="Title 1"/>
          <p:cNvSpPr txBox="1"/>
          <p:nvPr/>
        </p:nvSpPr>
        <p:spPr>
          <a:xfrm>
            <a:off x="585768" y="120080"/>
            <a:ext cx="4413737" cy="1142999"/>
          </a:xfrm>
          <a:prstGeom prst="rect">
            <a:avLst/>
          </a:prstGeom>
          <a:ln w="12700">
            <a:miter lim="400000"/>
          </a:ln>
        </p:spPr>
        <p:txBody>
          <a:bodyPr lIns="45718" tIns="45718" rIns="45718" bIns="45718" anchor="ctr">
            <a:normAutofit/>
          </a:bodyPr>
          <a:lstStyle>
            <a:lvl1pPr algn="ctr">
              <a:defRPr sz="4300" b="1">
                <a:solidFill>
                  <a:srgbClr val="806000"/>
                </a:solidFill>
                <a:effectLst>
                  <a:outerShdw blurRad="38100" dist="38100" dir="2700000" rotWithShape="0">
                    <a:srgbClr val="000000">
                      <a:alpha val="43137"/>
                    </a:srgbClr>
                  </a:outerShdw>
                </a:effectLst>
              </a:defRPr>
            </a:lvl1pPr>
          </a:lstStyle>
          <a:p>
            <a:pPr algn="l"/>
            <a:r>
              <a:rPr lang="en-US" altLang="zh-CN" dirty="0">
                <a:solidFill>
                  <a:schemeClr val="accent1">
                    <a:lumMod val="50000"/>
                  </a:schemeClr>
                </a:solidFill>
                <a:effectLst/>
                <a:latin typeface="Times New Roman Bold" pitchFamily="18" charset="0"/>
                <a:cs typeface="Times New Roman Bold" pitchFamily="18" charset="0"/>
              </a:rPr>
              <a:t>Digital Campus</a:t>
            </a:r>
            <a:endParaRPr dirty="0">
              <a:solidFill>
                <a:schemeClr val="accent1">
                  <a:lumMod val="50000"/>
                </a:schemeClr>
              </a:solidFill>
              <a:effectLst/>
              <a:latin typeface="Times New Roman Bold" pitchFamily="18" charset="0"/>
              <a:cs typeface="Times New Roman Bold" pitchFamily="18"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 descr="图片 1"/>
          <p:cNvPicPr>
            <a:picLocks noChangeAspect="1"/>
          </p:cNvPicPr>
          <p:nvPr/>
        </p:nvPicPr>
        <p:blipFill>
          <a:blip r:embed="rId3" cstate="print"/>
          <a:stretch>
            <a:fillRect/>
          </a:stretch>
        </p:blipFill>
        <p:spPr>
          <a:xfrm>
            <a:off x="0" y="-10750"/>
            <a:ext cx="12192000" cy="6879499"/>
          </a:xfrm>
          <a:prstGeom prst="rect">
            <a:avLst/>
          </a:prstGeom>
          <a:ln w="12700">
            <a:miter lim="400000"/>
            <a:headEnd/>
            <a:tailEnd/>
          </a:ln>
        </p:spPr>
      </p:pic>
      <p:sp>
        <p:nvSpPr>
          <p:cNvPr id="16" name="公众号：陈西设计之家。微信搜索即可">
            <a:extLst>
              <a:ext uri="{FF2B5EF4-FFF2-40B4-BE49-F238E27FC236}">
                <a16:creationId xmlns:a16="http://schemas.microsoft.com/office/drawing/2014/main" id="{C07B2F1F-5843-46F1-A0FE-E6908FD7FD34}"/>
              </a:ext>
            </a:extLst>
          </p:cNvPr>
          <p:cNvSpPr/>
          <p:nvPr/>
        </p:nvSpPr>
        <p:spPr>
          <a:xfrm>
            <a:off x="3334871" y="-797"/>
            <a:ext cx="2599764"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a:extLst>
              <a:ext uri="{FF2B5EF4-FFF2-40B4-BE49-F238E27FC236}">
                <a16:creationId xmlns:a16="http://schemas.microsoft.com/office/drawing/2014/main" id="{660A4247-9E7C-43E1-B269-38CDE30922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1875"/>
            <a:ext cx="3334871" cy="6858000"/>
          </a:xfrm>
          <a:custGeom>
            <a:avLst/>
            <a:gdLst>
              <a:gd name="connsiteX0" fmla="*/ 0 w 4572000"/>
              <a:gd name="connsiteY0" fmla="*/ 0 h 6858000"/>
              <a:gd name="connsiteX1" fmla="*/ 4572000 w 4572000"/>
              <a:gd name="connsiteY1" fmla="*/ 0 h 6858000"/>
              <a:gd name="connsiteX2" fmla="*/ 4572000 w 4572000"/>
              <a:gd name="connsiteY2" fmla="*/ 6858000 h 6858000"/>
              <a:gd name="connsiteX3" fmla="*/ 0 w 457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0" h="6858000">
                <a:moveTo>
                  <a:pt x="0" y="0"/>
                </a:moveTo>
                <a:lnTo>
                  <a:pt x="4572000" y="0"/>
                </a:lnTo>
                <a:lnTo>
                  <a:pt x="4572000" y="6858000"/>
                </a:lnTo>
                <a:lnTo>
                  <a:pt x="0" y="6858000"/>
                </a:lnTo>
                <a:close/>
              </a:path>
            </a:pathLst>
          </a:custGeom>
        </p:spPr>
      </p:pic>
      <p:sp>
        <p:nvSpPr>
          <p:cNvPr id="2" name="文本框 1">
            <a:extLst>
              <a:ext uri="{FF2B5EF4-FFF2-40B4-BE49-F238E27FC236}">
                <a16:creationId xmlns:a16="http://schemas.microsoft.com/office/drawing/2014/main" id="{7B54162F-C3BA-4CF4-B211-2E4FC8E62D16}"/>
              </a:ext>
            </a:extLst>
          </p:cNvPr>
          <p:cNvSpPr txBox="1"/>
          <p:nvPr/>
        </p:nvSpPr>
        <p:spPr>
          <a:xfrm>
            <a:off x="3418059" y="3326788"/>
            <a:ext cx="2341477" cy="523220"/>
          </a:xfrm>
          <a:prstGeom prst="rect">
            <a:avLst/>
          </a:prstGeom>
          <a:noFill/>
        </p:spPr>
        <p:txBody>
          <a:bodyPr wrap="square" rtlCol="0">
            <a:spAutoFit/>
          </a:bodyPr>
          <a:lstStyle/>
          <a:p>
            <a:pPr algn="ctr"/>
            <a:r>
              <a:rPr lang="en-US" altLang="zh-CN" sz="2800" b="1" dirty="0">
                <a:solidFill>
                  <a:schemeClr val="accent1">
                    <a:lumMod val="50000"/>
                  </a:schemeClr>
                </a:solidFill>
                <a:latin typeface="Times New Roman Bold" pitchFamily="18" charset="0"/>
                <a:cs typeface="Times New Roman Bold" pitchFamily="18" charset="0"/>
                <a:sym typeface="+mn-lt"/>
              </a:rPr>
              <a:t>CONTENTS</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pic>
        <p:nvPicPr>
          <p:cNvPr id="19" name="图片 4" descr="图片 4"/>
          <p:cNvPicPr>
            <a:picLocks noChangeAspect="1"/>
          </p:cNvPicPr>
          <p:nvPr/>
        </p:nvPicPr>
        <p:blipFill>
          <a:blip r:embed="rId5" cstate="print"/>
          <a:stretch>
            <a:fillRect/>
          </a:stretch>
        </p:blipFill>
        <p:spPr>
          <a:xfrm>
            <a:off x="242970" y="599563"/>
            <a:ext cx="2715016" cy="695664"/>
          </a:xfrm>
          <a:prstGeom prst="rect">
            <a:avLst/>
          </a:prstGeom>
          <a:ln w="12700">
            <a:miter lim="400000"/>
            <a:headEnd/>
            <a:tailEnd/>
          </a:ln>
        </p:spPr>
      </p:pic>
      <p:grpSp>
        <p:nvGrpSpPr>
          <p:cNvPr id="26" name="组合 25"/>
          <p:cNvGrpSpPr/>
          <p:nvPr/>
        </p:nvGrpSpPr>
        <p:grpSpPr>
          <a:xfrm>
            <a:off x="7054524" y="878363"/>
            <a:ext cx="4310165" cy="4471799"/>
            <a:chOff x="7208899" y="1430813"/>
            <a:chExt cx="4310165" cy="4471799"/>
          </a:xfrm>
        </p:grpSpPr>
        <p:sp>
          <p:nvSpPr>
            <p:cNvPr id="10" name="文本框 9">
              <a:extLst>
                <a:ext uri="{FF2B5EF4-FFF2-40B4-BE49-F238E27FC236}">
                  <a16:creationId xmlns:a16="http://schemas.microsoft.com/office/drawing/2014/main" id="{2A94499C-3426-472F-843F-701F13C4985F}"/>
                </a:ext>
              </a:extLst>
            </p:cNvPr>
            <p:cNvSpPr txBox="1"/>
            <p:nvPr/>
          </p:nvSpPr>
          <p:spPr>
            <a:xfrm>
              <a:off x="7941144" y="1468915"/>
              <a:ext cx="3101788" cy="523220"/>
            </a:xfrm>
            <a:prstGeom prst="rect">
              <a:avLst/>
            </a:prstGeom>
            <a:noFill/>
          </p:spPr>
          <p:txBody>
            <a:bodyPr wrap="square" rtlCol="0">
              <a:spAutoFit/>
            </a:bodyPr>
            <a:lstStyle/>
            <a:p>
              <a:r>
                <a:rPr lang="en-US" altLang="zh-CN" sz="2800" b="1" dirty="0">
                  <a:solidFill>
                    <a:schemeClr val="accent1">
                      <a:lumMod val="50000"/>
                    </a:schemeClr>
                  </a:solidFill>
                  <a:latin typeface="Times New Roman Bold" pitchFamily="18" charset="0"/>
                  <a:cs typeface="Times New Roman Bold" pitchFamily="18" charset="0"/>
                  <a:sym typeface="+mn-lt"/>
                </a:rPr>
                <a:t>HISTORY</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sp>
          <p:nvSpPr>
            <p:cNvPr id="12" name="矩形: 一个圆顶角，剪去另一个顶角 11">
              <a:extLst>
                <a:ext uri="{FF2B5EF4-FFF2-40B4-BE49-F238E27FC236}">
                  <a16:creationId xmlns:a16="http://schemas.microsoft.com/office/drawing/2014/main" id="{DB05C2EC-B131-45AC-9C20-F11EBCEE013D}"/>
                </a:ext>
              </a:extLst>
            </p:cNvPr>
            <p:cNvSpPr/>
            <p:nvPr/>
          </p:nvSpPr>
          <p:spPr>
            <a:xfrm flipH="1">
              <a:off x="7259968" y="1430813"/>
              <a:ext cx="431800" cy="431800"/>
            </a:xfrm>
            <a:prstGeom prst="snipRoundRect">
              <a:avLst>
                <a:gd name="adj1" fmla="val 26021"/>
                <a:gd name="adj2" fmla="val 26645"/>
              </a:avLst>
            </a:prstGeom>
            <a:no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1">
                    <a:lumMod val="50000"/>
                  </a:schemeClr>
                </a:solidFill>
                <a:cs typeface="+mn-ea"/>
                <a:sym typeface="+mn-lt"/>
              </a:endParaRPr>
            </a:p>
          </p:txBody>
        </p:sp>
        <p:sp>
          <p:nvSpPr>
            <p:cNvPr id="13" name="文本框 12">
              <a:extLst>
                <a:ext uri="{FF2B5EF4-FFF2-40B4-BE49-F238E27FC236}">
                  <a16:creationId xmlns:a16="http://schemas.microsoft.com/office/drawing/2014/main" id="{EA6250B0-421F-459C-B459-D73F1DB12CC5}"/>
                </a:ext>
              </a:extLst>
            </p:cNvPr>
            <p:cNvSpPr txBox="1"/>
            <p:nvPr/>
          </p:nvSpPr>
          <p:spPr>
            <a:xfrm>
              <a:off x="7208899" y="1493281"/>
              <a:ext cx="552988" cy="369332"/>
            </a:xfrm>
            <a:prstGeom prst="rect">
              <a:avLst/>
            </a:prstGeom>
            <a:noFill/>
          </p:spPr>
          <p:txBody>
            <a:bodyPr wrap="square" rtlCol="0">
              <a:spAutoFit/>
            </a:bodyPr>
            <a:lstStyle/>
            <a:p>
              <a:pPr algn="ctr"/>
              <a:r>
                <a:rPr lang="en-US" altLang="zh-CN" b="1" dirty="0">
                  <a:solidFill>
                    <a:schemeClr val="accent1">
                      <a:lumMod val="50000"/>
                    </a:schemeClr>
                  </a:solidFill>
                  <a:cs typeface="+mn-ea"/>
                  <a:sym typeface="+mn-lt"/>
                </a:rPr>
                <a:t>01</a:t>
              </a:r>
              <a:endParaRPr lang="zh-CN" altLang="en-US" b="1" dirty="0">
                <a:solidFill>
                  <a:schemeClr val="accent1">
                    <a:lumMod val="50000"/>
                  </a:schemeClr>
                </a:solidFill>
                <a:cs typeface="+mn-ea"/>
                <a:sym typeface="+mn-lt"/>
              </a:endParaRPr>
            </a:p>
          </p:txBody>
        </p:sp>
        <p:sp>
          <p:nvSpPr>
            <p:cNvPr id="30" name="文本框 29">
              <a:extLst>
                <a:ext uri="{FF2B5EF4-FFF2-40B4-BE49-F238E27FC236}">
                  <a16:creationId xmlns:a16="http://schemas.microsoft.com/office/drawing/2014/main" id="{D04BD348-4F7C-40C7-BDF5-E78CD97EC2B6}"/>
                </a:ext>
              </a:extLst>
            </p:cNvPr>
            <p:cNvSpPr txBox="1"/>
            <p:nvPr/>
          </p:nvSpPr>
          <p:spPr>
            <a:xfrm>
              <a:off x="7941144" y="2444524"/>
              <a:ext cx="3101788" cy="523220"/>
            </a:xfrm>
            <a:prstGeom prst="rect">
              <a:avLst/>
            </a:prstGeom>
            <a:noFill/>
          </p:spPr>
          <p:txBody>
            <a:bodyPr wrap="square" rtlCol="0">
              <a:spAutoFit/>
            </a:bodyPr>
            <a:lstStyle/>
            <a:p>
              <a:r>
                <a:rPr lang="en-US" altLang="zh-CN" sz="2800" b="1" dirty="0">
                  <a:solidFill>
                    <a:schemeClr val="accent1">
                      <a:lumMod val="50000"/>
                    </a:schemeClr>
                  </a:solidFill>
                  <a:latin typeface="Times New Roman Bold" pitchFamily="18" charset="0"/>
                  <a:cs typeface="Times New Roman Bold" pitchFamily="18" charset="0"/>
                  <a:sym typeface="+mn-lt"/>
                </a:rPr>
                <a:t>LOCATION</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sp>
          <p:nvSpPr>
            <p:cNvPr id="33" name="矩形: 一个圆顶角，剪去另一个顶角 32">
              <a:extLst>
                <a:ext uri="{FF2B5EF4-FFF2-40B4-BE49-F238E27FC236}">
                  <a16:creationId xmlns:a16="http://schemas.microsoft.com/office/drawing/2014/main" id="{A9607CF5-EBEF-4CB2-B363-AF6D8E8D423C}"/>
                </a:ext>
              </a:extLst>
            </p:cNvPr>
            <p:cNvSpPr/>
            <p:nvPr/>
          </p:nvSpPr>
          <p:spPr>
            <a:xfrm flipH="1">
              <a:off x="7259968" y="2406422"/>
              <a:ext cx="431800" cy="431800"/>
            </a:xfrm>
            <a:prstGeom prst="snipRoundRect">
              <a:avLst>
                <a:gd name="adj1" fmla="val 26021"/>
                <a:gd name="adj2" fmla="val 26645"/>
              </a:avLst>
            </a:prstGeom>
            <a:no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1">
                    <a:lumMod val="50000"/>
                  </a:schemeClr>
                </a:solidFill>
                <a:cs typeface="+mn-ea"/>
                <a:sym typeface="+mn-lt"/>
              </a:endParaRPr>
            </a:p>
          </p:txBody>
        </p:sp>
        <p:sp>
          <p:nvSpPr>
            <p:cNvPr id="34" name="文本框 33">
              <a:extLst>
                <a:ext uri="{FF2B5EF4-FFF2-40B4-BE49-F238E27FC236}">
                  <a16:creationId xmlns:a16="http://schemas.microsoft.com/office/drawing/2014/main" id="{39F31082-599A-4CA3-BAF7-B57E65BD7119}"/>
                </a:ext>
              </a:extLst>
            </p:cNvPr>
            <p:cNvSpPr txBox="1"/>
            <p:nvPr/>
          </p:nvSpPr>
          <p:spPr>
            <a:xfrm>
              <a:off x="7208899" y="2468890"/>
              <a:ext cx="552988" cy="369332"/>
            </a:xfrm>
            <a:prstGeom prst="rect">
              <a:avLst/>
            </a:prstGeom>
            <a:noFill/>
          </p:spPr>
          <p:txBody>
            <a:bodyPr wrap="square" rtlCol="0">
              <a:spAutoFit/>
            </a:bodyPr>
            <a:lstStyle/>
            <a:p>
              <a:pPr algn="ctr"/>
              <a:r>
                <a:rPr lang="en-US" altLang="zh-CN" b="1" dirty="0">
                  <a:solidFill>
                    <a:schemeClr val="accent1">
                      <a:lumMod val="50000"/>
                    </a:schemeClr>
                  </a:solidFill>
                  <a:cs typeface="+mn-ea"/>
                  <a:sym typeface="+mn-lt"/>
                </a:rPr>
                <a:t>02</a:t>
              </a:r>
              <a:endParaRPr lang="zh-CN" altLang="en-US" b="1" dirty="0">
                <a:solidFill>
                  <a:schemeClr val="accent1">
                    <a:lumMod val="50000"/>
                  </a:schemeClr>
                </a:solidFill>
                <a:cs typeface="+mn-ea"/>
                <a:sym typeface="+mn-lt"/>
              </a:endParaRPr>
            </a:p>
          </p:txBody>
        </p:sp>
        <p:sp>
          <p:nvSpPr>
            <p:cNvPr id="35" name="文本框 34">
              <a:extLst>
                <a:ext uri="{FF2B5EF4-FFF2-40B4-BE49-F238E27FC236}">
                  <a16:creationId xmlns:a16="http://schemas.microsoft.com/office/drawing/2014/main" id="{FC733F32-74F1-4724-9D26-CA44EC458DEC}"/>
                </a:ext>
              </a:extLst>
            </p:cNvPr>
            <p:cNvSpPr txBox="1"/>
            <p:nvPr/>
          </p:nvSpPr>
          <p:spPr>
            <a:xfrm>
              <a:off x="7941143" y="3420133"/>
              <a:ext cx="3577921" cy="523220"/>
            </a:xfrm>
            <a:prstGeom prst="rect">
              <a:avLst/>
            </a:prstGeom>
            <a:noFill/>
          </p:spPr>
          <p:txBody>
            <a:bodyPr wrap="square" rtlCol="0">
              <a:spAutoFit/>
            </a:bodyPr>
            <a:lstStyle/>
            <a:p>
              <a:r>
                <a:rPr lang="en-US" altLang="zh-CN" sz="2800" b="1" dirty="0">
                  <a:solidFill>
                    <a:schemeClr val="accent1">
                      <a:lumMod val="50000"/>
                    </a:schemeClr>
                  </a:solidFill>
                  <a:latin typeface="Times New Roman Bold" pitchFamily="18" charset="0"/>
                  <a:cs typeface="Times New Roman Bold" pitchFamily="18" charset="0"/>
                  <a:sym typeface="+mn-lt"/>
                </a:rPr>
                <a:t>FACTS &amp; FIGURES</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sp>
          <p:nvSpPr>
            <p:cNvPr id="38" name="矩形: 一个圆顶角，剪去另一个顶角 37">
              <a:extLst>
                <a:ext uri="{FF2B5EF4-FFF2-40B4-BE49-F238E27FC236}">
                  <a16:creationId xmlns:a16="http://schemas.microsoft.com/office/drawing/2014/main" id="{8D0FAAF6-D737-4AF0-A38E-38B42BF2C698}"/>
                </a:ext>
              </a:extLst>
            </p:cNvPr>
            <p:cNvSpPr/>
            <p:nvPr/>
          </p:nvSpPr>
          <p:spPr>
            <a:xfrm flipH="1">
              <a:off x="7259968" y="3382031"/>
              <a:ext cx="431800" cy="431800"/>
            </a:xfrm>
            <a:prstGeom prst="snipRoundRect">
              <a:avLst>
                <a:gd name="adj1" fmla="val 26021"/>
                <a:gd name="adj2" fmla="val 26645"/>
              </a:avLst>
            </a:prstGeom>
            <a:no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1">
                    <a:lumMod val="50000"/>
                  </a:schemeClr>
                </a:solidFill>
                <a:cs typeface="+mn-ea"/>
                <a:sym typeface="+mn-lt"/>
              </a:endParaRPr>
            </a:p>
          </p:txBody>
        </p:sp>
        <p:sp>
          <p:nvSpPr>
            <p:cNvPr id="40" name="文本框 39">
              <a:extLst>
                <a:ext uri="{FF2B5EF4-FFF2-40B4-BE49-F238E27FC236}">
                  <a16:creationId xmlns:a16="http://schemas.microsoft.com/office/drawing/2014/main" id="{3BFFD6B1-1652-4CC3-B6DB-83F8F703E1CD}"/>
                </a:ext>
              </a:extLst>
            </p:cNvPr>
            <p:cNvSpPr txBox="1"/>
            <p:nvPr/>
          </p:nvSpPr>
          <p:spPr>
            <a:xfrm>
              <a:off x="7208899" y="3444499"/>
              <a:ext cx="552988" cy="369332"/>
            </a:xfrm>
            <a:prstGeom prst="rect">
              <a:avLst/>
            </a:prstGeom>
            <a:noFill/>
          </p:spPr>
          <p:txBody>
            <a:bodyPr wrap="square" rtlCol="0">
              <a:spAutoFit/>
            </a:bodyPr>
            <a:lstStyle/>
            <a:p>
              <a:pPr algn="ctr"/>
              <a:r>
                <a:rPr lang="en-US" altLang="zh-CN" b="1" dirty="0">
                  <a:solidFill>
                    <a:schemeClr val="accent1">
                      <a:lumMod val="50000"/>
                    </a:schemeClr>
                  </a:solidFill>
                  <a:cs typeface="+mn-ea"/>
                  <a:sym typeface="+mn-lt"/>
                </a:rPr>
                <a:t>03</a:t>
              </a:r>
              <a:endParaRPr lang="zh-CN" altLang="en-US" b="1" dirty="0">
                <a:solidFill>
                  <a:schemeClr val="accent1">
                    <a:lumMod val="50000"/>
                  </a:schemeClr>
                </a:solidFill>
                <a:cs typeface="+mn-ea"/>
                <a:sym typeface="+mn-lt"/>
              </a:endParaRPr>
            </a:p>
          </p:txBody>
        </p:sp>
        <p:sp>
          <p:nvSpPr>
            <p:cNvPr id="41" name="公众号：陈西设计之家。微信搜索即可">
              <a:extLst>
                <a:ext uri="{FF2B5EF4-FFF2-40B4-BE49-F238E27FC236}">
                  <a16:creationId xmlns:a16="http://schemas.microsoft.com/office/drawing/2014/main" id="{E226D678-836D-4778-81DC-0C4C93874136}"/>
                </a:ext>
              </a:extLst>
            </p:cNvPr>
            <p:cNvSpPr txBox="1"/>
            <p:nvPr/>
          </p:nvSpPr>
          <p:spPr>
            <a:xfrm>
              <a:off x="7941144" y="4395742"/>
              <a:ext cx="3101788" cy="523220"/>
            </a:xfrm>
            <a:prstGeom prst="rect">
              <a:avLst/>
            </a:prstGeom>
            <a:noFill/>
          </p:spPr>
          <p:txBody>
            <a:bodyPr wrap="square" rtlCol="0">
              <a:spAutoFit/>
            </a:bodyPr>
            <a:lstStyle/>
            <a:p>
              <a:r>
                <a:rPr lang="en-US" altLang="zh-CN" sz="2800" b="1" dirty="0">
                  <a:solidFill>
                    <a:schemeClr val="accent1">
                      <a:lumMod val="50000"/>
                    </a:schemeClr>
                  </a:solidFill>
                  <a:latin typeface="Times New Roman Bold" pitchFamily="18" charset="0"/>
                  <a:cs typeface="Times New Roman Bold" pitchFamily="18" charset="0"/>
                  <a:sym typeface="+mn-lt"/>
                </a:rPr>
                <a:t>CAMPUS LIFE</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sp>
          <p:nvSpPr>
            <p:cNvPr id="42" name="矩形: 一个圆顶角，剪去另一个顶角 41">
              <a:extLst>
                <a:ext uri="{FF2B5EF4-FFF2-40B4-BE49-F238E27FC236}">
                  <a16:creationId xmlns:a16="http://schemas.microsoft.com/office/drawing/2014/main" id="{56C4D367-BB38-4396-A308-D58340F806B4}"/>
                </a:ext>
              </a:extLst>
            </p:cNvPr>
            <p:cNvSpPr/>
            <p:nvPr/>
          </p:nvSpPr>
          <p:spPr>
            <a:xfrm flipH="1">
              <a:off x="7259968" y="4357640"/>
              <a:ext cx="431800" cy="431800"/>
            </a:xfrm>
            <a:prstGeom prst="snipRoundRect">
              <a:avLst>
                <a:gd name="adj1" fmla="val 26021"/>
                <a:gd name="adj2" fmla="val 26645"/>
              </a:avLst>
            </a:prstGeom>
            <a:no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1">
                    <a:lumMod val="50000"/>
                  </a:schemeClr>
                </a:solidFill>
                <a:cs typeface="+mn-ea"/>
                <a:sym typeface="+mn-lt"/>
              </a:endParaRPr>
            </a:p>
          </p:txBody>
        </p:sp>
        <p:sp>
          <p:nvSpPr>
            <p:cNvPr id="43" name="文本框 42">
              <a:extLst>
                <a:ext uri="{FF2B5EF4-FFF2-40B4-BE49-F238E27FC236}">
                  <a16:creationId xmlns:a16="http://schemas.microsoft.com/office/drawing/2014/main" id="{9073DA78-53F3-450E-838A-1017ADD65FA4}"/>
                </a:ext>
              </a:extLst>
            </p:cNvPr>
            <p:cNvSpPr txBox="1"/>
            <p:nvPr/>
          </p:nvSpPr>
          <p:spPr>
            <a:xfrm>
              <a:off x="7208899" y="4420108"/>
              <a:ext cx="552988" cy="369332"/>
            </a:xfrm>
            <a:prstGeom prst="rect">
              <a:avLst/>
            </a:prstGeom>
            <a:noFill/>
          </p:spPr>
          <p:txBody>
            <a:bodyPr wrap="square" rtlCol="0">
              <a:spAutoFit/>
            </a:bodyPr>
            <a:lstStyle/>
            <a:p>
              <a:pPr algn="ctr"/>
              <a:r>
                <a:rPr lang="en-US" altLang="zh-CN" b="1" dirty="0">
                  <a:solidFill>
                    <a:schemeClr val="accent1">
                      <a:lumMod val="50000"/>
                    </a:schemeClr>
                  </a:solidFill>
                  <a:cs typeface="+mn-ea"/>
                  <a:sym typeface="+mn-lt"/>
                </a:rPr>
                <a:t>04</a:t>
              </a:r>
              <a:endParaRPr lang="zh-CN" altLang="en-US" b="1" dirty="0">
                <a:solidFill>
                  <a:schemeClr val="accent1">
                    <a:lumMod val="50000"/>
                  </a:schemeClr>
                </a:solidFill>
                <a:cs typeface="+mn-ea"/>
                <a:sym typeface="+mn-lt"/>
              </a:endParaRPr>
            </a:p>
          </p:txBody>
        </p:sp>
        <p:sp>
          <p:nvSpPr>
            <p:cNvPr id="20" name="公众号：陈西设计之家。微信搜索即可">
              <a:extLst>
                <a:ext uri="{FF2B5EF4-FFF2-40B4-BE49-F238E27FC236}">
                  <a16:creationId xmlns:a16="http://schemas.microsoft.com/office/drawing/2014/main" id="{E226D678-836D-4778-81DC-0C4C93874136}"/>
                </a:ext>
              </a:extLst>
            </p:cNvPr>
            <p:cNvSpPr txBox="1"/>
            <p:nvPr/>
          </p:nvSpPr>
          <p:spPr>
            <a:xfrm>
              <a:off x="7974794" y="5379392"/>
              <a:ext cx="3101788" cy="523220"/>
            </a:xfrm>
            <a:prstGeom prst="rect">
              <a:avLst/>
            </a:prstGeom>
            <a:noFill/>
          </p:spPr>
          <p:txBody>
            <a:bodyPr wrap="square" rtlCol="0">
              <a:spAutoFit/>
            </a:bodyPr>
            <a:lstStyle/>
            <a:p>
              <a:r>
                <a:rPr lang="en-US" altLang="zh-CN" sz="2800" b="1" dirty="0">
                  <a:solidFill>
                    <a:schemeClr val="accent1">
                      <a:lumMod val="50000"/>
                    </a:schemeClr>
                  </a:solidFill>
                  <a:latin typeface="Times New Roman Bold" pitchFamily="18" charset="0"/>
                  <a:cs typeface="Times New Roman Bold" pitchFamily="18" charset="0"/>
                  <a:sym typeface="+mn-lt"/>
                </a:rPr>
                <a:t>APPLICATION</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sp>
          <p:nvSpPr>
            <p:cNvPr id="21" name="矩形: 一个圆顶角，剪去另一个顶角 41">
              <a:extLst>
                <a:ext uri="{FF2B5EF4-FFF2-40B4-BE49-F238E27FC236}">
                  <a16:creationId xmlns:a16="http://schemas.microsoft.com/office/drawing/2014/main" id="{56C4D367-BB38-4396-A308-D58340F806B4}"/>
                </a:ext>
              </a:extLst>
            </p:cNvPr>
            <p:cNvSpPr/>
            <p:nvPr/>
          </p:nvSpPr>
          <p:spPr>
            <a:xfrm flipH="1">
              <a:off x="7269868" y="5353165"/>
              <a:ext cx="431800" cy="431800"/>
            </a:xfrm>
            <a:prstGeom prst="snipRoundRect">
              <a:avLst>
                <a:gd name="adj1" fmla="val 26021"/>
                <a:gd name="adj2" fmla="val 26645"/>
              </a:avLst>
            </a:prstGeom>
            <a:no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accent1">
                    <a:lumMod val="50000"/>
                  </a:schemeClr>
                </a:solidFill>
                <a:cs typeface="+mn-ea"/>
                <a:sym typeface="+mn-lt"/>
              </a:endParaRPr>
            </a:p>
          </p:txBody>
        </p:sp>
        <p:sp>
          <p:nvSpPr>
            <p:cNvPr id="22" name="文本框 42">
              <a:extLst>
                <a:ext uri="{FF2B5EF4-FFF2-40B4-BE49-F238E27FC236}">
                  <a16:creationId xmlns:a16="http://schemas.microsoft.com/office/drawing/2014/main" id="{9073DA78-53F3-450E-838A-1017ADD65FA4}"/>
                </a:ext>
              </a:extLst>
            </p:cNvPr>
            <p:cNvSpPr txBox="1"/>
            <p:nvPr/>
          </p:nvSpPr>
          <p:spPr>
            <a:xfrm>
              <a:off x="7218799" y="5415633"/>
              <a:ext cx="552988" cy="369332"/>
            </a:xfrm>
            <a:prstGeom prst="rect">
              <a:avLst/>
            </a:prstGeom>
            <a:noFill/>
          </p:spPr>
          <p:txBody>
            <a:bodyPr wrap="square" rtlCol="0">
              <a:spAutoFit/>
            </a:bodyPr>
            <a:lstStyle/>
            <a:p>
              <a:pPr algn="ctr"/>
              <a:r>
                <a:rPr lang="en-US" altLang="zh-CN" b="1" dirty="0">
                  <a:solidFill>
                    <a:schemeClr val="accent1">
                      <a:lumMod val="50000"/>
                    </a:schemeClr>
                  </a:solidFill>
                  <a:cs typeface="+mn-ea"/>
                  <a:sym typeface="+mn-lt"/>
                </a:rPr>
                <a:t>05</a:t>
              </a:r>
            </a:p>
          </p:txBody>
        </p:sp>
      </p:grpSp>
      <p:sp>
        <p:nvSpPr>
          <p:cNvPr id="23" name="公众号：陈西设计之家。微信搜索即可">
            <a:extLst>
              <a:ext uri="{FF2B5EF4-FFF2-40B4-BE49-F238E27FC236}">
                <a16:creationId xmlns:a16="http://schemas.microsoft.com/office/drawing/2014/main" id="{3D1AF341-4630-400D-9461-9425254D3ED7}"/>
              </a:ext>
            </a:extLst>
          </p:cNvPr>
          <p:cNvSpPr txBox="1"/>
          <p:nvPr/>
        </p:nvSpPr>
        <p:spPr>
          <a:xfrm>
            <a:off x="7810519" y="5786732"/>
            <a:ext cx="4200506" cy="523220"/>
          </a:xfrm>
          <a:prstGeom prst="rect">
            <a:avLst/>
          </a:prstGeom>
          <a:noFill/>
        </p:spPr>
        <p:txBody>
          <a:bodyPr wrap="square" rtlCol="0">
            <a:spAutoFit/>
          </a:bodyPr>
          <a:lstStyle/>
          <a:p>
            <a:r>
              <a:rPr lang="en-US" altLang="zh-CN" sz="2800" b="1" dirty="0">
                <a:solidFill>
                  <a:schemeClr val="accent1">
                    <a:lumMod val="50000"/>
                  </a:schemeClr>
                </a:solidFill>
                <a:latin typeface="Times New Roman Bold" pitchFamily="18" charset="0"/>
                <a:cs typeface="Times New Roman Bold" pitchFamily="18" charset="0"/>
                <a:sym typeface="+mn-lt"/>
              </a:rPr>
              <a:t>SHORT TERM CAMP</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sp>
        <p:nvSpPr>
          <p:cNvPr id="25" name="文本框 42">
            <a:extLst>
              <a:ext uri="{FF2B5EF4-FFF2-40B4-BE49-F238E27FC236}">
                <a16:creationId xmlns:a16="http://schemas.microsoft.com/office/drawing/2014/main" id="{7E03086F-BF2F-43F2-B9D3-37E6D38A0E9E}"/>
              </a:ext>
            </a:extLst>
          </p:cNvPr>
          <p:cNvSpPr txBox="1"/>
          <p:nvPr/>
        </p:nvSpPr>
        <p:spPr>
          <a:xfrm>
            <a:off x="7054524" y="5822973"/>
            <a:ext cx="552988" cy="369332"/>
          </a:xfrm>
          <a:prstGeom prst="rect">
            <a:avLst/>
          </a:prstGeom>
          <a:noFill/>
        </p:spPr>
        <p:txBody>
          <a:bodyPr wrap="square" rtlCol="0">
            <a:spAutoFit/>
          </a:bodyPr>
          <a:lstStyle/>
          <a:p>
            <a:pPr algn="ctr"/>
            <a:r>
              <a:rPr lang="en-US" altLang="zh-CN" b="1" dirty="0">
                <a:solidFill>
                  <a:schemeClr val="accent1">
                    <a:lumMod val="50000"/>
                  </a:schemeClr>
                </a:solidFill>
                <a:cs typeface="+mn-ea"/>
                <a:sym typeface="+mn-lt"/>
              </a:rPr>
              <a:t>06</a:t>
            </a:r>
          </a:p>
        </p:txBody>
      </p:sp>
      <p:sp>
        <p:nvSpPr>
          <p:cNvPr id="29" name="矩形: 一个圆顶角，剪去另一个顶角 41">
            <a:extLst>
              <a:ext uri="{FF2B5EF4-FFF2-40B4-BE49-F238E27FC236}">
                <a16:creationId xmlns:a16="http://schemas.microsoft.com/office/drawing/2014/main" id="{6C99D8C9-9F84-44B0-95D3-400A19C2EFA2}"/>
              </a:ext>
            </a:extLst>
          </p:cNvPr>
          <p:cNvSpPr/>
          <p:nvPr/>
        </p:nvSpPr>
        <p:spPr>
          <a:xfrm flipH="1">
            <a:off x="7125018" y="5783819"/>
            <a:ext cx="431800" cy="431800"/>
          </a:xfrm>
          <a:prstGeom prst="snipRoundRect">
            <a:avLst>
              <a:gd name="adj1" fmla="val 26021"/>
              <a:gd name="adj2" fmla="val 26645"/>
            </a:avLst>
          </a:prstGeom>
          <a:no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accent1">
                  <a:lumMod val="50000"/>
                </a:schemeClr>
              </a:solidFill>
              <a:cs typeface="+mn-ea"/>
              <a:sym typeface="+mn-lt"/>
            </a:endParaRPr>
          </a:p>
        </p:txBody>
      </p:sp>
    </p:spTree>
    <p:extLst>
      <p:ext uri="{BB962C8B-B14F-4D97-AF65-F5344CB8AC3E}">
        <p14:creationId xmlns:p14="http://schemas.microsoft.com/office/powerpoint/2010/main" val="1717545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descr="图片 1"/>
          <p:cNvPicPr>
            <a:picLocks noChangeAspect="1"/>
          </p:cNvPicPr>
          <p:nvPr/>
        </p:nvPicPr>
        <p:blipFill>
          <a:blip r:embed="rId2" cstate="print"/>
          <a:stretch>
            <a:fillRect/>
          </a:stretch>
        </p:blipFill>
        <p:spPr>
          <a:xfrm>
            <a:off x="0" y="-203201"/>
            <a:ext cx="12192000" cy="7061201"/>
          </a:xfrm>
          <a:prstGeom prst="rect">
            <a:avLst/>
          </a:prstGeom>
        </p:spPr>
      </p:pic>
      <p:pic>
        <p:nvPicPr>
          <p:cNvPr id="256" name="图片 2" descr="图片 2"/>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grpSp>
        <p:nvGrpSpPr>
          <p:cNvPr id="11" name="组合 10"/>
          <p:cNvGrpSpPr/>
          <p:nvPr/>
        </p:nvGrpSpPr>
        <p:grpSpPr>
          <a:xfrm>
            <a:off x="593765" y="1508166"/>
            <a:ext cx="9948058" cy="4696691"/>
            <a:chOff x="534390" y="1508166"/>
            <a:chExt cx="9948058" cy="4696691"/>
          </a:xfrm>
          <a:scene3d>
            <a:camera prst="orthographicFront">
              <a:rot lat="0" lon="0" rev="0"/>
            </a:camera>
            <a:lightRig rig="soft" dir="t">
              <a:rot lat="0" lon="0" rev="0"/>
            </a:lightRig>
          </a:scene3d>
        </p:grpSpPr>
        <p:pic>
          <p:nvPicPr>
            <p:cNvPr id="74754" name="Picture 2" descr="https://tiyu.cumtb.edu.cn/__local/7/32/72/7B157FF7D70A3F1B6FAA8C81284_3417A528_E424.jpg"/>
            <p:cNvPicPr>
              <a:picLocks noChangeAspect="1" noChangeArrowheads="1"/>
            </p:cNvPicPr>
            <p:nvPr/>
          </p:nvPicPr>
          <p:blipFill>
            <a:blip r:embed="rId4" cstate="print"/>
            <a:srcRect/>
            <a:stretch>
              <a:fillRect/>
            </a:stretch>
          </p:blipFill>
          <p:spPr bwMode="auto">
            <a:xfrm>
              <a:off x="581891" y="1508166"/>
              <a:ext cx="3245132" cy="2161309"/>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74756" name="Picture 4" descr="https://img0.baidu.com/it/u=889048091,644824484&amp;fm=253&amp;fmt=auto&amp;app=120&amp;f=JPEG?w=500&amp;h=335"/>
            <p:cNvPicPr>
              <a:picLocks noChangeAspect="1" noChangeArrowheads="1"/>
            </p:cNvPicPr>
            <p:nvPr/>
          </p:nvPicPr>
          <p:blipFill>
            <a:blip r:embed="rId5" cstate="print"/>
            <a:srcRect/>
            <a:stretch>
              <a:fillRect/>
            </a:stretch>
          </p:blipFill>
          <p:spPr bwMode="auto">
            <a:xfrm>
              <a:off x="3872552" y="1520020"/>
              <a:ext cx="3225866" cy="2161331"/>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74758" name="Picture 6" descr="https://gimg2.baidu.com/image_search/src=http%3A%2F%2Fpic1.58cdn.com.cn%2Fanjuke_58%2Fd72076b6e766d03c05a8036119188872%3Fcrop%3D1%26w%3D1600%26h%3D1200%26srotate%3D1%26etspars%3DpyNVma2ZqsZ%252BenY1PWI0H%252BmD1i%252BiZTlOxYnaloBM6Oo%253D&amp;refer=http%3A%2F%2Fpic1.58cdn.com.cn&amp;app=2002&amp;size=f9999,10000&amp;q=a80&amp;n=0&amp;g=0n&amp;fmt=auto?sec=1660982075&amp;t=29b35989272f15018c426bc59336dcd6"/>
            <p:cNvPicPr>
              <a:picLocks noChangeAspect="1" noChangeArrowheads="1"/>
            </p:cNvPicPr>
            <p:nvPr/>
          </p:nvPicPr>
          <p:blipFill>
            <a:blip r:embed="rId6" cstate="print"/>
            <a:srcRect t="23432"/>
            <a:stretch>
              <a:fillRect/>
            </a:stretch>
          </p:blipFill>
          <p:spPr bwMode="auto">
            <a:xfrm>
              <a:off x="534390" y="4061361"/>
              <a:ext cx="3558094" cy="2043268"/>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74759" name="Picture 7" descr="E:\文件\矿业大学\微信图片_20220721085418.jpg"/>
            <p:cNvPicPr>
              <a:picLocks noChangeAspect="1" noChangeArrowheads="1"/>
            </p:cNvPicPr>
            <p:nvPr/>
          </p:nvPicPr>
          <p:blipFill>
            <a:blip r:embed="rId7" cstate="print"/>
            <a:srcRect/>
            <a:stretch>
              <a:fillRect/>
            </a:stretch>
          </p:blipFill>
          <p:spPr bwMode="auto">
            <a:xfrm>
              <a:off x="7222669" y="4025735"/>
              <a:ext cx="3224153" cy="2149435"/>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74760" name="Picture 8" descr="E:\文件\矿业大学\微信图片_20220721085452.png"/>
            <p:cNvPicPr>
              <a:picLocks noChangeAspect="1" noChangeArrowheads="1"/>
            </p:cNvPicPr>
            <p:nvPr/>
          </p:nvPicPr>
          <p:blipFill>
            <a:blip r:embed="rId8" cstate="print"/>
            <a:srcRect l="27982" t="17928" r="12083" b="4143"/>
            <a:stretch>
              <a:fillRect/>
            </a:stretch>
          </p:blipFill>
          <p:spPr bwMode="auto">
            <a:xfrm>
              <a:off x="4322618" y="4050501"/>
              <a:ext cx="2660073" cy="2154356"/>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74761" name="Picture 9" descr="E:\文件\矿业大学\微信图片_20220721085515.jpg"/>
            <p:cNvPicPr>
              <a:picLocks noChangeAspect="1" noChangeArrowheads="1"/>
            </p:cNvPicPr>
            <p:nvPr/>
          </p:nvPicPr>
          <p:blipFill>
            <a:blip r:embed="rId9" cstate="print"/>
            <a:srcRect/>
            <a:stretch>
              <a:fillRect/>
            </a:stretch>
          </p:blipFill>
          <p:spPr bwMode="auto">
            <a:xfrm>
              <a:off x="7258297" y="1531917"/>
              <a:ext cx="3224151" cy="2149434"/>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grpSp>
      <p:sp>
        <p:nvSpPr>
          <p:cNvPr id="13" name="Title 1"/>
          <p:cNvSpPr txBox="1"/>
          <p:nvPr/>
        </p:nvSpPr>
        <p:spPr>
          <a:xfrm>
            <a:off x="585768" y="120080"/>
            <a:ext cx="4413737" cy="1142999"/>
          </a:xfrm>
          <a:prstGeom prst="rect">
            <a:avLst/>
          </a:prstGeom>
          <a:ln w="12700">
            <a:miter lim="400000"/>
          </a:ln>
        </p:spPr>
        <p:txBody>
          <a:bodyPr lIns="45718" tIns="45718" rIns="45718" bIns="45718" anchor="ctr">
            <a:normAutofit/>
          </a:bodyPr>
          <a:lstStyle>
            <a:lvl1pPr algn="ctr">
              <a:defRPr sz="4300" b="1">
                <a:solidFill>
                  <a:srgbClr val="806000"/>
                </a:solidFill>
                <a:effectLst>
                  <a:outerShdw blurRad="38100" dist="38100" dir="2700000" rotWithShape="0">
                    <a:srgbClr val="000000">
                      <a:alpha val="43137"/>
                    </a:srgbClr>
                  </a:outerShdw>
                </a:effectLst>
              </a:defRPr>
            </a:lvl1pPr>
          </a:lstStyle>
          <a:p>
            <a:pPr algn="l"/>
            <a:r>
              <a:rPr lang="en-US" altLang="zh-CN" dirty="0">
                <a:solidFill>
                  <a:schemeClr val="accent1">
                    <a:lumMod val="50000"/>
                  </a:schemeClr>
                </a:solidFill>
                <a:effectLst/>
                <a:latin typeface="Times New Roman Bold" pitchFamily="18" charset="0"/>
                <a:cs typeface="Times New Roman Bold" pitchFamily="18" charset="0"/>
              </a:rPr>
              <a:t>Campus Facilities</a:t>
            </a:r>
            <a:endParaRPr dirty="0">
              <a:solidFill>
                <a:schemeClr val="accent1">
                  <a:lumMod val="50000"/>
                </a:schemeClr>
              </a:solidFill>
              <a:effectLst/>
              <a:latin typeface="Times New Roman Bold" pitchFamily="18" charset="0"/>
              <a:cs typeface="Times New Roman Bold" pitchFamily="18"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descr="图片 1"/>
          <p:cNvPicPr>
            <a:picLocks noChangeAspect="1"/>
          </p:cNvPicPr>
          <p:nvPr/>
        </p:nvPicPr>
        <p:blipFill>
          <a:blip r:embed="rId3" cstate="print"/>
          <a:stretch>
            <a:fillRect/>
          </a:stretch>
        </p:blipFill>
        <p:spPr>
          <a:xfrm>
            <a:off x="0" y="-203201"/>
            <a:ext cx="12192000" cy="7061201"/>
          </a:xfrm>
          <a:prstGeom prst="rect">
            <a:avLst/>
          </a:prstGeom>
        </p:spPr>
      </p:pic>
      <p:pic>
        <p:nvPicPr>
          <p:cNvPr id="256" name="图片 2" descr="图片 2"/>
          <p:cNvPicPr>
            <a:picLocks noChangeAspect="1"/>
          </p:cNvPicPr>
          <p:nvPr/>
        </p:nvPicPr>
        <p:blipFill>
          <a:blip r:embed="rId4" cstate="print"/>
          <a:stretch>
            <a:fillRect/>
          </a:stretch>
        </p:blipFill>
        <p:spPr>
          <a:xfrm>
            <a:off x="9700952" y="279007"/>
            <a:ext cx="2309339" cy="591718"/>
          </a:xfrm>
          <a:prstGeom prst="rect">
            <a:avLst/>
          </a:prstGeom>
          <a:ln w="12700">
            <a:miter lim="400000"/>
            <a:headEnd/>
            <a:tailEnd/>
          </a:ln>
        </p:spPr>
      </p:pic>
      <p:sp>
        <p:nvSpPr>
          <p:cNvPr id="13" name="Title 1"/>
          <p:cNvSpPr txBox="1"/>
          <p:nvPr/>
        </p:nvSpPr>
        <p:spPr>
          <a:xfrm>
            <a:off x="585768" y="120080"/>
            <a:ext cx="4413737" cy="1142999"/>
          </a:xfrm>
          <a:prstGeom prst="rect">
            <a:avLst/>
          </a:prstGeom>
          <a:ln w="12700">
            <a:miter lim="400000"/>
          </a:ln>
        </p:spPr>
        <p:txBody>
          <a:bodyPr lIns="45718" tIns="45718" rIns="45718" bIns="45718" anchor="ctr">
            <a:normAutofit/>
          </a:bodyPr>
          <a:lstStyle>
            <a:lvl1pPr algn="ctr">
              <a:defRPr sz="4300" b="1">
                <a:solidFill>
                  <a:srgbClr val="806000"/>
                </a:solidFill>
                <a:effectLst>
                  <a:outerShdw blurRad="38100" dist="38100" dir="2700000" rotWithShape="0">
                    <a:srgbClr val="000000">
                      <a:alpha val="43137"/>
                    </a:srgbClr>
                  </a:outerShdw>
                </a:effectLst>
              </a:defRPr>
            </a:lvl1pPr>
          </a:lstStyle>
          <a:p>
            <a:pPr algn="l"/>
            <a:r>
              <a:rPr lang="en-US" altLang="zh-CN" dirty="0">
                <a:solidFill>
                  <a:schemeClr val="accent1">
                    <a:lumMod val="50000"/>
                  </a:schemeClr>
                </a:solidFill>
                <a:effectLst/>
                <a:latin typeface="Times New Roman Bold" pitchFamily="18" charset="0"/>
                <a:cs typeface="Times New Roman Bold" pitchFamily="18" charset="0"/>
              </a:rPr>
              <a:t>Activities</a:t>
            </a:r>
            <a:endParaRPr dirty="0">
              <a:solidFill>
                <a:schemeClr val="accent1">
                  <a:lumMod val="50000"/>
                </a:schemeClr>
              </a:solidFill>
              <a:effectLst/>
              <a:latin typeface="Times New Roman Bold" pitchFamily="18" charset="0"/>
              <a:cs typeface="Times New Roman Bold" pitchFamily="18" charset="0"/>
            </a:endParaRPr>
          </a:p>
        </p:txBody>
      </p:sp>
      <p:grpSp>
        <p:nvGrpSpPr>
          <p:cNvPr id="4" name="组合 3">
            <a:extLst>
              <a:ext uri="{FF2B5EF4-FFF2-40B4-BE49-F238E27FC236}">
                <a16:creationId xmlns:a16="http://schemas.microsoft.com/office/drawing/2014/main" id="{969ABE54-4D7E-42EB-8607-DF6D3845AA8C}"/>
              </a:ext>
            </a:extLst>
          </p:cNvPr>
          <p:cNvGrpSpPr/>
          <p:nvPr/>
        </p:nvGrpSpPr>
        <p:grpSpPr>
          <a:xfrm>
            <a:off x="631187" y="1283502"/>
            <a:ext cx="10733686" cy="5424013"/>
            <a:chOff x="631187" y="1283502"/>
            <a:chExt cx="10733686" cy="5424013"/>
          </a:xfrm>
        </p:grpSpPr>
        <p:pic>
          <p:nvPicPr>
            <p:cNvPr id="75782" name="Picture 6" descr="http://sac.cumt.edu.cn/__local/4/FF/44/A16EB458480AA653A6ABE492E29_6454A8EA_4CEDF6.jpg?e=.jpg"/>
            <p:cNvPicPr>
              <a:picLocks noChangeAspect="1" noChangeArrowheads="1"/>
            </p:cNvPicPr>
            <p:nvPr/>
          </p:nvPicPr>
          <p:blipFill rotWithShape="1">
            <a:blip r:embed="rId5" cstate="print"/>
            <a:srcRect l="2588" t="6977"/>
            <a:stretch/>
          </p:blipFill>
          <p:spPr bwMode="auto">
            <a:xfrm>
              <a:off x="631187" y="4441482"/>
              <a:ext cx="2834453" cy="22660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5784" name="Picture 8" descr="http://sac.cumt.edu.cn/__local/9/3B/23/A662BD873165013EFE7238C4199_6333218C_DC3F.jpg?e=.jpg"/>
            <p:cNvPicPr>
              <a:picLocks noChangeAspect="1" noChangeArrowheads="1"/>
            </p:cNvPicPr>
            <p:nvPr/>
          </p:nvPicPr>
          <p:blipFill rotWithShape="1">
            <a:blip r:embed="rId6" cstate="print"/>
            <a:srcRect l="8839"/>
            <a:stretch/>
          </p:blipFill>
          <p:spPr bwMode="auto">
            <a:xfrm>
              <a:off x="4061228" y="4441483"/>
              <a:ext cx="3095364" cy="22660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5786" name="Picture 10" descr="http://sac.cumt.edu.cn/__local/8/01/FF/4F1D331A137EB3109DF3E3283EF_2DD6FEB6_76C4.jpg?e=.jpg"/>
            <p:cNvPicPr>
              <a:picLocks noChangeAspect="1" noChangeArrowheads="1"/>
            </p:cNvPicPr>
            <p:nvPr/>
          </p:nvPicPr>
          <p:blipFill rotWithShape="1">
            <a:blip r:embed="rId7" cstate="print"/>
            <a:srcRect b="13478"/>
            <a:stretch/>
          </p:blipFill>
          <p:spPr bwMode="auto">
            <a:xfrm>
              <a:off x="7732220" y="4350223"/>
              <a:ext cx="3632653" cy="235729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5788" name="Picture 12" descr="http://sac.cumt.edu.cn/__local/9/EA/7F/F72E5A65F76381BE742CACD7745_0020141D_1F2EF.jpg?e=.jpg"/>
            <p:cNvPicPr>
              <a:picLocks noChangeAspect="1" noChangeArrowheads="1"/>
            </p:cNvPicPr>
            <p:nvPr/>
          </p:nvPicPr>
          <p:blipFill rotWithShape="1">
            <a:blip r:embed="rId8" cstate="print"/>
            <a:srcRect t="4320" b="23381"/>
            <a:stretch/>
          </p:blipFill>
          <p:spPr bwMode="auto">
            <a:xfrm>
              <a:off x="5589036" y="1304149"/>
              <a:ext cx="5767208" cy="289558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图片 2">
              <a:extLst>
                <a:ext uri="{FF2B5EF4-FFF2-40B4-BE49-F238E27FC236}">
                  <a16:creationId xmlns:a16="http://schemas.microsoft.com/office/drawing/2014/main" id="{CA3A1560-4618-4E57-A325-04963B9C83B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371"/>
            <a:stretch/>
          </p:blipFill>
          <p:spPr>
            <a:xfrm>
              <a:off x="631187" y="1283502"/>
              <a:ext cx="4617707" cy="291657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3000"/>
            <a:ext cx="12192000" cy="4572000"/>
          </a:xfrm>
          <a:prstGeom prst="rect">
            <a:avLst/>
          </a:prstGeom>
        </p:spPr>
      </p:pic>
      <p:sp>
        <p:nvSpPr>
          <p:cNvPr id="3" name="文本框 2"/>
          <p:cNvSpPr txBox="1"/>
          <p:nvPr/>
        </p:nvSpPr>
        <p:spPr>
          <a:xfrm>
            <a:off x="656951" y="1564942"/>
            <a:ext cx="2045335" cy="768350"/>
          </a:xfrm>
          <a:prstGeom prst="rect">
            <a:avLst/>
          </a:prstGeom>
          <a:noFill/>
        </p:spPr>
        <p:txBody>
          <a:bodyPr wrap="none" rtlCol="0" anchor="ctr">
            <a:spAutoFit/>
          </a:bodyPr>
          <a:lstStyle/>
          <a:p>
            <a:r>
              <a:rPr lang="en-US" altLang="zh-CN" sz="4400" b="1" dirty="0">
                <a:solidFill>
                  <a:srgbClr val="AF935C"/>
                </a:solidFill>
                <a:latin typeface="Arial" panose="020B0704020202020204" pitchFamily="34" charset="0"/>
                <a:ea typeface="微软雅黑" panose="020B0503020204020204" charset="-122"/>
                <a:cs typeface="Arial" panose="020B0704020202020204" pitchFamily="34" charset="0"/>
                <a:sym typeface="+mn-lt"/>
              </a:rPr>
              <a:t>Part 05</a:t>
            </a:r>
          </a:p>
        </p:txBody>
      </p:sp>
      <p:sp>
        <p:nvSpPr>
          <p:cNvPr id="4" name="文本框 3"/>
          <p:cNvSpPr txBox="1"/>
          <p:nvPr/>
        </p:nvSpPr>
        <p:spPr>
          <a:xfrm>
            <a:off x="1115218" y="2132612"/>
            <a:ext cx="4390390" cy="768350"/>
          </a:xfrm>
          <a:prstGeom prst="rect">
            <a:avLst/>
          </a:prstGeom>
          <a:noFill/>
        </p:spPr>
        <p:txBody>
          <a:bodyPr vert="horz" wrap="none" rtlCol="0">
            <a:spAutoFit/>
          </a:bodyPr>
          <a:lstStyle/>
          <a:p>
            <a:r>
              <a:rPr lang="en-US" altLang="zh-CN" sz="4400" b="1" spc="300" dirty="0">
                <a:solidFill>
                  <a:schemeClr val="bg1"/>
                </a:solidFill>
                <a:latin typeface="Arial" panose="020B0704020202020204" pitchFamily="34" charset="0"/>
                <a:ea typeface="微软雅黑" panose="020B0503020204020204" charset="-122"/>
                <a:cs typeface="Arial" panose="020B0704020202020204" pitchFamily="34" charset="0"/>
                <a:sym typeface="+mn-lt"/>
              </a:rPr>
              <a:t>APPLICATION</a:t>
            </a:r>
          </a:p>
        </p:txBody>
      </p:sp>
      <p:pic>
        <p:nvPicPr>
          <p:cNvPr id="5" name="图片 4"/>
          <p:cNvPicPr>
            <a:picLocks noChangeAspect="1"/>
          </p:cNvPicPr>
          <p:nvPr/>
        </p:nvPicPr>
        <p:blipFill>
          <a:blip r:embed="rId4" cstate="print"/>
          <a:stretch>
            <a:fillRect/>
          </a:stretch>
        </p:blipFill>
        <p:spPr>
          <a:xfrm>
            <a:off x="9700953" y="279008"/>
            <a:ext cx="2309338" cy="591717"/>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4386" y="332510"/>
            <a:ext cx="6880410" cy="754053"/>
          </a:xfrm>
          <a:prstGeom prst="rect">
            <a:avLst/>
          </a:prstGeom>
          <a:noFill/>
        </p:spPr>
        <p:txBody>
          <a:bodyPr wrap="none" rtlCol="0">
            <a:spAutoFit/>
          </a:bodyPr>
          <a:lstStyle/>
          <a:p>
            <a:r>
              <a:rPr lang="en-US" altLang="zh-CN" sz="4300" b="1" dirty="0">
                <a:solidFill>
                  <a:schemeClr val="accent1">
                    <a:lumMod val="50000"/>
                  </a:schemeClr>
                </a:solidFill>
                <a:latin typeface="Times New Roman Bold" pitchFamily="18" charset="0"/>
                <a:cs typeface="Times New Roman Bold" pitchFamily="18" charset="0"/>
              </a:rPr>
              <a:t>Programs Taught in English</a:t>
            </a:r>
            <a:endParaRPr lang="zh-CN" altLang="en-US" sz="4300" b="1" dirty="0">
              <a:solidFill>
                <a:schemeClr val="accent1">
                  <a:lumMod val="50000"/>
                </a:schemeClr>
              </a:solidFill>
              <a:latin typeface="Times New Roman Bold" pitchFamily="18" charset="0"/>
              <a:cs typeface="Times New Roman Bold" pitchFamily="18" charset="0"/>
            </a:endParaRPr>
          </a:p>
        </p:txBody>
      </p:sp>
      <p:pic>
        <p:nvPicPr>
          <p:cNvPr id="3" name="图片 2">
            <a:extLst>
              <a:ext uri="{FF2B5EF4-FFF2-40B4-BE49-F238E27FC236}">
                <a16:creationId xmlns:a16="http://schemas.microsoft.com/office/drawing/2014/main" id="{2F37076C-E5C0-4915-AEFC-CAA027FB8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401" y="1396710"/>
            <a:ext cx="8870606" cy="3394365"/>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2A4A3F0-F6A5-431F-B716-1E7A5E426D6A}"/>
              </a:ext>
            </a:extLst>
          </p:cNvPr>
          <p:cNvGrpSpPr/>
          <p:nvPr/>
        </p:nvGrpSpPr>
        <p:grpSpPr>
          <a:xfrm>
            <a:off x="438460" y="278276"/>
            <a:ext cx="8210240" cy="6236823"/>
            <a:chOff x="438460" y="278277"/>
            <a:chExt cx="6571630" cy="5365920"/>
          </a:xfrm>
        </p:grpSpPr>
        <p:pic>
          <p:nvPicPr>
            <p:cNvPr id="3" name="图片 2">
              <a:extLst>
                <a:ext uri="{FF2B5EF4-FFF2-40B4-BE49-F238E27FC236}">
                  <a16:creationId xmlns:a16="http://schemas.microsoft.com/office/drawing/2014/main" id="{C1B17B6A-D726-437C-ACA6-0E4A0E739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60" y="278277"/>
              <a:ext cx="6571630" cy="567396"/>
            </a:xfrm>
            <a:prstGeom prst="rect">
              <a:avLst/>
            </a:prstGeom>
          </p:spPr>
        </p:pic>
        <p:pic>
          <p:nvPicPr>
            <p:cNvPr id="7" name="图片 6">
              <a:extLst>
                <a:ext uri="{FF2B5EF4-FFF2-40B4-BE49-F238E27FC236}">
                  <a16:creationId xmlns:a16="http://schemas.microsoft.com/office/drawing/2014/main" id="{D211517A-2A9C-497B-A9B8-3696BC512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85" y="817098"/>
              <a:ext cx="6554693" cy="4827099"/>
            </a:xfrm>
            <a:prstGeom prst="rect">
              <a:avLst/>
            </a:prstGeom>
          </p:spPr>
        </p:pic>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4386" y="332510"/>
            <a:ext cx="6971780" cy="754053"/>
          </a:xfrm>
          <a:prstGeom prst="rect">
            <a:avLst/>
          </a:prstGeom>
          <a:noFill/>
        </p:spPr>
        <p:txBody>
          <a:bodyPr wrap="none" rtlCol="0">
            <a:spAutoFit/>
          </a:bodyPr>
          <a:lstStyle/>
          <a:p>
            <a:r>
              <a:rPr lang="en-US" altLang="zh-CN" sz="4300" b="1" dirty="0">
                <a:solidFill>
                  <a:schemeClr val="accent1">
                    <a:lumMod val="50000"/>
                  </a:schemeClr>
                </a:solidFill>
                <a:latin typeface="Times New Roman Bold" pitchFamily="18" charset="0"/>
                <a:cs typeface="Times New Roman Bold" pitchFamily="18" charset="0"/>
              </a:rPr>
              <a:t>Programs Taught in Chinese</a:t>
            </a:r>
          </a:p>
        </p:txBody>
      </p:sp>
      <p:pic>
        <p:nvPicPr>
          <p:cNvPr id="7" name="图片 6">
            <a:extLst>
              <a:ext uri="{FF2B5EF4-FFF2-40B4-BE49-F238E27FC236}">
                <a16:creationId xmlns:a16="http://schemas.microsoft.com/office/drawing/2014/main" id="{5892D5CE-9F8C-42CB-B719-92A8BBB1D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385" y="1124663"/>
            <a:ext cx="8417273" cy="5133262"/>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E8DA484-7277-44F5-812E-4D3D3DE3F197}"/>
              </a:ext>
            </a:extLst>
          </p:cNvPr>
          <p:cNvGrpSpPr/>
          <p:nvPr/>
        </p:nvGrpSpPr>
        <p:grpSpPr>
          <a:xfrm>
            <a:off x="510425" y="259235"/>
            <a:ext cx="8300200" cy="6351115"/>
            <a:chOff x="510425" y="259235"/>
            <a:chExt cx="6613973" cy="5111863"/>
          </a:xfrm>
        </p:grpSpPr>
        <p:pic>
          <p:nvPicPr>
            <p:cNvPr id="3" name="图片 2">
              <a:extLst>
                <a:ext uri="{FF2B5EF4-FFF2-40B4-BE49-F238E27FC236}">
                  <a16:creationId xmlns:a16="http://schemas.microsoft.com/office/drawing/2014/main" id="{F324166D-0C67-4D43-BEAE-858E1ECA4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475" y="259235"/>
              <a:ext cx="6580099" cy="491179"/>
            </a:xfrm>
            <a:prstGeom prst="rect">
              <a:avLst/>
            </a:prstGeom>
          </p:spPr>
        </p:pic>
        <p:pic>
          <p:nvPicPr>
            <p:cNvPr id="5" name="图片 4">
              <a:extLst>
                <a:ext uri="{FF2B5EF4-FFF2-40B4-BE49-F238E27FC236}">
                  <a16:creationId xmlns:a16="http://schemas.microsoft.com/office/drawing/2014/main" id="{BE932260-5B44-4114-ACB0-F1DB57AA6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25" y="721839"/>
              <a:ext cx="6613973" cy="4649259"/>
            </a:xfrm>
            <a:prstGeom prst="rect">
              <a:avLst/>
            </a:prstGeom>
          </p:spPr>
        </p:pic>
      </p:grpSp>
    </p:spTree>
    <p:extLst>
      <p:ext uri="{BB962C8B-B14F-4D97-AF65-F5344CB8AC3E}">
        <p14:creationId xmlns:p14="http://schemas.microsoft.com/office/powerpoint/2010/main" val="193088504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7CFFCC7-4057-46EF-899D-23B25C81D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759" y="848390"/>
            <a:ext cx="8225523" cy="4314159"/>
          </a:xfrm>
          <a:prstGeom prst="rect">
            <a:avLst/>
          </a:prstGeom>
        </p:spPr>
      </p:pic>
    </p:spTree>
    <p:extLst>
      <p:ext uri="{BB962C8B-B14F-4D97-AF65-F5344CB8AC3E}">
        <p14:creationId xmlns:p14="http://schemas.microsoft.com/office/powerpoint/2010/main" val="231530744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9B6B833B-77EB-47D2-9886-C180372E8BB5}"/>
              </a:ext>
            </a:extLst>
          </p:cNvPr>
          <p:cNvGrpSpPr/>
          <p:nvPr/>
        </p:nvGrpSpPr>
        <p:grpSpPr>
          <a:xfrm>
            <a:off x="316748" y="84607"/>
            <a:ext cx="8465302" cy="6706718"/>
            <a:chOff x="573923" y="570383"/>
            <a:chExt cx="6625610" cy="5698184"/>
          </a:xfrm>
        </p:grpSpPr>
        <p:pic>
          <p:nvPicPr>
            <p:cNvPr id="3" name="图片 2">
              <a:extLst>
                <a:ext uri="{FF2B5EF4-FFF2-40B4-BE49-F238E27FC236}">
                  <a16:creationId xmlns:a16="http://schemas.microsoft.com/office/drawing/2014/main" id="{4EF31D2B-0409-4BE1-BE92-D3FF1824C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23" y="570383"/>
              <a:ext cx="6605504" cy="516584"/>
            </a:xfrm>
            <a:prstGeom prst="rect">
              <a:avLst/>
            </a:prstGeom>
          </p:spPr>
        </p:pic>
        <p:pic>
          <p:nvPicPr>
            <p:cNvPr id="5" name="图片 4">
              <a:extLst>
                <a:ext uri="{FF2B5EF4-FFF2-40B4-BE49-F238E27FC236}">
                  <a16:creationId xmlns:a16="http://schemas.microsoft.com/office/drawing/2014/main" id="{CDB2C9F0-C473-401C-8C9A-1130755BA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66" y="1051912"/>
              <a:ext cx="6588567" cy="5216655"/>
            </a:xfrm>
            <a:prstGeom prst="rect">
              <a:avLst/>
            </a:prstGeom>
          </p:spPr>
        </p:pic>
      </p:grpSp>
    </p:spTree>
    <p:extLst>
      <p:ext uri="{BB962C8B-B14F-4D97-AF65-F5344CB8AC3E}">
        <p14:creationId xmlns:p14="http://schemas.microsoft.com/office/powerpoint/2010/main" val="109028173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1B5000A-E31A-40D7-A424-4EC5CC477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569" y="408993"/>
            <a:ext cx="7798848" cy="6068007"/>
          </a:xfrm>
          <a:prstGeom prst="rect">
            <a:avLst/>
          </a:prstGeom>
        </p:spPr>
      </p:pic>
    </p:spTree>
    <p:extLst>
      <p:ext uri="{BB962C8B-B14F-4D97-AF65-F5344CB8AC3E}">
        <p14:creationId xmlns:p14="http://schemas.microsoft.com/office/powerpoint/2010/main" val="80168267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图片 5" descr="图片 5"/>
          <p:cNvPicPr>
            <a:picLocks noChangeAspect="1"/>
          </p:cNvPicPr>
          <p:nvPr/>
        </p:nvPicPr>
        <p:blipFill>
          <a:blip r:embed="rId2" cstate="print"/>
          <a:stretch>
            <a:fillRect/>
          </a:stretch>
        </p:blipFill>
        <p:spPr>
          <a:xfrm>
            <a:off x="0" y="-10750"/>
            <a:ext cx="12192000" cy="6868750"/>
          </a:xfrm>
          <a:prstGeom prst="rect">
            <a:avLst/>
          </a:prstGeom>
          <a:ln w="12700">
            <a:miter lim="400000"/>
            <a:headEnd/>
            <a:tailEnd/>
          </a:ln>
        </p:spPr>
      </p:pic>
      <p:pic>
        <p:nvPicPr>
          <p:cNvPr id="139" name="图片 1" descr="图片 1"/>
          <p:cNvPicPr>
            <a:picLocks noChangeAspect="1"/>
          </p:cNvPicPr>
          <p:nvPr/>
        </p:nvPicPr>
        <p:blipFill>
          <a:blip r:embed="rId3" cstate="print"/>
          <a:stretch>
            <a:fillRect/>
          </a:stretch>
        </p:blipFill>
        <p:spPr>
          <a:xfrm>
            <a:off x="0" y="1002326"/>
            <a:ext cx="12192000" cy="4615960"/>
          </a:xfrm>
          <a:prstGeom prst="rect">
            <a:avLst/>
          </a:prstGeom>
          <a:ln w="12700">
            <a:miter lim="400000"/>
            <a:headEnd/>
            <a:tailEnd/>
          </a:ln>
        </p:spPr>
      </p:pic>
      <p:sp>
        <p:nvSpPr>
          <p:cNvPr id="140" name="文本框 2"/>
          <p:cNvSpPr txBox="1"/>
          <p:nvPr/>
        </p:nvSpPr>
        <p:spPr>
          <a:xfrm>
            <a:off x="468067" y="1445952"/>
            <a:ext cx="1798550" cy="646321"/>
          </a:xfrm>
          <a:prstGeom prst="rect">
            <a:avLst/>
          </a:prstGeom>
          <a:ln w="12700">
            <a:miter lim="400000"/>
          </a:ln>
        </p:spPr>
        <p:txBody>
          <a:bodyPr wrap="none" lIns="45719" rIns="45719" anchor="ctr">
            <a:spAutoFit/>
          </a:bodyPr>
          <a:lstStyle>
            <a:lvl1pPr>
              <a:defRPr sz="4000" b="1">
                <a:solidFill>
                  <a:srgbClr val="AF935C"/>
                </a:solidFill>
              </a:defRPr>
            </a:lvl1pPr>
          </a:lstStyle>
          <a:p>
            <a:r>
              <a:rPr dirty="0"/>
              <a:t>Part 01</a:t>
            </a:r>
          </a:p>
        </p:txBody>
      </p:sp>
      <p:sp>
        <p:nvSpPr>
          <p:cNvPr id="141" name="文本框 3"/>
          <p:cNvSpPr txBox="1"/>
          <p:nvPr/>
        </p:nvSpPr>
        <p:spPr>
          <a:xfrm>
            <a:off x="926335" y="1966577"/>
            <a:ext cx="2121059" cy="646321"/>
          </a:xfrm>
          <a:prstGeom prst="rect">
            <a:avLst/>
          </a:prstGeom>
          <a:ln w="12700">
            <a:miter lim="400000"/>
          </a:ln>
        </p:spPr>
        <p:txBody>
          <a:bodyPr wrap="none" lIns="45719" rIns="45719">
            <a:spAutoFit/>
          </a:bodyPr>
          <a:lstStyle>
            <a:lvl1pPr>
              <a:defRPr sz="4000" b="1" spc="300">
                <a:solidFill>
                  <a:srgbClr val="FFFFFF"/>
                </a:solidFill>
              </a:defRPr>
            </a:lvl1pPr>
          </a:lstStyle>
          <a:p>
            <a:r>
              <a:t>History</a:t>
            </a:r>
          </a:p>
        </p:txBody>
      </p:sp>
      <p:pic>
        <p:nvPicPr>
          <p:cNvPr id="142" name="图片 4" descr="图片 4"/>
          <p:cNvPicPr>
            <a:picLocks noChangeAspect="1"/>
          </p:cNvPicPr>
          <p:nvPr/>
        </p:nvPicPr>
        <p:blipFill>
          <a:blip r:embed="rId4" cstate="print"/>
          <a:stretch>
            <a:fillRect/>
          </a:stretch>
        </p:blipFill>
        <p:spPr>
          <a:xfrm>
            <a:off x="9700952" y="279007"/>
            <a:ext cx="2309339" cy="591718"/>
          </a:xfrm>
          <a:prstGeom prst="rect">
            <a:avLst/>
          </a:prstGeom>
          <a:ln w="12700">
            <a:miter lim="400000"/>
            <a:headEnd/>
            <a:tailEnd/>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8532F8F0-5A1D-4413-9A44-0A16B3B077C7}"/>
              </a:ext>
            </a:extLst>
          </p:cNvPr>
          <p:cNvGrpSpPr/>
          <p:nvPr/>
        </p:nvGrpSpPr>
        <p:grpSpPr>
          <a:xfrm>
            <a:off x="633193" y="465608"/>
            <a:ext cx="8596531" cy="5658967"/>
            <a:chOff x="633194" y="465608"/>
            <a:chExt cx="6617141" cy="3951560"/>
          </a:xfrm>
        </p:grpSpPr>
        <p:pic>
          <p:nvPicPr>
            <p:cNvPr id="3" name="图片 2">
              <a:extLst>
                <a:ext uri="{FF2B5EF4-FFF2-40B4-BE49-F238E27FC236}">
                  <a16:creationId xmlns:a16="http://schemas.microsoft.com/office/drawing/2014/main" id="{348895F7-D25D-433B-B601-0FDCFCD8D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194" y="465608"/>
              <a:ext cx="6563161" cy="516584"/>
            </a:xfrm>
            <a:prstGeom prst="rect">
              <a:avLst/>
            </a:prstGeom>
          </p:spPr>
        </p:pic>
        <p:pic>
          <p:nvPicPr>
            <p:cNvPr id="5" name="图片 4">
              <a:extLst>
                <a:ext uri="{FF2B5EF4-FFF2-40B4-BE49-F238E27FC236}">
                  <a16:creationId xmlns:a16="http://schemas.microsoft.com/office/drawing/2014/main" id="{A19BA889-BA01-40B5-BB56-182795795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68" y="963142"/>
              <a:ext cx="6588567" cy="3454026"/>
            </a:xfrm>
            <a:prstGeom prst="rect">
              <a:avLst/>
            </a:prstGeom>
          </p:spPr>
        </p:pic>
      </p:grpSp>
    </p:spTree>
    <p:extLst>
      <p:ext uri="{BB962C8B-B14F-4D97-AF65-F5344CB8AC3E}">
        <p14:creationId xmlns:p14="http://schemas.microsoft.com/office/powerpoint/2010/main" val="100185669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3344BD8-9E49-4A32-B0A6-F6D533A74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69" y="0"/>
            <a:ext cx="7406065" cy="6999347"/>
          </a:xfrm>
          <a:prstGeom prst="rect">
            <a:avLst/>
          </a:prstGeom>
        </p:spPr>
      </p:pic>
    </p:spTree>
    <p:extLst>
      <p:ext uri="{BB962C8B-B14F-4D97-AF65-F5344CB8AC3E}">
        <p14:creationId xmlns:p14="http://schemas.microsoft.com/office/powerpoint/2010/main" val="207574838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descr="图片 1"/>
          <p:cNvPicPr>
            <a:picLocks noChangeAspect="1"/>
          </p:cNvPicPr>
          <p:nvPr/>
        </p:nvPicPr>
        <p:blipFill>
          <a:blip r:embed="rId2" cstate="print"/>
          <a:stretch>
            <a:fillRect/>
          </a:stretch>
        </p:blipFill>
        <p:spPr>
          <a:xfrm>
            <a:off x="0" y="-203201"/>
            <a:ext cx="12192000" cy="7061201"/>
          </a:xfrm>
          <a:prstGeom prst="rect">
            <a:avLst/>
          </a:prstGeom>
        </p:spPr>
      </p:pic>
      <p:sp>
        <p:nvSpPr>
          <p:cNvPr id="3" name="文本占位符 2"/>
          <p:cNvSpPr>
            <a:spLocks noGrp="1"/>
          </p:cNvSpPr>
          <p:nvPr>
            <p:ph idx="1"/>
          </p:nvPr>
        </p:nvSpPr>
        <p:spPr>
          <a:xfrm>
            <a:off x="631825" y="2991560"/>
            <a:ext cx="5903087" cy="5034915"/>
          </a:xfrm>
        </p:spPr>
        <p:txBody>
          <a:bodyPr>
            <a:noAutofit/>
          </a:bodyPr>
          <a:lstStyle/>
          <a:p>
            <a:pPr>
              <a:lnSpc>
                <a:spcPct val="200000"/>
              </a:lnSpc>
              <a:buNone/>
            </a:pPr>
            <a:r>
              <a:rPr lang="en-US" altLang="zh-CN" sz="3200" b="1" dirty="0">
                <a:solidFill>
                  <a:schemeClr val="accent1">
                    <a:lumMod val="50000"/>
                  </a:schemeClr>
                </a:solidFill>
                <a:latin typeface="Arial" pitchFamily="34" charset="0"/>
                <a:cs typeface="Arial" pitchFamily="34" charset="0"/>
              </a:rPr>
              <a:t>English: </a:t>
            </a:r>
          </a:p>
          <a:p>
            <a:pPr marL="0" indent="0">
              <a:lnSpc>
                <a:spcPct val="200000"/>
              </a:lnSpc>
              <a:buNone/>
            </a:pPr>
            <a:r>
              <a:rPr lang="en-US" altLang="zh-CN" sz="3200" dirty="0">
                <a:solidFill>
                  <a:schemeClr val="accent1">
                    <a:lumMod val="50000"/>
                  </a:schemeClr>
                </a:solidFill>
                <a:latin typeface="Arial" pitchFamily="34" charset="0"/>
                <a:cs typeface="Arial" pitchFamily="34" charset="0"/>
              </a:rPr>
              <a:t>IELTS </a:t>
            </a:r>
            <a:r>
              <a:rPr lang="zh-CN" altLang="en-US" sz="3200" dirty="0">
                <a:solidFill>
                  <a:schemeClr val="accent1">
                    <a:lumMod val="50000"/>
                  </a:schemeClr>
                </a:solidFill>
                <a:latin typeface="Arial" pitchFamily="34" charset="0"/>
                <a:cs typeface="Arial" pitchFamily="34" charset="0"/>
              </a:rPr>
              <a:t>≥ </a:t>
            </a:r>
            <a:r>
              <a:rPr lang="en-US" altLang="zh-CN" sz="3200" dirty="0">
                <a:solidFill>
                  <a:schemeClr val="accent1">
                    <a:lumMod val="50000"/>
                  </a:schemeClr>
                </a:solidFill>
                <a:latin typeface="Arial" pitchFamily="34" charset="0"/>
                <a:cs typeface="Arial" pitchFamily="34" charset="0"/>
              </a:rPr>
              <a:t>5.5, TOEFL</a:t>
            </a:r>
            <a:r>
              <a:rPr lang="zh-CN" altLang="en-US" sz="3200" dirty="0">
                <a:solidFill>
                  <a:schemeClr val="accent1">
                    <a:lumMod val="50000"/>
                  </a:schemeClr>
                </a:solidFill>
                <a:latin typeface="Arial" pitchFamily="34" charset="0"/>
                <a:cs typeface="Arial" pitchFamily="34" charset="0"/>
              </a:rPr>
              <a:t> ≥</a:t>
            </a:r>
            <a:r>
              <a:rPr lang="en-US" altLang="zh-CN" sz="3200" dirty="0">
                <a:solidFill>
                  <a:schemeClr val="accent1">
                    <a:lumMod val="50000"/>
                  </a:schemeClr>
                </a:solidFill>
                <a:latin typeface="Arial" pitchFamily="34" charset="0"/>
                <a:cs typeface="Arial" pitchFamily="34" charset="0"/>
              </a:rPr>
              <a:t> 79,  Duolingo English Test </a:t>
            </a:r>
            <a:r>
              <a:rPr lang="zh-CN" altLang="en-US" sz="3200" dirty="0">
                <a:solidFill>
                  <a:schemeClr val="accent1">
                    <a:lumMod val="50000"/>
                  </a:schemeClr>
                </a:solidFill>
                <a:latin typeface="Arial" pitchFamily="34" charset="0"/>
                <a:cs typeface="Arial" pitchFamily="34" charset="0"/>
              </a:rPr>
              <a:t>≥</a:t>
            </a:r>
            <a:r>
              <a:rPr lang="en-US" altLang="zh-CN" sz="3200" dirty="0">
                <a:solidFill>
                  <a:schemeClr val="accent1">
                    <a:lumMod val="50000"/>
                  </a:schemeClr>
                </a:solidFill>
                <a:latin typeface="Arial" pitchFamily="34" charset="0"/>
                <a:cs typeface="Arial" pitchFamily="34" charset="0"/>
              </a:rPr>
              <a:t>95</a:t>
            </a:r>
          </a:p>
        </p:txBody>
      </p:sp>
      <p:pic>
        <p:nvPicPr>
          <p:cNvPr id="256" name="图片 2" descr="图片 2"/>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sp>
        <p:nvSpPr>
          <p:cNvPr id="4" name="标题 1"/>
          <p:cNvSpPr>
            <a:spLocks noGrp="1"/>
          </p:cNvSpPr>
          <p:nvPr>
            <p:ph type="title"/>
          </p:nvPr>
        </p:nvSpPr>
        <p:spPr>
          <a:xfrm>
            <a:off x="659100" y="272486"/>
            <a:ext cx="10106436" cy="2327707"/>
          </a:xfrm>
        </p:spPr>
        <p:txBody>
          <a:bodyPr>
            <a:normAutofit fontScale="90000"/>
          </a:bodyPr>
          <a:lstStyle/>
          <a:p>
            <a:pPr>
              <a:lnSpc>
                <a:spcPct val="150000"/>
              </a:lnSpc>
            </a:pPr>
            <a:r>
              <a:rPr lang="en-US" altLang="zh-CN" dirty="0">
                <a:solidFill>
                  <a:schemeClr val="accent1">
                    <a:lumMod val="50000"/>
                  </a:schemeClr>
                </a:solidFill>
                <a:latin typeface="Times New Roman Bold" pitchFamily="18" charset="0"/>
                <a:cs typeface="Times New Roman Bold" pitchFamily="18" charset="0"/>
              </a:rPr>
              <a:t>Language Requirement </a:t>
            </a:r>
            <a:r>
              <a:rPr lang="en-US" altLang="zh-CN" sz="4800" dirty="0">
                <a:solidFill>
                  <a:schemeClr val="accent1">
                    <a:lumMod val="50000"/>
                  </a:schemeClr>
                </a:solidFill>
                <a:latin typeface="Times New Roman Bold" pitchFamily="18" charset="0"/>
                <a:cs typeface="Times New Roman Bold" pitchFamily="18" charset="0"/>
              </a:rPr>
              <a:t>for </a:t>
            </a:r>
            <a:br>
              <a:rPr lang="en-US" altLang="zh-CN" sz="4800" dirty="0">
                <a:solidFill>
                  <a:schemeClr val="accent1">
                    <a:lumMod val="50000"/>
                  </a:schemeClr>
                </a:solidFill>
                <a:latin typeface="Times New Roman Bold" pitchFamily="18" charset="0"/>
                <a:cs typeface="Times New Roman Bold" pitchFamily="18" charset="0"/>
              </a:rPr>
            </a:br>
            <a:r>
              <a:rPr lang="en-US" altLang="zh-CN" sz="6000" dirty="0">
                <a:solidFill>
                  <a:schemeClr val="accent1">
                    <a:lumMod val="50000"/>
                  </a:schemeClr>
                </a:solidFill>
                <a:latin typeface="Times New Roman Bold" pitchFamily="18" charset="0"/>
                <a:cs typeface="Times New Roman Bold" pitchFamily="18" charset="0"/>
              </a:rPr>
              <a:t>All</a:t>
            </a:r>
            <a:r>
              <a:rPr lang="en-US" altLang="zh-CN" sz="4800" dirty="0">
                <a:solidFill>
                  <a:schemeClr val="accent1">
                    <a:lumMod val="50000"/>
                  </a:schemeClr>
                </a:solidFill>
                <a:latin typeface="Times New Roman Bold" pitchFamily="18" charset="0"/>
                <a:cs typeface="Times New Roman Bold" pitchFamily="18" charset="0"/>
              </a:rPr>
              <a:t> Applicants</a:t>
            </a:r>
            <a:endParaRPr lang="zh-CN" altLang="en-US" sz="4800" dirty="0">
              <a:solidFill>
                <a:schemeClr val="accent1">
                  <a:lumMod val="50000"/>
                </a:schemeClr>
              </a:solidFill>
              <a:latin typeface="Times New Roman Bold" pitchFamily="18" charset="0"/>
              <a:cs typeface="Times New Roman Bold" pitchFamily="18" charset="0"/>
            </a:endParaRPr>
          </a:p>
        </p:txBody>
      </p:sp>
      <p:sp>
        <p:nvSpPr>
          <p:cNvPr id="6" name="矩形 5"/>
          <p:cNvSpPr/>
          <p:nvPr/>
        </p:nvSpPr>
        <p:spPr>
          <a:xfrm>
            <a:off x="7368333" y="2739708"/>
            <a:ext cx="2141933" cy="2554545"/>
          </a:xfrm>
          <a:prstGeom prst="rect">
            <a:avLst/>
          </a:prstGeom>
        </p:spPr>
        <p:txBody>
          <a:bodyPr wrap="none">
            <a:spAutoFit/>
          </a:bodyPr>
          <a:lstStyle/>
          <a:p>
            <a:pPr>
              <a:lnSpc>
                <a:spcPct val="250000"/>
              </a:lnSpc>
            </a:pPr>
            <a:r>
              <a:rPr lang="en-US" altLang="zh-CN" sz="3200" b="1" kern="1200" dirty="0">
                <a:solidFill>
                  <a:schemeClr val="accent1">
                    <a:lumMod val="50000"/>
                  </a:schemeClr>
                </a:solidFill>
                <a:latin typeface="Arial" pitchFamily="34" charset="0"/>
                <a:ea typeface="+mn-ea"/>
                <a:cs typeface="Arial" pitchFamily="34" charset="0"/>
              </a:rPr>
              <a:t>Chinese:  </a:t>
            </a:r>
          </a:p>
          <a:p>
            <a:pPr>
              <a:lnSpc>
                <a:spcPct val="250000"/>
              </a:lnSpc>
            </a:pPr>
            <a:r>
              <a:rPr lang="zh-CN" altLang="en-US" sz="3200" kern="1200" dirty="0">
                <a:solidFill>
                  <a:schemeClr val="accent1">
                    <a:lumMod val="50000"/>
                  </a:schemeClr>
                </a:solidFill>
                <a:latin typeface="Arial" pitchFamily="34" charset="0"/>
                <a:ea typeface="+mn-ea"/>
                <a:cs typeface="Arial" pitchFamily="34" charset="0"/>
              </a:rPr>
              <a:t>≥ </a:t>
            </a:r>
            <a:r>
              <a:rPr lang="en-US" altLang="zh-CN" sz="3200" kern="1200" dirty="0">
                <a:solidFill>
                  <a:schemeClr val="accent1">
                    <a:lumMod val="50000"/>
                  </a:schemeClr>
                </a:solidFill>
                <a:latin typeface="Arial" pitchFamily="34" charset="0"/>
                <a:ea typeface="+mn-ea"/>
                <a:cs typeface="Arial" pitchFamily="34" charset="0"/>
              </a:rPr>
              <a:t>HSK-4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descr="图片 1"/>
          <p:cNvPicPr>
            <a:picLocks noChangeAspect="1"/>
          </p:cNvPicPr>
          <p:nvPr/>
        </p:nvPicPr>
        <p:blipFill>
          <a:blip r:embed="rId2" cstate="print"/>
          <a:stretch>
            <a:fillRect/>
          </a:stretch>
        </p:blipFill>
        <p:spPr>
          <a:xfrm>
            <a:off x="0" y="-203201"/>
            <a:ext cx="12192000" cy="7061201"/>
          </a:xfrm>
          <a:prstGeom prst="rect">
            <a:avLst/>
          </a:prstGeom>
        </p:spPr>
      </p:pic>
      <p:sp>
        <p:nvSpPr>
          <p:cNvPr id="2" name="标题 1"/>
          <p:cNvSpPr>
            <a:spLocks noGrp="1"/>
          </p:cNvSpPr>
          <p:nvPr>
            <p:ph type="title"/>
          </p:nvPr>
        </p:nvSpPr>
        <p:spPr>
          <a:xfrm>
            <a:off x="504546" y="415178"/>
            <a:ext cx="9808990" cy="892175"/>
          </a:xfrm>
        </p:spPr>
        <p:txBody>
          <a:bodyPr>
            <a:normAutofit/>
          </a:bodyPr>
          <a:lstStyle/>
          <a:p>
            <a:r>
              <a:rPr lang="en-US" altLang="zh-CN" sz="4400" b="1" dirty="0">
                <a:solidFill>
                  <a:schemeClr val="accent1">
                    <a:lumMod val="50000"/>
                  </a:schemeClr>
                </a:solidFill>
                <a:latin typeface="Times New Roman Bold" pitchFamily="18" charset="0"/>
                <a:cs typeface="Times New Roman Bold" pitchFamily="18" charset="0"/>
              </a:rPr>
              <a:t>Chinese Language Program</a:t>
            </a:r>
          </a:p>
        </p:txBody>
      </p:sp>
      <p:pic>
        <p:nvPicPr>
          <p:cNvPr id="256" name="图片 2" descr="图片 2"/>
          <p:cNvPicPr>
            <a:picLocks noChangeAspect="1"/>
          </p:cNvPicPr>
          <p:nvPr/>
        </p:nvPicPr>
        <p:blipFill>
          <a:blip r:embed="rId3" cstate="print"/>
          <a:stretch>
            <a:fillRect/>
          </a:stretch>
        </p:blipFill>
        <p:spPr>
          <a:xfrm>
            <a:off x="9755273" y="269547"/>
            <a:ext cx="2309339" cy="591718"/>
          </a:xfrm>
          <a:prstGeom prst="rect">
            <a:avLst/>
          </a:prstGeom>
          <a:ln w="12700">
            <a:miter lim="400000"/>
            <a:headEnd/>
            <a:tailEnd/>
          </a:ln>
        </p:spPr>
      </p:pic>
      <p:pic>
        <p:nvPicPr>
          <p:cNvPr id="10" name="图片 9">
            <a:extLst>
              <a:ext uri="{FF2B5EF4-FFF2-40B4-BE49-F238E27FC236}">
                <a16:creationId xmlns:a16="http://schemas.microsoft.com/office/drawing/2014/main" id="{D91FE240-F638-4543-977B-1D9A6667F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962" y="1732190"/>
            <a:ext cx="10565072" cy="3430360"/>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1" descr="图片 1"/>
          <p:cNvPicPr>
            <a:picLocks noChangeAspect="1"/>
          </p:cNvPicPr>
          <p:nvPr/>
        </p:nvPicPr>
        <p:blipFill>
          <a:blip r:embed="rId2" cstate="print"/>
          <a:stretch>
            <a:fillRect/>
          </a:stretch>
        </p:blipFill>
        <p:spPr>
          <a:xfrm>
            <a:off x="0" y="-203201"/>
            <a:ext cx="12192000" cy="7061201"/>
          </a:xfrm>
          <a:prstGeom prst="rect">
            <a:avLst/>
          </a:prstGeom>
        </p:spPr>
      </p:pic>
      <p:sp>
        <p:nvSpPr>
          <p:cNvPr id="339" name="椭圆 10"/>
          <p:cNvSpPr/>
          <p:nvPr/>
        </p:nvSpPr>
        <p:spPr>
          <a:xfrm>
            <a:off x="10147610" y="1684476"/>
            <a:ext cx="125275" cy="125275"/>
          </a:xfrm>
          <a:prstGeom prst="ellipse">
            <a:avLst/>
          </a:prstGeom>
          <a:ln w="254000">
            <a:solidFill>
              <a:srgbClr val="F1F4F4"/>
            </a:solidFill>
            <a:miter/>
          </a:ln>
        </p:spPr>
        <p:txBody>
          <a:bodyPr lIns="45719" rIns="45719" anchor="ctr"/>
          <a:lstStyle/>
          <a:p>
            <a:pPr algn="ctr">
              <a:defRPr>
                <a:solidFill>
                  <a:srgbClr val="FFFFFF"/>
                </a:solidFill>
                <a:latin typeface="Arial" panose="020B0704020202020204"/>
                <a:ea typeface="Arial" panose="020B0704020202020204"/>
                <a:cs typeface="Arial" panose="020B0704020202020204"/>
                <a:sym typeface="Arial" panose="020B0704020202020204"/>
              </a:defRPr>
            </a:pPr>
            <a:endParaRPr/>
          </a:p>
        </p:txBody>
      </p:sp>
      <p:sp>
        <p:nvSpPr>
          <p:cNvPr id="340" name="椭圆 7"/>
          <p:cNvSpPr/>
          <p:nvPr/>
        </p:nvSpPr>
        <p:spPr>
          <a:xfrm>
            <a:off x="10379230" y="192305"/>
            <a:ext cx="1184120" cy="1184120"/>
          </a:xfrm>
          <a:prstGeom prst="ellipse">
            <a:avLst/>
          </a:prstGeom>
          <a:ln w="254000">
            <a:solidFill>
              <a:srgbClr val="F1F4F4"/>
            </a:solidFill>
            <a:miter/>
          </a:ln>
        </p:spPr>
        <p:txBody>
          <a:bodyPr lIns="45719" rIns="45719" anchor="ctr"/>
          <a:lstStyle/>
          <a:p>
            <a:pPr algn="ctr">
              <a:defRPr>
                <a:solidFill>
                  <a:srgbClr val="FFFFFF"/>
                </a:solidFill>
                <a:latin typeface="Arial" panose="020B0704020202020204"/>
                <a:ea typeface="Arial" panose="020B0704020202020204"/>
                <a:cs typeface="Arial" panose="020B0704020202020204"/>
                <a:sym typeface="Arial" panose="020B0704020202020204"/>
              </a:defRPr>
            </a:pPr>
            <a:endParaRPr/>
          </a:p>
        </p:txBody>
      </p:sp>
      <p:sp>
        <p:nvSpPr>
          <p:cNvPr id="341" name="椭圆 8"/>
          <p:cNvSpPr/>
          <p:nvPr/>
        </p:nvSpPr>
        <p:spPr>
          <a:xfrm>
            <a:off x="10147610" y="4626130"/>
            <a:ext cx="463241" cy="463241"/>
          </a:xfrm>
          <a:prstGeom prst="ellipse">
            <a:avLst/>
          </a:prstGeom>
          <a:ln w="254000">
            <a:solidFill>
              <a:srgbClr val="F1F4F4"/>
            </a:solidFill>
            <a:miter/>
          </a:ln>
        </p:spPr>
        <p:txBody>
          <a:bodyPr lIns="45719" rIns="45719" anchor="ctr"/>
          <a:lstStyle/>
          <a:p>
            <a:pPr algn="ctr">
              <a:defRPr>
                <a:solidFill>
                  <a:srgbClr val="FFFFFF"/>
                </a:solidFill>
                <a:latin typeface="Arial" panose="020B0704020202020204"/>
                <a:ea typeface="Arial" panose="020B0704020202020204"/>
                <a:cs typeface="Arial" panose="020B0704020202020204"/>
                <a:sym typeface="Arial" panose="020B0704020202020204"/>
              </a:defRPr>
            </a:pPr>
            <a:endParaRPr/>
          </a:p>
        </p:txBody>
      </p:sp>
      <p:sp>
        <p:nvSpPr>
          <p:cNvPr id="342" name="椭圆 11"/>
          <p:cNvSpPr/>
          <p:nvPr/>
        </p:nvSpPr>
        <p:spPr>
          <a:xfrm>
            <a:off x="203277" y="2808426"/>
            <a:ext cx="125275" cy="125275"/>
          </a:xfrm>
          <a:prstGeom prst="ellipse">
            <a:avLst/>
          </a:prstGeom>
          <a:ln w="254000">
            <a:solidFill>
              <a:srgbClr val="F1F4F4"/>
            </a:solidFill>
            <a:miter/>
          </a:ln>
        </p:spPr>
        <p:txBody>
          <a:bodyPr lIns="45719" rIns="45719" anchor="ctr"/>
          <a:lstStyle/>
          <a:p>
            <a:pPr algn="ctr">
              <a:defRPr>
                <a:solidFill>
                  <a:srgbClr val="FFFFFF"/>
                </a:solidFill>
                <a:latin typeface="Arial" panose="020B0704020202020204"/>
                <a:ea typeface="Arial" panose="020B0704020202020204"/>
                <a:cs typeface="Arial" panose="020B0704020202020204"/>
                <a:sym typeface="Arial" panose="020B0704020202020204"/>
              </a:defRPr>
            </a:pPr>
            <a:endParaRPr/>
          </a:p>
        </p:txBody>
      </p:sp>
      <p:sp>
        <p:nvSpPr>
          <p:cNvPr id="343" name="Rounded Rectangle 20"/>
          <p:cNvSpPr/>
          <p:nvPr/>
        </p:nvSpPr>
        <p:spPr>
          <a:xfrm>
            <a:off x="7984345" y="3493563"/>
            <a:ext cx="527815" cy="527815"/>
          </a:xfrm>
          <a:prstGeom prst="roundRect">
            <a:avLst>
              <a:gd name="adj" fmla="val 50000"/>
            </a:avLst>
          </a:prstGeom>
          <a:ln w="28575">
            <a:solidFill>
              <a:srgbClr val="23BA67"/>
            </a:solidFill>
            <a:miter/>
          </a:ln>
        </p:spPr>
        <p:txBody>
          <a:bodyPr lIns="45719" rIns="45719" anchor="ctr"/>
          <a:lstStyle/>
          <a:p>
            <a:pPr algn="ctr">
              <a:defRPr sz="2000">
                <a:solidFill>
                  <a:srgbClr val="FFFFFF"/>
                </a:solidFill>
                <a:latin typeface="Arial" panose="020B0704020202020204"/>
                <a:ea typeface="Arial" panose="020B0704020202020204"/>
                <a:cs typeface="Arial" panose="020B0704020202020204"/>
                <a:sym typeface="Arial" panose="020B0704020202020204"/>
              </a:defRPr>
            </a:pPr>
            <a:endParaRPr/>
          </a:p>
        </p:txBody>
      </p:sp>
      <p:sp>
        <p:nvSpPr>
          <p:cNvPr id="344" name="TextBox 6"/>
          <p:cNvSpPr txBox="1"/>
          <p:nvPr/>
        </p:nvSpPr>
        <p:spPr>
          <a:xfrm>
            <a:off x="8036611" y="3575565"/>
            <a:ext cx="441905" cy="375231"/>
          </a:xfrm>
          <a:prstGeom prst="rect">
            <a:avLst/>
          </a:prstGeom>
          <a:ln w="12700">
            <a:miter lim="400000"/>
          </a:ln>
        </p:spPr>
        <p:txBody>
          <a:bodyPr lIns="45719" rIns="45719" anchor="ctr">
            <a:spAutoFit/>
          </a:bodyPr>
          <a:lstStyle>
            <a:lvl1pPr algn="ctr">
              <a:defRPr sz="2000">
                <a:gradFill flip="none" rotWithShape="1">
                  <a:gsLst>
                    <a:gs pos="13000">
                      <a:srgbClr val="36D984"/>
                    </a:gs>
                    <a:gs pos="84000">
                      <a:srgbClr val="0D9747"/>
                    </a:gs>
                  </a:gsLst>
                  <a:lin ang="4200000" scaled="0"/>
                </a:gradFill>
                <a:latin typeface="Arial" panose="020B0704020202020204"/>
                <a:ea typeface="Arial" panose="020B0704020202020204"/>
                <a:cs typeface="Arial" panose="020B0704020202020204"/>
                <a:sym typeface="Arial" panose="020B0704020202020204"/>
              </a:defRPr>
            </a:lvl1pPr>
          </a:lstStyle>
          <a:p>
            <a:r>
              <a:t>03</a:t>
            </a:r>
          </a:p>
        </p:txBody>
      </p:sp>
      <p:sp>
        <p:nvSpPr>
          <p:cNvPr id="345" name="Rounded Rectangle 20"/>
          <p:cNvSpPr/>
          <p:nvPr/>
        </p:nvSpPr>
        <p:spPr>
          <a:xfrm>
            <a:off x="4009328" y="3433488"/>
            <a:ext cx="527815" cy="527815"/>
          </a:xfrm>
          <a:prstGeom prst="roundRect">
            <a:avLst>
              <a:gd name="adj" fmla="val 50000"/>
            </a:avLst>
          </a:prstGeom>
          <a:ln w="28575">
            <a:solidFill>
              <a:srgbClr val="1E87E8"/>
            </a:solidFill>
            <a:miter/>
          </a:ln>
        </p:spPr>
        <p:txBody>
          <a:bodyPr lIns="45719" rIns="45719" anchor="ctr"/>
          <a:lstStyle/>
          <a:p>
            <a:pPr algn="ctr">
              <a:defRPr sz="2000">
                <a:solidFill>
                  <a:srgbClr val="FFFFFF"/>
                </a:solidFill>
                <a:latin typeface="Arial" panose="020B0704020202020204"/>
                <a:ea typeface="Arial" panose="020B0704020202020204"/>
                <a:cs typeface="Arial" panose="020B0704020202020204"/>
                <a:sym typeface="Arial" panose="020B0704020202020204"/>
              </a:defRPr>
            </a:pPr>
            <a:endParaRPr/>
          </a:p>
        </p:txBody>
      </p:sp>
      <p:sp>
        <p:nvSpPr>
          <p:cNvPr id="346" name="TextBox 6"/>
          <p:cNvSpPr txBox="1"/>
          <p:nvPr/>
        </p:nvSpPr>
        <p:spPr>
          <a:xfrm>
            <a:off x="4057765" y="3530618"/>
            <a:ext cx="441905" cy="375232"/>
          </a:xfrm>
          <a:prstGeom prst="rect">
            <a:avLst/>
          </a:prstGeom>
          <a:ln w="12700">
            <a:miter lim="400000"/>
          </a:ln>
        </p:spPr>
        <p:txBody>
          <a:bodyPr lIns="45719" rIns="45719" anchor="ctr">
            <a:spAutoFit/>
          </a:bodyPr>
          <a:lstStyle>
            <a:lvl1pPr algn="ctr">
              <a:defRPr sz="2000">
                <a:gradFill flip="none" rotWithShape="1">
                  <a:gsLst>
                    <a:gs pos="13000">
                      <a:srgbClr val="34B1F1"/>
                    </a:gs>
                    <a:gs pos="84000">
                      <a:srgbClr val="095EDF"/>
                    </a:gs>
                  </a:gsLst>
                  <a:lin ang="4200000" scaled="0"/>
                </a:gradFill>
                <a:latin typeface="Arial" panose="020B0704020202020204"/>
                <a:ea typeface="Arial" panose="020B0704020202020204"/>
                <a:cs typeface="Arial" panose="020B0704020202020204"/>
                <a:sym typeface="Arial" panose="020B0704020202020204"/>
              </a:defRPr>
            </a:lvl1pPr>
          </a:lstStyle>
          <a:p>
            <a:r>
              <a:t>01</a:t>
            </a:r>
          </a:p>
        </p:txBody>
      </p:sp>
      <p:sp>
        <p:nvSpPr>
          <p:cNvPr id="347" name="Rounded Rectangle 20"/>
          <p:cNvSpPr/>
          <p:nvPr/>
        </p:nvSpPr>
        <p:spPr>
          <a:xfrm>
            <a:off x="5975098" y="2405886"/>
            <a:ext cx="527815" cy="527815"/>
          </a:xfrm>
          <a:prstGeom prst="roundRect">
            <a:avLst>
              <a:gd name="adj" fmla="val 50000"/>
            </a:avLst>
          </a:prstGeom>
          <a:ln w="28575">
            <a:solidFill>
              <a:srgbClr val="7D4EE7"/>
            </a:solidFill>
            <a:miter/>
          </a:ln>
        </p:spPr>
        <p:txBody>
          <a:bodyPr lIns="45719" rIns="45719" anchor="ctr"/>
          <a:lstStyle/>
          <a:p>
            <a:pPr algn="ctr">
              <a:defRPr sz="2000">
                <a:solidFill>
                  <a:srgbClr val="FFFFFF"/>
                </a:solidFill>
                <a:latin typeface="Arial" panose="020B0704020202020204"/>
                <a:ea typeface="Arial" panose="020B0704020202020204"/>
                <a:cs typeface="Arial" panose="020B0704020202020204"/>
                <a:sym typeface="Arial" panose="020B0704020202020204"/>
              </a:defRPr>
            </a:pPr>
            <a:endParaRPr/>
          </a:p>
        </p:txBody>
      </p:sp>
      <p:sp>
        <p:nvSpPr>
          <p:cNvPr id="348" name="TextBox 6"/>
          <p:cNvSpPr txBox="1"/>
          <p:nvPr/>
        </p:nvSpPr>
        <p:spPr>
          <a:xfrm>
            <a:off x="6015289" y="2496955"/>
            <a:ext cx="441905" cy="375232"/>
          </a:xfrm>
          <a:prstGeom prst="rect">
            <a:avLst/>
          </a:prstGeom>
          <a:ln w="12700">
            <a:miter lim="400000"/>
          </a:ln>
        </p:spPr>
        <p:txBody>
          <a:bodyPr lIns="45719" rIns="45719" anchor="ctr">
            <a:spAutoFit/>
          </a:bodyPr>
          <a:lstStyle>
            <a:lvl1pPr algn="ctr">
              <a:defRPr sz="2000">
                <a:gradFill flip="none" rotWithShape="1">
                  <a:gsLst>
                    <a:gs pos="13000">
                      <a:srgbClr val="9B51EA"/>
                    </a:gs>
                    <a:gs pos="84000">
                      <a:srgbClr val="5E4AE3"/>
                    </a:gs>
                  </a:gsLst>
                  <a:lin ang="4200000" scaled="0"/>
                </a:gradFill>
                <a:latin typeface="Arial" panose="020B0704020202020204"/>
                <a:ea typeface="Arial" panose="020B0704020202020204"/>
                <a:cs typeface="Arial" panose="020B0704020202020204"/>
                <a:sym typeface="Arial" panose="020B0704020202020204"/>
              </a:defRPr>
            </a:lvl1pPr>
          </a:lstStyle>
          <a:p>
            <a:r>
              <a:t>02</a:t>
            </a:r>
          </a:p>
        </p:txBody>
      </p:sp>
      <p:sp>
        <p:nvSpPr>
          <p:cNvPr id="349" name="Forma libre 15"/>
          <p:cNvSpPr/>
          <p:nvPr/>
        </p:nvSpPr>
        <p:spPr>
          <a:xfrm>
            <a:off x="4258066" y="2998880"/>
            <a:ext cx="3856482" cy="1878912"/>
          </a:xfrm>
          <a:custGeom>
            <a:avLst/>
            <a:gdLst/>
            <a:ahLst/>
            <a:cxnLst>
              <a:cxn ang="0">
                <a:pos x="wd2" y="hd2"/>
              </a:cxn>
              <a:cxn ang="5400000">
                <a:pos x="wd2" y="hd2"/>
              </a:cxn>
              <a:cxn ang="10800000">
                <a:pos x="wd2" y="hd2"/>
              </a:cxn>
              <a:cxn ang="16200000">
                <a:pos x="wd2" y="hd2"/>
              </a:cxn>
            </a:cxnLst>
            <a:rect l="0" t="0" r="r" b="b"/>
            <a:pathLst>
              <a:path w="21600" h="21576" extrusionOk="0">
                <a:moveTo>
                  <a:pt x="0" y="21576"/>
                </a:moveTo>
                <a:cubicBezTo>
                  <a:pt x="737" y="4998"/>
                  <a:pt x="7303" y="24"/>
                  <a:pt x="10903" y="0"/>
                </a:cubicBezTo>
                <a:cubicBezTo>
                  <a:pt x="14503" y="-24"/>
                  <a:pt x="20880" y="5154"/>
                  <a:pt x="21600" y="21432"/>
                </a:cubicBezTo>
              </a:path>
            </a:pathLst>
          </a:custGeom>
          <a:ln w="38100">
            <a:solidFill>
              <a:srgbClr val="D9D9D9"/>
            </a:solidFill>
            <a:miter/>
          </a:ln>
        </p:spPr>
        <p:txBody>
          <a:bodyPr lIns="45719" rIns="45719" anchor="ctr"/>
          <a:lstStyle/>
          <a:p>
            <a:pPr algn="ctr">
              <a:defRPr>
                <a:solidFill>
                  <a:srgbClr val="FFFFFF"/>
                </a:solidFill>
                <a:latin typeface="Arial" panose="020B0704020202020204"/>
                <a:ea typeface="Arial" panose="020B0704020202020204"/>
                <a:cs typeface="Arial" panose="020B0704020202020204"/>
                <a:sym typeface="Arial" panose="020B0704020202020204"/>
              </a:defRPr>
            </a:pPr>
            <a:endParaRPr/>
          </a:p>
        </p:txBody>
      </p:sp>
      <p:sp>
        <p:nvSpPr>
          <p:cNvPr id="350" name="矩形 44"/>
          <p:cNvSpPr txBox="1"/>
          <p:nvPr/>
        </p:nvSpPr>
        <p:spPr>
          <a:xfrm>
            <a:off x="4926951" y="3792918"/>
            <a:ext cx="2800183" cy="730831"/>
          </a:xfrm>
          <a:prstGeom prst="rect">
            <a:avLst/>
          </a:prstGeom>
          <a:ln w="12700">
            <a:miter lim="400000"/>
          </a:ln>
        </p:spPr>
        <p:txBody>
          <a:bodyPr lIns="45719" rIns="45719">
            <a:spAutoFit/>
          </a:bodyPr>
          <a:lstStyle/>
          <a:p>
            <a:pPr algn="ctr">
              <a:defRPr sz="2000" b="1">
                <a:solidFill>
                  <a:srgbClr val="A62C35"/>
                </a:solidFill>
                <a:latin typeface="Arial" panose="020B0704020202020204"/>
                <a:ea typeface="Arial" panose="020B0704020202020204"/>
                <a:cs typeface="Arial" panose="020B0704020202020204"/>
                <a:sym typeface="Arial" panose="020B0704020202020204"/>
              </a:defRPr>
            </a:pPr>
            <a:r>
              <a:rPr b="0">
                <a:latin typeface="黑体"/>
                <a:ea typeface="黑体"/>
                <a:cs typeface="黑体"/>
                <a:sym typeface="黑体"/>
              </a:rPr>
              <a:t>奖学金</a:t>
            </a:r>
          </a:p>
          <a:p>
            <a:pPr algn="ctr">
              <a:defRPr sz="2000" b="1">
                <a:solidFill>
                  <a:srgbClr val="A62C35"/>
                </a:solidFill>
                <a:latin typeface="Arial" panose="020B0704020202020204"/>
                <a:ea typeface="Arial" panose="020B0704020202020204"/>
                <a:cs typeface="Arial" panose="020B0704020202020204"/>
                <a:sym typeface="Arial" panose="020B0704020202020204"/>
              </a:defRPr>
            </a:pPr>
            <a:r>
              <a:t>Scholarship</a:t>
            </a:r>
          </a:p>
        </p:txBody>
      </p:sp>
      <p:sp>
        <p:nvSpPr>
          <p:cNvPr id="351" name="矩形 45"/>
          <p:cNvSpPr txBox="1"/>
          <p:nvPr/>
        </p:nvSpPr>
        <p:spPr>
          <a:xfrm>
            <a:off x="202598" y="3907606"/>
            <a:ext cx="4247754" cy="707886"/>
          </a:xfrm>
          <a:prstGeom prst="rect">
            <a:avLst/>
          </a:prstGeom>
          <a:ln w="12700">
            <a:miter lim="400000"/>
          </a:ln>
        </p:spPr>
        <p:txBody>
          <a:bodyPr lIns="45719" rIns="45719">
            <a:spAutoFit/>
          </a:bodyPr>
          <a:lstStyle/>
          <a:p>
            <a:pPr>
              <a:lnSpc>
                <a:spcPct val="150000"/>
              </a:lnSpc>
              <a:defRPr sz="1600" b="1">
                <a:solidFill>
                  <a:srgbClr val="36636E"/>
                </a:solidFill>
                <a:latin typeface="Arial" panose="020B0704020202020204"/>
                <a:ea typeface="Arial" panose="020B0704020202020204"/>
                <a:cs typeface="Arial" panose="020B0704020202020204"/>
                <a:sym typeface="Arial" panose="020B0704020202020204"/>
              </a:defRPr>
            </a:pPr>
            <a:r>
              <a:rPr lang="en-US" altLang="zh-CN" dirty="0" err="1">
                <a:latin typeface="Arial" pitchFamily="34" charset="0"/>
                <a:ea typeface="黑体" charset="0"/>
                <a:cs typeface="Arial" pitchFamily="34" charset="0"/>
              </a:rPr>
              <a:t>W</a:t>
            </a:r>
            <a:r>
              <a:rPr lang="en-US" dirty="0" err="1">
                <a:latin typeface="Arial" pitchFamily="34" charset="0"/>
                <a:ea typeface="黑体" charset="0"/>
                <a:cs typeface="Arial" pitchFamily="34" charset="0"/>
              </a:rPr>
              <a:t>ebsite</a:t>
            </a:r>
            <a:r>
              <a:rPr dirty="0" err="1">
                <a:latin typeface="Arial" pitchFamily="34" charset="0"/>
                <a:ea typeface="黑体" charset="0"/>
                <a:cs typeface="Arial" pitchFamily="34" charset="0"/>
                <a:sym typeface="黑体"/>
              </a:rPr>
              <a:t>：</a:t>
            </a:r>
            <a:r>
              <a:rPr u="sng" dirty="0" err="1">
                <a:solidFill>
                  <a:srgbClr val="5699C2"/>
                </a:solidFill>
                <a:uFill>
                  <a:solidFill>
                    <a:srgbClr val="5699C2"/>
                  </a:solidFill>
                </a:uFill>
                <a:latin typeface="Arial" pitchFamily="34" charset="0"/>
                <a:ea typeface="黑体" charset="0"/>
                <a:cs typeface="Arial" pitchFamily="34" charset="0"/>
              </a:rPr>
              <a:t>http</a:t>
            </a:r>
            <a:r>
              <a:rPr u="sng" dirty="0">
                <a:solidFill>
                  <a:srgbClr val="5699C2"/>
                </a:solidFill>
                <a:uFill>
                  <a:solidFill>
                    <a:srgbClr val="5699C2"/>
                  </a:solidFill>
                </a:uFill>
                <a:latin typeface="Arial" pitchFamily="34" charset="0"/>
                <a:ea typeface="黑体" charset="0"/>
                <a:cs typeface="Arial" pitchFamily="34" charset="0"/>
              </a:rPr>
              <a:t>://www.campuschina.org/</a:t>
            </a:r>
          </a:p>
          <a:p>
            <a:pPr>
              <a:defRPr sz="1600" b="1">
                <a:solidFill>
                  <a:srgbClr val="36636E"/>
                </a:solidFill>
                <a:latin typeface="Arial" panose="020B0704020202020204"/>
                <a:ea typeface="Arial" panose="020B0704020202020204"/>
                <a:cs typeface="Arial" panose="020B0704020202020204"/>
                <a:sym typeface="Arial" panose="020B0704020202020204"/>
              </a:defRPr>
            </a:pPr>
            <a:r>
              <a:rPr lang="en-US" altLang="zh-CN" sz="1600" b="1" dirty="0">
                <a:latin typeface="Arial" pitchFamily="34" charset="0"/>
                <a:ea typeface="黑体" panose="02010609060101010101" pitchFamily="49" charset="-122"/>
                <a:cs typeface="Arial" pitchFamily="34" charset="0"/>
              </a:rPr>
              <a:t>September Intake</a:t>
            </a:r>
            <a:endParaRPr lang="en-US" altLang="zh-CN" sz="1600" dirty="0">
              <a:latin typeface="Arial" pitchFamily="34" charset="0"/>
              <a:ea typeface="黑体" panose="02010609060101010101" pitchFamily="49" charset="-122"/>
              <a:cs typeface="Arial" pitchFamily="34" charset="0"/>
            </a:endParaRPr>
          </a:p>
        </p:txBody>
      </p:sp>
      <p:sp>
        <p:nvSpPr>
          <p:cNvPr id="352" name="矩形 46"/>
          <p:cNvSpPr txBox="1"/>
          <p:nvPr/>
        </p:nvSpPr>
        <p:spPr>
          <a:xfrm>
            <a:off x="339655" y="2670507"/>
            <a:ext cx="2982122" cy="446276"/>
          </a:xfrm>
          <a:prstGeom prst="rect">
            <a:avLst/>
          </a:prstGeom>
          <a:ln w="12700">
            <a:miter lim="400000"/>
          </a:ln>
        </p:spPr>
        <p:txBody>
          <a:bodyPr lIns="45719" rIns="45719">
            <a:spAutoFit/>
          </a:bodyPr>
          <a:lstStyle/>
          <a:p>
            <a:pPr algn="ctr">
              <a:defRPr sz="2300" b="1">
                <a:solidFill>
                  <a:srgbClr val="0070C0"/>
                </a:solidFill>
                <a:latin typeface="Arial" panose="020B0704020202020204"/>
                <a:ea typeface="Arial" panose="020B0704020202020204"/>
                <a:cs typeface="Arial" panose="020B0704020202020204"/>
                <a:sym typeface="Arial" panose="020B0704020202020204"/>
              </a:defRPr>
            </a:pPr>
            <a:r>
              <a:rPr dirty="0"/>
              <a:t>CSC scholarship</a:t>
            </a:r>
          </a:p>
        </p:txBody>
      </p:sp>
      <p:sp>
        <p:nvSpPr>
          <p:cNvPr id="353" name="矩形 48"/>
          <p:cNvSpPr txBox="1"/>
          <p:nvPr/>
        </p:nvSpPr>
        <p:spPr>
          <a:xfrm>
            <a:off x="8271533" y="2611474"/>
            <a:ext cx="3943665" cy="1060450"/>
          </a:xfrm>
          <a:prstGeom prst="rect">
            <a:avLst/>
          </a:prstGeom>
          <a:ln w="12700">
            <a:miter lim="400000"/>
          </a:ln>
        </p:spPr>
        <p:txBody>
          <a:bodyPr lIns="45719" rIns="45719">
            <a:spAutoFit/>
          </a:bodyPr>
          <a:lstStyle/>
          <a:p>
            <a:pPr algn="ctr">
              <a:defRPr sz="2100" b="1">
                <a:solidFill>
                  <a:srgbClr val="00B050"/>
                </a:solidFill>
                <a:latin typeface="Arial" panose="020B0704020202020204"/>
                <a:ea typeface="Arial" panose="020B0704020202020204"/>
                <a:cs typeface="Arial" panose="020B0704020202020204"/>
                <a:sym typeface="Arial" panose="020B0704020202020204"/>
              </a:defRPr>
            </a:pPr>
            <a:endParaRPr>
              <a:latin typeface="黑体"/>
              <a:ea typeface="黑体"/>
              <a:cs typeface="黑体"/>
              <a:sym typeface="黑体"/>
            </a:endParaRPr>
          </a:p>
          <a:p>
            <a:pPr algn="ctr">
              <a:defRPr sz="2100" b="1">
                <a:solidFill>
                  <a:srgbClr val="00B050"/>
                </a:solidFill>
                <a:latin typeface="Arial" panose="020B0704020202020204"/>
                <a:ea typeface="Arial" panose="020B0704020202020204"/>
                <a:cs typeface="Arial" panose="020B0704020202020204"/>
                <a:sym typeface="Arial" panose="020B0704020202020204"/>
              </a:defRPr>
            </a:pPr>
            <a:r>
              <a:rPr lang="en-US"/>
              <a:t>P</a:t>
            </a:r>
            <a:r>
              <a:t>re-university </a:t>
            </a:r>
            <a:r>
              <a:rPr lang="en-US"/>
              <a:t>P</a:t>
            </a:r>
            <a:r>
              <a:t>rogram </a:t>
            </a:r>
            <a:r>
              <a:rPr lang="en-US"/>
              <a:t>Scholarship</a:t>
            </a:r>
            <a:endParaRPr lang="en-US">
              <a:latin typeface="Lato Light"/>
              <a:ea typeface="Lato Light"/>
              <a:cs typeface="Lato Light"/>
              <a:sym typeface="Lato Light"/>
            </a:endParaRPr>
          </a:p>
        </p:txBody>
      </p:sp>
      <p:sp>
        <p:nvSpPr>
          <p:cNvPr id="354" name="椭圆 55"/>
          <p:cNvSpPr/>
          <p:nvPr/>
        </p:nvSpPr>
        <p:spPr>
          <a:xfrm>
            <a:off x="6169240" y="2954814"/>
            <a:ext cx="165601" cy="165601"/>
          </a:xfrm>
          <a:prstGeom prst="ellipse">
            <a:avLst/>
          </a:prstGeom>
          <a:gradFill>
            <a:gsLst>
              <a:gs pos="13000">
                <a:srgbClr val="A152EB"/>
              </a:gs>
              <a:gs pos="84000">
                <a:srgbClr val="5849E2"/>
              </a:gs>
            </a:gsLst>
            <a:lin ang="4200000"/>
          </a:gradFill>
          <a:ln w="12700">
            <a:solidFill>
              <a:srgbClr val="F9CF59">
                <a:alpha val="24000"/>
              </a:srgbClr>
            </a:solidFill>
            <a:miter/>
          </a:ln>
          <a:effectLst>
            <a:outerShdw blurRad="330200" dist="203200" dir="2700000" rotWithShape="0">
              <a:srgbClr val="000000">
                <a:alpha val="19000"/>
              </a:srgbClr>
            </a:outerShdw>
          </a:effectLst>
        </p:spPr>
        <p:txBody>
          <a:bodyPr lIns="45719" rIns="45719" anchor="ctr"/>
          <a:lstStyle/>
          <a:p>
            <a:pPr algn="ctr">
              <a:defRPr>
                <a:solidFill>
                  <a:srgbClr val="FFFFFF"/>
                </a:solidFill>
                <a:latin typeface="Arial" panose="020B0704020202020204"/>
                <a:ea typeface="Arial" panose="020B0704020202020204"/>
                <a:cs typeface="Arial" panose="020B0704020202020204"/>
                <a:sym typeface="Arial" panose="020B0704020202020204"/>
              </a:defRPr>
            </a:pPr>
            <a:endParaRPr/>
          </a:p>
        </p:txBody>
      </p:sp>
      <p:sp>
        <p:nvSpPr>
          <p:cNvPr id="355" name="椭圆 56"/>
          <p:cNvSpPr/>
          <p:nvPr/>
        </p:nvSpPr>
        <p:spPr>
          <a:xfrm>
            <a:off x="4434447" y="3919677"/>
            <a:ext cx="165601" cy="165601"/>
          </a:xfrm>
          <a:prstGeom prst="ellipse">
            <a:avLst/>
          </a:prstGeom>
          <a:gradFill>
            <a:gsLst>
              <a:gs pos="13000">
                <a:srgbClr val="34B1F1"/>
              </a:gs>
              <a:gs pos="84000">
                <a:srgbClr val="095EDF"/>
              </a:gs>
            </a:gsLst>
            <a:lin ang="4200000"/>
          </a:gradFill>
          <a:ln w="12700">
            <a:solidFill>
              <a:srgbClr val="F9CF59">
                <a:alpha val="24000"/>
              </a:srgbClr>
            </a:solidFill>
            <a:miter/>
          </a:ln>
          <a:effectLst>
            <a:outerShdw blurRad="330200" dist="203200" dir="2700000" rotWithShape="0">
              <a:srgbClr val="000000">
                <a:alpha val="19000"/>
              </a:srgbClr>
            </a:outerShdw>
          </a:effectLst>
        </p:spPr>
        <p:txBody>
          <a:bodyPr lIns="45719" rIns="45719" anchor="ctr"/>
          <a:lstStyle/>
          <a:p>
            <a:pPr algn="ctr">
              <a:defRPr>
                <a:solidFill>
                  <a:srgbClr val="FFFFFF"/>
                </a:solidFill>
                <a:latin typeface="Arial" panose="020B0704020202020204"/>
                <a:ea typeface="Arial" panose="020B0704020202020204"/>
                <a:cs typeface="Arial" panose="020B0704020202020204"/>
                <a:sym typeface="Arial" panose="020B0704020202020204"/>
              </a:defRPr>
            </a:pPr>
            <a:endParaRPr/>
          </a:p>
        </p:txBody>
      </p:sp>
      <p:sp>
        <p:nvSpPr>
          <p:cNvPr id="356" name="椭圆 57"/>
          <p:cNvSpPr/>
          <p:nvPr/>
        </p:nvSpPr>
        <p:spPr>
          <a:xfrm>
            <a:off x="7773427" y="3887334"/>
            <a:ext cx="165601" cy="165601"/>
          </a:xfrm>
          <a:prstGeom prst="ellipse">
            <a:avLst/>
          </a:prstGeom>
          <a:gradFill>
            <a:gsLst>
              <a:gs pos="13000">
                <a:srgbClr val="3DE58F"/>
              </a:gs>
              <a:gs pos="84000">
                <a:srgbClr val="0A9242"/>
              </a:gs>
            </a:gsLst>
            <a:lin ang="4200000"/>
          </a:gradFill>
          <a:ln w="12700">
            <a:solidFill>
              <a:srgbClr val="0A9242">
                <a:alpha val="24000"/>
              </a:srgbClr>
            </a:solidFill>
            <a:miter/>
          </a:ln>
          <a:effectLst>
            <a:outerShdw blurRad="330200" dist="203200" dir="2700000" rotWithShape="0">
              <a:srgbClr val="000000">
                <a:alpha val="19000"/>
              </a:srgbClr>
            </a:outerShdw>
          </a:effectLst>
        </p:spPr>
        <p:txBody>
          <a:bodyPr lIns="45719" rIns="45719" anchor="ctr"/>
          <a:lstStyle/>
          <a:p>
            <a:pPr algn="ctr">
              <a:defRPr>
                <a:solidFill>
                  <a:srgbClr val="FFFFFF"/>
                </a:solidFill>
                <a:latin typeface="Arial" panose="020B0704020202020204"/>
                <a:ea typeface="Arial" panose="020B0704020202020204"/>
                <a:cs typeface="Arial" panose="020B0704020202020204"/>
                <a:sym typeface="Arial" panose="020B0704020202020204"/>
              </a:defRPr>
            </a:pPr>
            <a:endParaRPr/>
          </a:p>
        </p:txBody>
      </p:sp>
      <p:sp>
        <p:nvSpPr>
          <p:cNvPr id="357" name="矩形 29"/>
          <p:cNvSpPr txBox="1"/>
          <p:nvPr/>
        </p:nvSpPr>
        <p:spPr>
          <a:xfrm>
            <a:off x="4908380" y="593162"/>
            <a:ext cx="2687320" cy="445135"/>
          </a:xfrm>
          <a:prstGeom prst="rect">
            <a:avLst/>
          </a:prstGeom>
          <a:ln w="12700">
            <a:miter lim="400000"/>
          </a:ln>
        </p:spPr>
        <p:txBody>
          <a:bodyPr wrap="none" lIns="45719" rIns="45719">
            <a:spAutoFit/>
          </a:bodyPr>
          <a:lstStyle/>
          <a:p>
            <a:pPr algn="ctr">
              <a:defRPr sz="2300" b="1">
                <a:solidFill>
                  <a:srgbClr val="7030A0"/>
                </a:solidFill>
                <a:latin typeface="Arial" panose="020B0704020202020204"/>
                <a:ea typeface="Arial" panose="020B0704020202020204"/>
                <a:cs typeface="Arial" panose="020B0704020202020204"/>
                <a:sym typeface="Arial" panose="020B0704020202020204"/>
              </a:defRPr>
            </a:pPr>
            <a:r>
              <a:t>CUMT Scholarship</a:t>
            </a:r>
          </a:p>
        </p:txBody>
      </p:sp>
      <p:sp>
        <p:nvSpPr>
          <p:cNvPr id="358" name="矩形 30"/>
          <p:cNvSpPr txBox="1"/>
          <p:nvPr/>
        </p:nvSpPr>
        <p:spPr>
          <a:xfrm>
            <a:off x="3826933" y="882426"/>
            <a:ext cx="4157412" cy="1323439"/>
          </a:xfrm>
          <a:prstGeom prst="rect">
            <a:avLst/>
          </a:prstGeom>
          <a:ln w="12700">
            <a:miter lim="400000"/>
          </a:ln>
        </p:spPr>
        <p:txBody>
          <a:bodyPr wrap="square" lIns="45719" rIns="45719">
            <a:spAutoFit/>
          </a:bodyPr>
          <a:lstStyle/>
          <a:p>
            <a:pPr>
              <a:lnSpc>
                <a:spcPct val="150000"/>
              </a:lnSpc>
              <a:defRPr sz="1600" b="1">
                <a:solidFill>
                  <a:srgbClr val="36636E"/>
                </a:solidFill>
                <a:latin typeface="Arial" panose="020B0704020202020204"/>
                <a:ea typeface="Arial" panose="020B0704020202020204"/>
                <a:cs typeface="Arial" panose="020B0704020202020204"/>
                <a:sym typeface="Arial" panose="020B0704020202020204"/>
              </a:defRPr>
            </a:pPr>
            <a:r>
              <a:rPr lang="en-US" altLang="zh-CN" dirty="0">
                <a:latin typeface="Arial" pitchFamily="34" charset="0"/>
                <a:ea typeface="黑体" charset="0"/>
                <a:cs typeface="Arial" pitchFamily="34" charset="0"/>
              </a:rPr>
              <a:t>W</a:t>
            </a:r>
            <a:r>
              <a:rPr lang="en-US" dirty="0">
                <a:latin typeface="Arial" pitchFamily="34" charset="0"/>
                <a:ea typeface="黑体" charset="0"/>
                <a:cs typeface="Arial" pitchFamily="34" charset="0"/>
              </a:rPr>
              <a:t>ebsite</a:t>
            </a:r>
            <a:r>
              <a:rPr dirty="0">
                <a:latin typeface="Arial" pitchFamily="34" charset="0"/>
                <a:ea typeface="黑体" charset="0"/>
                <a:cs typeface="Arial" pitchFamily="34" charset="0"/>
                <a:sym typeface="黑体"/>
              </a:rPr>
              <a:t>：</a:t>
            </a:r>
          </a:p>
          <a:p>
            <a:pPr>
              <a:lnSpc>
                <a:spcPct val="150000"/>
              </a:lnSpc>
              <a:defRPr sz="1600" b="1">
                <a:solidFill>
                  <a:srgbClr val="36636E"/>
                </a:solidFill>
                <a:latin typeface="Arial" panose="020B0704020202020204"/>
                <a:ea typeface="Arial" panose="020B0704020202020204"/>
                <a:cs typeface="Arial" panose="020B0704020202020204"/>
                <a:sym typeface="Arial" panose="020B0704020202020204"/>
              </a:defRPr>
            </a:pPr>
            <a:r>
              <a:rPr dirty="0">
                <a:latin typeface="Arial" pitchFamily="34" charset="0"/>
                <a:ea typeface="黑体" charset="0"/>
                <a:cs typeface="Arial" pitchFamily="34" charset="0"/>
                <a:hlinkClick r:id="rId3"/>
              </a:rPr>
              <a:t>http://cumt.17gz.org/member/login.do</a:t>
            </a:r>
            <a:r>
              <a:rPr lang="en-US" dirty="0">
                <a:latin typeface="Arial" pitchFamily="34" charset="0"/>
                <a:ea typeface="黑体" charset="0"/>
                <a:cs typeface="Arial" pitchFamily="34" charset="0"/>
              </a:rPr>
              <a:t> </a:t>
            </a:r>
            <a:endParaRPr dirty="0">
              <a:latin typeface="Arial" pitchFamily="34" charset="0"/>
              <a:ea typeface="黑体" charset="0"/>
              <a:cs typeface="Arial" pitchFamily="34" charset="0"/>
            </a:endParaRPr>
          </a:p>
          <a:p>
            <a:pPr>
              <a:defRPr sz="1600" b="1">
                <a:solidFill>
                  <a:srgbClr val="36636E"/>
                </a:solidFill>
                <a:latin typeface="Arial" panose="020B0704020202020204"/>
                <a:ea typeface="Arial" panose="020B0704020202020204"/>
                <a:cs typeface="Arial" panose="020B0704020202020204"/>
                <a:sym typeface="Arial" panose="020B0704020202020204"/>
              </a:defRPr>
            </a:pPr>
            <a:r>
              <a:rPr lang="en-US" altLang="zh-CN" sz="1600" dirty="0">
                <a:latin typeface="Arial" pitchFamily="34" charset="0"/>
                <a:ea typeface="黑体" panose="02010609060101010101" pitchFamily="49" charset="-122"/>
                <a:cs typeface="Arial" pitchFamily="34" charset="0"/>
              </a:rPr>
              <a:t>March Intake</a:t>
            </a:r>
          </a:p>
          <a:p>
            <a:pPr>
              <a:defRPr sz="1600" b="1">
                <a:solidFill>
                  <a:srgbClr val="36636E"/>
                </a:solidFill>
                <a:latin typeface="Arial" panose="020B0704020202020204"/>
                <a:ea typeface="Arial" panose="020B0704020202020204"/>
                <a:cs typeface="Arial" panose="020B0704020202020204"/>
                <a:sym typeface="Arial" panose="020B0704020202020204"/>
              </a:defRPr>
            </a:pPr>
            <a:r>
              <a:rPr lang="en-US" altLang="zh-CN" sz="1600" b="1" dirty="0">
                <a:latin typeface="Arial" pitchFamily="34" charset="0"/>
                <a:ea typeface="黑体" panose="02010609060101010101" pitchFamily="49" charset="-122"/>
                <a:cs typeface="Arial" pitchFamily="34" charset="0"/>
              </a:rPr>
              <a:t>September Intake</a:t>
            </a:r>
            <a:endParaRPr dirty="0">
              <a:latin typeface="Arial" pitchFamily="34" charset="0"/>
              <a:ea typeface="黑体" panose="02010609060101010101" pitchFamily="49" charset="-122"/>
              <a:cs typeface="Arial" pitchFamily="34" charset="0"/>
            </a:endParaRPr>
          </a:p>
        </p:txBody>
      </p:sp>
      <p:sp>
        <p:nvSpPr>
          <p:cNvPr id="359" name="Shape 1465"/>
          <p:cNvSpPr/>
          <p:nvPr/>
        </p:nvSpPr>
        <p:spPr>
          <a:xfrm>
            <a:off x="5203307" y="5271022"/>
            <a:ext cx="2097466" cy="1519767"/>
          </a:xfrm>
          <a:custGeom>
            <a:avLst/>
            <a:gdLst/>
            <a:ahLst/>
            <a:cxnLst>
              <a:cxn ang="0">
                <a:pos x="wd2" y="hd2"/>
              </a:cxn>
              <a:cxn ang="5400000">
                <a:pos x="wd2" y="hd2"/>
              </a:cxn>
              <a:cxn ang="10800000">
                <a:pos x="wd2" y="hd2"/>
              </a:cxn>
              <a:cxn ang="16200000">
                <a:pos x="wd2" y="hd2"/>
              </a:cxn>
            </a:cxnLst>
            <a:rect l="0" t="0" r="r" b="b"/>
            <a:pathLst>
              <a:path w="21600" h="21381" extrusionOk="0">
                <a:moveTo>
                  <a:pt x="0" y="0"/>
                </a:moveTo>
                <a:cubicBezTo>
                  <a:pt x="19" y="3742"/>
                  <a:pt x="1072" y="7475"/>
                  <a:pt x="3162" y="10330"/>
                </a:cubicBezTo>
                <a:cubicBezTo>
                  <a:pt x="5151" y="13048"/>
                  <a:pt x="7723" y="14484"/>
                  <a:pt x="10328" y="14638"/>
                </a:cubicBezTo>
                <a:lnTo>
                  <a:pt x="10328" y="16995"/>
                </a:lnTo>
                <a:cubicBezTo>
                  <a:pt x="10076" y="17099"/>
                  <a:pt x="9836" y="17278"/>
                  <a:pt x="9637" y="17549"/>
                </a:cubicBezTo>
                <a:cubicBezTo>
                  <a:pt x="8995" y="18426"/>
                  <a:pt x="8995" y="19846"/>
                  <a:pt x="9637" y="20723"/>
                </a:cubicBezTo>
                <a:cubicBezTo>
                  <a:pt x="10279" y="21600"/>
                  <a:pt x="11320" y="21600"/>
                  <a:pt x="11962" y="20723"/>
                </a:cubicBezTo>
                <a:cubicBezTo>
                  <a:pt x="12604" y="19846"/>
                  <a:pt x="12604" y="18426"/>
                  <a:pt x="11962" y="17549"/>
                </a:cubicBezTo>
                <a:cubicBezTo>
                  <a:pt x="11763" y="17278"/>
                  <a:pt x="11524" y="17099"/>
                  <a:pt x="11272" y="16995"/>
                </a:cubicBezTo>
                <a:lnTo>
                  <a:pt x="11272" y="14638"/>
                </a:lnTo>
                <a:cubicBezTo>
                  <a:pt x="13877" y="14484"/>
                  <a:pt x="16449" y="13047"/>
                  <a:pt x="18438" y="10330"/>
                </a:cubicBezTo>
                <a:cubicBezTo>
                  <a:pt x="20528" y="7475"/>
                  <a:pt x="21581" y="3742"/>
                  <a:pt x="21600" y="0"/>
                </a:cubicBezTo>
                <a:lnTo>
                  <a:pt x="0" y="0"/>
                </a:lnTo>
                <a:close/>
              </a:path>
            </a:pathLst>
          </a:custGeom>
          <a:gradFill>
            <a:gsLst>
              <a:gs pos="13000">
                <a:srgbClr val="A152EB"/>
              </a:gs>
              <a:gs pos="84000">
                <a:srgbClr val="5849E2"/>
              </a:gs>
            </a:gsLst>
            <a:lin ang="4200000"/>
          </a:gradFill>
          <a:ln w="12700">
            <a:solidFill>
              <a:srgbClr val="F9CF59">
                <a:alpha val="24000"/>
              </a:srgbClr>
            </a:solidFill>
            <a:miter/>
          </a:ln>
          <a:effectLst>
            <a:outerShdw blurRad="330200" dist="203200" dir="2700000" rotWithShape="0">
              <a:srgbClr val="000000">
                <a:alpha val="19000"/>
              </a:srgbClr>
            </a:outerShdw>
          </a:effectLst>
        </p:spPr>
        <p:txBody>
          <a:bodyPr lIns="45719" rIns="45719" anchor="ctr"/>
          <a:lstStyle/>
          <a:p>
            <a:pPr algn="ctr">
              <a:defRPr>
                <a:solidFill>
                  <a:srgbClr val="FFFFFF"/>
                </a:solidFill>
                <a:latin typeface="Arial" panose="020B0704020202020204"/>
                <a:ea typeface="Arial" panose="020B0704020202020204"/>
                <a:cs typeface="Arial" panose="020B0704020202020204"/>
                <a:sym typeface="Arial" panose="020B0704020202020204"/>
              </a:defRPr>
            </a:pPr>
            <a:endParaRPr/>
          </a:p>
        </p:txBody>
      </p:sp>
      <p:sp>
        <p:nvSpPr>
          <p:cNvPr id="360" name="Shape 1484"/>
          <p:cNvSpPr/>
          <p:nvPr/>
        </p:nvSpPr>
        <p:spPr>
          <a:xfrm>
            <a:off x="781983" y="5271022"/>
            <a:ext cx="2097466" cy="1519767"/>
          </a:xfrm>
          <a:custGeom>
            <a:avLst/>
            <a:gdLst/>
            <a:ahLst/>
            <a:cxnLst>
              <a:cxn ang="0">
                <a:pos x="wd2" y="hd2"/>
              </a:cxn>
              <a:cxn ang="5400000">
                <a:pos x="wd2" y="hd2"/>
              </a:cxn>
              <a:cxn ang="10800000">
                <a:pos x="wd2" y="hd2"/>
              </a:cxn>
              <a:cxn ang="16200000">
                <a:pos x="wd2" y="hd2"/>
              </a:cxn>
            </a:cxnLst>
            <a:rect l="0" t="0" r="r" b="b"/>
            <a:pathLst>
              <a:path w="21600" h="21381" extrusionOk="0">
                <a:moveTo>
                  <a:pt x="0" y="0"/>
                </a:moveTo>
                <a:cubicBezTo>
                  <a:pt x="19" y="3742"/>
                  <a:pt x="1072" y="7475"/>
                  <a:pt x="3162" y="10330"/>
                </a:cubicBezTo>
                <a:cubicBezTo>
                  <a:pt x="5151" y="13048"/>
                  <a:pt x="7723" y="14484"/>
                  <a:pt x="10328" y="14638"/>
                </a:cubicBezTo>
                <a:lnTo>
                  <a:pt x="10328" y="16995"/>
                </a:lnTo>
                <a:cubicBezTo>
                  <a:pt x="10076" y="17099"/>
                  <a:pt x="9836" y="17278"/>
                  <a:pt x="9637" y="17549"/>
                </a:cubicBezTo>
                <a:cubicBezTo>
                  <a:pt x="8995" y="18426"/>
                  <a:pt x="8995" y="19846"/>
                  <a:pt x="9637" y="20723"/>
                </a:cubicBezTo>
                <a:cubicBezTo>
                  <a:pt x="10279" y="21600"/>
                  <a:pt x="11320" y="21600"/>
                  <a:pt x="11962" y="20723"/>
                </a:cubicBezTo>
                <a:cubicBezTo>
                  <a:pt x="12604" y="19846"/>
                  <a:pt x="12604" y="18426"/>
                  <a:pt x="11962" y="17549"/>
                </a:cubicBezTo>
                <a:cubicBezTo>
                  <a:pt x="11763" y="17278"/>
                  <a:pt x="11524" y="17099"/>
                  <a:pt x="11272" y="16995"/>
                </a:cubicBezTo>
                <a:lnTo>
                  <a:pt x="11272" y="14638"/>
                </a:lnTo>
                <a:cubicBezTo>
                  <a:pt x="13877" y="14484"/>
                  <a:pt x="16449" y="13047"/>
                  <a:pt x="18438" y="10330"/>
                </a:cubicBezTo>
                <a:cubicBezTo>
                  <a:pt x="20528" y="7475"/>
                  <a:pt x="21581" y="3742"/>
                  <a:pt x="21600" y="0"/>
                </a:cubicBezTo>
                <a:lnTo>
                  <a:pt x="0" y="0"/>
                </a:lnTo>
                <a:close/>
              </a:path>
            </a:pathLst>
          </a:custGeom>
          <a:gradFill>
            <a:gsLst>
              <a:gs pos="13000">
                <a:srgbClr val="34B1F1"/>
              </a:gs>
              <a:gs pos="84000">
                <a:srgbClr val="095EDF"/>
              </a:gs>
            </a:gsLst>
            <a:lin ang="4200000"/>
          </a:gradFill>
          <a:ln w="12700">
            <a:solidFill>
              <a:srgbClr val="F9CF59">
                <a:alpha val="24000"/>
              </a:srgbClr>
            </a:solidFill>
            <a:miter/>
          </a:ln>
          <a:effectLst>
            <a:outerShdw blurRad="330200" dist="203200" dir="2700000" rotWithShape="0">
              <a:srgbClr val="000000">
                <a:alpha val="19000"/>
              </a:srgbClr>
            </a:outerShdw>
          </a:effectLst>
        </p:spPr>
        <p:txBody>
          <a:bodyPr lIns="45719" rIns="45719" anchor="ctr"/>
          <a:lstStyle/>
          <a:p>
            <a:pPr algn="ctr">
              <a:defRPr>
                <a:solidFill>
                  <a:srgbClr val="FFFFFF"/>
                </a:solidFill>
                <a:latin typeface="Arial" panose="020B0704020202020204"/>
                <a:ea typeface="Arial" panose="020B0704020202020204"/>
                <a:cs typeface="Arial" panose="020B0704020202020204"/>
                <a:sym typeface="Arial" panose="020B0704020202020204"/>
              </a:defRPr>
            </a:pPr>
            <a:endParaRPr/>
          </a:p>
        </p:txBody>
      </p:sp>
      <p:sp>
        <p:nvSpPr>
          <p:cNvPr id="361" name="Shape 1475"/>
          <p:cNvSpPr/>
          <p:nvPr/>
        </p:nvSpPr>
        <p:spPr>
          <a:xfrm>
            <a:off x="9372333" y="5271022"/>
            <a:ext cx="2097466" cy="1519767"/>
          </a:xfrm>
          <a:custGeom>
            <a:avLst/>
            <a:gdLst/>
            <a:ahLst/>
            <a:cxnLst>
              <a:cxn ang="0">
                <a:pos x="wd2" y="hd2"/>
              </a:cxn>
              <a:cxn ang="5400000">
                <a:pos x="wd2" y="hd2"/>
              </a:cxn>
              <a:cxn ang="10800000">
                <a:pos x="wd2" y="hd2"/>
              </a:cxn>
              <a:cxn ang="16200000">
                <a:pos x="wd2" y="hd2"/>
              </a:cxn>
            </a:cxnLst>
            <a:rect l="0" t="0" r="r" b="b"/>
            <a:pathLst>
              <a:path w="21600" h="21381" extrusionOk="0">
                <a:moveTo>
                  <a:pt x="0" y="0"/>
                </a:moveTo>
                <a:cubicBezTo>
                  <a:pt x="19" y="3742"/>
                  <a:pt x="1072" y="7475"/>
                  <a:pt x="3162" y="10330"/>
                </a:cubicBezTo>
                <a:cubicBezTo>
                  <a:pt x="5151" y="13048"/>
                  <a:pt x="7723" y="14484"/>
                  <a:pt x="10328" y="14638"/>
                </a:cubicBezTo>
                <a:lnTo>
                  <a:pt x="10328" y="16995"/>
                </a:lnTo>
                <a:cubicBezTo>
                  <a:pt x="10076" y="17099"/>
                  <a:pt x="9836" y="17278"/>
                  <a:pt x="9637" y="17549"/>
                </a:cubicBezTo>
                <a:cubicBezTo>
                  <a:pt x="8995" y="18426"/>
                  <a:pt x="8995" y="19846"/>
                  <a:pt x="9637" y="20723"/>
                </a:cubicBezTo>
                <a:cubicBezTo>
                  <a:pt x="10279" y="21600"/>
                  <a:pt x="11320" y="21600"/>
                  <a:pt x="11962" y="20723"/>
                </a:cubicBezTo>
                <a:cubicBezTo>
                  <a:pt x="12604" y="19846"/>
                  <a:pt x="12604" y="18426"/>
                  <a:pt x="11962" y="17549"/>
                </a:cubicBezTo>
                <a:cubicBezTo>
                  <a:pt x="11763" y="17278"/>
                  <a:pt x="11524" y="17099"/>
                  <a:pt x="11272" y="16995"/>
                </a:cubicBezTo>
                <a:lnTo>
                  <a:pt x="11272" y="14638"/>
                </a:lnTo>
                <a:cubicBezTo>
                  <a:pt x="13877" y="14484"/>
                  <a:pt x="16449" y="13047"/>
                  <a:pt x="18438" y="10330"/>
                </a:cubicBezTo>
                <a:cubicBezTo>
                  <a:pt x="20528" y="7475"/>
                  <a:pt x="21581" y="3742"/>
                  <a:pt x="21600" y="0"/>
                </a:cubicBezTo>
                <a:lnTo>
                  <a:pt x="0" y="0"/>
                </a:lnTo>
                <a:close/>
              </a:path>
            </a:pathLst>
          </a:custGeom>
          <a:gradFill>
            <a:gsLst>
              <a:gs pos="13000">
                <a:srgbClr val="3DE58F"/>
              </a:gs>
              <a:gs pos="84000">
                <a:srgbClr val="0A9242"/>
              </a:gs>
            </a:gsLst>
            <a:lin ang="4200000"/>
          </a:gradFill>
          <a:ln w="12700">
            <a:solidFill>
              <a:srgbClr val="0A9242">
                <a:alpha val="24000"/>
              </a:srgbClr>
            </a:solidFill>
            <a:miter/>
          </a:ln>
          <a:effectLst>
            <a:outerShdw blurRad="330200" dist="203200" dir="2700000" rotWithShape="0">
              <a:srgbClr val="000000">
                <a:alpha val="19000"/>
              </a:srgbClr>
            </a:outerShdw>
          </a:effectLst>
        </p:spPr>
        <p:txBody>
          <a:bodyPr lIns="45719" rIns="45719" anchor="ctr"/>
          <a:lstStyle/>
          <a:p>
            <a:pPr algn="ctr">
              <a:defRPr>
                <a:solidFill>
                  <a:srgbClr val="FFFFFF"/>
                </a:solidFill>
                <a:latin typeface="Arial" panose="020B0704020202020204"/>
                <a:ea typeface="Arial" panose="020B0704020202020204"/>
                <a:cs typeface="Arial" panose="020B0704020202020204"/>
                <a:sym typeface="Arial" panose="020B0704020202020204"/>
              </a:defRPr>
            </a:pPr>
            <a:endParaRPr/>
          </a:p>
        </p:txBody>
      </p:sp>
      <p:pic>
        <p:nvPicPr>
          <p:cNvPr id="362" name="图片 2" descr="图片 2"/>
          <p:cNvPicPr>
            <a:picLocks noChangeAspect="1"/>
          </p:cNvPicPr>
          <p:nvPr/>
        </p:nvPicPr>
        <p:blipFill>
          <a:blip r:embed="rId4" cstate="print"/>
          <a:stretch>
            <a:fillRect/>
          </a:stretch>
        </p:blipFill>
        <p:spPr>
          <a:xfrm>
            <a:off x="9543939" y="290707"/>
            <a:ext cx="2309341" cy="591719"/>
          </a:xfrm>
          <a:prstGeom prst="rect">
            <a:avLst/>
          </a:prstGeom>
          <a:ln w="12700">
            <a:miter lim="400000"/>
            <a:headEnd/>
            <a:tailEnd/>
          </a:ln>
        </p:spPr>
      </p:pic>
      <p:sp>
        <p:nvSpPr>
          <p:cNvPr id="363" name="矩形 30"/>
          <p:cNvSpPr txBox="1"/>
          <p:nvPr/>
        </p:nvSpPr>
        <p:spPr>
          <a:xfrm>
            <a:off x="8576945" y="3630930"/>
            <a:ext cx="3333115" cy="1169551"/>
          </a:xfrm>
          <a:prstGeom prst="rect">
            <a:avLst/>
          </a:prstGeom>
          <a:ln w="12700">
            <a:miter lim="400000"/>
          </a:ln>
        </p:spPr>
        <p:txBody>
          <a:bodyPr wrap="square" lIns="45719" rIns="45719">
            <a:spAutoFit/>
          </a:bodyPr>
          <a:lstStyle/>
          <a:p>
            <a:pPr>
              <a:lnSpc>
                <a:spcPct val="150000"/>
              </a:lnSpc>
              <a:defRPr sz="1600" b="1">
                <a:solidFill>
                  <a:srgbClr val="36636E"/>
                </a:solidFill>
                <a:latin typeface="Arial" panose="020B0704020202020204"/>
                <a:ea typeface="Arial" panose="020B0704020202020204"/>
                <a:cs typeface="Arial" panose="020B0704020202020204"/>
                <a:sym typeface="Arial" panose="020B0704020202020204"/>
              </a:defRPr>
            </a:pPr>
            <a:r>
              <a:rPr lang="en-US" altLang="zh-CN" sz="1400" dirty="0">
                <a:latin typeface="Arial" pitchFamily="34" charset="0"/>
                <a:ea typeface="黑体" charset="0"/>
                <a:cs typeface="Arial" pitchFamily="34" charset="0"/>
              </a:rPr>
              <a:t>W</a:t>
            </a:r>
            <a:r>
              <a:rPr lang="en-US" sz="1400" dirty="0">
                <a:latin typeface="Arial" pitchFamily="34" charset="0"/>
                <a:ea typeface="黑体" charset="0"/>
                <a:cs typeface="Arial" pitchFamily="34" charset="0"/>
              </a:rPr>
              <a:t>ebsite</a:t>
            </a:r>
            <a:r>
              <a:rPr sz="1400" dirty="0">
                <a:latin typeface="Arial" pitchFamily="34" charset="0"/>
                <a:ea typeface="黑体" charset="0"/>
                <a:cs typeface="Arial" pitchFamily="34" charset="0"/>
                <a:sym typeface="黑体"/>
              </a:rPr>
              <a:t>：</a:t>
            </a:r>
            <a:r>
              <a:rPr sz="1400" dirty="0">
                <a:latin typeface="Arial" pitchFamily="34" charset="0"/>
                <a:ea typeface="黑体" charset="0"/>
                <a:cs typeface="Arial" pitchFamily="34" charset="0"/>
              </a:rPr>
              <a:t> </a:t>
            </a:r>
            <a:r>
              <a:rPr sz="1400" dirty="0">
                <a:latin typeface="Arial" pitchFamily="34" charset="0"/>
                <a:ea typeface="黑体" charset="0"/>
                <a:cs typeface="Arial" pitchFamily="34" charset="0"/>
                <a:hlinkClick r:id="rId3"/>
              </a:rPr>
              <a:t>http://cumt.17gz.org/member/login.do</a:t>
            </a:r>
            <a:r>
              <a:rPr lang="en-US" sz="1400" dirty="0">
                <a:latin typeface="Arial" pitchFamily="34" charset="0"/>
                <a:ea typeface="黑体" charset="0"/>
                <a:cs typeface="Arial" pitchFamily="34" charset="0"/>
              </a:rPr>
              <a:t> </a:t>
            </a:r>
            <a:endParaRPr sz="1400" dirty="0">
              <a:latin typeface="Arial" pitchFamily="34" charset="0"/>
              <a:ea typeface="黑体" charset="0"/>
              <a:cs typeface="Arial" pitchFamily="34" charset="0"/>
            </a:endParaRPr>
          </a:p>
          <a:p>
            <a:pPr>
              <a:defRPr sz="1600" b="1">
                <a:solidFill>
                  <a:srgbClr val="36636E"/>
                </a:solidFill>
                <a:latin typeface="Arial" panose="020B0704020202020204"/>
                <a:ea typeface="Arial" panose="020B0704020202020204"/>
                <a:cs typeface="Arial" panose="020B0704020202020204"/>
                <a:sym typeface="Arial" panose="020B0704020202020204"/>
              </a:defRPr>
            </a:pPr>
            <a:r>
              <a:rPr lang="en-US" altLang="zh-CN" sz="1400" dirty="0">
                <a:latin typeface="Arial" pitchFamily="34" charset="0"/>
                <a:ea typeface="黑体" panose="02010609060101010101" pitchFamily="49" charset="-122"/>
                <a:cs typeface="Arial" pitchFamily="34" charset="0"/>
              </a:rPr>
              <a:t>March Intake</a:t>
            </a:r>
          </a:p>
          <a:p>
            <a:pPr>
              <a:defRPr sz="1600" b="1">
                <a:solidFill>
                  <a:srgbClr val="36636E"/>
                </a:solidFill>
                <a:latin typeface="Arial" panose="020B0704020202020204"/>
                <a:ea typeface="Arial" panose="020B0704020202020204"/>
                <a:cs typeface="Arial" panose="020B0704020202020204"/>
                <a:sym typeface="Arial" panose="020B0704020202020204"/>
              </a:defRPr>
            </a:pPr>
            <a:r>
              <a:rPr lang="en-US" altLang="zh-CN" sz="1400" b="1" dirty="0">
                <a:latin typeface="Arial" pitchFamily="34" charset="0"/>
                <a:ea typeface="黑体" panose="02010609060101010101" pitchFamily="49" charset="-122"/>
                <a:cs typeface="Arial" pitchFamily="34" charset="0"/>
              </a:rPr>
              <a:t>September Intake</a:t>
            </a:r>
            <a:endParaRPr lang="en-US" altLang="zh-CN" sz="1400" dirty="0">
              <a:latin typeface="Arial" pitchFamily="34" charset="0"/>
              <a:ea typeface="黑体" panose="02010609060101010101" pitchFamily="49" charset="-122"/>
              <a:cs typeface="Arial" pitchFamily="34" charset="0"/>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descr="图片 1"/>
          <p:cNvPicPr>
            <a:picLocks noChangeAspect="1"/>
          </p:cNvPicPr>
          <p:nvPr/>
        </p:nvPicPr>
        <p:blipFill>
          <a:blip r:embed="rId2" cstate="print"/>
          <a:stretch>
            <a:fillRect/>
          </a:stretch>
        </p:blipFill>
        <p:spPr>
          <a:xfrm>
            <a:off x="0" y="-298451"/>
            <a:ext cx="12192000" cy="7061201"/>
          </a:xfrm>
          <a:prstGeom prst="rect">
            <a:avLst/>
          </a:prstGeom>
        </p:spPr>
      </p:pic>
      <p:sp>
        <p:nvSpPr>
          <p:cNvPr id="3" name="矩形 2"/>
          <p:cNvSpPr/>
          <p:nvPr/>
        </p:nvSpPr>
        <p:spPr>
          <a:xfrm>
            <a:off x="496824" y="39254"/>
            <a:ext cx="11198352" cy="1501117"/>
          </a:xfrm>
          <a:prstGeom prst="rect">
            <a:avLst/>
          </a:prstGeom>
        </p:spPr>
        <p:txBody>
          <a:bodyPr wrap="square">
            <a:spAutoFit/>
          </a:bodyPr>
          <a:lstStyle/>
          <a:p>
            <a:pPr>
              <a:lnSpc>
                <a:spcPct val="200000"/>
              </a:lnSpc>
            </a:pPr>
            <a:r>
              <a:rPr lang="en-US" altLang="zh-CN" sz="5400" b="1" dirty="0">
                <a:solidFill>
                  <a:schemeClr val="accent1">
                    <a:lumMod val="50000"/>
                  </a:schemeClr>
                </a:solidFill>
                <a:latin typeface="Times New Roman Bold" pitchFamily="18" charset="0"/>
                <a:cs typeface="Times New Roman Bold" pitchFamily="18" charset="0"/>
                <a:sym typeface="+mn-ea"/>
              </a:rPr>
              <a:t>CSC Scholarship </a:t>
            </a:r>
            <a:r>
              <a:rPr lang="en-GB" altLang="zh-CN" sz="5400" b="1" dirty="0">
                <a:solidFill>
                  <a:schemeClr val="accent1">
                    <a:lumMod val="50000"/>
                  </a:schemeClr>
                </a:solidFill>
                <a:latin typeface="Times New Roman Bold" pitchFamily="18" charset="0"/>
                <a:cs typeface="Times New Roman Bold" pitchFamily="18" charset="0"/>
              </a:rPr>
              <a:t>Eligibility </a:t>
            </a:r>
          </a:p>
        </p:txBody>
      </p:sp>
      <p:pic>
        <p:nvPicPr>
          <p:cNvPr id="4" name="图片 2" descr="图片 2"/>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sp>
        <p:nvSpPr>
          <p:cNvPr id="5" name="矩形 4"/>
          <p:cNvSpPr/>
          <p:nvPr/>
        </p:nvSpPr>
        <p:spPr>
          <a:xfrm>
            <a:off x="613561" y="2806794"/>
            <a:ext cx="5419107" cy="3416320"/>
          </a:xfrm>
          <a:prstGeom prst="rect">
            <a:avLst/>
          </a:prstGeom>
        </p:spPr>
        <p:txBody>
          <a:bodyPr wrap="square">
            <a:spAutoFit/>
          </a:bodyPr>
          <a:lstStyle/>
          <a:p>
            <a:pPr marL="457200" indent="-457200">
              <a:lnSpc>
                <a:spcPct val="150000"/>
              </a:lnSpc>
              <a:buFont typeface="Wingdings" panose="05000000000000000000" pitchFamily="2" charset="2"/>
              <a:buChar char="Ø"/>
            </a:pPr>
            <a:r>
              <a:rPr lang="en-US" altLang="zh-CN" dirty="0">
                <a:solidFill>
                  <a:schemeClr val="accent1">
                    <a:lumMod val="50000"/>
                  </a:schemeClr>
                </a:solidFill>
                <a:latin typeface="Times New Roman" panose="02020803070505020304" pitchFamily="18" charset="0"/>
                <a:cs typeface="Times New Roman" panose="02020803070505020304" pitchFamily="18" charset="0"/>
              </a:rPr>
              <a:t>must be a citizen of a country that has joined The Belt and Road Initiative.</a:t>
            </a:r>
          </a:p>
          <a:p>
            <a:pPr marL="457200" indent="-457200">
              <a:lnSpc>
                <a:spcPct val="150000"/>
              </a:lnSpc>
              <a:buFont typeface="Wingdings" panose="05000000000000000000" pitchFamily="2" charset="2"/>
              <a:buChar char="Ø"/>
            </a:pPr>
            <a:r>
              <a:rPr lang="en-US" altLang="zh-CN" dirty="0">
                <a:solidFill>
                  <a:schemeClr val="accent1">
                    <a:lumMod val="50000"/>
                  </a:schemeClr>
                </a:solidFill>
                <a:latin typeface="Times New Roman" panose="02020803070505020304" pitchFamily="18" charset="0"/>
                <a:cs typeface="Times New Roman" panose="02020803070505020304" pitchFamily="18" charset="0"/>
              </a:rPr>
              <a:t>a high school graduate under the age of </a:t>
            </a:r>
            <a:r>
              <a:rPr lang="en-US" altLang="zh-CN" b="1" dirty="0">
                <a:solidFill>
                  <a:schemeClr val="accent1">
                    <a:lumMod val="50000"/>
                  </a:schemeClr>
                </a:solidFill>
                <a:latin typeface="Times New Roman" panose="02020803070505020304" pitchFamily="18" charset="0"/>
                <a:cs typeface="Times New Roman" panose="02020803070505020304" pitchFamily="18" charset="0"/>
              </a:rPr>
              <a:t>25</a:t>
            </a:r>
            <a:r>
              <a:rPr lang="en-US" altLang="zh-CN" dirty="0">
                <a:solidFill>
                  <a:schemeClr val="accent1">
                    <a:lumMod val="50000"/>
                  </a:schemeClr>
                </a:solidFill>
                <a:latin typeface="Times New Roman" panose="02020803070505020304" pitchFamily="18" charset="0"/>
                <a:cs typeface="Times New Roman" panose="02020803070505020304" pitchFamily="18" charset="0"/>
              </a:rPr>
              <a:t> when applying for the undergraduate programs;</a:t>
            </a:r>
          </a:p>
          <a:p>
            <a:pPr marL="457200" indent="-457200">
              <a:lnSpc>
                <a:spcPct val="150000"/>
              </a:lnSpc>
              <a:buFont typeface="Wingdings" panose="05000000000000000000" pitchFamily="2" charset="2"/>
              <a:buChar char="Ø"/>
            </a:pPr>
            <a:r>
              <a:rPr lang="en-US" altLang="zh-CN" dirty="0">
                <a:solidFill>
                  <a:schemeClr val="accent1">
                    <a:lumMod val="50000"/>
                  </a:schemeClr>
                </a:solidFill>
                <a:latin typeface="Times New Roman" panose="02020803070505020304" pitchFamily="18" charset="0"/>
                <a:cs typeface="Times New Roman" panose="02020803070505020304" pitchFamily="18" charset="0"/>
              </a:rPr>
              <a:t>a bachelor's degree holder under the age of </a:t>
            </a:r>
            <a:r>
              <a:rPr lang="en-US" altLang="zh-CN" b="1" dirty="0">
                <a:solidFill>
                  <a:schemeClr val="accent1">
                    <a:lumMod val="50000"/>
                  </a:schemeClr>
                </a:solidFill>
                <a:latin typeface="Times New Roman" panose="02020803070505020304" pitchFamily="18" charset="0"/>
                <a:cs typeface="Times New Roman" panose="02020803070505020304" pitchFamily="18" charset="0"/>
              </a:rPr>
              <a:t>35</a:t>
            </a:r>
            <a:r>
              <a:rPr lang="en-US" altLang="zh-CN" dirty="0">
                <a:solidFill>
                  <a:schemeClr val="accent1">
                    <a:lumMod val="50000"/>
                  </a:schemeClr>
                </a:solidFill>
                <a:latin typeface="Times New Roman" panose="02020803070505020304" pitchFamily="18" charset="0"/>
                <a:cs typeface="Times New Roman" panose="02020803070505020304" pitchFamily="18" charset="0"/>
              </a:rPr>
              <a:t> when applying for master's programs</a:t>
            </a:r>
          </a:p>
          <a:p>
            <a:pPr marL="457200" indent="-457200">
              <a:lnSpc>
                <a:spcPct val="150000"/>
              </a:lnSpc>
              <a:buFont typeface="Wingdings" panose="05000000000000000000" pitchFamily="2" charset="2"/>
              <a:buChar char="Ø"/>
            </a:pPr>
            <a:r>
              <a:rPr lang="en-US" altLang="zh-CN" dirty="0">
                <a:solidFill>
                  <a:schemeClr val="accent1">
                    <a:lumMod val="50000"/>
                  </a:schemeClr>
                </a:solidFill>
                <a:latin typeface="Times New Roman" panose="02020803070505020304" pitchFamily="18" charset="0"/>
                <a:cs typeface="Times New Roman" panose="02020803070505020304" pitchFamily="18" charset="0"/>
              </a:rPr>
              <a:t>a master's degree holder under the age of </a:t>
            </a:r>
            <a:r>
              <a:rPr lang="en-US" altLang="zh-CN" b="1" dirty="0">
                <a:solidFill>
                  <a:schemeClr val="accent1">
                    <a:lumMod val="50000"/>
                  </a:schemeClr>
                </a:solidFill>
                <a:latin typeface="Times New Roman" panose="02020803070505020304" pitchFamily="18" charset="0"/>
                <a:cs typeface="Times New Roman" panose="02020803070505020304" pitchFamily="18" charset="0"/>
              </a:rPr>
              <a:t>40</a:t>
            </a:r>
            <a:r>
              <a:rPr lang="en-US" altLang="zh-CN" dirty="0">
                <a:solidFill>
                  <a:schemeClr val="accent1">
                    <a:lumMod val="50000"/>
                  </a:schemeClr>
                </a:solidFill>
                <a:latin typeface="Times New Roman" panose="02020803070505020304" pitchFamily="18" charset="0"/>
                <a:cs typeface="Times New Roman" panose="02020803070505020304" pitchFamily="18" charset="0"/>
              </a:rPr>
              <a:t> when applying for doctoral programs</a:t>
            </a:r>
            <a:endParaRPr lang="zh-CN" altLang="en-US" dirty="0">
              <a:solidFill>
                <a:schemeClr val="accent1">
                  <a:lumMod val="50000"/>
                </a:schemeClr>
              </a:solidFill>
              <a:latin typeface="Times New Roman" panose="02020803070505020304" pitchFamily="18" charset="0"/>
              <a:cs typeface="Times New Roman" panose="02020803070505020304" pitchFamily="18" charset="0"/>
            </a:endParaRPr>
          </a:p>
        </p:txBody>
      </p:sp>
      <p:sp>
        <p:nvSpPr>
          <p:cNvPr id="6" name="矩形 5"/>
          <p:cNvSpPr/>
          <p:nvPr/>
        </p:nvSpPr>
        <p:spPr>
          <a:xfrm>
            <a:off x="6371112" y="3140664"/>
            <a:ext cx="5419107" cy="1754326"/>
          </a:xfrm>
          <a:prstGeom prst="rect">
            <a:avLst/>
          </a:prstGeom>
        </p:spPr>
        <p:txBody>
          <a:bodyPr wrap="square">
            <a:spAutoFit/>
          </a:bodyPr>
          <a:lstStyle/>
          <a:p>
            <a:pPr marL="457200" indent="-457200">
              <a:lnSpc>
                <a:spcPct val="150000"/>
              </a:lnSpc>
              <a:buFont typeface="Wingdings" panose="05000000000000000000" pitchFamily="2" charset="2"/>
              <a:buChar char="Ø"/>
            </a:pPr>
            <a:r>
              <a:rPr lang="en-US" altLang="zh-CN" dirty="0">
                <a:solidFill>
                  <a:schemeClr val="accent1">
                    <a:lumMod val="50000"/>
                  </a:schemeClr>
                </a:solidFill>
                <a:latin typeface="Times New Roman" panose="02020803070505020304" pitchFamily="18" charset="0"/>
                <a:cs typeface="Times New Roman" panose="02020803070505020304" pitchFamily="18" charset="0"/>
              </a:rPr>
              <a:t>a bachelor's degree holder under the age of </a:t>
            </a:r>
            <a:r>
              <a:rPr lang="en-US" altLang="zh-CN" b="1" dirty="0">
                <a:solidFill>
                  <a:schemeClr val="accent1">
                    <a:lumMod val="50000"/>
                  </a:schemeClr>
                </a:solidFill>
                <a:latin typeface="Times New Roman" panose="02020803070505020304" pitchFamily="18" charset="0"/>
                <a:cs typeface="Times New Roman" panose="02020803070505020304" pitchFamily="18" charset="0"/>
              </a:rPr>
              <a:t>35</a:t>
            </a:r>
            <a:r>
              <a:rPr lang="en-US" altLang="zh-CN" dirty="0">
                <a:solidFill>
                  <a:schemeClr val="accent1">
                    <a:lumMod val="50000"/>
                  </a:schemeClr>
                </a:solidFill>
                <a:latin typeface="Times New Roman" panose="02020803070505020304" pitchFamily="18" charset="0"/>
                <a:cs typeface="Times New Roman" panose="02020803070505020304" pitchFamily="18" charset="0"/>
              </a:rPr>
              <a:t> when applying for master's programs</a:t>
            </a:r>
          </a:p>
          <a:p>
            <a:pPr marL="457200" indent="-457200">
              <a:lnSpc>
                <a:spcPct val="150000"/>
              </a:lnSpc>
              <a:buFont typeface="Wingdings" panose="05000000000000000000" pitchFamily="2" charset="2"/>
              <a:buChar char="Ø"/>
            </a:pPr>
            <a:r>
              <a:rPr lang="en-US" altLang="zh-CN" dirty="0">
                <a:solidFill>
                  <a:schemeClr val="accent1">
                    <a:lumMod val="50000"/>
                  </a:schemeClr>
                </a:solidFill>
                <a:latin typeface="Times New Roman" panose="02020803070505020304" pitchFamily="18" charset="0"/>
                <a:cs typeface="Times New Roman" panose="02020803070505020304" pitchFamily="18" charset="0"/>
              </a:rPr>
              <a:t>a master's degree holder under the age of </a:t>
            </a:r>
            <a:r>
              <a:rPr lang="en-US" altLang="zh-CN" b="1" dirty="0">
                <a:solidFill>
                  <a:schemeClr val="accent1">
                    <a:lumMod val="50000"/>
                  </a:schemeClr>
                </a:solidFill>
                <a:latin typeface="Times New Roman" panose="02020803070505020304" pitchFamily="18" charset="0"/>
                <a:cs typeface="Times New Roman" panose="02020803070505020304" pitchFamily="18" charset="0"/>
              </a:rPr>
              <a:t>40</a:t>
            </a:r>
            <a:r>
              <a:rPr lang="en-US" altLang="zh-CN" dirty="0">
                <a:solidFill>
                  <a:schemeClr val="accent1">
                    <a:lumMod val="50000"/>
                  </a:schemeClr>
                </a:solidFill>
                <a:latin typeface="Times New Roman" panose="02020803070505020304" pitchFamily="18" charset="0"/>
                <a:cs typeface="Times New Roman" panose="02020803070505020304" pitchFamily="18" charset="0"/>
              </a:rPr>
              <a:t> when applying for doctoral programs</a:t>
            </a:r>
            <a:endParaRPr lang="zh-CN" altLang="en-US" dirty="0">
              <a:solidFill>
                <a:schemeClr val="accent1">
                  <a:lumMod val="50000"/>
                </a:schemeClr>
              </a:solidFill>
              <a:latin typeface="Times New Roman" panose="02020803070505020304" pitchFamily="18" charset="0"/>
              <a:cs typeface="Times New Roman" panose="02020803070505020304" pitchFamily="18" charset="0"/>
            </a:endParaRPr>
          </a:p>
        </p:txBody>
      </p:sp>
      <p:sp>
        <p:nvSpPr>
          <p:cNvPr id="7" name="矩形 6"/>
          <p:cNvSpPr/>
          <p:nvPr/>
        </p:nvSpPr>
        <p:spPr>
          <a:xfrm>
            <a:off x="589847" y="1681514"/>
            <a:ext cx="5622925" cy="924420"/>
          </a:xfrm>
          <a:prstGeom prst="rect">
            <a:avLst/>
          </a:prstGeom>
        </p:spPr>
        <p:txBody>
          <a:bodyPr wrap="square">
            <a:spAutoFit/>
          </a:bodyPr>
          <a:lstStyle/>
          <a:p>
            <a:pPr>
              <a:lnSpc>
                <a:spcPct val="200000"/>
              </a:lnSpc>
            </a:pPr>
            <a:r>
              <a:rPr lang="en-US" altLang="zh-CN" sz="3200" dirty="0">
                <a:solidFill>
                  <a:schemeClr val="accent1">
                    <a:lumMod val="50000"/>
                  </a:schemeClr>
                </a:solidFill>
                <a:latin typeface="Arial" pitchFamily="34" charset="0"/>
                <a:cs typeface="Arial" pitchFamily="34" charset="0"/>
              </a:rPr>
              <a:t>Silk Road Program(pending)</a:t>
            </a:r>
            <a:endParaRPr lang="en-GB" altLang="zh-CN" sz="3200" dirty="0">
              <a:solidFill>
                <a:schemeClr val="accent1">
                  <a:lumMod val="50000"/>
                </a:schemeClr>
              </a:solidFill>
              <a:latin typeface="Arial" pitchFamily="34" charset="0"/>
              <a:cs typeface="Arial" pitchFamily="34" charset="0"/>
            </a:endParaRPr>
          </a:p>
        </p:txBody>
      </p:sp>
      <p:sp>
        <p:nvSpPr>
          <p:cNvPr id="8" name="矩形 7"/>
          <p:cNvSpPr/>
          <p:nvPr/>
        </p:nvSpPr>
        <p:spPr>
          <a:xfrm>
            <a:off x="6323651" y="2039135"/>
            <a:ext cx="5622925" cy="1077218"/>
          </a:xfrm>
          <a:prstGeom prst="rect">
            <a:avLst/>
          </a:prstGeom>
        </p:spPr>
        <p:txBody>
          <a:bodyPr wrap="square">
            <a:spAutoFit/>
          </a:bodyPr>
          <a:lstStyle/>
          <a:p>
            <a:r>
              <a:rPr lang="en-US" altLang="zh-CN" sz="3200" dirty="0">
                <a:solidFill>
                  <a:schemeClr val="accent1">
                    <a:lumMod val="50000"/>
                  </a:schemeClr>
                </a:solidFill>
                <a:latin typeface="Arial" pitchFamily="34" charset="0"/>
                <a:cs typeface="Arial" pitchFamily="34" charset="0"/>
              </a:rPr>
              <a:t>Scholarship</a:t>
            </a:r>
          </a:p>
          <a:p>
            <a:r>
              <a:rPr lang="en-US" altLang="zh-CN" sz="3200" dirty="0">
                <a:solidFill>
                  <a:schemeClr val="accent1">
                    <a:lumMod val="50000"/>
                  </a:schemeClr>
                </a:solidFill>
                <a:latin typeface="Arial" pitchFamily="34" charset="0"/>
                <a:cs typeface="Arial" pitchFamily="34" charset="0"/>
              </a:rPr>
              <a:t>Postgraduate Program</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1" descr="图片 1"/>
          <p:cNvPicPr>
            <a:picLocks noChangeAspect="1"/>
          </p:cNvPicPr>
          <p:nvPr/>
        </p:nvPicPr>
        <p:blipFill>
          <a:blip r:embed="rId2" cstate="print"/>
          <a:stretch>
            <a:fillRect/>
          </a:stretch>
        </p:blipFill>
        <p:spPr>
          <a:xfrm>
            <a:off x="0" y="-203201"/>
            <a:ext cx="12192000" cy="7061201"/>
          </a:xfrm>
          <a:prstGeom prst="rect">
            <a:avLst/>
          </a:prstGeom>
        </p:spPr>
      </p:pic>
      <p:pic>
        <p:nvPicPr>
          <p:cNvPr id="6" name="图片 2" descr="图片 2"/>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sp>
        <p:nvSpPr>
          <p:cNvPr id="7" name="矩形 6"/>
          <p:cNvSpPr/>
          <p:nvPr/>
        </p:nvSpPr>
        <p:spPr>
          <a:xfrm>
            <a:off x="483076" y="609475"/>
            <a:ext cx="2993127" cy="923330"/>
          </a:xfrm>
          <a:prstGeom prst="rect">
            <a:avLst/>
          </a:prstGeom>
        </p:spPr>
        <p:txBody>
          <a:bodyPr wrap="none">
            <a:spAutoFit/>
          </a:bodyPr>
          <a:lstStyle/>
          <a:p>
            <a:r>
              <a:rPr lang="en-GB" altLang="zh-CN" sz="5400" b="1" dirty="0">
                <a:solidFill>
                  <a:schemeClr val="accent1">
                    <a:lumMod val="50000"/>
                  </a:schemeClr>
                </a:solidFill>
                <a:latin typeface="Times New Roman Bold" pitchFamily="18" charset="0"/>
                <a:cs typeface="Times New Roman Bold" pitchFamily="18" charset="0"/>
              </a:rPr>
              <a:t>Coverage</a:t>
            </a:r>
          </a:p>
        </p:txBody>
      </p:sp>
      <p:grpSp>
        <p:nvGrpSpPr>
          <p:cNvPr id="42" name="组合 41"/>
          <p:cNvGrpSpPr/>
          <p:nvPr/>
        </p:nvGrpSpPr>
        <p:grpSpPr>
          <a:xfrm>
            <a:off x="635476" y="1965418"/>
            <a:ext cx="11007323" cy="3908762"/>
            <a:chOff x="635476" y="1965418"/>
            <a:chExt cx="11007323" cy="3908762"/>
          </a:xfrm>
        </p:grpSpPr>
        <p:sp>
          <p:nvSpPr>
            <p:cNvPr id="4" name="矩形 3"/>
            <p:cNvSpPr/>
            <p:nvPr/>
          </p:nvSpPr>
          <p:spPr>
            <a:xfrm>
              <a:off x="6474883" y="2043025"/>
              <a:ext cx="5167916" cy="3170099"/>
            </a:xfrm>
            <a:prstGeom prst="rect">
              <a:avLst/>
            </a:prstGeom>
          </p:spPr>
          <p:txBody>
            <a:bodyPr wrap="square" numCol="1">
              <a:spAutoFit/>
            </a:bodyPr>
            <a:lstStyle/>
            <a:p>
              <a:pPr algn="just">
                <a:lnSpc>
                  <a:spcPct val="200000"/>
                </a:lnSpc>
              </a:pPr>
              <a:r>
                <a:rPr lang="en-US" altLang="zh-CN" sz="2800" b="1" dirty="0">
                  <a:solidFill>
                    <a:schemeClr val="accent1">
                      <a:lumMod val="50000"/>
                    </a:schemeClr>
                  </a:solidFill>
                  <a:latin typeface="Times New Roman" panose="02020803070505020304" pitchFamily="18" charset="0"/>
                  <a:cs typeface="Times New Roman" panose="02020803070505020304" pitchFamily="18" charset="0"/>
                </a:rPr>
                <a:t>Partial scholarship</a:t>
              </a:r>
            </a:p>
            <a:p>
              <a:pPr marL="457200" indent="-457200" algn="just">
                <a:lnSpc>
                  <a:spcPct val="200000"/>
                </a:lnSpc>
              </a:pPr>
              <a:r>
                <a:rPr lang="en-US" altLang="zh-CN" sz="2400" dirty="0">
                  <a:solidFill>
                    <a:schemeClr val="accent1">
                      <a:lumMod val="50000"/>
                    </a:schemeClr>
                  </a:solidFill>
                  <a:latin typeface="Times New Roman" panose="02020803070505020304" pitchFamily="18" charset="0"/>
                  <a:cs typeface="Times New Roman" panose="02020803070505020304" pitchFamily="18" charset="0"/>
                </a:rPr>
                <a:t>        Comprehensive Medical Insurance</a:t>
              </a:r>
            </a:p>
            <a:p>
              <a:pPr marL="457200" indent="-457200" algn="just">
                <a:lnSpc>
                  <a:spcPct val="200000"/>
                </a:lnSpc>
              </a:pPr>
              <a:r>
                <a:rPr lang="en-US" altLang="zh-CN" sz="2400" dirty="0">
                  <a:solidFill>
                    <a:schemeClr val="accent1">
                      <a:lumMod val="50000"/>
                    </a:schemeClr>
                  </a:solidFill>
                  <a:latin typeface="Times New Roman" panose="02020803070505020304" pitchFamily="18" charset="0"/>
                  <a:cs typeface="Times New Roman" panose="02020803070505020304" pitchFamily="18" charset="0"/>
                </a:rPr>
                <a:t>        Accommodation Fees </a:t>
              </a:r>
            </a:p>
            <a:p>
              <a:pPr marL="457200" indent="-457200" algn="just">
                <a:lnSpc>
                  <a:spcPct val="200000"/>
                </a:lnSpc>
              </a:pPr>
              <a:r>
                <a:rPr lang="en-US" altLang="zh-CN" sz="2400" dirty="0">
                  <a:solidFill>
                    <a:schemeClr val="accent1">
                      <a:lumMod val="50000"/>
                    </a:schemeClr>
                  </a:solidFill>
                  <a:latin typeface="Times New Roman" panose="02020803070505020304" pitchFamily="18" charset="0"/>
                  <a:cs typeface="Times New Roman" panose="02020803070505020304" pitchFamily="18" charset="0"/>
                </a:rPr>
                <a:t>        Life Allowance</a:t>
              </a:r>
            </a:p>
          </p:txBody>
        </p:sp>
        <p:sp>
          <p:nvSpPr>
            <p:cNvPr id="5" name="矩形 4"/>
            <p:cNvSpPr/>
            <p:nvPr/>
          </p:nvSpPr>
          <p:spPr>
            <a:xfrm>
              <a:off x="635476" y="1965418"/>
              <a:ext cx="5167916" cy="3908762"/>
            </a:xfrm>
            <a:prstGeom prst="rect">
              <a:avLst/>
            </a:prstGeom>
          </p:spPr>
          <p:txBody>
            <a:bodyPr wrap="square" numCol="1">
              <a:spAutoFit/>
            </a:bodyPr>
            <a:lstStyle/>
            <a:p>
              <a:pPr algn="just">
                <a:lnSpc>
                  <a:spcPct val="200000"/>
                </a:lnSpc>
              </a:pPr>
              <a:r>
                <a:rPr lang="en-US" altLang="zh-CN" sz="2800" b="1" dirty="0">
                  <a:solidFill>
                    <a:schemeClr val="accent1">
                      <a:lumMod val="50000"/>
                    </a:schemeClr>
                  </a:solidFill>
                  <a:latin typeface="Times New Roman" panose="02020803070505020304" pitchFamily="18" charset="0"/>
                  <a:cs typeface="Times New Roman" panose="02020803070505020304" pitchFamily="18" charset="0"/>
                </a:rPr>
                <a:t>Full scholarship</a:t>
              </a:r>
            </a:p>
            <a:p>
              <a:pPr marL="457200" indent="-457200" algn="just">
                <a:lnSpc>
                  <a:spcPct val="200000"/>
                </a:lnSpc>
              </a:pPr>
              <a:r>
                <a:rPr lang="en-US" altLang="zh-CN" sz="2400" dirty="0">
                  <a:solidFill>
                    <a:schemeClr val="accent1">
                      <a:lumMod val="50000"/>
                    </a:schemeClr>
                  </a:solidFill>
                  <a:latin typeface="Times New Roman" panose="02020803070505020304" pitchFamily="18" charset="0"/>
                  <a:cs typeface="Times New Roman" panose="02020803070505020304" pitchFamily="18" charset="0"/>
                </a:rPr>
                <a:t>        Tuition Fees</a:t>
              </a:r>
            </a:p>
            <a:p>
              <a:pPr marL="457200" indent="-457200" algn="just">
                <a:lnSpc>
                  <a:spcPct val="200000"/>
                </a:lnSpc>
              </a:pPr>
              <a:r>
                <a:rPr lang="en-US" altLang="zh-CN" sz="2400" dirty="0">
                  <a:solidFill>
                    <a:schemeClr val="accent1">
                      <a:lumMod val="50000"/>
                    </a:schemeClr>
                  </a:solidFill>
                  <a:latin typeface="Times New Roman" panose="02020803070505020304" pitchFamily="18" charset="0"/>
                  <a:cs typeface="Times New Roman" panose="02020803070505020304" pitchFamily="18" charset="0"/>
                </a:rPr>
                <a:t>        Comprehensive Medical Insurance</a:t>
              </a:r>
            </a:p>
            <a:p>
              <a:pPr marL="457200" indent="-457200" algn="just">
                <a:lnSpc>
                  <a:spcPct val="200000"/>
                </a:lnSpc>
              </a:pPr>
              <a:r>
                <a:rPr lang="en-US" altLang="zh-CN" sz="2400" dirty="0">
                  <a:solidFill>
                    <a:schemeClr val="accent1">
                      <a:lumMod val="50000"/>
                    </a:schemeClr>
                  </a:solidFill>
                  <a:latin typeface="Times New Roman" panose="02020803070505020304" pitchFamily="18" charset="0"/>
                  <a:cs typeface="Times New Roman" panose="02020803070505020304" pitchFamily="18" charset="0"/>
                </a:rPr>
                <a:t>        Accommodation Fees </a:t>
              </a:r>
            </a:p>
            <a:p>
              <a:pPr marL="457200" indent="-457200" algn="just">
                <a:lnSpc>
                  <a:spcPct val="200000"/>
                </a:lnSpc>
              </a:pPr>
              <a:r>
                <a:rPr lang="en-US" altLang="zh-CN" sz="2400" dirty="0">
                  <a:solidFill>
                    <a:schemeClr val="accent1">
                      <a:lumMod val="50000"/>
                    </a:schemeClr>
                  </a:solidFill>
                  <a:latin typeface="Times New Roman" panose="02020803070505020304" pitchFamily="18" charset="0"/>
                  <a:cs typeface="Times New Roman" panose="02020803070505020304" pitchFamily="18" charset="0"/>
                </a:rPr>
                <a:t>        Life Allowance</a:t>
              </a:r>
            </a:p>
          </p:txBody>
        </p:sp>
        <p:grpSp>
          <p:nvGrpSpPr>
            <p:cNvPr id="14" name="组合 13"/>
            <p:cNvGrpSpPr/>
            <p:nvPr/>
          </p:nvGrpSpPr>
          <p:grpSpPr>
            <a:xfrm>
              <a:off x="707899" y="4572000"/>
              <a:ext cx="444008" cy="368134"/>
              <a:chOff x="660401" y="561976"/>
              <a:chExt cx="514350" cy="530226"/>
            </a:xfrm>
          </p:grpSpPr>
          <p:sp>
            <p:nvSpPr>
              <p:cNvPr id="8" name="Freeform 5"/>
              <p:cNvSpPr>
                <a:spLocks/>
              </p:cNvSpPr>
              <p:nvPr/>
            </p:nvSpPr>
            <p:spPr bwMode="auto">
              <a:xfrm>
                <a:off x="701676" y="808039"/>
                <a:ext cx="433388" cy="274638"/>
              </a:xfrm>
              <a:custGeom>
                <a:avLst/>
                <a:gdLst>
                  <a:gd name="T0" fmla="*/ 157 w 157"/>
                  <a:gd name="T1" fmla="*/ 0 h 99"/>
                  <a:gd name="T2" fmla="*/ 157 w 157"/>
                  <a:gd name="T3" fmla="*/ 95 h 99"/>
                  <a:gd name="T4" fmla="*/ 153 w 157"/>
                  <a:gd name="T5" fmla="*/ 99 h 99"/>
                  <a:gd name="T6" fmla="*/ 4 w 157"/>
                  <a:gd name="T7" fmla="*/ 99 h 99"/>
                  <a:gd name="T8" fmla="*/ 0 w 157"/>
                  <a:gd name="T9" fmla="*/ 95 h 99"/>
                  <a:gd name="T10" fmla="*/ 0 w 157"/>
                  <a:gd name="T11" fmla="*/ 0 h 99"/>
                </a:gdLst>
                <a:ahLst/>
                <a:cxnLst>
                  <a:cxn ang="0">
                    <a:pos x="T0" y="T1"/>
                  </a:cxn>
                  <a:cxn ang="0">
                    <a:pos x="T2" y="T3"/>
                  </a:cxn>
                  <a:cxn ang="0">
                    <a:pos x="T4" y="T5"/>
                  </a:cxn>
                  <a:cxn ang="0">
                    <a:pos x="T6" y="T7"/>
                  </a:cxn>
                  <a:cxn ang="0">
                    <a:pos x="T8" y="T9"/>
                  </a:cxn>
                  <a:cxn ang="0">
                    <a:pos x="T10" y="T11"/>
                  </a:cxn>
                </a:cxnLst>
                <a:rect l="0" t="0" r="r" b="b"/>
                <a:pathLst>
                  <a:path w="157" h="99">
                    <a:moveTo>
                      <a:pt x="157" y="0"/>
                    </a:moveTo>
                    <a:cubicBezTo>
                      <a:pt x="157" y="95"/>
                      <a:pt x="157" y="95"/>
                      <a:pt x="157" y="95"/>
                    </a:cubicBezTo>
                    <a:cubicBezTo>
                      <a:pt x="157" y="97"/>
                      <a:pt x="155" y="99"/>
                      <a:pt x="153" y="99"/>
                    </a:cubicBezTo>
                    <a:cubicBezTo>
                      <a:pt x="4" y="99"/>
                      <a:pt x="4" y="99"/>
                      <a:pt x="4" y="99"/>
                    </a:cubicBezTo>
                    <a:cubicBezTo>
                      <a:pt x="2" y="99"/>
                      <a:pt x="0" y="97"/>
                      <a:pt x="0" y="95"/>
                    </a:cubicBezTo>
                    <a:cubicBezTo>
                      <a:pt x="0" y="0"/>
                      <a:pt x="0" y="0"/>
                      <a:pt x="0" y="0"/>
                    </a:cubicBez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accent1">
                      <a:lumMod val="50000"/>
                    </a:schemeClr>
                  </a:solidFill>
                </a:endParaRPr>
              </a:p>
            </p:txBody>
          </p:sp>
          <p:sp>
            <p:nvSpPr>
              <p:cNvPr id="9" name="Freeform 6"/>
              <p:cNvSpPr>
                <a:spLocks/>
              </p:cNvSpPr>
              <p:nvPr/>
            </p:nvSpPr>
            <p:spPr bwMode="auto">
              <a:xfrm>
                <a:off x="981076" y="647701"/>
                <a:ext cx="193675" cy="165100"/>
              </a:xfrm>
              <a:custGeom>
                <a:avLst/>
                <a:gdLst>
                  <a:gd name="T0" fmla="*/ 43 w 70"/>
                  <a:gd name="T1" fmla="*/ 0 h 60"/>
                  <a:gd name="T2" fmla="*/ 66 w 70"/>
                  <a:gd name="T3" fmla="*/ 44 h 60"/>
                  <a:gd name="T4" fmla="*/ 56 w 70"/>
                  <a:gd name="T5" fmla="*/ 60 h 60"/>
                  <a:gd name="T6" fmla="*/ 28 w 70"/>
                  <a:gd name="T7" fmla="*/ 60 h 60"/>
                  <a:gd name="T8" fmla="*/ 7 w 70"/>
                  <a:gd name="T9" fmla="*/ 42 h 60"/>
                  <a:gd name="T10" fmla="*/ 0 w 70"/>
                  <a:gd name="T11" fmla="*/ 2 h 60"/>
                </a:gdLst>
                <a:ahLst/>
                <a:cxnLst>
                  <a:cxn ang="0">
                    <a:pos x="T0" y="T1"/>
                  </a:cxn>
                  <a:cxn ang="0">
                    <a:pos x="T2" y="T3"/>
                  </a:cxn>
                  <a:cxn ang="0">
                    <a:pos x="T4" y="T5"/>
                  </a:cxn>
                  <a:cxn ang="0">
                    <a:pos x="T6" y="T7"/>
                  </a:cxn>
                  <a:cxn ang="0">
                    <a:pos x="T8" y="T9"/>
                  </a:cxn>
                  <a:cxn ang="0">
                    <a:pos x="T10" y="T11"/>
                  </a:cxn>
                </a:cxnLst>
                <a:rect l="0" t="0" r="r" b="b"/>
                <a:pathLst>
                  <a:path w="70" h="60">
                    <a:moveTo>
                      <a:pt x="43" y="0"/>
                    </a:moveTo>
                    <a:cubicBezTo>
                      <a:pt x="66" y="44"/>
                      <a:pt x="66" y="44"/>
                      <a:pt x="66" y="44"/>
                    </a:cubicBezTo>
                    <a:cubicBezTo>
                      <a:pt x="70" y="52"/>
                      <a:pt x="66" y="60"/>
                      <a:pt x="56" y="60"/>
                    </a:cubicBezTo>
                    <a:cubicBezTo>
                      <a:pt x="28" y="60"/>
                      <a:pt x="28" y="60"/>
                      <a:pt x="28" y="60"/>
                    </a:cubicBezTo>
                    <a:cubicBezTo>
                      <a:pt x="18" y="60"/>
                      <a:pt x="9" y="52"/>
                      <a:pt x="7" y="42"/>
                    </a:cubicBezTo>
                    <a:cubicBezTo>
                      <a:pt x="0" y="2"/>
                      <a:pt x="0" y="2"/>
                      <a:pt x="0" y="2"/>
                    </a:cubicBez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accent1">
                      <a:lumMod val="50000"/>
                    </a:schemeClr>
                  </a:solidFill>
                </a:endParaRPr>
              </a:p>
            </p:txBody>
          </p:sp>
          <p:sp>
            <p:nvSpPr>
              <p:cNvPr id="10" name="Freeform 7"/>
              <p:cNvSpPr>
                <a:spLocks/>
              </p:cNvSpPr>
              <p:nvPr/>
            </p:nvSpPr>
            <p:spPr bwMode="auto">
              <a:xfrm>
                <a:off x="836613" y="652464"/>
                <a:ext cx="169863" cy="160338"/>
              </a:xfrm>
              <a:custGeom>
                <a:avLst/>
                <a:gdLst>
                  <a:gd name="T0" fmla="*/ 52 w 61"/>
                  <a:gd name="T1" fmla="*/ 0 h 58"/>
                  <a:gd name="T2" fmla="*/ 59 w 61"/>
                  <a:gd name="T3" fmla="*/ 40 h 58"/>
                  <a:gd name="T4" fmla="*/ 44 w 61"/>
                  <a:gd name="T5" fmla="*/ 58 h 58"/>
                  <a:gd name="T6" fmla="*/ 16 w 61"/>
                  <a:gd name="T7" fmla="*/ 58 h 58"/>
                  <a:gd name="T8" fmla="*/ 1 w 61"/>
                  <a:gd name="T9" fmla="*/ 40 h 58"/>
                  <a:gd name="T10" fmla="*/ 7 w 61"/>
                  <a:gd name="T11" fmla="*/ 0 h 58"/>
                </a:gdLst>
                <a:ahLst/>
                <a:cxnLst>
                  <a:cxn ang="0">
                    <a:pos x="T0" y="T1"/>
                  </a:cxn>
                  <a:cxn ang="0">
                    <a:pos x="T2" y="T3"/>
                  </a:cxn>
                  <a:cxn ang="0">
                    <a:pos x="T4" y="T5"/>
                  </a:cxn>
                  <a:cxn ang="0">
                    <a:pos x="T6" y="T7"/>
                  </a:cxn>
                  <a:cxn ang="0">
                    <a:pos x="T8" y="T9"/>
                  </a:cxn>
                  <a:cxn ang="0">
                    <a:pos x="T10" y="T11"/>
                  </a:cxn>
                </a:cxnLst>
                <a:rect l="0" t="0" r="r" b="b"/>
                <a:pathLst>
                  <a:path w="61" h="58">
                    <a:moveTo>
                      <a:pt x="52" y="0"/>
                    </a:moveTo>
                    <a:cubicBezTo>
                      <a:pt x="59" y="40"/>
                      <a:pt x="59" y="40"/>
                      <a:pt x="59" y="40"/>
                    </a:cubicBezTo>
                    <a:cubicBezTo>
                      <a:pt x="61" y="50"/>
                      <a:pt x="54" y="58"/>
                      <a:pt x="44" y="58"/>
                    </a:cubicBezTo>
                    <a:cubicBezTo>
                      <a:pt x="16" y="58"/>
                      <a:pt x="16" y="58"/>
                      <a:pt x="16" y="58"/>
                    </a:cubicBezTo>
                    <a:cubicBezTo>
                      <a:pt x="7" y="58"/>
                      <a:pt x="0" y="50"/>
                      <a:pt x="1" y="40"/>
                    </a:cubicBezTo>
                    <a:cubicBezTo>
                      <a:pt x="7" y="0"/>
                      <a:pt x="7" y="0"/>
                      <a:pt x="7" y="0"/>
                    </a:cubicBez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accent1">
                      <a:lumMod val="50000"/>
                    </a:schemeClr>
                  </a:solidFill>
                </a:endParaRPr>
              </a:p>
            </p:txBody>
          </p:sp>
          <p:sp>
            <p:nvSpPr>
              <p:cNvPr id="11" name="Freeform 8"/>
              <p:cNvSpPr>
                <a:spLocks/>
              </p:cNvSpPr>
              <p:nvPr/>
            </p:nvSpPr>
            <p:spPr bwMode="auto">
              <a:xfrm>
                <a:off x="660401" y="647701"/>
                <a:ext cx="198438" cy="165100"/>
              </a:xfrm>
              <a:custGeom>
                <a:avLst/>
                <a:gdLst>
                  <a:gd name="T0" fmla="*/ 72 w 72"/>
                  <a:gd name="T1" fmla="*/ 2 h 60"/>
                  <a:gd name="T2" fmla="*/ 63 w 72"/>
                  <a:gd name="T3" fmla="*/ 54 h 60"/>
                  <a:gd name="T4" fmla="*/ 56 w 72"/>
                  <a:gd name="T5" fmla="*/ 60 h 60"/>
                  <a:gd name="T6" fmla="*/ 5 w 72"/>
                  <a:gd name="T7" fmla="*/ 60 h 60"/>
                  <a:gd name="T8" fmla="*/ 1 w 72"/>
                  <a:gd name="T9" fmla="*/ 54 h 60"/>
                  <a:gd name="T10" fmla="*/ 28 w 72"/>
                  <a:gd name="T11" fmla="*/ 0 h 60"/>
                </a:gdLst>
                <a:ahLst/>
                <a:cxnLst>
                  <a:cxn ang="0">
                    <a:pos x="T0" y="T1"/>
                  </a:cxn>
                  <a:cxn ang="0">
                    <a:pos x="T2" y="T3"/>
                  </a:cxn>
                  <a:cxn ang="0">
                    <a:pos x="T4" y="T5"/>
                  </a:cxn>
                  <a:cxn ang="0">
                    <a:pos x="T6" y="T7"/>
                  </a:cxn>
                  <a:cxn ang="0">
                    <a:pos x="T8" y="T9"/>
                  </a:cxn>
                  <a:cxn ang="0">
                    <a:pos x="T10" y="T11"/>
                  </a:cxn>
                </a:cxnLst>
                <a:rect l="0" t="0" r="r" b="b"/>
                <a:pathLst>
                  <a:path w="72" h="60">
                    <a:moveTo>
                      <a:pt x="72" y="2"/>
                    </a:moveTo>
                    <a:cubicBezTo>
                      <a:pt x="63" y="54"/>
                      <a:pt x="63" y="54"/>
                      <a:pt x="63" y="54"/>
                    </a:cubicBezTo>
                    <a:cubicBezTo>
                      <a:pt x="63" y="57"/>
                      <a:pt x="60" y="60"/>
                      <a:pt x="56" y="60"/>
                    </a:cubicBezTo>
                    <a:cubicBezTo>
                      <a:pt x="5" y="60"/>
                      <a:pt x="5" y="60"/>
                      <a:pt x="5" y="60"/>
                    </a:cubicBezTo>
                    <a:cubicBezTo>
                      <a:pt x="1" y="60"/>
                      <a:pt x="0" y="57"/>
                      <a:pt x="1" y="54"/>
                    </a:cubicBezTo>
                    <a:cubicBezTo>
                      <a:pt x="28" y="0"/>
                      <a:pt x="28" y="0"/>
                      <a:pt x="28" y="0"/>
                    </a:cubicBez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accent1">
                      <a:lumMod val="50000"/>
                    </a:schemeClr>
                  </a:solidFill>
                </a:endParaRPr>
              </a:p>
            </p:txBody>
          </p:sp>
          <p:sp>
            <p:nvSpPr>
              <p:cNvPr id="12" name="Freeform 9"/>
              <p:cNvSpPr>
                <a:spLocks noEditPoints="1"/>
              </p:cNvSpPr>
              <p:nvPr/>
            </p:nvSpPr>
            <p:spPr bwMode="auto">
              <a:xfrm>
                <a:off x="728663" y="561976"/>
                <a:ext cx="379413" cy="96838"/>
              </a:xfrm>
              <a:custGeom>
                <a:avLst/>
                <a:gdLst>
                  <a:gd name="T0" fmla="*/ 129 w 137"/>
                  <a:gd name="T1" fmla="*/ 8 h 35"/>
                  <a:gd name="T2" fmla="*/ 129 w 137"/>
                  <a:gd name="T3" fmla="*/ 27 h 35"/>
                  <a:gd name="T4" fmla="*/ 8 w 137"/>
                  <a:gd name="T5" fmla="*/ 27 h 35"/>
                  <a:gd name="T6" fmla="*/ 8 w 137"/>
                  <a:gd name="T7" fmla="*/ 8 h 35"/>
                  <a:gd name="T8" fmla="*/ 129 w 137"/>
                  <a:gd name="T9" fmla="*/ 8 h 35"/>
                  <a:gd name="T10" fmla="*/ 133 w 137"/>
                  <a:gd name="T11" fmla="*/ 0 h 35"/>
                  <a:gd name="T12" fmla="*/ 4 w 137"/>
                  <a:gd name="T13" fmla="*/ 0 h 35"/>
                  <a:gd name="T14" fmla="*/ 0 w 137"/>
                  <a:gd name="T15" fmla="*/ 4 h 35"/>
                  <a:gd name="T16" fmla="*/ 0 w 137"/>
                  <a:gd name="T17" fmla="*/ 31 h 35"/>
                  <a:gd name="T18" fmla="*/ 4 w 137"/>
                  <a:gd name="T19" fmla="*/ 35 h 35"/>
                  <a:gd name="T20" fmla="*/ 133 w 137"/>
                  <a:gd name="T21" fmla="*/ 35 h 35"/>
                  <a:gd name="T22" fmla="*/ 137 w 137"/>
                  <a:gd name="T23" fmla="*/ 31 h 35"/>
                  <a:gd name="T24" fmla="*/ 137 w 137"/>
                  <a:gd name="T25" fmla="*/ 4 h 35"/>
                  <a:gd name="T26" fmla="*/ 133 w 137"/>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35">
                    <a:moveTo>
                      <a:pt x="129" y="8"/>
                    </a:moveTo>
                    <a:cubicBezTo>
                      <a:pt x="129" y="27"/>
                      <a:pt x="129" y="27"/>
                      <a:pt x="129" y="27"/>
                    </a:cubicBezTo>
                    <a:cubicBezTo>
                      <a:pt x="8" y="27"/>
                      <a:pt x="8" y="27"/>
                      <a:pt x="8" y="27"/>
                    </a:cubicBezTo>
                    <a:cubicBezTo>
                      <a:pt x="8" y="8"/>
                      <a:pt x="8" y="8"/>
                      <a:pt x="8" y="8"/>
                    </a:cubicBezTo>
                    <a:cubicBezTo>
                      <a:pt x="129" y="8"/>
                      <a:pt x="129" y="8"/>
                      <a:pt x="129" y="8"/>
                    </a:cubicBezTo>
                    <a:moveTo>
                      <a:pt x="133" y="0"/>
                    </a:moveTo>
                    <a:cubicBezTo>
                      <a:pt x="4" y="0"/>
                      <a:pt x="4" y="0"/>
                      <a:pt x="4" y="0"/>
                    </a:cubicBezTo>
                    <a:cubicBezTo>
                      <a:pt x="2" y="0"/>
                      <a:pt x="0" y="2"/>
                      <a:pt x="0" y="4"/>
                    </a:cubicBezTo>
                    <a:cubicBezTo>
                      <a:pt x="0" y="31"/>
                      <a:pt x="0" y="31"/>
                      <a:pt x="0" y="31"/>
                    </a:cubicBezTo>
                    <a:cubicBezTo>
                      <a:pt x="0" y="33"/>
                      <a:pt x="2" y="35"/>
                      <a:pt x="4" y="35"/>
                    </a:cubicBezTo>
                    <a:cubicBezTo>
                      <a:pt x="133" y="35"/>
                      <a:pt x="133" y="35"/>
                      <a:pt x="133" y="35"/>
                    </a:cubicBezTo>
                    <a:cubicBezTo>
                      <a:pt x="135" y="35"/>
                      <a:pt x="137" y="33"/>
                      <a:pt x="137" y="31"/>
                    </a:cubicBezTo>
                    <a:cubicBezTo>
                      <a:pt x="137" y="4"/>
                      <a:pt x="137" y="4"/>
                      <a:pt x="137" y="4"/>
                    </a:cubicBezTo>
                    <a:cubicBezTo>
                      <a:pt x="137" y="2"/>
                      <a:pt x="135" y="0"/>
                      <a:pt x="13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1">
                      <a:lumMod val="50000"/>
                    </a:schemeClr>
                  </a:solidFill>
                </a:endParaRPr>
              </a:p>
            </p:txBody>
          </p:sp>
          <p:sp>
            <p:nvSpPr>
              <p:cNvPr id="13" name="Freeform 10"/>
              <p:cNvSpPr>
                <a:spLocks noEditPoints="1"/>
              </p:cNvSpPr>
              <p:nvPr/>
            </p:nvSpPr>
            <p:spPr bwMode="auto">
              <a:xfrm>
                <a:off x="828676" y="855664"/>
                <a:ext cx="179388" cy="236538"/>
              </a:xfrm>
              <a:custGeom>
                <a:avLst/>
                <a:gdLst>
                  <a:gd name="T0" fmla="*/ 57 w 65"/>
                  <a:gd name="T1" fmla="*/ 8 h 86"/>
                  <a:gd name="T2" fmla="*/ 57 w 65"/>
                  <a:gd name="T3" fmla="*/ 78 h 86"/>
                  <a:gd name="T4" fmla="*/ 8 w 65"/>
                  <a:gd name="T5" fmla="*/ 78 h 86"/>
                  <a:gd name="T6" fmla="*/ 8 w 65"/>
                  <a:gd name="T7" fmla="*/ 8 h 86"/>
                  <a:gd name="T8" fmla="*/ 57 w 65"/>
                  <a:gd name="T9" fmla="*/ 8 h 86"/>
                  <a:gd name="T10" fmla="*/ 61 w 65"/>
                  <a:gd name="T11" fmla="*/ 0 h 86"/>
                  <a:gd name="T12" fmla="*/ 4 w 65"/>
                  <a:gd name="T13" fmla="*/ 0 h 86"/>
                  <a:gd name="T14" fmla="*/ 0 w 65"/>
                  <a:gd name="T15" fmla="*/ 4 h 86"/>
                  <a:gd name="T16" fmla="*/ 0 w 65"/>
                  <a:gd name="T17" fmla="*/ 82 h 86"/>
                  <a:gd name="T18" fmla="*/ 4 w 65"/>
                  <a:gd name="T19" fmla="*/ 86 h 86"/>
                  <a:gd name="T20" fmla="*/ 61 w 65"/>
                  <a:gd name="T21" fmla="*/ 86 h 86"/>
                  <a:gd name="T22" fmla="*/ 65 w 65"/>
                  <a:gd name="T23" fmla="*/ 82 h 86"/>
                  <a:gd name="T24" fmla="*/ 65 w 65"/>
                  <a:gd name="T25" fmla="*/ 4 h 86"/>
                  <a:gd name="T26" fmla="*/ 61 w 65"/>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86">
                    <a:moveTo>
                      <a:pt x="57" y="8"/>
                    </a:moveTo>
                    <a:cubicBezTo>
                      <a:pt x="57" y="78"/>
                      <a:pt x="57" y="78"/>
                      <a:pt x="57" y="78"/>
                    </a:cubicBezTo>
                    <a:cubicBezTo>
                      <a:pt x="8" y="78"/>
                      <a:pt x="8" y="78"/>
                      <a:pt x="8" y="78"/>
                    </a:cubicBezTo>
                    <a:cubicBezTo>
                      <a:pt x="8" y="8"/>
                      <a:pt x="8" y="8"/>
                      <a:pt x="8" y="8"/>
                    </a:cubicBezTo>
                    <a:cubicBezTo>
                      <a:pt x="57" y="8"/>
                      <a:pt x="57" y="8"/>
                      <a:pt x="57" y="8"/>
                    </a:cubicBezTo>
                    <a:moveTo>
                      <a:pt x="61" y="0"/>
                    </a:moveTo>
                    <a:cubicBezTo>
                      <a:pt x="4" y="0"/>
                      <a:pt x="4" y="0"/>
                      <a:pt x="4" y="0"/>
                    </a:cubicBezTo>
                    <a:cubicBezTo>
                      <a:pt x="2" y="0"/>
                      <a:pt x="0" y="2"/>
                      <a:pt x="0" y="4"/>
                    </a:cubicBezTo>
                    <a:cubicBezTo>
                      <a:pt x="0" y="82"/>
                      <a:pt x="0" y="82"/>
                      <a:pt x="0" y="82"/>
                    </a:cubicBezTo>
                    <a:cubicBezTo>
                      <a:pt x="0" y="84"/>
                      <a:pt x="2" y="86"/>
                      <a:pt x="4" y="86"/>
                    </a:cubicBezTo>
                    <a:cubicBezTo>
                      <a:pt x="61" y="86"/>
                      <a:pt x="61" y="86"/>
                      <a:pt x="61" y="86"/>
                    </a:cubicBezTo>
                    <a:cubicBezTo>
                      <a:pt x="64" y="86"/>
                      <a:pt x="65" y="84"/>
                      <a:pt x="65" y="82"/>
                    </a:cubicBezTo>
                    <a:cubicBezTo>
                      <a:pt x="65" y="4"/>
                      <a:pt x="65" y="4"/>
                      <a:pt x="65" y="4"/>
                    </a:cubicBezTo>
                    <a:cubicBezTo>
                      <a:pt x="65" y="2"/>
                      <a:pt x="64" y="0"/>
                      <a:pt x="6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1">
                      <a:lumMod val="50000"/>
                    </a:schemeClr>
                  </a:solidFill>
                </a:endParaRPr>
              </a:p>
            </p:txBody>
          </p:sp>
        </p:grpSp>
        <p:grpSp>
          <p:nvGrpSpPr>
            <p:cNvPr id="18" name="组合 17"/>
            <p:cNvGrpSpPr/>
            <p:nvPr/>
          </p:nvGrpSpPr>
          <p:grpSpPr>
            <a:xfrm>
              <a:off x="715717" y="3194462"/>
              <a:ext cx="424314" cy="244391"/>
              <a:chOff x="11593513" y="3838575"/>
              <a:chExt cx="585787" cy="336550"/>
            </a:xfrm>
          </p:grpSpPr>
          <p:sp>
            <p:nvSpPr>
              <p:cNvPr id="15" name="Freeform 247"/>
              <p:cNvSpPr>
                <a:spLocks/>
              </p:cNvSpPr>
              <p:nvPr/>
            </p:nvSpPr>
            <p:spPr bwMode="auto">
              <a:xfrm>
                <a:off x="11593513" y="3838575"/>
                <a:ext cx="585787" cy="155575"/>
              </a:xfrm>
              <a:custGeom>
                <a:avLst/>
                <a:gdLst>
                  <a:gd name="T0" fmla="*/ 288 w 369"/>
                  <a:gd name="T1" fmla="*/ 98 h 98"/>
                  <a:gd name="T2" fmla="*/ 369 w 369"/>
                  <a:gd name="T3" fmla="*/ 67 h 98"/>
                  <a:gd name="T4" fmla="*/ 185 w 369"/>
                  <a:gd name="T5" fmla="*/ 0 h 98"/>
                  <a:gd name="T6" fmla="*/ 0 w 369"/>
                  <a:gd name="T7" fmla="*/ 67 h 98"/>
                  <a:gd name="T8" fmla="*/ 81 w 369"/>
                  <a:gd name="T9" fmla="*/ 98 h 98"/>
                </a:gdLst>
                <a:ahLst/>
                <a:cxnLst>
                  <a:cxn ang="0">
                    <a:pos x="T0" y="T1"/>
                  </a:cxn>
                  <a:cxn ang="0">
                    <a:pos x="T2" y="T3"/>
                  </a:cxn>
                  <a:cxn ang="0">
                    <a:pos x="T4" y="T5"/>
                  </a:cxn>
                  <a:cxn ang="0">
                    <a:pos x="T6" y="T7"/>
                  </a:cxn>
                  <a:cxn ang="0">
                    <a:pos x="T8" y="T9"/>
                  </a:cxn>
                </a:cxnLst>
                <a:rect l="0" t="0" r="r" b="b"/>
                <a:pathLst>
                  <a:path w="369" h="98">
                    <a:moveTo>
                      <a:pt x="288" y="98"/>
                    </a:moveTo>
                    <a:lnTo>
                      <a:pt x="369" y="67"/>
                    </a:lnTo>
                    <a:lnTo>
                      <a:pt x="185" y="0"/>
                    </a:lnTo>
                    <a:lnTo>
                      <a:pt x="0" y="67"/>
                    </a:lnTo>
                    <a:lnTo>
                      <a:pt x="81" y="98"/>
                    </a:lnTo>
                  </a:path>
                </a:pathLst>
              </a:custGeom>
              <a:noFill/>
              <a:ln w="254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Oval 248"/>
              <p:cNvSpPr>
                <a:spLocks noChangeArrowheads="1"/>
              </p:cNvSpPr>
              <p:nvPr/>
            </p:nvSpPr>
            <p:spPr bwMode="auto">
              <a:xfrm>
                <a:off x="11722100" y="4098925"/>
                <a:ext cx="328612" cy="76200"/>
              </a:xfrm>
              <a:prstGeom prst="ellipse">
                <a:avLst/>
              </a:prstGeom>
              <a:noFill/>
              <a:ln w="254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249"/>
              <p:cNvSpPr>
                <a:spLocks/>
              </p:cNvSpPr>
              <p:nvPr/>
            </p:nvSpPr>
            <p:spPr bwMode="auto">
              <a:xfrm>
                <a:off x="11722100" y="3944938"/>
                <a:ext cx="328612" cy="187325"/>
              </a:xfrm>
              <a:custGeom>
                <a:avLst/>
                <a:gdLst>
                  <a:gd name="T0" fmla="*/ 54 w 108"/>
                  <a:gd name="T1" fmla="*/ 0 h 61"/>
                  <a:gd name="T2" fmla="*/ 0 w 108"/>
                  <a:gd name="T3" fmla="*/ 12 h 61"/>
                  <a:gd name="T4" fmla="*/ 0 w 108"/>
                  <a:gd name="T5" fmla="*/ 12 h 61"/>
                  <a:gd name="T6" fmla="*/ 0 w 108"/>
                  <a:gd name="T7" fmla="*/ 61 h 61"/>
                  <a:gd name="T8" fmla="*/ 1 w 108"/>
                  <a:gd name="T9" fmla="*/ 61 h 61"/>
                  <a:gd name="T10" fmla="*/ 54 w 108"/>
                  <a:gd name="T11" fmla="*/ 50 h 61"/>
                  <a:gd name="T12" fmla="*/ 108 w 108"/>
                  <a:gd name="T13" fmla="*/ 61 h 61"/>
                  <a:gd name="T14" fmla="*/ 108 w 108"/>
                  <a:gd name="T15" fmla="*/ 61 h 61"/>
                  <a:gd name="T16" fmla="*/ 108 w 108"/>
                  <a:gd name="T17" fmla="*/ 12 h 61"/>
                  <a:gd name="T18" fmla="*/ 108 w 108"/>
                  <a:gd name="T19" fmla="*/ 12 h 61"/>
                  <a:gd name="T20" fmla="*/ 54 w 108"/>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61">
                    <a:moveTo>
                      <a:pt x="54" y="0"/>
                    </a:moveTo>
                    <a:cubicBezTo>
                      <a:pt x="25" y="0"/>
                      <a:pt x="0" y="6"/>
                      <a:pt x="0" y="12"/>
                    </a:cubicBezTo>
                    <a:cubicBezTo>
                      <a:pt x="0" y="12"/>
                      <a:pt x="0" y="12"/>
                      <a:pt x="0" y="12"/>
                    </a:cubicBezTo>
                    <a:cubicBezTo>
                      <a:pt x="0" y="61"/>
                      <a:pt x="0" y="61"/>
                      <a:pt x="0" y="61"/>
                    </a:cubicBezTo>
                    <a:cubicBezTo>
                      <a:pt x="1" y="61"/>
                      <a:pt x="1" y="61"/>
                      <a:pt x="1" y="61"/>
                    </a:cubicBezTo>
                    <a:cubicBezTo>
                      <a:pt x="4" y="55"/>
                      <a:pt x="27" y="50"/>
                      <a:pt x="54" y="50"/>
                    </a:cubicBezTo>
                    <a:cubicBezTo>
                      <a:pt x="82" y="50"/>
                      <a:pt x="104" y="55"/>
                      <a:pt x="108" y="61"/>
                    </a:cubicBezTo>
                    <a:cubicBezTo>
                      <a:pt x="108" y="61"/>
                      <a:pt x="108" y="61"/>
                      <a:pt x="108" y="61"/>
                    </a:cubicBezTo>
                    <a:cubicBezTo>
                      <a:pt x="108" y="12"/>
                      <a:pt x="108" y="12"/>
                      <a:pt x="108" y="12"/>
                    </a:cubicBezTo>
                    <a:cubicBezTo>
                      <a:pt x="108" y="12"/>
                      <a:pt x="108" y="12"/>
                      <a:pt x="108" y="12"/>
                    </a:cubicBezTo>
                    <a:cubicBezTo>
                      <a:pt x="108" y="6"/>
                      <a:pt x="84" y="0"/>
                      <a:pt x="54" y="0"/>
                    </a:cubicBezTo>
                    <a:close/>
                  </a:path>
                </a:pathLst>
              </a:custGeom>
              <a:noFill/>
              <a:ln w="254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9" name="组合 18"/>
            <p:cNvGrpSpPr/>
            <p:nvPr/>
          </p:nvGrpSpPr>
          <p:grpSpPr>
            <a:xfrm>
              <a:off x="6584199" y="3928753"/>
              <a:ext cx="444008" cy="368134"/>
              <a:chOff x="660401" y="561976"/>
              <a:chExt cx="514350" cy="530226"/>
            </a:xfrm>
          </p:grpSpPr>
          <p:sp>
            <p:nvSpPr>
              <p:cNvPr id="20" name="Freeform 5"/>
              <p:cNvSpPr>
                <a:spLocks/>
              </p:cNvSpPr>
              <p:nvPr/>
            </p:nvSpPr>
            <p:spPr bwMode="auto">
              <a:xfrm>
                <a:off x="701676" y="808039"/>
                <a:ext cx="433388" cy="274638"/>
              </a:xfrm>
              <a:custGeom>
                <a:avLst/>
                <a:gdLst>
                  <a:gd name="T0" fmla="*/ 157 w 157"/>
                  <a:gd name="T1" fmla="*/ 0 h 99"/>
                  <a:gd name="T2" fmla="*/ 157 w 157"/>
                  <a:gd name="T3" fmla="*/ 95 h 99"/>
                  <a:gd name="T4" fmla="*/ 153 w 157"/>
                  <a:gd name="T5" fmla="*/ 99 h 99"/>
                  <a:gd name="T6" fmla="*/ 4 w 157"/>
                  <a:gd name="T7" fmla="*/ 99 h 99"/>
                  <a:gd name="T8" fmla="*/ 0 w 157"/>
                  <a:gd name="T9" fmla="*/ 95 h 99"/>
                  <a:gd name="T10" fmla="*/ 0 w 157"/>
                  <a:gd name="T11" fmla="*/ 0 h 99"/>
                </a:gdLst>
                <a:ahLst/>
                <a:cxnLst>
                  <a:cxn ang="0">
                    <a:pos x="T0" y="T1"/>
                  </a:cxn>
                  <a:cxn ang="0">
                    <a:pos x="T2" y="T3"/>
                  </a:cxn>
                  <a:cxn ang="0">
                    <a:pos x="T4" y="T5"/>
                  </a:cxn>
                  <a:cxn ang="0">
                    <a:pos x="T6" y="T7"/>
                  </a:cxn>
                  <a:cxn ang="0">
                    <a:pos x="T8" y="T9"/>
                  </a:cxn>
                  <a:cxn ang="0">
                    <a:pos x="T10" y="T11"/>
                  </a:cxn>
                </a:cxnLst>
                <a:rect l="0" t="0" r="r" b="b"/>
                <a:pathLst>
                  <a:path w="157" h="99">
                    <a:moveTo>
                      <a:pt x="157" y="0"/>
                    </a:moveTo>
                    <a:cubicBezTo>
                      <a:pt x="157" y="95"/>
                      <a:pt x="157" y="95"/>
                      <a:pt x="157" y="95"/>
                    </a:cubicBezTo>
                    <a:cubicBezTo>
                      <a:pt x="157" y="97"/>
                      <a:pt x="155" y="99"/>
                      <a:pt x="153" y="99"/>
                    </a:cubicBezTo>
                    <a:cubicBezTo>
                      <a:pt x="4" y="99"/>
                      <a:pt x="4" y="99"/>
                      <a:pt x="4" y="99"/>
                    </a:cubicBezTo>
                    <a:cubicBezTo>
                      <a:pt x="2" y="99"/>
                      <a:pt x="0" y="97"/>
                      <a:pt x="0" y="95"/>
                    </a:cubicBezTo>
                    <a:cubicBezTo>
                      <a:pt x="0" y="0"/>
                      <a:pt x="0" y="0"/>
                      <a:pt x="0" y="0"/>
                    </a:cubicBez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accent1">
                      <a:lumMod val="50000"/>
                    </a:schemeClr>
                  </a:solidFill>
                </a:endParaRPr>
              </a:p>
            </p:txBody>
          </p:sp>
          <p:sp>
            <p:nvSpPr>
              <p:cNvPr id="21" name="Freeform 6"/>
              <p:cNvSpPr>
                <a:spLocks/>
              </p:cNvSpPr>
              <p:nvPr/>
            </p:nvSpPr>
            <p:spPr bwMode="auto">
              <a:xfrm>
                <a:off x="981076" y="647701"/>
                <a:ext cx="193675" cy="165100"/>
              </a:xfrm>
              <a:custGeom>
                <a:avLst/>
                <a:gdLst>
                  <a:gd name="T0" fmla="*/ 43 w 70"/>
                  <a:gd name="T1" fmla="*/ 0 h 60"/>
                  <a:gd name="T2" fmla="*/ 66 w 70"/>
                  <a:gd name="T3" fmla="*/ 44 h 60"/>
                  <a:gd name="T4" fmla="*/ 56 w 70"/>
                  <a:gd name="T5" fmla="*/ 60 h 60"/>
                  <a:gd name="T6" fmla="*/ 28 w 70"/>
                  <a:gd name="T7" fmla="*/ 60 h 60"/>
                  <a:gd name="T8" fmla="*/ 7 w 70"/>
                  <a:gd name="T9" fmla="*/ 42 h 60"/>
                  <a:gd name="T10" fmla="*/ 0 w 70"/>
                  <a:gd name="T11" fmla="*/ 2 h 60"/>
                </a:gdLst>
                <a:ahLst/>
                <a:cxnLst>
                  <a:cxn ang="0">
                    <a:pos x="T0" y="T1"/>
                  </a:cxn>
                  <a:cxn ang="0">
                    <a:pos x="T2" y="T3"/>
                  </a:cxn>
                  <a:cxn ang="0">
                    <a:pos x="T4" y="T5"/>
                  </a:cxn>
                  <a:cxn ang="0">
                    <a:pos x="T6" y="T7"/>
                  </a:cxn>
                  <a:cxn ang="0">
                    <a:pos x="T8" y="T9"/>
                  </a:cxn>
                  <a:cxn ang="0">
                    <a:pos x="T10" y="T11"/>
                  </a:cxn>
                </a:cxnLst>
                <a:rect l="0" t="0" r="r" b="b"/>
                <a:pathLst>
                  <a:path w="70" h="60">
                    <a:moveTo>
                      <a:pt x="43" y="0"/>
                    </a:moveTo>
                    <a:cubicBezTo>
                      <a:pt x="66" y="44"/>
                      <a:pt x="66" y="44"/>
                      <a:pt x="66" y="44"/>
                    </a:cubicBezTo>
                    <a:cubicBezTo>
                      <a:pt x="70" y="52"/>
                      <a:pt x="66" y="60"/>
                      <a:pt x="56" y="60"/>
                    </a:cubicBezTo>
                    <a:cubicBezTo>
                      <a:pt x="28" y="60"/>
                      <a:pt x="28" y="60"/>
                      <a:pt x="28" y="60"/>
                    </a:cubicBezTo>
                    <a:cubicBezTo>
                      <a:pt x="18" y="60"/>
                      <a:pt x="9" y="52"/>
                      <a:pt x="7" y="42"/>
                    </a:cubicBezTo>
                    <a:cubicBezTo>
                      <a:pt x="0" y="2"/>
                      <a:pt x="0" y="2"/>
                      <a:pt x="0" y="2"/>
                    </a:cubicBez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accent1">
                      <a:lumMod val="50000"/>
                    </a:schemeClr>
                  </a:solidFill>
                </a:endParaRPr>
              </a:p>
            </p:txBody>
          </p:sp>
          <p:sp>
            <p:nvSpPr>
              <p:cNvPr id="22" name="Freeform 7"/>
              <p:cNvSpPr>
                <a:spLocks/>
              </p:cNvSpPr>
              <p:nvPr/>
            </p:nvSpPr>
            <p:spPr bwMode="auto">
              <a:xfrm>
                <a:off x="836613" y="652464"/>
                <a:ext cx="169863" cy="160338"/>
              </a:xfrm>
              <a:custGeom>
                <a:avLst/>
                <a:gdLst>
                  <a:gd name="T0" fmla="*/ 52 w 61"/>
                  <a:gd name="T1" fmla="*/ 0 h 58"/>
                  <a:gd name="T2" fmla="*/ 59 w 61"/>
                  <a:gd name="T3" fmla="*/ 40 h 58"/>
                  <a:gd name="T4" fmla="*/ 44 w 61"/>
                  <a:gd name="T5" fmla="*/ 58 h 58"/>
                  <a:gd name="T6" fmla="*/ 16 w 61"/>
                  <a:gd name="T7" fmla="*/ 58 h 58"/>
                  <a:gd name="T8" fmla="*/ 1 w 61"/>
                  <a:gd name="T9" fmla="*/ 40 h 58"/>
                  <a:gd name="T10" fmla="*/ 7 w 61"/>
                  <a:gd name="T11" fmla="*/ 0 h 58"/>
                </a:gdLst>
                <a:ahLst/>
                <a:cxnLst>
                  <a:cxn ang="0">
                    <a:pos x="T0" y="T1"/>
                  </a:cxn>
                  <a:cxn ang="0">
                    <a:pos x="T2" y="T3"/>
                  </a:cxn>
                  <a:cxn ang="0">
                    <a:pos x="T4" y="T5"/>
                  </a:cxn>
                  <a:cxn ang="0">
                    <a:pos x="T6" y="T7"/>
                  </a:cxn>
                  <a:cxn ang="0">
                    <a:pos x="T8" y="T9"/>
                  </a:cxn>
                  <a:cxn ang="0">
                    <a:pos x="T10" y="T11"/>
                  </a:cxn>
                </a:cxnLst>
                <a:rect l="0" t="0" r="r" b="b"/>
                <a:pathLst>
                  <a:path w="61" h="58">
                    <a:moveTo>
                      <a:pt x="52" y="0"/>
                    </a:moveTo>
                    <a:cubicBezTo>
                      <a:pt x="59" y="40"/>
                      <a:pt x="59" y="40"/>
                      <a:pt x="59" y="40"/>
                    </a:cubicBezTo>
                    <a:cubicBezTo>
                      <a:pt x="61" y="50"/>
                      <a:pt x="54" y="58"/>
                      <a:pt x="44" y="58"/>
                    </a:cubicBezTo>
                    <a:cubicBezTo>
                      <a:pt x="16" y="58"/>
                      <a:pt x="16" y="58"/>
                      <a:pt x="16" y="58"/>
                    </a:cubicBezTo>
                    <a:cubicBezTo>
                      <a:pt x="7" y="58"/>
                      <a:pt x="0" y="50"/>
                      <a:pt x="1" y="40"/>
                    </a:cubicBezTo>
                    <a:cubicBezTo>
                      <a:pt x="7" y="0"/>
                      <a:pt x="7" y="0"/>
                      <a:pt x="7" y="0"/>
                    </a:cubicBez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accent1">
                      <a:lumMod val="50000"/>
                    </a:schemeClr>
                  </a:solidFill>
                </a:endParaRPr>
              </a:p>
            </p:txBody>
          </p:sp>
          <p:sp>
            <p:nvSpPr>
              <p:cNvPr id="23" name="Freeform 8"/>
              <p:cNvSpPr>
                <a:spLocks/>
              </p:cNvSpPr>
              <p:nvPr/>
            </p:nvSpPr>
            <p:spPr bwMode="auto">
              <a:xfrm>
                <a:off x="660401" y="647701"/>
                <a:ext cx="198438" cy="165100"/>
              </a:xfrm>
              <a:custGeom>
                <a:avLst/>
                <a:gdLst>
                  <a:gd name="T0" fmla="*/ 72 w 72"/>
                  <a:gd name="T1" fmla="*/ 2 h 60"/>
                  <a:gd name="T2" fmla="*/ 63 w 72"/>
                  <a:gd name="T3" fmla="*/ 54 h 60"/>
                  <a:gd name="T4" fmla="*/ 56 w 72"/>
                  <a:gd name="T5" fmla="*/ 60 h 60"/>
                  <a:gd name="T6" fmla="*/ 5 w 72"/>
                  <a:gd name="T7" fmla="*/ 60 h 60"/>
                  <a:gd name="T8" fmla="*/ 1 w 72"/>
                  <a:gd name="T9" fmla="*/ 54 h 60"/>
                  <a:gd name="T10" fmla="*/ 28 w 72"/>
                  <a:gd name="T11" fmla="*/ 0 h 60"/>
                </a:gdLst>
                <a:ahLst/>
                <a:cxnLst>
                  <a:cxn ang="0">
                    <a:pos x="T0" y="T1"/>
                  </a:cxn>
                  <a:cxn ang="0">
                    <a:pos x="T2" y="T3"/>
                  </a:cxn>
                  <a:cxn ang="0">
                    <a:pos x="T4" y="T5"/>
                  </a:cxn>
                  <a:cxn ang="0">
                    <a:pos x="T6" y="T7"/>
                  </a:cxn>
                  <a:cxn ang="0">
                    <a:pos x="T8" y="T9"/>
                  </a:cxn>
                  <a:cxn ang="0">
                    <a:pos x="T10" y="T11"/>
                  </a:cxn>
                </a:cxnLst>
                <a:rect l="0" t="0" r="r" b="b"/>
                <a:pathLst>
                  <a:path w="72" h="60">
                    <a:moveTo>
                      <a:pt x="72" y="2"/>
                    </a:moveTo>
                    <a:cubicBezTo>
                      <a:pt x="63" y="54"/>
                      <a:pt x="63" y="54"/>
                      <a:pt x="63" y="54"/>
                    </a:cubicBezTo>
                    <a:cubicBezTo>
                      <a:pt x="63" y="57"/>
                      <a:pt x="60" y="60"/>
                      <a:pt x="56" y="60"/>
                    </a:cubicBezTo>
                    <a:cubicBezTo>
                      <a:pt x="5" y="60"/>
                      <a:pt x="5" y="60"/>
                      <a:pt x="5" y="60"/>
                    </a:cubicBezTo>
                    <a:cubicBezTo>
                      <a:pt x="1" y="60"/>
                      <a:pt x="0" y="57"/>
                      <a:pt x="1" y="54"/>
                    </a:cubicBezTo>
                    <a:cubicBezTo>
                      <a:pt x="28" y="0"/>
                      <a:pt x="28" y="0"/>
                      <a:pt x="28" y="0"/>
                    </a:cubicBez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accent1">
                      <a:lumMod val="50000"/>
                    </a:schemeClr>
                  </a:solidFill>
                </a:endParaRPr>
              </a:p>
            </p:txBody>
          </p:sp>
          <p:sp>
            <p:nvSpPr>
              <p:cNvPr id="24" name="Freeform 9"/>
              <p:cNvSpPr>
                <a:spLocks noEditPoints="1"/>
              </p:cNvSpPr>
              <p:nvPr/>
            </p:nvSpPr>
            <p:spPr bwMode="auto">
              <a:xfrm>
                <a:off x="728663" y="561976"/>
                <a:ext cx="379413" cy="96838"/>
              </a:xfrm>
              <a:custGeom>
                <a:avLst/>
                <a:gdLst>
                  <a:gd name="T0" fmla="*/ 129 w 137"/>
                  <a:gd name="T1" fmla="*/ 8 h 35"/>
                  <a:gd name="T2" fmla="*/ 129 w 137"/>
                  <a:gd name="T3" fmla="*/ 27 h 35"/>
                  <a:gd name="T4" fmla="*/ 8 w 137"/>
                  <a:gd name="T5" fmla="*/ 27 h 35"/>
                  <a:gd name="T6" fmla="*/ 8 w 137"/>
                  <a:gd name="T7" fmla="*/ 8 h 35"/>
                  <a:gd name="T8" fmla="*/ 129 w 137"/>
                  <a:gd name="T9" fmla="*/ 8 h 35"/>
                  <a:gd name="T10" fmla="*/ 133 w 137"/>
                  <a:gd name="T11" fmla="*/ 0 h 35"/>
                  <a:gd name="T12" fmla="*/ 4 w 137"/>
                  <a:gd name="T13" fmla="*/ 0 h 35"/>
                  <a:gd name="T14" fmla="*/ 0 w 137"/>
                  <a:gd name="T15" fmla="*/ 4 h 35"/>
                  <a:gd name="T16" fmla="*/ 0 w 137"/>
                  <a:gd name="T17" fmla="*/ 31 h 35"/>
                  <a:gd name="T18" fmla="*/ 4 w 137"/>
                  <a:gd name="T19" fmla="*/ 35 h 35"/>
                  <a:gd name="T20" fmla="*/ 133 w 137"/>
                  <a:gd name="T21" fmla="*/ 35 h 35"/>
                  <a:gd name="T22" fmla="*/ 137 w 137"/>
                  <a:gd name="T23" fmla="*/ 31 h 35"/>
                  <a:gd name="T24" fmla="*/ 137 w 137"/>
                  <a:gd name="T25" fmla="*/ 4 h 35"/>
                  <a:gd name="T26" fmla="*/ 133 w 137"/>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35">
                    <a:moveTo>
                      <a:pt x="129" y="8"/>
                    </a:moveTo>
                    <a:cubicBezTo>
                      <a:pt x="129" y="27"/>
                      <a:pt x="129" y="27"/>
                      <a:pt x="129" y="27"/>
                    </a:cubicBezTo>
                    <a:cubicBezTo>
                      <a:pt x="8" y="27"/>
                      <a:pt x="8" y="27"/>
                      <a:pt x="8" y="27"/>
                    </a:cubicBezTo>
                    <a:cubicBezTo>
                      <a:pt x="8" y="8"/>
                      <a:pt x="8" y="8"/>
                      <a:pt x="8" y="8"/>
                    </a:cubicBezTo>
                    <a:cubicBezTo>
                      <a:pt x="129" y="8"/>
                      <a:pt x="129" y="8"/>
                      <a:pt x="129" y="8"/>
                    </a:cubicBezTo>
                    <a:moveTo>
                      <a:pt x="133" y="0"/>
                    </a:moveTo>
                    <a:cubicBezTo>
                      <a:pt x="4" y="0"/>
                      <a:pt x="4" y="0"/>
                      <a:pt x="4" y="0"/>
                    </a:cubicBezTo>
                    <a:cubicBezTo>
                      <a:pt x="2" y="0"/>
                      <a:pt x="0" y="2"/>
                      <a:pt x="0" y="4"/>
                    </a:cubicBezTo>
                    <a:cubicBezTo>
                      <a:pt x="0" y="31"/>
                      <a:pt x="0" y="31"/>
                      <a:pt x="0" y="31"/>
                    </a:cubicBezTo>
                    <a:cubicBezTo>
                      <a:pt x="0" y="33"/>
                      <a:pt x="2" y="35"/>
                      <a:pt x="4" y="35"/>
                    </a:cubicBezTo>
                    <a:cubicBezTo>
                      <a:pt x="133" y="35"/>
                      <a:pt x="133" y="35"/>
                      <a:pt x="133" y="35"/>
                    </a:cubicBezTo>
                    <a:cubicBezTo>
                      <a:pt x="135" y="35"/>
                      <a:pt x="137" y="33"/>
                      <a:pt x="137" y="31"/>
                    </a:cubicBezTo>
                    <a:cubicBezTo>
                      <a:pt x="137" y="4"/>
                      <a:pt x="137" y="4"/>
                      <a:pt x="137" y="4"/>
                    </a:cubicBezTo>
                    <a:cubicBezTo>
                      <a:pt x="137" y="2"/>
                      <a:pt x="135" y="0"/>
                      <a:pt x="13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1">
                      <a:lumMod val="50000"/>
                    </a:schemeClr>
                  </a:solidFill>
                </a:endParaRPr>
              </a:p>
            </p:txBody>
          </p:sp>
          <p:sp>
            <p:nvSpPr>
              <p:cNvPr id="25" name="Freeform 10"/>
              <p:cNvSpPr>
                <a:spLocks noEditPoints="1"/>
              </p:cNvSpPr>
              <p:nvPr/>
            </p:nvSpPr>
            <p:spPr bwMode="auto">
              <a:xfrm>
                <a:off x="828676" y="855664"/>
                <a:ext cx="179388" cy="236538"/>
              </a:xfrm>
              <a:custGeom>
                <a:avLst/>
                <a:gdLst>
                  <a:gd name="T0" fmla="*/ 57 w 65"/>
                  <a:gd name="T1" fmla="*/ 8 h 86"/>
                  <a:gd name="T2" fmla="*/ 57 w 65"/>
                  <a:gd name="T3" fmla="*/ 78 h 86"/>
                  <a:gd name="T4" fmla="*/ 8 w 65"/>
                  <a:gd name="T5" fmla="*/ 78 h 86"/>
                  <a:gd name="T6" fmla="*/ 8 w 65"/>
                  <a:gd name="T7" fmla="*/ 8 h 86"/>
                  <a:gd name="T8" fmla="*/ 57 w 65"/>
                  <a:gd name="T9" fmla="*/ 8 h 86"/>
                  <a:gd name="T10" fmla="*/ 61 w 65"/>
                  <a:gd name="T11" fmla="*/ 0 h 86"/>
                  <a:gd name="T12" fmla="*/ 4 w 65"/>
                  <a:gd name="T13" fmla="*/ 0 h 86"/>
                  <a:gd name="T14" fmla="*/ 0 w 65"/>
                  <a:gd name="T15" fmla="*/ 4 h 86"/>
                  <a:gd name="T16" fmla="*/ 0 w 65"/>
                  <a:gd name="T17" fmla="*/ 82 h 86"/>
                  <a:gd name="T18" fmla="*/ 4 w 65"/>
                  <a:gd name="T19" fmla="*/ 86 h 86"/>
                  <a:gd name="T20" fmla="*/ 61 w 65"/>
                  <a:gd name="T21" fmla="*/ 86 h 86"/>
                  <a:gd name="T22" fmla="*/ 65 w 65"/>
                  <a:gd name="T23" fmla="*/ 82 h 86"/>
                  <a:gd name="T24" fmla="*/ 65 w 65"/>
                  <a:gd name="T25" fmla="*/ 4 h 86"/>
                  <a:gd name="T26" fmla="*/ 61 w 65"/>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86">
                    <a:moveTo>
                      <a:pt x="57" y="8"/>
                    </a:moveTo>
                    <a:cubicBezTo>
                      <a:pt x="57" y="78"/>
                      <a:pt x="57" y="78"/>
                      <a:pt x="57" y="78"/>
                    </a:cubicBezTo>
                    <a:cubicBezTo>
                      <a:pt x="8" y="78"/>
                      <a:pt x="8" y="78"/>
                      <a:pt x="8" y="78"/>
                    </a:cubicBezTo>
                    <a:cubicBezTo>
                      <a:pt x="8" y="8"/>
                      <a:pt x="8" y="8"/>
                      <a:pt x="8" y="8"/>
                    </a:cubicBezTo>
                    <a:cubicBezTo>
                      <a:pt x="57" y="8"/>
                      <a:pt x="57" y="8"/>
                      <a:pt x="57" y="8"/>
                    </a:cubicBezTo>
                    <a:moveTo>
                      <a:pt x="61" y="0"/>
                    </a:moveTo>
                    <a:cubicBezTo>
                      <a:pt x="4" y="0"/>
                      <a:pt x="4" y="0"/>
                      <a:pt x="4" y="0"/>
                    </a:cubicBezTo>
                    <a:cubicBezTo>
                      <a:pt x="2" y="0"/>
                      <a:pt x="0" y="2"/>
                      <a:pt x="0" y="4"/>
                    </a:cubicBezTo>
                    <a:cubicBezTo>
                      <a:pt x="0" y="82"/>
                      <a:pt x="0" y="82"/>
                      <a:pt x="0" y="82"/>
                    </a:cubicBezTo>
                    <a:cubicBezTo>
                      <a:pt x="0" y="84"/>
                      <a:pt x="2" y="86"/>
                      <a:pt x="4" y="86"/>
                    </a:cubicBezTo>
                    <a:cubicBezTo>
                      <a:pt x="61" y="86"/>
                      <a:pt x="61" y="86"/>
                      <a:pt x="61" y="86"/>
                    </a:cubicBezTo>
                    <a:cubicBezTo>
                      <a:pt x="64" y="86"/>
                      <a:pt x="65" y="84"/>
                      <a:pt x="65" y="82"/>
                    </a:cubicBezTo>
                    <a:cubicBezTo>
                      <a:pt x="65" y="4"/>
                      <a:pt x="65" y="4"/>
                      <a:pt x="65" y="4"/>
                    </a:cubicBezTo>
                    <a:cubicBezTo>
                      <a:pt x="65" y="2"/>
                      <a:pt x="64" y="0"/>
                      <a:pt x="6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1">
                      <a:lumMod val="50000"/>
                    </a:schemeClr>
                  </a:solidFill>
                </a:endParaRPr>
              </a:p>
            </p:txBody>
          </p:sp>
        </p:grpSp>
        <p:sp>
          <p:nvSpPr>
            <p:cNvPr id="26" name="Shape 2766"/>
            <p:cNvSpPr/>
            <p:nvPr/>
          </p:nvSpPr>
          <p:spPr>
            <a:xfrm>
              <a:off x="6589928" y="3172922"/>
              <a:ext cx="357138" cy="365925"/>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293039"/>
            </a:solidFill>
            <a:ln w="12700">
              <a:solidFill>
                <a:schemeClr val="tx2">
                  <a:lumMod val="50000"/>
                </a:schemeClr>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Source Sans Pro Regular" charset="0"/>
                <a:ea typeface="Source Sans Pro Regular" charset="0"/>
                <a:cs typeface="Source Sans Pro Regular" charset="0"/>
              </a:endParaRPr>
            </a:p>
          </p:txBody>
        </p:sp>
        <p:sp>
          <p:nvSpPr>
            <p:cNvPr id="27" name="Shape 2766"/>
            <p:cNvSpPr/>
            <p:nvPr/>
          </p:nvSpPr>
          <p:spPr>
            <a:xfrm>
              <a:off x="721537" y="3835961"/>
              <a:ext cx="357138" cy="365925"/>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293039"/>
            </a:solidFill>
            <a:ln w="12700">
              <a:solidFill>
                <a:schemeClr val="tx2">
                  <a:lumMod val="50000"/>
                </a:schemeClr>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Source Sans Pro Regular" charset="0"/>
                <a:ea typeface="Source Sans Pro Regular" charset="0"/>
                <a:cs typeface="Source Sans Pro Regular" charset="0"/>
              </a:endParaRPr>
            </a:p>
          </p:txBody>
        </p:sp>
        <p:grpSp>
          <p:nvGrpSpPr>
            <p:cNvPr id="33" name="组合 32"/>
            <p:cNvGrpSpPr/>
            <p:nvPr/>
          </p:nvGrpSpPr>
          <p:grpSpPr>
            <a:xfrm>
              <a:off x="748144" y="5268789"/>
              <a:ext cx="356259" cy="371990"/>
              <a:chOff x="6411914" y="1563689"/>
              <a:chExt cx="542925" cy="539750"/>
            </a:xfrm>
          </p:grpSpPr>
          <p:sp>
            <p:nvSpPr>
              <p:cNvPr id="28" name="Freeform 68"/>
              <p:cNvSpPr>
                <a:spLocks/>
              </p:cNvSpPr>
              <p:nvPr/>
            </p:nvSpPr>
            <p:spPr bwMode="auto">
              <a:xfrm>
                <a:off x="6411914" y="1563689"/>
                <a:ext cx="141288" cy="155575"/>
              </a:xfrm>
              <a:custGeom>
                <a:avLst/>
                <a:gdLst>
                  <a:gd name="T0" fmla="*/ 50 w 50"/>
                  <a:gd name="T1" fmla="*/ 0 h 55"/>
                  <a:gd name="T2" fmla="*/ 50 w 50"/>
                  <a:gd name="T3" fmla="*/ 34 h 55"/>
                  <a:gd name="T4" fmla="*/ 29 w 50"/>
                  <a:gd name="T5" fmla="*/ 55 h 55"/>
                  <a:gd name="T6" fmla="*/ 21 w 50"/>
                  <a:gd name="T7" fmla="*/ 55 h 55"/>
                  <a:gd name="T8" fmla="*/ 0 w 50"/>
                  <a:gd name="T9" fmla="*/ 34 h 55"/>
                  <a:gd name="T10" fmla="*/ 0 w 50"/>
                  <a:gd name="T11" fmla="*/ 0 h 55"/>
                </a:gdLst>
                <a:ahLst/>
                <a:cxnLst>
                  <a:cxn ang="0">
                    <a:pos x="T0" y="T1"/>
                  </a:cxn>
                  <a:cxn ang="0">
                    <a:pos x="T2" y="T3"/>
                  </a:cxn>
                  <a:cxn ang="0">
                    <a:pos x="T4" y="T5"/>
                  </a:cxn>
                  <a:cxn ang="0">
                    <a:pos x="T6" y="T7"/>
                  </a:cxn>
                  <a:cxn ang="0">
                    <a:pos x="T8" y="T9"/>
                  </a:cxn>
                  <a:cxn ang="0">
                    <a:pos x="T10" y="T11"/>
                  </a:cxn>
                </a:cxnLst>
                <a:rect l="0" t="0" r="r" b="b"/>
                <a:pathLst>
                  <a:path w="50" h="55">
                    <a:moveTo>
                      <a:pt x="50" y="0"/>
                    </a:moveTo>
                    <a:cubicBezTo>
                      <a:pt x="50" y="34"/>
                      <a:pt x="50" y="34"/>
                      <a:pt x="50" y="34"/>
                    </a:cubicBezTo>
                    <a:cubicBezTo>
                      <a:pt x="50" y="46"/>
                      <a:pt x="40" y="55"/>
                      <a:pt x="29" y="55"/>
                    </a:cubicBezTo>
                    <a:cubicBezTo>
                      <a:pt x="21" y="55"/>
                      <a:pt x="21" y="55"/>
                      <a:pt x="21" y="55"/>
                    </a:cubicBezTo>
                    <a:cubicBezTo>
                      <a:pt x="9" y="55"/>
                      <a:pt x="0" y="46"/>
                      <a:pt x="0" y="34"/>
                    </a:cubicBezTo>
                    <a:cubicBezTo>
                      <a:pt x="0" y="0"/>
                      <a:pt x="0" y="0"/>
                      <a:pt x="0" y="0"/>
                    </a:cubicBezTo>
                  </a:path>
                </a:pathLst>
              </a:custGeom>
              <a:noFill/>
              <a:ln w="222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Line 69"/>
              <p:cNvSpPr>
                <a:spLocks noChangeShapeType="1"/>
              </p:cNvSpPr>
              <p:nvPr/>
            </p:nvSpPr>
            <p:spPr bwMode="auto">
              <a:xfrm>
                <a:off x="6483351" y="1563689"/>
                <a:ext cx="0" cy="53975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Line 70"/>
              <p:cNvSpPr>
                <a:spLocks noChangeShapeType="1"/>
              </p:cNvSpPr>
              <p:nvPr/>
            </p:nvSpPr>
            <p:spPr bwMode="auto">
              <a:xfrm>
                <a:off x="6705601" y="1809751"/>
                <a:ext cx="0" cy="293688"/>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71"/>
              <p:cNvSpPr>
                <a:spLocks/>
              </p:cNvSpPr>
              <p:nvPr/>
            </p:nvSpPr>
            <p:spPr bwMode="auto">
              <a:xfrm>
                <a:off x="6845301" y="1563689"/>
                <a:ext cx="109538" cy="539750"/>
              </a:xfrm>
              <a:custGeom>
                <a:avLst/>
                <a:gdLst>
                  <a:gd name="T0" fmla="*/ 39 w 39"/>
                  <a:gd name="T1" fmla="*/ 191 h 191"/>
                  <a:gd name="T2" fmla="*/ 39 w 39"/>
                  <a:gd name="T3" fmla="*/ 0 h 191"/>
                  <a:gd name="T4" fmla="*/ 6 w 39"/>
                  <a:gd name="T5" fmla="*/ 91 h 191"/>
                  <a:gd name="T6" fmla="*/ 39 w 39"/>
                  <a:gd name="T7" fmla="*/ 92 h 191"/>
                </a:gdLst>
                <a:ahLst/>
                <a:cxnLst>
                  <a:cxn ang="0">
                    <a:pos x="T0" y="T1"/>
                  </a:cxn>
                  <a:cxn ang="0">
                    <a:pos x="T2" y="T3"/>
                  </a:cxn>
                  <a:cxn ang="0">
                    <a:pos x="T4" y="T5"/>
                  </a:cxn>
                  <a:cxn ang="0">
                    <a:pos x="T6" y="T7"/>
                  </a:cxn>
                </a:cxnLst>
                <a:rect l="0" t="0" r="r" b="b"/>
                <a:pathLst>
                  <a:path w="39" h="191">
                    <a:moveTo>
                      <a:pt x="39" y="191"/>
                    </a:moveTo>
                    <a:cubicBezTo>
                      <a:pt x="39" y="0"/>
                      <a:pt x="39" y="0"/>
                      <a:pt x="39" y="0"/>
                    </a:cubicBezTo>
                    <a:cubicBezTo>
                      <a:pt x="39" y="0"/>
                      <a:pt x="0" y="11"/>
                      <a:pt x="6" y="91"/>
                    </a:cubicBezTo>
                    <a:cubicBezTo>
                      <a:pt x="39" y="92"/>
                      <a:pt x="39" y="92"/>
                      <a:pt x="39" y="92"/>
                    </a:cubicBezTo>
                  </a:path>
                </a:pathLst>
              </a:custGeom>
              <a:noFill/>
              <a:ln w="222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Oval 72"/>
              <p:cNvSpPr>
                <a:spLocks noChangeArrowheads="1"/>
              </p:cNvSpPr>
              <p:nvPr/>
            </p:nvSpPr>
            <p:spPr bwMode="auto">
              <a:xfrm>
                <a:off x="6618289" y="1563689"/>
                <a:ext cx="176213" cy="238125"/>
              </a:xfrm>
              <a:prstGeom prst="ellipse">
                <a:avLst/>
              </a:prstGeom>
              <a:noFill/>
              <a:ln w="222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4" name="组合 33"/>
            <p:cNvGrpSpPr/>
            <p:nvPr/>
          </p:nvGrpSpPr>
          <p:grpSpPr>
            <a:xfrm>
              <a:off x="6624452" y="4601790"/>
              <a:ext cx="356259" cy="371990"/>
              <a:chOff x="6411914" y="1563689"/>
              <a:chExt cx="542925" cy="539750"/>
            </a:xfrm>
          </p:grpSpPr>
          <p:sp>
            <p:nvSpPr>
              <p:cNvPr id="35" name="Freeform 68"/>
              <p:cNvSpPr>
                <a:spLocks/>
              </p:cNvSpPr>
              <p:nvPr/>
            </p:nvSpPr>
            <p:spPr bwMode="auto">
              <a:xfrm>
                <a:off x="6411914" y="1563689"/>
                <a:ext cx="141288" cy="155575"/>
              </a:xfrm>
              <a:custGeom>
                <a:avLst/>
                <a:gdLst>
                  <a:gd name="T0" fmla="*/ 50 w 50"/>
                  <a:gd name="T1" fmla="*/ 0 h 55"/>
                  <a:gd name="T2" fmla="*/ 50 w 50"/>
                  <a:gd name="T3" fmla="*/ 34 h 55"/>
                  <a:gd name="T4" fmla="*/ 29 w 50"/>
                  <a:gd name="T5" fmla="*/ 55 h 55"/>
                  <a:gd name="T6" fmla="*/ 21 w 50"/>
                  <a:gd name="T7" fmla="*/ 55 h 55"/>
                  <a:gd name="T8" fmla="*/ 0 w 50"/>
                  <a:gd name="T9" fmla="*/ 34 h 55"/>
                  <a:gd name="T10" fmla="*/ 0 w 50"/>
                  <a:gd name="T11" fmla="*/ 0 h 55"/>
                </a:gdLst>
                <a:ahLst/>
                <a:cxnLst>
                  <a:cxn ang="0">
                    <a:pos x="T0" y="T1"/>
                  </a:cxn>
                  <a:cxn ang="0">
                    <a:pos x="T2" y="T3"/>
                  </a:cxn>
                  <a:cxn ang="0">
                    <a:pos x="T4" y="T5"/>
                  </a:cxn>
                  <a:cxn ang="0">
                    <a:pos x="T6" y="T7"/>
                  </a:cxn>
                  <a:cxn ang="0">
                    <a:pos x="T8" y="T9"/>
                  </a:cxn>
                  <a:cxn ang="0">
                    <a:pos x="T10" y="T11"/>
                  </a:cxn>
                </a:cxnLst>
                <a:rect l="0" t="0" r="r" b="b"/>
                <a:pathLst>
                  <a:path w="50" h="55">
                    <a:moveTo>
                      <a:pt x="50" y="0"/>
                    </a:moveTo>
                    <a:cubicBezTo>
                      <a:pt x="50" y="34"/>
                      <a:pt x="50" y="34"/>
                      <a:pt x="50" y="34"/>
                    </a:cubicBezTo>
                    <a:cubicBezTo>
                      <a:pt x="50" y="46"/>
                      <a:pt x="40" y="55"/>
                      <a:pt x="29" y="55"/>
                    </a:cubicBezTo>
                    <a:cubicBezTo>
                      <a:pt x="21" y="55"/>
                      <a:pt x="21" y="55"/>
                      <a:pt x="21" y="55"/>
                    </a:cubicBezTo>
                    <a:cubicBezTo>
                      <a:pt x="9" y="55"/>
                      <a:pt x="0" y="46"/>
                      <a:pt x="0" y="34"/>
                    </a:cubicBezTo>
                    <a:cubicBezTo>
                      <a:pt x="0" y="0"/>
                      <a:pt x="0" y="0"/>
                      <a:pt x="0" y="0"/>
                    </a:cubicBezTo>
                  </a:path>
                </a:pathLst>
              </a:custGeom>
              <a:noFill/>
              <a:ln w="222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Line 69"/>
              <p:cNvSpPr>
                <a:spLocks noChangeShapeType="1"/>
              </p:cNvSpPr>
              <p:nvPr/>
            </p:nvSpPr>
            <p:spPr bwMode="auto">
              <a:xfrm>
                <a:off x="6483351" y="1563689"/>
                <a:ext cx="0" cy="53975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Line 70"/>
              <p:cNvSpPr>
                <a:spLocks noChangeShapeType="1"/>
              </p:cNvSpPr>
              <p:nvPr/>
            </p:nvSpPr>
            <p:spPr bwMode="auto">
              <a:xfrm>
                <a:off x="6705601" y="1809751"/>
                <a:ext cx="0" cy="293688"/>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71"/>
              <p:cNvSpPr>
                <a:spLocks/>
              </p:cNvSpPr>
              <p:nvPr/>
            </p:nvSpPr>
            <p:spPr bwMode="auto">
              <a:xfrm>
                <a:off x="6845301" y="1563689"/>
                <a:ext cx="109538" cy="539750"/>
              </a:xfrm>
              <a:custGeom>
                <a:avLst/>
                <a:gdLst>
                  <a:gd name="T0" fmla="*/ 39 w 39"/>
                  <a:gd name="T1" fmla="*/ 191 h 191"/>
                  <a:gd name="T2" fmla="*/ 39 w 39"/>
                  <a:gd name="T3" fmla="*/ 0 h 191"/>
                  <a:gd name="T4" fmla="*/ 6 w 39"/>
                  <a:gd name="T5" fmla="*/ 91 h 191"/>
                  <a:gd name="T6" fmla="*/ 39 w 39"/>
                  <a:gd name="T7" fmla="*/ 92 h 191"/>
                </a:gdLst>
                <a:ahLst/>
                <a:cxnLst>
                  <a:cxn ang="0">
                    <a:pos x="T0" y="T1"/>
                  </a:cxn>
                  <a:cxn ang="0">
                    <a:pos x="T2" y="T3"/>
                  </a:cxn>
                  <a:cxn ang="0">
                    <a:pos x="T4" y="T5"/>
                  </a:cxn>
                  <a:cxn ang="0">
                    <a:pos x="T6" y="T7"/>
                  </a:cxn>
                </a:cxnLst>
                <a:rect l="0" t="0" r="r" b="b"/>
                <a:pathLst>
                  <a:path w="39" h="191">
                    <a:moveTo>
                      <a:pt x="39" y="191"/>
                    </a:moveTo>
                    <a:cubicBezTo>
                      <a:pt x="39" y="0"/>
                      <a:pt x="39" y="0"/>
                      <a:pt x="39" y="0"/>
                    </a:cubicBezTo>
                    <a:cubicBezTo>
                      <a:pt x="39" y="0"/>
                      <a:pt x="0" y="11"/>
                      <a:pt x="6" y="91"/>
                    </a:cubicBezTo>
                    <a:cubicBezTo>
                      <a:pt x="39" y="92"/>
                      <a:pt x="39" y="92"/>
                      <a:pt x="39" y="92"/>
                    </a:cubicBezTo>
                  </a:path>
                </a:pathLst>
              </a:custGeom>
              <a:noFill/>
              <a:ln w="222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Oval 72"/>
              <p:cNvSpPr>
                <a:spLocks noChangeArrowheads="1"/>
              </p:cNvSpPr>
              <p:nvPr/>
            </p:nvSpPr>
            <p:spPr bwMode="auto">
              <a:xfrm>
                <a:off x="6618289" y="1563689"/>
                <a:ext cx="176213" cy="238125"/>
              </a:xfrm>
              <a:prstGeom prst="ellipse">
                <a:avLst/>
              </a:prstGeom>
              <a:noFill/>
              <a:ln w="222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66800" y="2523067"/>
            <a:ext cx="9685866" cy="646331"/>
          </a:xfrm>
          <a:prstGeom prst="rect">
            <a:avLst/>
          </a:prstGeom>
        </p:spPr>
        <p:txBody>
          <a:bodyPr wrap="square">
            <a:spAutoFit/>
          </a:bodyPr>
          <a:lstStyle/>
          <a:p>
            <a:r>
              <a:rPr lang="zh-CN" altLang="zh-CN" sz="3600" b="1" kern="100" dirty="0">
                <a:solidFill>
                  <a:srgbClr val="000000"/>
                </a:solidFill>
                <a:ea typeface="Times New Roman" panose="02020803070505020304" pitchFamily="18" charset="0"/>
              </a:rPr>
              <a:t> </a:t>
            </a:r>
            <a:endParaRPr lang="zh-CN" altLang="en-US" sz="3600" dirty="0"/>
          </a:p>
        </p:txBody>
      </p:sp>
      <p:pic>
        <p:nvPicPr>
          <p:cNvPr id="4" name="图片 2" descr="图片 2"/>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graphicFrame>
        <p:nvGraphicFramePr>
          <p:cNvPr id="6" name="表格 5">
            <a:extLst>
              <a:ext uri="{FF2B5EF4-FFF2-40B4-BE49-F238E27FC236}">
                <a16:creationId xmlns:a16="http://schemas.microsoft.com/office/drawing/2014/main" id="{4CB88BF6-0746-476B-86B1-B1F93F51E77A}"/>
              </a:ext>
            </a:extLst>
          </p:cNvPr>
          <p:cNvGraphicFramePr>
            <a:graphicFrameLocks noGrp="1"/>
          </p:cNvGraphicFramePr>
          <p:nvPr>
            <p:extLst>
              <p:ext uri="{D42A27DB-BD31-4B8C-83A1-F6EECF244321}">
                <p14:modId xmlns:p14="http://schemas.microsoft.com/office/powerpoint/2010/main" val="2268106014"/>
              </p:ext>
            </p:extLst>
          </p:nvPr>
        </p:nvGraphicFramePr>
        <p:xfrm>
          <a:off x="266700" y="155181"/>
          <a:ext cx="9267825" cy="6036067"/>
        </p:xfrm>
        <a:graphic>
          <a:graphicData uri="http://schemas.openxmlformats.org/drawingml/2006/table">
            <a:tbl>
              <a:tblPr>
                <a:tableStyleId>{5940675A-B579-460E-94D1-54222C63F5DA}</a:tableStyleId>
              </a:tblPr>
              <a:tblGrid>
                <a:gridCol w="2569958">
                  <a:extLst>
                    <a:ext uri="{9D8B030D-6E8A-4147-A177-3AD203B41FA5}">
                      <a16:colId xmlns:a16="http://schemas.microsoft.com/office/drawing/2014/main" val="2495717385"/>
                    </a:ext>
                  </a:extLst>
                </a:gridCol>
                <a:gridCol w="2516695">
                  <a:extLst>
                    <a:ext uri="{9D8B030D-6E8A-4147-A177-3AD203B41FA5}">
                      <a16:colId xmlns:a16="http://schemas.microsoft.com/office/drawing/2014/main" val="281765161"/>
                    </a:ext>
                  </a:extLst>
                </a:gridCol>
                <a:gridCol w="2090586">
                  <a:extLst>
                    <a:ext uri="{9D8B030D-6E8A-4147-A177-3AD203B41FA5}">
                      <a16:colId xmlns:a16="http://schemas.microsoft.com/office/drawing/2014/main" val="2922820742"/>
                    </a:ext>
                  </a:extLst>
                </a:gridCol>
                <a:gridCol w="2090586">
                  <a:extLst>
                    <a:ext uri="{9D8B030D-6E8A-4147-A177-3AD203B41FA5}">
                      <a16:colId xmlns:a16="http://schemas.microsoft.com/office/drawing/2014/main" val="3893504083"/>
                    </a:ext>
                  </a:extLst>
                </a:gridCol>
              </a:tblGrid>
              <a:tr h="476330">
                <a:tc gridSpan="4">
                  <a:txBody>
                    <a:bodyPr/>
                    <a:lstStyle/>
                    <a:p>
                      <a:pPr algn="ctr" fontAlgn="ctr"/>
                      <a:r>
                        <a:rPr lang="en-US" sz="2000" u="none" strike="noStrike" dirty="0">
                          <a:solidFill>
                            <a:schemeClr val="accent1">
                              <a:lumMod val="50000"/>
                            </a:schemeClr>
                          </a:solidFill>
                          <a:effectLst/>
                        </a:rPr>
                        <a:t>Majors for 2023 CSC Silk Road </a:t>
                      </a:r>
                      <a:r>
                        <a:rPr lang="en-US" sz="2000" u="none" strike="noStrike" dirty="0" err="1">
                          <a:solidFill>
                            <a:schemeClr val="accent1">
                              <a:lumMod val="50000"/>
                            </a:schemeClr>
                          </a:solidFill>
                          <a:effectLst/>
                        </a:rPr>
                        <a:t>Program，CUMT</a:t>
                      </a:r>
                      <a:endParaRPr lang="en-US" sz="2000" b="1" i="0" u="none" strike="noStrike" dirty="0">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608066365"/>
                  </a:ext>
                </a:extLst>
              </a:tr>
              <a:tr h="402078">
                <a:tc>
                  <a:txBody>
                    <a:bodyPr/>
                    <a:lstStyle/>
                    <a:p>
                      <a:pPr algn="ctr" fontAlgn="ctr"/>
                      <a:r>
                        <a:rPr lang="en-GB" sz="1600" u="none" strike="noStrike" dirty="0">
                          <a:solidFill>
                            <a:schemeClr val="accent1">
                              <a:lumMod val="50000"/>
                            </a:schemeClr>
                          </a:solidFill>
                          <a:effectLst/>
                        </a:rPr>
                        <a:t>Department</a:t>
                      </a:r>
                      <a:endParaRPr lang="en-GB" sz="1600" b="1" i="0" u="none" strike="noStrike" dirty="0">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Majors</a:t>
                      </a:r>
                      <a:endParaRPr lang="en-GB" sz="1600" b="1"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Category</a:t>
                      </a:r>
                      <a:endParaRPr lang="en-GB" sz="1600" b="1"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Instruction Language</a:t>
                      </a:r>
                      <a:endParaRPr lang="en-GB" sz="1600" b="1"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extLst>
                  <a:ext uri="{0D108BD9-81ED-4DB2-BD59-A6C34878D82A}">
                    <a16:rowId xmlns:a16="http://schemas.microsoft.com/office/drawing/2014/main" val="1908837528"/>
                  </a:ext>
                </a:extLst>
              </a:tr>
              <a:tr h="364250">
                <a:tc>
                  <a:txBody>
                    <a:bodyPr/>
                    <a:lstStyle/>
                    <a:p>
                      <a:pPr algn="ctr" fontAlgn="ctr"/>
                      <a:r>
                        <a:rPr lang="en-GB" sz="1600" u="none" strike="noStrike" dirty="0">
                          <a:solidFill>
                            <a:schemeClr val="accent1">
                              <a:lumMod val="50000"/>
                            </a:schemeClr>
                          </a:solidFill>
                          <a:effectLst/>
                        </a:rPr>
                        <a:t>School of Mines</a:t>
                      </a:r>
                      <a:endParaRPr lang="en-GB" sz="1600" b="0" i="0" u="none" strike="noStrike" dirty="0">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Mining Engineering</a:t>
                      </a:r>
                      <a:endParaRPr lang="en-GB" sz="1600" b="0"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Master、PhD</a:t>
                      </a:r>
                      <a:endParaRPr lang="en-GB" sz="1600" b="0" i="0" u="none" strike="noStrike">
                        <a:solidFill>
                          <a:schemeClr val="accent1">
                            <a:lumMod val="50000"/>
                          </a:schemeClr>
                        </a:solidFill>
                        <a:effectLst/>
                        <a:latin typeface="宋体" panose="02010600030101010101" pitchFamily="2" charset="-122"/>
                        <a:ea typeface="宋体"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Chinese、English</a:t>
                      </a:r>
                      <a:endParaRPr lang="en-GB" sz="1600" b="0" i="0" u="none" strike="noStrike">
                        <a:solidFill>
                          <a:schemeClr val="accent1">
                            <a:lumMod val="50000"/>
                          </a:schemeClr>
                        </a:solidFill>
                        <a:effectLst/>
                        <a:latin typeface="宋体" panose="02010600030101010101" pitchFamily="2" charset="-122"/>
                        <a:ea typeface="宋体" panose="02010600030101010101" pitchFamily="2" charset="-122"/>
                      </a:endParaRPr>
                    </a:p>
                  </a:txBody>
                  <a:tcPr marL="6733" marR="6733" marT="6733" marB="0" anchor="ctr"/>
                </a:tc>
                <a:extLst>
                  <a:ext uri="{0D108BD9-81ED-4DB2-BD59-A6C34878D82A}">
                    <a16:rowId xmlns:a16="http://schemas.microsoft.com/office/drawing/2014/main" val="2366071423"/>
                  </a:ext>
                </a:extLst>
              </a:tr>
              <a:tr h="392270">
                <a:tc>
                  <a:txBody>
                    <a:bodyPr/>
                    <a:lstStyle/>
                    <a:p>
                      <a:pPr algn="ctr" fontAlgn="ctr"/>
                      <a:r>
                        <a:rPr lang="en-GB" sz="1600" u="none" strike="noStrike">
                          <a:solidFill>
                            <a:schemeClr val="accent1">
                              <a:lumMod val="50000"/>
                            </a:schemeClr>
                          </a:solidFill>
                          <a:effectLst/>
                        </a:rPr>
                        <a:t>School of Safety Engineering</a:t>
                      </a:r>
                      <a:endParaRPr lang="en-GB" sz="1600" b="0"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dirty="0">
                          <a:solidFill>
                            <a:schemeClr val="accent1">
                              <a:lumMod val="50000"/>
                            </a:schemeClr>
                          </a:solidFill>
                          <a:effectLst/>
                        </a:rPr>
                        <a:t>Safety Engineering</a:t>
                      </a:r>
                      <a:endParaRPr lang="en-GB" sz="1600" b="0" i="0" u="none" strike="noStrike" dirty="0">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Master、PhD</a:t>
                      </a:r>
                      <a:endParaRPr lang="en-GB" sz="1600" b="0" i="0" u="none" strike="noStrike">
                        <a:solidFill>
                          <a:schemeClr val="accent1">
                            <a:lumMod val="50000"/>
                          </a:schemeClr>
                        </a:solidFill>
                        <a:effectLst/>
                        <a:latin typeface="宋体" panose="02010600030101010101" pitchFamily="2" charset="-122"/>
                        <a:ea typeface="宋体"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English</a:t>
                      </a:r>
                      <a:endParaRPr lang="en-GB" sz="1600" b="0"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extLst>
                  <a:ext uri="{0D108BD9-81ED-4DB2-BD59-A6C34878D82A}">
                    <a16:rowId xmlns:a16="http://schemas.microsoft.com/office/drawing/2014/main" val="1815646306"/>
                  </a:ext>
                </a:extLst>
              </a:tr>
              <a:tr h="700483">
                <a:tc>
                  <a:txBody>
                    <a:bodyPr/>
                    <a:lstStyle/>
                    <a:p>
                      <a:pPr algn="ctr" fontAlgn="ctr"/>
                      <a:r>
                        <a:rPr lang="en-GB" sz="1600" u="none" strike="noStrike">
                          <a:solidFill>
                            <a:schemeClr val="accent1">
                              <a:lumMod val="50000"/>
                            </a:schemeClr>
                          </a:solidFill>
                          <a:effectLst/>
                        </a:rPr>
                        <a:t>School of Mechatronic Engineering</a:t>
                      </a:r>
                      <a:endParaRPr lang="en-GB" sz="1600" b="0"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dirty="0">
                          <a:solidFill>
                            <a:schemeClr val="accent1">
                              <a:lumMod val="50000"/>
                            </a:schemeClr>
                          </a:solidFill>
                          <a:effectLst/>
                        </a:rPr>
                        <a:t>Mechanical Engineering</a:t>
                      </a:r>
                      <a:endParaRPr lang="en-GB" sz="1600" b="0" i="0" u="none" strike="noStrike" dirty="0">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Bachelor、Master、PhD </a:t>
                      </a:r>
                      <a:endParaRPr lang="en-GB" sz="1600" b="0" i="0" u="none" strike="noStrike">
                        <a:solidFill>
                          <a:schemeClr val="accent1">
                            <a:lumMod val="50000"/>
                          </a:schemeClr>
                        </a:solidFill>
                        <a:effectLst/>
                        <a:latin typeface="宋体" panose="02010600030101010101" pitchFamily="2" charset="-122"/>
                        <a:ea typeface="宋体"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Chinese、English</a:t>
                      </a:r>
                      <a:endParaRPr lang="en-GB" sz="1600" b="0" i="0" u="none" strike="noStrike">
                        <a:solidFill>
                          <a:schemeClr val="accent1">
                            <a:lumMod val="50000"/>
                          </a:schemeClr>
                        </a:solidFill>
                        <a:effectLst/>
                        <a:latin typeface="宋体" panose="02010600030101010101" pitchFamily="2" charset="-122"/>
                        <a:ea typeface="宋体" panose="02010600030101010101" pitchFamily="2" charset="-122"/>
                      </a:endParaRPr>
                    </a:p>
                  </a:txBody>
                  <a:tcPr marL="6733" marR="6733" marT="6733" marB="0" anchor="ctr"/>
                </a:tc>
                <a:extLst>
                  <a:ext uri="{0D108BD9-81ED-4DB2-BD59-A6C34878D82A}">
                    <a16:rowId xmlns:a16="http://schemas.microsoft.com/office/drawing/2014/main" val="626241808"/>
                  </a:ext>
                </a:extLst>
              </a:tr>
              <a:tr h="374058">
                <a:tc rowSpan="2">
                  <a:txBody>
                    <a:bodyPr/>
                    <a:lstStyle/>
                    <a:p>
                      <a:pPr algn="ctr" fontAlgn="ctr"/>
                      <a:r>
                        <a:rPr lang="en-US" sz="1600" u="none" strike="noStrike">
                          <a:solidFill>
                            <a:schemeClr val="accent1">
                              <a:lumMod val="50000"/>
                            </a:schemeClr>
                          </a:solidFill>
                          <a:effectLst/>
                        </a:rPr>
                        <a:t>School of Mechanics and Civil Engineering</a:t>
                      </a:r>
                      <a:endParaRPr lang="en-US" sz="1600" b="0"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dirty="0">
                          <a:solidFill>
                            <a:schemeClr val="accent1">
                              <a:lumMod val="50000"/>
                            </a:schemeClr>
                          </a:solidFill>
                          <a:effectLst/>
                        </a:rPr>
                        <a:t>Geotechnical Engineering</a:t>
                      </a:r>
                      <a:endParaRPr lang="en-GB" sz="1600" b="0" i="0" u="none" strike="noStrike" dirty="0">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Master</a:t>
                      </a:r>
                      <a:endParaRPr lang="en-GB" sz="1600" b="0"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Chinese</a:t>
                      </a:r>
                      <a:endParaRPr lang="en-GB" sz="1600" b="0"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extLst>
                  <a:ext uri="{0D108BD9-81ED-4DB2-BD59-A6C34878D82A}">
                    <a16:rowId xmlns:a16="http://schemas.microsoft.com/office/drawing/2014/main" val="1833767701"/>
                  </a:ext>
                </a:extLst>
              </a:tr>
              <a:tr h="346040">
                <a:tc vMerge="1">
                  <a:txBody>
                    <a:bodyPr/>
                    <a:lstStyle/>
                    <a:p>
                      <a:endParaRPr lang="zh-CN" altLang="en-US"/>
                    </a:p>
                  </a:txBody>
                  <a:tcPr/>
                </a:tc>
                <a:tc>
                  <a:txBody>
                    <a:bodyPr/>
                    <a:lstStyle/>
                    <a:p>
                      <a:pPr algn="ctr" fontAlgn="ctr"/>
                      <a:r>
                        <a:rPr lang="en-GB" sz="1600" u="none" strike="noStrike" dirty="0">
                          <a:solidFill>
                            <a:schemeClr val="accent1">
                              <a:lumMod val="50000"/>
                            </a:schemeClr>
                          </a:solidFill>
                          <a:effectLst/>
                        </a:rPr>
                        <a:t>Structural Engineering</a:t>
                      </a:r>
                      <a:endParaRPr lang="en-GB" sz="1600" b="0" i="0" u="none" strike="noStrike" dirty="0">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dirty="0" err="1">
                          <a:solidFill>
                            <a:schemeClr val="accent1">
                              <a:lumMod val="50000"/>
                            </a:schemeClr>
                          </a:solidFill>
                          <a:effectLst/>
                        </a:rPr>
                        <a:t>Master、PhD</a:t>
                      </a:r>
                      <a:endParaRPr lang="en-GB" sz="1600" b="0" i="0" u="none" strike="noStrike" dirty="0">
                        <a:solidFill>
                          <a:schemeClr val="accent1">
                            <a:lumMod val="50000"/>
                          </a:schemeClr>
                        </a:solidFill>
                        <a:effectLst/>
                        <a:latin typeface="宋体" panose="02010600030101010101" pitchFamily="2" charset="-122"/>
                        <a:ea typeface="宋体"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Chinese</a:t>
                      </a:r>
                      <a:endParaRPr lang="en-GB" sz="1600" b="0"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extLst>
                  <a:ext uri="{0D108BD9-81ED-4DB2-BD59-A6C34878D82A}">
                    <a16:rowId xmlns:a16="http://schemas.microsoft.com/office/drawing/2014/main" val="4206316212"/>
                  </a:ext>
                </a:extLst>
              </a:tr>
              <a:tr h="579299">
                <a:tc rowSpan="2">
                  <a:txBody>
                    <a:bodyPr/>
                    <a:lstStyle/>
                    <a:p>
                      <a:pPr algn="ctr" fontAlgn="ctr"/>
                      <a:r>
                        <a:rPr lang="en-GB" sz="1600" u="none" strike="noStrike">
                          <a:solidFill>
                            <a:schemeClr val="accent1">
                              <a:lumMod val="50000"/>
                            </a:schemeClr>
                          </a:solidFill>
                          <a:effectLst/>
                        </a:rPr>
                        <a:t>School of Electrical Engineering</a:t>
                      </a:r>
                      <a:endParaRPr lang="en-GB" sz="1600" b="0"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Electrical Engineering and Automation</a:t>
                      </a:r>
                      <a:endParaRPr lang="en-GB" sz="1600" b="0"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dirty="0">
                          <a:solidFill>
                            <a:schemeClr val="accent1">
                              <a:lumMod val="50000"/>
                            </a:schemeClr>
                          </a:solidFill>
                          <a:effectLst/>
                        </a:rPr>
                        <a:t>Bachelor</a:t>
                      </a:r>
                      <a:endParaRPr lang="en-GB" sz="1600" b="0" i="0" u="none" strike="noStrike" dirty="0">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Chinese</a:t>
                      </a:r>
                      <a:endParaRPr lang="en-GB" sz="1600" b="0"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extLst>
                  <a:ext uri="{0D108BD9-81ED-4DB2-BD59-A6C34878D82A}">
                    <a16:rowId xmlns:a16="http://schemas.microsoft.com/office/drawing/2014/main" val="187787996"/>
                  </a:ext>
                </a:extLst>
              </a:tr>
              <a:tr h="411184">
                <a:tc vMerge="1">
                  <a:txBody>
                    <a:bodyPr/>
                    <a:lstStyle/>
                    <a:p>
                      <a:endParaRPr lang="zh-CN" altLang="en-US"/>
                    </a:p>
                  </a:txBody>
                  <a:tcPr/>
                </a:tc>
                <a:tc>
                  <a:txBody>
                    <a:bodyPr/>
                    <a:lstStyle/>
                    <a:p>
                      <a:pPr algn="ctr" fontAlgn="ctr"/>
                      <a:r>
                        <a:rPr lang="en-GB" sz="1600" u="none" strike="noStrike">
                          <a:solidFill>
                            <a:schemeClr val="accent1">
                              <a:lumMod val="50000"/>
                            </a:schemeClr>
                          </a:solidFill>
                          <a:effectLst/>
                        </a:rPr>
                        <a:t>Electrical Engineering</a:t>
                      </a:r>
                      <a:endParaRPr lang="en-GB" sz="1600" b="0"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Master、PhD</a:t>
                      </a:r>
                      <a:endParaRPr lang="en-GB" sz="1600" b="0" i="0" u="none" strike="noStrike">
                        <a:solidFill>
                          <a:schemeClr val="accent1">
                            <a:lumMod val="50000"/>
                          </a:schemeClr>
                        </a:solidFill>
                        <a:effectLst/>
                        <a:latin typeface="宋体" panose="02010600030101010101" pitchFamily="2" charset="-122"/>
                        <a:ea typeface="宋体"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Chinese、English</a:t>
                      </a:r>
                      <a:endParaRPr lang="en-GB" sz="1600" b="0" i="0" u="none" strike="noStrike">
                        <a:solidFill>
                          <a:schemeClr val="accent1">
                            <a:lumMod val="50000"/>
                          </a:schemeClr>
                        </a:solidFill>
                        <a:effectLst/>
                        <a:latin typeface="宋体" panose="02010600030101010101" pitchFamily="2" charset="-122"/>
                        <a:ea typeface="宋体" panose="02010600030101010101" pitchFamily="2" charset="-122"/>
                      </a:endParaRPr>
                    </a:p>
                  </a:txBody>
                  <a:tcPr marL="6733" marR="6733" marT="6733" marB="0" anchor="ctr"/>
                </a:tc>
                <a:extLst>
                  <a:ext uri="{0D108BD9-81ED-4DB2-BD59-A6C34878D82A}">
                    <a16:rowId xmlns:a16="http://schemas.microsoft.com/office/drawing/2014/main" val="885453074"/>
                  </a:ext>
                </a:extLst>
              </a:tr>
              <a:tr h="663358">
                <a:tc rowSpan="2">
                  <a:txBody>
                    <a:bodyPr/>
                    <a:lstStyle/>
                    <a:p>
                      <a:pPr algn="ctr" fontAlgn="ctr"/>
                      <a:r>
                        <a:rPr lang="en-US" sz="1600" u="none" strike="noStrike">
                          <a:solidFill>
                            <a:schemeClr val="accent1">
                              <a:lumMod val="50000"/>
                            </a:schemeClr>
                          </a:solidFill>
                          <a:effectLst/>
                        </a:rPr>
                        <a:t>School of Information and Control Engineering</a:t>
                      </a:r>
                      <a:endParaRPr lang="en-US" sz="1600" b="0"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Information and Communication Engineering</a:t>
                      </a:r>
                      <a:endParaRPr lang="en-GB" sz="1600" b="0"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dirty="0" err="1">
                          <a:solidFill>
                            <a:schemeClr val="accent1">
                              <a:lumMod val="50000"/>
                            </a:schemeClr>
                          </a:solidFill>
                          <a:effectLst/>
                        </a:rPr>
                        <a:t>Master、PhD</a:t>
                      </a:r>
                      <a:endParaRPr lang="en-GB" sz="1600" b="0" i="0" u="none" strike="noStrike" dirty="0">
                        <a:solidFill>
                          <a:schemeClr val="accent1">
                            <a:lumMod val="50000"/>
                          </a:schemeClr>
                        </a:solidFill>
                        <a:effectLst/>
                        <a:latin typeface="宋体" panose="02010600030101010101" pitchFamily="2" charset="-122"/>
                        <a:ea typeface="宋体"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Chinese</a:t>
                      </a:r>
                      <a:endParaRPr lang="en-GB" sz="1600" b="0"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extLst>
                  <a:ext uri="{0D108BD9-81ED-4DB2-BD59-A6C34878D82A}">
                    <a16:rowId xmlns:a16="http://schemas.microsoft.com/office/drawing/2014/main" val="3547400270"/>
                  </a:ext>
                </a:extLst>
              </a:tr>
              <a:tr h="588407">
                <a:tc vMerge="1">
                  <a:txBody>
                    <a:bodyPr/>
                    <a:lstStyle/>
                    <a:p>
                      <a:endParaRPr lang="zh-CN" altLang="en-US"/>
                    </a:p>
                  </a:txBody>
                  <a:tcPr/>
                </a:tc>
                <a:tc>
                  <a:txBody>
                    <a:bodyPr/>
                    <a:lstStyle/>
                    <a:p>
                      <a:pPr algn="ctr" fontAlgn="ctr"/>
                      <a:r>
                        <a:rPr lang="en-GB" sz="1600" u="none" strike="noStrike">
                          <a:solidFill>
                            <a:schemeClr val="accent1">
                              <a:lumMod val="50000"/>
                            </a:schemeClr>
                          </a:solidFill>
                          <a:effectLst/>
                        </a:rPr>
                        <a:t>Control Science and Engineering</a:t>
                      </a:r>
                      <a:endParaRPr lang="en-GB" sz="1600" b="0"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dirty="0" err="1">
                          <a:solidFill>
                            <a:schemeClr val="accent1">
                              <a:lumMod val="50000"/>
                            </a:schemeClr>
                          </a:solidFill>
                          <a:effectLst/>
                        </a:rPr>
                        <a:t>Master、PhD</a:t>
                      </a:r>
                      <a:endParaRPr lang="en-GB" sz="1600" b="0" i="0" u="none" strike="noStrike" dirty="0">
                        <a:solidFill>
                          <a:schemeClr val="accent1">
                            <a:lumMod val="50000"/>
                          </a:schemeClr>
                        </a:solidFill>
                        <a:effectLst/>
                        <a:latin typeface="宋体" panose="02010600030101010101" pitchFamily="2" charset="-122"/>
                        <a:ea typeface="宋体" panose="02010600030101010101" pitchFamily="2" charset="-122"/>
                      </a:endParaRPr>
                    </a:p>
                  </a:txBody>
                  <a:tcPr marL="6733" marR="6733" marT="6733" marB="0" anchor="ctr"/>
                </a:tc>
                <a:tc>
                  <a:txBody>
                    <a:bodyPr/>
                    <a:lstStyle/>
                    <a:p>
                      <a:pPr algn="ctr" fontAlgn="ctr"/>
                      <a:r>
                        <a:rPr lang="en-GB" sz="1600" u="none" strike="noStrike" dirty="0">
                          <a:solidFill>
                            <a:schemeClr val="accent1">
                              <a:lumMod val="50000"/>
                            </a:schemeClr>
                          </a:solidFill>
                          <a:effectLst/>
                        </a:rPr>
                        <a:t>Chinese</a:t>
                      </a:r>
                      <a:endParaRPr lang="en-GB" sz="1600" b="0" i="0" u="none" strike="noStrike" dirty="0">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extLst>
                  <a:ext uri="{0D108BD9-81ED-4DB2-BD59-A6C34878D82A}">
                    <a16:rowId xmlns:a16="http://schemas.microsoft.com/office/drawing/2014/main" val="3997061644"/>
                  </a:ext>
                </a:extLst>
              </a:tr>
              <a:tr h="738310">
                <a:tc>
                  <a:txBody>
                    <a:bodyPr/>
                    <a:lstStyle/>
                    <a:p>
                      <a:pPr algn="ctr" fontAlgn="ctr"/>
                      <a:r>
                        <a:rPr lang="en-US" sz="1600" u="none" strike="noStrike" dirty="0">
                          <a:solidFill>
                            <a:schemeClr val="accent1">
                              <a:lumMod val="50000"/>
                            </a:schemeClr>
                          </a:solidFill>
                          <a:effectLst/>
                        </a:rPr>
                        <a:t>School of Materials and Physics</a:t>
                      </a:r>
                      <a:endParaRPr lang="en-US" sz="1600" b="0" i="0" u="none" strike="noStrike" dirty="0">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Materials Science and Engineering</a:t>
                      </a:r>
                      <a:endParaRPr lang="en-GB" sz="1600" b="0" i="0" u="none" strike="noStrike">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tc>
                  <a:txBody>
                    <a:bodyPr/>
                    <a:lstStyle/>
                    <a:p>
                      <a:pPr algn="ctr" fontAlgn="ctr"/>
                      <a:r>
                        <a:rPr lang="en-GB" sz="1600" u="none" strike="noStrike">
                          <a:solidFill>
                            <a:schemeClr val="accent1">
                              <a:lumMod val="50000"/>
                            </a:schemeClr>
                          </a:solidFill>
                          <a:effectLst/>
                        </a:rPr>
                        <a:t>Bachelor、Master</a:t>
                      </a:r>
                      <a:endParaRPr lang="en-GB" sz="1600" b="0" i="0" u="none" strike="noStrike">
                        <a:solidFill>
                          <a:schemeClr val="accent1">
                            <a:lumMod val="50000"/>
                          </a:schemeClr>
                        </a:solidFill>
                        <a:effectLst/>
                        <a:latin typeface="宋体" panose="02010600030101010101" pitchFamily="2" charset="-122"/>
                        <a:ea typeface="宋体" panose="02010600030101010101" pitchFamily="2" charset="-122"/>
                      </a:endParaRPr>
                    </a:p>
                  </a:txBody>
                  <a:tcPr marL="6733" marR="6733" marT="6733" marB="0" anchor="ctr"/>
                </a:tc>
                <a:tc>
                  <a:txBody>
                    <a:bodyPr/>
                    <a:lstStyle/>
                    <a:p>
                      <a:pPr algn="ctr" fontAlgn="ctr"/>
                      <a:r>
                        <a:rPr lang="en-GB" sz="1600" u="none" strike="noStrike" dirty="0">
                          <a:solidFill>
                            <a:schemeClr val="accent1">
                              <a:lumMod val="50000"/>
                            </a:schemeClr>
                          </a:solidFill>
                          <a:effectLst/>
                        </a:rPr>
                        <a:t>Chinese</a:t>
                      </a:r>
                      <a:endParaRPr lang="en-GB" sz="1600" b="0" i="0" u="none" strike="noStrike" dirty="0">
                        <a:solidFill>
                          <a:schemeClr val="accent1">
                            <a:lumMod val="50000"/>
                          </a:schemeClr>
                        </a:solidFill>
                        <a:effectLst/>
                        <a:latin typeface="Times New Roman" panose="02020603050405020304" pitchFamily="18" charset="0"/>
                        <a:ea typeface="等线" panose="02010600030101010101" pitchFamily="2" charset="-122"/>
                      </a:endParaRPr>
                    </a:p>
                  </a:txBody>
                  <a:tcPr marL="6733" marR="6733" marT="6733" marB="0" anchor="ctr"/>
                </a:tc>
                <a:extLst>
                  <a:ext uri="{0D108BD9-81ED-4DB2-BD59-A6C34878D82A}">
                    <a16:rowId xmlns:a16="http://schemas.microsoft.com/office/drawing/2014/main" val="1744480573"/>
                  </a:ext>
                </a:extLst>
              </a:tr>
            </a:tbl>
          </a:graphicData>
        </a:graphic>
      </p:graphicFrame>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descr="图片 1"/>
          <p:cNvPicPr>
            <a:picLocks noChangeAspect="1"/>
          </p:cNvPicPr>
          <p:nvPr/>
        </p:nvPicPr>
        <p:blipFill>
          <a:blip r:embed="rId2" cstate="print"/>
          <a:stretch>
            <a:fillRect/>
          </a:stretch>
        </p:blipFill>
        <p:spPr>
          <a:xfrm>
            <a:off x="0" y="-203201"/>
            <a:ext cx="12192000" cy="7061201"/>
          </a:xfrm>
          <a:prstGeom prst="rect">
            <a:avLst/>
          </a:prstGeom>
        </p:spPr>
      </p:pic>
      <p:sp>
        <p:nvSpPr>
          <p:cNvPr id="333" name="标题 1"/>
          <p:cNvSpPr txBox="1">
            <a:spLocks noGrp="1"/>
          </p:cNvSpPr>
          <p:nvPr>
            <p:ph type="title"/>
          </p:nvPr>
        </p:nvSpPr>
        <p:spPr>
          <a:xfrm>
            <a:off x="774039" y="777620"/>
            <a:ext cx="9808989" cy="892175"/>
          </a:xfrm>
          <a:prstGeom prst="rect">
            <a:avLst/>
          </a:prstGeom>
        </p:spPr>
        <p:txBody>
          <a:bodyPr>
            <a:normAutofit/>
          </a:bodyPr>
          <a:lstStyle/>
          <a:p>
            <a:r>
              <a:rPr lang="en-US" sz="5400" b="1" dirty="0">
                <a:solidFill>
                  <a:schemeClr val="accent1">
                    <a:lumMod val="50000"/>
                  </a:schemeClr>
                </a:solidFill>
                <a:latin typeface="Times New Roman Bold" pitchFamily="18" charset="0"/>
                <a:cs typeface="Times New Roman Bold" pitchFamily="18" charset="0"/>
              </a:rPr>
              <a:t>A</a:t>
            </a:r>
            <a:r>
              <a:rPr sz="5400" b="1" dirty="0">
                <a:solidFill>
                  <a:schemeClr val="accent1">
                    <a:lumMod val="50000"/>
                  </a:schemeClr>
                </a:solidFill>
                <a:latin typeface="Times New Roman Bold" pitchFamily="18" charset="0"/>
                <a:cs typeface="Times New Roman Bold" pitchFamily="18" charset="0"/>
              </a:rPr>
              <a:t>pplication </a:t>
            </a:r>
            <a:r>
              <a:rPr lang="en-US" sz="5400" b="1" dirty="0">
                <a:solidFill>
                  <a:schemeClr val="accent1">
                    <a:lumMod val="50000"/>
                  </a:schemeClr>
                </a:solidFill>
                <a:latin typeface="Times New Roman Bold" pitchFamily="18" charset="0"/>
                <a:cs typeface="Times New Roman Bold" pitchFamily="18" charset="0"/>
              </a:rPr>
              <a:t>P</a:t>
            </a:r>
            <a:r>
              <a:rPr sz="5400" b="1" dirty="0">
                <a:solidFill>
                  <a:schemeClr val="accent1">
                    <a:lumMod val="50000"/>
                  </a:schemeClr>
                </a:solidFill>
                <a:latin typeface="Times New Roman Bold" pitchFamily="18" charset="0"/>
                <a:cs typeface="Times New Roman Bold" pitchFamily="18" charset="0"/>
              </a:rPr>
              <a:t>rocess</a:t>
            </a:r>
          </a:p>
        </p:txBody>
      </p:sp>
      <p:sp>
        <p:nvSpPr>
          <p:cNvPr id="334" name="内容占位符 2"/>
          <p:cNvSpPr txBox="1">
            <a:spLocks noGrp="1"/>
          </p:cNvSpPr>
          <p:nvPr>
            <p:ph idx="1"/>
          </p:nvPr>
        </p:nvSpPr>
        <p:spPr>
          <a:xfrm>
            <a:off x="719580" y="1776416"/>
            <a:ext cx="10395205" cy="3841115"/>
          </a:xfrm>
          <a:prstGeom prst="rect">
            <a:avLst/>
          </a:prstGeom>
        </p:spPr>
        <p:txBody>
          <a:bodyPr>
            <a:noAutofit/>
          </a:bodyPr>
          <a:lstStyle/>
          <a:p>
            <a:pPr marL="0" indent="0" algn="l" defTabSz="457200">
              <a:lnSpc>
                <a:spcPct val="200000"/>
              </a:lnSpc>
              <a:spcBef>
                <a:spcPts val="0"/>
              </a:spcBef>
              <a:buSzTx/>
              <a:buNone/>
              <a:defRPr sz="1800" b="1">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sz="2400" dirty="0">
                <a:solidFill>
                  <a:schemeClr val="accent1">
                    <a:lumMod val="50000"/>
                  </a:schemeClr>
                </a:solidFill>
                <a:latin typeface="Times New Roman" panose="02020803070505020304" pitchFamily="18" charset="0"/>
                <a:cs typeface="Times New Roman" panose="02020803070505020304" pitchFamily="18" charset="0"/>
              </a:rPr>
              <a:t>STEP </a:t>
            </a:r>
            <a:r>
              <a:rPr lang="en-US" sz="2400" dirty="0">
                <a:solidFill>
                  <a:schemeClr val="accent1">
                    <a:lumMod val="50000"/>
                  </a:schemeClr>
                </a:solidFill>
                <a:latin typeface="Times New Roman" panose="02020803070505020304" pitchFamily="18" charset="0"/>
                <a:cs typeface="Times New Roman" panose="02020803070505020304" pitchFamily="18" charset="0"/>
              </a:rPr>
              <a:t>1</a:t>
            </a:r>
            <a:r>
              <a:rPr sz="2400" dirty="0">
                <a:solidFill>
                  <a:schemeClr val="accent1">
                    <a:lumMod val="50000"/>
                  </a:schemeClr>
                </a:solidFill>
                <a:latin typeface="Times New Roman" panose="02020803070505020304" pitchFamily="18" charset="0"/>
                <a:cs typeface="Times New Roman" panose="02020803070505020304" pitchFamily="18" charset="0"/>
              </a:rPr>
              <a:t>: </a:t>
            </a:r>
            <a:r>
              <a:rPr lang="en-US" sz="2400" dirty="0">
                <a:solidFill>
                  <a:schemeClr val="accent1">
                    <a:lumMod val="50000"/>
                  </a:schemeClr>
                </a:solidFill>
                <a:latin typeface="Times New Roman" panose="02020803070505020304" pitchFamily="18" charset="0"/>
                <a:cs typeface="Times New Roman" panose="02020803070505020304" pitchFamily="18" charset="0"/>
              </a:rPr>
              <a:t>Online Application </a:t>
            </a:r>
            <a:endParaRPr lang="en-US" sz="2000" dirty="0">
              <a:solidFill>
                <a:schemeClr val="accent1">
                  <a:lumMod val="50000"/>
                </a:schemeClr>
              </a:solidFill>
              <a:latin typeface="Times New Roman" panose="02020803070505020304" pitchFamily="18" charset="0"/>
              <a:cs typeface="Times New Roman" panose="02020803070505020304" pitchFamily="18" charset="0"/>
            </a:endParaRPr>
          </a:p>
          <a:p>
            <a:pPr marL="0" indent="0" algn="l" defTabSz="457200">
              <a:lnSpc>
                <a:spcPct val="150000"/>
              </a:lnSpc>
              <a:spcBef>
                <a:spcPts val="0"/>
              </a:spcBef>
              <a:buSzTx/>
              <a:buNone/>
              <a:defRPr sz="1800" b="1">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lang="en-US" sz="2000" b="0" dirty="0">
                <a:solidFill>
                  <a:schemeClr val="accent1">
                    <a:lumMod val="50000"/>
                  </a:schemeClr>
                </a:solidFill>
                <a:latin typeface="Times New Roman" panose="02020803070505020304" pitchFamily="18" charset="0"/>
                <a:cs typeface="Times New Roman" panose="02020803070505020304" pitchFamily="18" charset="0"/>
              </a:rPr>
              <a:t>(Visit </a:t>
            </a:r>
            <a:r>
              <a:rPr lang="en-US" sz="2000" b="0" u="sng" dirty="0">
                <a:solidFill>
                  <a:schemeClr val="accent1">
                    <a:lumMod val="50000"/>
                  </a:schemeClr>
                </a:solidFill>
                <a:latin typeface="Times New Roman" panose="02020803070505020304" pitchFamily="18" charset="0"/>
                <a:cs typeface="Times New Roman" panose="02020803070505020304" pitchFamily="18" charset="0"/>
                <a:hlinkClick r:id="rId3"/>
              </a:rPr>
              <a:t>http://www.campuschina.org</a:t>
            </a:r>
            <a:r>
              <a:rPr lang="en-US" sz="2000" b="0" u="sng" dirty="0">
                <a:solidFill>
                  <a:schemeClr val="accent1">
                    <a:lumMod val="50000"/>
                  </a:schemeClr>
                </a:solidFill>
                <a:latin typeface="Times New Roman" panose="02020803070505020304" pitchFamily="18" charset="0"/>
                <a:cs typeface="Times New Roman" panose="02020803070505020304" pitchFamily="18" charset="0"/>
              </a:rPr>
              <a:t> </a:t>
            </a:r>
            <a:r>
              <a:rPr lang="en-US" sz="2000" b="0" dirty="0">
                <a:solidFill>
                  <a:schemeClr val="accent1">
                    <a:lumMod val="50000"/>
                  </a:schemeClr>
                </a:solidFill>
                <a:latin typeface="Times New Roman" panose="02020803070505020304" pitchFamily="18" charset="0"/>
                <a:cs typeface="Times New Roman" panose="02020803070505020304" pitchFamily="18" charset="0"/>
              </a:rPr>
              <a:t> and click “Application Online” to log in)</a:t>
            </a:r>
            <a:endParaRPr lang="en-US" sz="1800" dirty="0">
              <a:solidFill>
                <a:schemeClr val="accent1">
                  <a:lumMod val="50000"/>
                </a:schemeClr>
              </a:solidFill>
              <a:latin typeface="Times New Roman" panose="02020803070505020304" pitchFamily="18" charset="0"/>
              <a:cs typeface="Times New Roman" panose="02020803070505020304" pitchFamily="18" charset="0"/>
            </a:endParaRPr>
          </a:p>
          <a:p>
            <a:pPr marL="0" indent="0" defTabSz="457200">
              <a:lnSpc>
                <a:spcPct val="150000"/>
              </a:lnSpc>
              <a:spcBef>
                <a:spcPts val="0"/>
              </a:spcBef>
              <a:buNone/>
              <a:defRPr sz="1800" b="1">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lang="en-US" altLang="zh-CN" sz="2000" dirty="0">
                <a:solidFill>
                  <a:schemeClr val="accent1">
                    <a:lumMod val="50000"/>
                  </a:schemeClr>
                </a:solidFill>
              </a:rPr>
              <a:t>The Agency Number of CUMT: 10290     </a:t>
            </a:r>
            <a:r>
              <a:rPr lang="en-US" altLang="zh-CN" sz="2000" dirty="0">
                <a:solidFill>
                  <a:schemeClr val="accent1">
                    <a:lumMod val="50000"/>
                  </a:schemeClr>
                </a:solidFill>
                <a:latin typeface="Times New Roman Bold" panose="02020803070505020304" charset="0"/>
                <a:ea typeface="Times Roman"/>
                <a:cs typeface="Times New Roman Bold" panose="02020803070505020304" charset="0"/>
                <a:sym typeface="Times Roman"/>
              </a:rPr>
              <a:t>Type B</a:t>
            </a:r>
          </a:p>
          <a:p>
            <a:pPr defTabSz="457200">
              <a:lnSpc>
                <a:spcPct val="200000"/>
              </a:lnSpc>
              <a:buNone/>
              <a:defRPr sz="1800" b="1">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lang="en-US" altLang="zh-CN" sz="2400" b="1" dirty="0">
                <a:solidFill>
                  <a:schemeClr val="accent1">
                    <a:lumMod val="50000"/>
                  </a:schemeClr>
                </a:solidFill>
                <a:uFill>
                  <a:solidFill>
                    <a:srgbClr val="5A5A5A"/>
                  </a:solidFill>
                </a:uFill>
                <a:latin typeface="Times New Roman" panose="02020803070505020304" pitchFamily="18" charset="0"/>
                <a:ea typeface="Times New Roman" panose="02020803070505020304"/>
                <a:cs typeface="Times New Roman" panose="02020803070505020304" pitchFamily="18" charset="0"/>
                <a:sym typeface="+mn-ea"/>
              </a:rPr>
              <a:t>STEP 2: Exams &amp; Interviews </a:t>
            </a:r>
          </a:p>
          <a:p>
            <a:pPr defTabSz="457200">
              <a:lnSpc>
                <a:spcPct val="200000"/>
              </a:lnSpc>
              <a:buNone/>
              <a:defRPr sz="1800" b="1">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lang="en-US" altLang="zh-CN" sz="2400" b="1" dirty="0">
                <a:solidFill>
                  <a:schemeClr val="accent1">
                    <a:lumMod val="50000"/>
                  </a:schemeClr>
                </a:solidFill>
                <a:uFill>
                  <a:solidFill>
                    <a:srgbClr val="5A5A5A"/>
                  </a:solidFill>
                </a:uFill>
                <a:latin typeface="Times New Roman" panose="02020803070505020304" pitchFamily="18" charset="0"/>
                <a:ea typeface="Times New Roman" panose="02020803070505020304"/>
                <a:cs typeface="Times New Roman" panose="02020803070505020304" pitchFamily="18" charset="0"/>
                <a:sym typeface="+mn-ea"/>
              </a:rPr>
              <a:t>STEP 3: Admission &amp; Confirmation</a:t>
            </a:r>
            <a:endParaRPr lang="zh-CN" altLang="en-US" sz="2400" b="1" dirty="0">
              <a:solidFill>
                <a:schemeClr val="accent1">
                  <a:lumMod val="50000"/>
                </a:schemeClr>
              </a:solidFill>
              <a:uFill>
                <a:solidFill>
                  <a:srgbClr val="5A5A5A"/>
                </a:solidFill>
              </a:uFill>
              <a:latin typeface="Times New Roman" panose="02020803070505020304" pitchFamily="18" charset="0"/>
              <a:ea typeface="Times New Roman" panose="02020803070505020304"/>
              <a:cs typeface="Times New Roman" panose="02020803070505020304" pitchFamily="18" charset="0"/>
              <a:sym typeface="+mn-ea"/>
            </a:endParaRPr>
          </a:p>
          <a:p>
            <a:pPr marL="0" indent="0" defTabSz="457200">
              <a:lnSpc>
                <a:spcPct val="200000"/>
              </a:lnSpc>
              <a:spcBef>
                <a:spcPts val="0"/>
              </a:spcBef>
              <a:buNone/>
              <a:defRPr sz="1800" b="1">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endParaRPr lang="en-US" altLang="zh-CN" sz="1800" dirty="0">
              <a:solidFill>
                <a:schemeClr val="accent1">
                  <a:lumMod val="50000"/>
                </a:schemeClr>
              </a:solidFill>
              <a:latin typeface="Times New Roman Bold" panose="02020803070505020304" charset="0"/>
              <a:ea typeface="Times Roman"/>
              <a:cs typeface="Times New Roman Bold" panose="02020803070505020304" charset="0"/>
              <a:sym typeface="Times Roman"/>
            </a:endParaRPr>
          </a:p>
        </p:txBody>
      </p:sp>
      <p:pic>
        <p:nvPicPr>
          <p:cNvPr id="256" name="图片 2" descr="图片 2"/>
          <p:cNvPicPr>
            <a:picLocks noChangeAspect="1"/>
          </p:cNvPicPr>
          <p:nvPr/>
        </p:nvPicPr>
        <p:blipFill>
          <a:blip r:embed="rId4" cstate="print"/>
          <a:stretch>
            <a:fillRect/>
          </a:stretch>
        </p:blipFill>
        <p:spPr>
          <a:xfrm>
            <a:off x="9700952" y="279007"/>
            <a:ext cx="2309339" cy="591718"/>
          </a:xfrm>
          <a:prstGeom prst="rect">
            <a:avLst/>
          </a:prstGeom>
          <a:ln w="12700">
            <a:miter lim="400000"/>
            <a:headEnd/>
            <a:tailEnd/>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descr="图片 1"/>
          <p:cNvPicPr>
            <a:picLocks noChangeAspect="1"/>
          </p:cNvPicPr>
          <p:nvPr/>
        </p:nvPicPr>
        <p:blipFill>
          <a:blip r:embed="rId3" cstate="print"/>
          <a:stretch>
            <a:fillRect/>
          </a:stretch>
        </p:blipFill>
        <p:spPr>
          <a:xfrm>
            <a:off x="0" y="-203201"/>
            <a:ext cx="12192000" cy="7061201"/>
          </a:xfrm>
          <a:prstGeom prst="rect">
            <a:avLst/>
          </a:prstGeom>
        </p:spPr>
      </p:pic>
      <p:sp>
        <p:nvSpPr>
          <p:cNvPr id="3" name="内容占位符 2"/>
          <p:cNvSpPr>
            <a:spLocks noGrp="1"/>
          </p:cNvSpPr>
          <p:nvPr>
            <p:ph idx="1"/>
          </p:nvPr>
        </p:nvSpPr>
        <p:spPr>
          <a:xfrm>
            <a:off x="716281" y="1622869"/>
            <a:ext cx="4986529" cy="4805363"/>
          </a:xfrm>
        </p:spPr>
        <p:txBody>
          <a:bodyPr>
            <a:normAutofit fontScale="92500"/>
          </a:bodyPr>
          <a:lstStyle/>
          <a:p>
            <a:pPr>
              <a:lnSpc>
                <a:spcPct val="200000"/>
              </a:lnSpc>
              <a:buNone/>
            </a:pPr>
            <a:r>
              <a:rPr lang="en-US" altLang="zh-CN" sz="2000" dirty="0">
                <a:solidFill>
                  <a:schemeClr val="accent1">
                    <a:lumMod val="50000"/>
                  </a:schemeClr>
                </a:solidFill>
                <a:latin typeface="Times New Roman" panose="02020803070505020304" pitchFamily="18" charset="0"/>
                <a:cs typeface="Times New Roman" panose="02020803070505020304" pitchFamily="18" charset="0"/>
              </a:rPr>
              <a:t>1. CSC Application Form;</a:t>
            </a:r>
          </a:p>
          <a:p>
            <a:pPr>
              <a:lnSpc>
                <a:spcPct val="200000"/>
              </a:lnSpc>
              <a:buNone/>
            </a:pPr>
            <a:r>
              <a:rPr lang="en-US" altLang="zh-CN" sz="2000" dirty="0">
                <a:solidFill>
                  <a:schemeClr val="accent1">
                    <a:lumMod val="50000"/>
                  </a:schemeClr>
                </a:solidFill>
                <a:latin typeface="Times New Roman" panose="02020803070505020304" pitchFamily="18" charset="0"/>
                <a:cs typeface="Times New Roman" panose="02020803070505020304" pitchFamily="18" charset="0"/>
              </a:rPr>
              <a:t>2. Copy of Passport Home Page;</a:t>
            </a:r>
          </a:p>
          <a:p>
            <a:pPr>
              <a:lnSpc>
                <a:spcPct val="200000"/>
              </a:lnSpc>
              <a:buNone/>
            </a:pPr>
            <a:r>
              <a:rPr lang="en-US" altLang="zh-CN" sz="2000" dirty="0">
                <a:solidFill>
                  <a:schemeClr val="accent1">
                    <a:lumMod val="50000"/>
                  </a:schemeClr>
                </a:solidFill>
                <a:latin typeface="Times New Roman" panose="02020803070505020304" pitchFamily="18" charset="0"/>
                <a:cs typeface="Times New Roman" panose="02020803070505020304" pitchFamily="18" charset="0"/>
              </a:rPr>
              <a:t>3. Notarized Highest Diploma;</a:t>
            </a:r>
          </a:p>
          <a:p>
            <a:pPr>
              <a:lnSpc>
                <a:spcPct val="160000"/>
              </a:lnSpc>
              <a:buNone/>
            </a:pPr>
            <a:r>
              <a:rPr lang="en-US" altLang="zh-CN" sz="2000" dirty="0">
                <a:solidFill>
                  <a:schemeClr val="accent1">
                    <a:lumMod val="50000"/>
                  </a:schemeClr>
                </a:solidFill>
                <a:latin typeface="Times New Roman" panose="02020803070505020304" pitchFamily="18" charset="0"/>
                <a:cs typeface="Times New Roman" panose="02020803070505020304" pitchFamily="18" charset="0"/>
              </a:rPr>
              <a:t>4. Academic Transcripts (from the undergraduate program onwards);</a:t>
            </a:r>
          </a:p>
          <a:p>
            <a:pPr>
              <a:lnSpc>
                <a:spcPct val="150000"/>
              </a:lnSpc>
              <a:buNone/>
            </a:pPr>
            <a:r>
              <a:rPr lang="en-US" altLang="zh-CN" sz="2000" dirty="0">
                <a:solidFill>
                  <a:schemeClr val="accent1">
                    <a:lumMod val="50000"/>
                  </a:schemeClr>
                </a:solidFill>
                <a:latin typeface="Times New Roman" panose="02020803070505020304" pitchFamily="18" charset="0"/>
                <a:cs typeface="Times New Roman" panose="02020803070505020304" pitchFamily="18" charset="0"/>
              </a:rPr>
              <a:t>5. </a:t>
            </a:r>
            <a:r>
              <a:rPr lang="en-US" altLang="zh-CN" sz="2100" dirty="0">
                <a:solidFill>
                  <a:schemeClr val="accent1">
                    <a:lumMod val="50000"/>
                  </a:schemeClr>
                </a:solidFill>
                <a:latin typeface="Times New Roman" panose="02020803070505020304" pitchFamily="18" charset="0"/>
                <a:cs typeface="Times New Roman" panose="02020803070505020304" pitchFamily="18" charset="0"/>
              </a:rPr>
              <a:t>Language qualification certificates (English: IELTS ≥ 5.5, TOEFL ≥ 79,  Duolingo English Test ≥95; Chinese:  ≥ HSK-4 )</a:t>
            </a:r>
          </a:p>
        </p:txBody>
      </p:sp>
      <p:sp>
        <p:nvSpPr>
          <p:cNvPr id="4" name="标题 1"/>
          <p:cNvSpPr txBox="1">
            <a:spLocks noGrp="1"/>
          </p:cNvSpPr>
          <p:nvPr>
            <p:ph type="title"/>
          </p:nvPr>
        </p:nvSpPr>
        <p:spPr>
          <a:xfrm>
            <a:off x="728472" y="365125"/>
            <a:ext cx="10515600" cy="1325563"/>
          </a:xfrm>
          <a:prstGeom prst="rect">
            <a:avLst/>
          </a:prstGeom>
        </p:spPr>
        <p:txBody>
          <a:bodyPr>
            <a:normAutofit/>
          </a:bodyPr>
          <a:lstStyle/>
          <a:p>
            <a:r>
              <a:rPr lang="en-US" sz="4800" b="1" dirty="0">
                <a:solidFill>
                  <a:schemeClr val="accent1">
                    <a:lumMod val="50000"/>
                  </a:schemeClr>
                </a:solidFill>
                <a:latin typeface="Times New Roman Bold" pitchFamily="18" charset="0"/>
                <a:cs typeface="Times New Roman Bold" pitchFamily="18" charset="0"/>
              </a:rPr>
              <a:t>A</a:t>
            </a:r>
            <a:r>
              <a:rPr sz="4800" b="1" dirty="0">
                <a:solidFill>
                  <a:schemeClr val="accent1">
                    <a:lumMod val="50000"/>
                  </a:schemeClr>
                </a:solidFill>
                <a:latin typeface="Times New Roman Bold" pitchFamily="18" charset="0"/>
                <a:cs typeface="Times New Roman Bold" pitchFamily="18" charset="0"/>
              </a:rPr>
              <a:t>pplication </a:t>
            </a:r>
            <a:r>
              <a:rPr lang="en-US" sz="4800" b="1" dirty="0">
                <a:solidFill>
                  <a:schemeClr val="accent1">
                    <a:lumMod val="50000"/>
                  </a:schemeClr>
                </a:solidFill>
                <a:latin typeface="Times New Roman Bold" pitchFamily="18" charset="0"/>
                <a:cs typeface="Times New Roman Bold" pitchFamily="18" charset="0"/>
              </a:rPr>
              <a:t>Materials </a:t>
            </a:r>
            <a:endParaRPr sz="4800" b="1" dirty="0">
              <a:solidFill>
                <a:schemeClr val="accent1">
                  <a:lumMod val="50000"/>
                </a:schemeClr>
              </a:solidFill>
              <a:latin typeface="Times New Roman Bold" pitchFamily="18" charset="0"/>
              <a:cs typeface="Times New Roman Bold" pitchFamily="18" charset="0"/>
            </a:endParaRPr>
          </a:p>
        </p:txBody>
      </p:sp>
      <p:pic>
        <p:nvPicPr>
          <p:cNvPr id="5" name="图片 2" descr="图片 2"/>
          <p:cNvPicPr>
            <a:picLocks noChangeAspect="1"/>
          </p:cNvPicPr>
          <p:nvPr/>
        </p:nvPicPr>
        <p:blipFill>
          <a:blip r:embed="rId4" cstate="print"/>
          <a:stretch>
            <a:fillRect/>
          </a:stretch>
        </p:blipFill>
        <p:spPr>
          <a:xfrm>
            <a:off x="9700952" y="279007"/>
            <a:ext cx="2309339" cy="591718"/>
          </a:xfrm>
          <a:prstGeom prst="rect">
            <a:avLst/>
          </a:prstGeom>
          <a:ln w="12700">
            <a:miter lim="400000"/>
            <a:headEnd/>
            <a:tailEnd/>
          </a:ln>
        </p:spPr>
      </p:pic>
      <p:sp>
        <p:nvSpPr>
          <p:cNvPr id="6" name="内容占位符 2"/>
          <p:cNvSpPr txBox="1">
            <a:spLocks/>
          </p:cNvSpPr>
          <p:nvPr/>
        </p:nvSpPr>
        <p:spPr>
          <a:xfrm>
            <a:off x="5861305" y="1622869"/>
            <a:ext cx="6172200" cy="5961887"/>
          </a:xfrm>
          <a:prstGeom prst="rect">
            <a:avLst/>
          </a:prstGeom>
        </p:spPr>
        <p:txBody>
          <a:bodyPr vert="horz" lIns="91440" tIns="45720" rIns="91440" bIns="45720" rtlCol="0">
            <a:normAutofit/>
          </a:bodyPr>
          <a:lstStyle/>
          <a:p>
            <a:pPr marL="228600" lvl="0" indent="-228600" hangingPunct="1">
              <a:lnSpc>
                <a:spcPct val="150000"/>
              </a:lnSpc>
              <a:spcBef>
                <a:spcPts val="1000"/>
              </a:spcBef>
              <a:defRPr/>
            </a:pPr>
            <a:r>
              <a:rPr kumimoji="0" lang="en-US" altLang="zh-CN" sz="2000" b="0" i="0" u="none" strike="noStrike" kern="1200" cap="none" spc="0" normalizeH="0" baseline="0" noProof="0" dirty="0">
                <a:ln>
                  <a:noFill/>
                </a:ln>
                <a:solidFill>
                  <a:schemeClr val="accent1">
                    <a:lumMod val="50000"/>
                  </a:schemeClr>
                </a:solidFill>
                <a:effectLst/>
                <a:uLnTx/>
                <a:uFillTx/>
                <a:latin typeface="Times New Roman" panose="02020803070505020304" pitchFamily="18" charset="0"/>
                <a:ea typeface="+mn-ea"/>
                <a:cs typeface="Times New Roman" panose="02020803070505020304" pitchFamily="18" charset="0"/>
              </a:rPr>
              <a:t>6. A study plan proposal </a:t>
            </a:r>
            <a:r>
              <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rPr>
              <a:t>(&gt;1500 words</a:t>
            </a:r>
            <a:r>
              <a:rPr lang="zh-CN" altLang="en-US" sz="2000" dirty="0">
                <a:solidFill>
                  <a:schemeClr val="accent1">
                    <a:lumMod val="50000"/>
                  </a:schemeClr>
                </a:solidFill>
                <a:latin typeface="Times New Roman" panose="02020803070505020304" pitchFamily="18" charset="0"/>
                <a:cs typeface="Times New Roman" panose="02020803070505020304" pitchFamily="18" charset="0"/>
                <a:sym typeface="+mn-ea"/>
              </a:rPr>
              <a:t>；</a:t>
            </a:r>
            <a:r>
              <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rPr>
              <a:t> Chinese/English;</a:t>
            </a:r>
            <a:r>
              <a:rPr lang="zh-CN" altLang="en-US" sz="2000" dirty="0">
                <a:solidFill>
                  <a:schemeClr val="accent1">
                    <a:lumMod val="50000"/>
                  </a:schemeClr>
                </a:solidFill>
                <a:latin typeface="Times New Roman" panose="02020803070505020304" pitchFamily="18" charset="0"/>
                <a:cs typeface="Times New Roman" panose="02020803070505020304" pitchFamily="18" charset="0"/>
                <a:sym typeface="+mn-ea"/>
              </a:rPr>
              <a:t> </a:t>
            </a:r>
            <a:r>
              <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rPr>
              <a:t>signed by CUMT tutor for </a:t>
            </a:r>
            <a:r>
              <a:rPr lang="en-US" altLang="zh-CN" sz="2000" dirty="0">
                <a:solidFill>
                  <a:schemeClr val="accent1">
                    <a:lumMod val="50000"/>
                  </a:schemeClr>
                </a:solidFill>
                <a:latin typeface="Times New Roman" panose="02020803070505020304" pitchFamily="18" charset="0"/>
                <a:cs typeface="Times New Roman" panose="02020803070505020304" pitchFamily="18" charset="0"/>
              </a:rPr>
              <a:t>postgraduate applicant</a:t>
            </a:r>
            <a:r>
              <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rPr>
              <a:t>);</a:t>
            </a:r>
            <a:endParaRPr kumimoji="0" lang="en-US" altLang="zh-CN" sz="2000" b="0" i="0" u="none" strike="noStrike" kern="1200" cap="none" spc="0" normalizeH="0" baseline="0" noProof="0" dirty="0">
              <a:ln>
                <a:noFill/>
              </a:ln>
              <a:solidFill>
                <a:schemeClr val="accent1">
                  <a:lumMod val="50000"/>
                </a:schemeClr>
              </a:solidFill>
              <a:effectLst/>
              <a:uLnTx/>
              <a:uFillTx/>
              <a:latin typeface="Times New Roman" panose="02020803070505020304" pitchFamily="18" charset="0"/>
              <a:ea typeface="+mn-ea"/>
              <a:cs typeface="Times New Roman" panose="02020803070505020304" pitchFamily="18" charset="0"/>
            </a:endParaRPr>
          </a:p>
          <a:p>
            <a:pPr marL="228600" lvl="0" indent="-228600" hangingPunct="1">
              <a:lnSpc>
                <a:spcPct val="200000"/>
              </a:lnSpc>
              <a:spcBef>
                <a:spcPts val="1000"/>
              </a:spcBef>
              <a:defRPr/>
            </a:pPr>
            <a:r>
              <a:rPr kumimoji="0" lang="en-US" altLang="zh-CN" sz="2000" b="0" i="0" u="none" strike="noStrike" kern="1200" cap="none" spc="0" normalizeH="0" baseline="0" noProof="0" dirty="0">
                <a:ln>
                  <a:noFill/>
                </a:ln>
                <a:solidFill>
                  <a:schemeClr val="accent1">
                    <a:lumMod val="50000"/>
                  </a:schemeClr>
                </a:solidFill>
                <a:effectLst/>
                <a:uLnTx/>
                <a:uFillTx/>
                <a:latin typeface="Times New Roman" panose="02020803070505020304" pitchFamily="18" charset="0"/>
                <a:ea typeface="+mn-ea"/>
                <a:cs typeface="Times New Roman" panose="02020803070505020304" pitchFamily="18" charset="0"/>
              </a:rPr>
              <a:t>7. Two letters of recommendation</a:t>
            </a:r>
            <a:r>
              <a:rPr lang="en-US" altLang="zh-CN" sz="2000" kern="1200" dirty="0">
                <a:solidFill>
                  <a:schemeClr val="accent1">
                    <a:lumMod val="50000"/>
                  </a:schemeClr>
                </a:solidFill>
                <a:latin typeface="Times New Roman" panose="02020803070505020304" pitchFamily="18" charset="0"/>
                <a:ea typeface="+mn-ea"/>
                <a:cs typeface="Times New Roman" panose="02020803070505020304" pitchFamily="18" charset="0"/>
              </a:rPr>
              <a:t>(</a:t>
            </a:r>
            <a:r>
              <a:rPr lang="en-US" altLang="zh-CN" sz="2000" dirty="0">
                <a:solidFill>
                  <a:schemeClr val="accent1">
                    <a:lumMod val="50000"/>
                  </a:schemeClr>
                </a:solidFill>
                <a:latin typeface="Times New Roman" panose="02020803070505020304" pitchFamily="18" charset="0"/>
                <a:cs typeface="Times New Roman" panose="02020803070505020304" pitchFamily="18" charset="0"/>
              </a:rPr>
              <a:t>postgraduate applicant)</a:t>
            </a:r>
            <a:r>
              <a:rPr kumimoji="0" lang="en-US" altLang="zh-CN" sz="2000" b="0" i="0" u="none" strike="noStrike" kern="1200" cap="none" spc="0" normalizeH="0" baseline="0" noProof="0" dirty="0">
                <a:ln>
                  <a:noFill/>
                </a:ln>
                <a:solidFill>
                  <a:schemeClr val="accent1">
                    <a:lumMod val="50000"/>
                  </a:schemeClr>
                </a:solidFill>
                <a:effectLst/>
                <a:uLnTx/>
                <a:uFillTx/>
                <a:latin typeface="Times New Roman" panose="02020803070505020304" pitchFamily="18" charset="0"/>
                <a:ea typeface="+mn-ea"/>
                <a:cs typeface="Times New Roman" panose="02020803070505020304" pitchFamily="18" charset="0"/>
              </a:rPr>
              <a:t>;</a:t>
            </a:r>
          </a:p>
          <a:p>
            <a:pPr marL="228600" lvl="0" indent="-228600" hangingPunct="1">
              <a:lnSpc>
                <a:spcPct val="150000"/>
              </a:lnSpc>
              <a:spcBef>
                <a:spcPts val="1000"/>
              </a:spcBef>
              <a:defRPr/>
            </a:pPr>
            <a:r>
              <a:rPr kumimoji="0" lang="en-US" altLang="zh-CN" sz="2000" b="0" i="0" u="none" strike="noStrike" kern="1200" cap="none" spc="0" normalizeH="0" baseline="0" noProof="0" dirty="0">
                <a:ln>
                  <a:noFill/>
                </a:ln>
                <a:solidFill>
                  <a:schemeClr val="accent1">
                    <a:lumMod val="50000"/>
                  </a:schemeClr>
                </a:solidFill>
                <a:effectLst/>
                <a:uLnTx/>
                <a:uFillTx/>
                <a:latin typeface="Times New Roman" panose="02020803070505020304" pitchFamily="18" charset="0"/>
                <a:ea typeface="+mn-ea"/>
                <a:cs typeface="Times New Roman" panose="02020803070505020304" pitchFamily="18" charset="0"/>
              </a:rPr>
              <a:t>8. One Acceptance </a:t>
            </a:r>
            <a:r>
              <a:rPr lang="en-US" altLang="zh-CN" sz="2000" kern="1200" dirty="0">
                <a:solidFill>
                  <a:schemeClr val="accent1">
                    <a:lumMod val="50000"/>
                  </a:schemeClr>
                </a:solidFill>
                <a:latin typeface="Times New Roman" panose="02020803070505020304" pitchFamily="18" charset="0"/>
                <a:ea typeface="+mn-ea"/>
                <a:cs typeface="Times New Roman" panose="02020803070505020304" pitchFamily="18" charset="0"/>
              </a:rPr>
              <a:t>Letter from a CUMT tutor (</a:t>
            </a:r>
            <a:r>
              <a:rPr lang="en-US" altLang="zh-CN" sz="2000" dirty="0">
                <a:solidFill>
                  <a:schemeClr val="accent1">
                    <a:lumMod val="50000"/>
                  </a:schemeClr>
                </a:solidFill>
                <a:latin typeface="Times New Roman" panose="02020803070505020304" pitchFamily="18" charset="0"/>
                <a:cs typeface="Times New Roman" panose="02020803070505020304" pitchFamily="18" charset="0"/>
              </a:rPr>
              <a:t>postgraduate applicant)</a:t>
            </a:r>
            <a:r>
              <a:rPr lang="en-US" altLang="zh-CN" sz="2000" kern="1200" dirty="0">
                <a:solidFill>
                  <a:schemeClr val="accent1">
                    <a:lumMod val="50000"/>
                  </a:schemeClr>
                </a:solidFill>
                <a:latin typeface="Times New Roman" panose="02020803070505020304" pitchFamily="18" charset="0"/>
                <a:ea typeface="+mn-ea"/>
                <a:cs typeface="Times New Roman" panose="02020803070505020304" pitchFamily="18" charset="0"/>
              </a:rPr>
              <a:t>;</a:t>
            </a:r>
          </a:p>
          <a:p>
            <a:pPr marL="228600" marR="0" lvl="0" indent="-228600" algn="l" defTabSz="914400" rtl="0" eaLnBrk="1" fontAlgn="auto" latinLnBrk="0" hangingPunct="1">
              <a:lnSpc>
                <a:spcPct val="150000"/>
              </a:lnSpc>
              <a:spcBef>
                <a:spcPts val="1000"/>
              </a:spcBef>
              <a:spcAft>
                <a:spcPts val="0"/>
              </a:spcAft>
              <a:buClrTx/>
              <a:buSzTx/>
              <a:tabLst/>
              <a:defRPr/>
            </a:pPr>
            <a:r>
              <a:rPr kumimoji="0" lang="en-US" altLang="zh-CN" sz="2000" b="0" i="0" u="none" strike="noStrike" kern="1200" cap="none" spc="0" normalizeH="0" baseline="0" noProof="0" dirty="0">
                <a:ln>
                  <a:noFill/>
                </a:ln>
                <a:solidFill>
                  <a:schemeClr val="accent1">
                    <a:lumMod val="50000"/>
                  </a:schemeClr>
                </a:solidFill>
                <a:effectLst/>
                <a:uLnTx/>
                <a:uFillTx/>
                <a:latin typeface="Times New Roman" panose="02020803070505020304" pitchFamily="18" charset="0"/>
                <a:ea typeface="+mn-ea"/>
                <a:cs typeface="Times New Roman" panose="02020803070505020304" pitchFamily="18" charset="0"/>
              </a:rPr>
              <a:t>9. A </a:t>
            </a:r>
            <a:r>
              <a:rPr lang="en-US" altLang="zh-CN" sz="1900" kern="1200" dirty="0">
                <a:solidFill>
                  <a:schemeClr val="accent1">
                    <a:lumMod val="50000"/>
                  </a:schemeClr>
                </a:solidFill>
                <a:latin typeface="Times New Roman" panose="02020803070505020304" pitchFamily="18" charset="0"/>
                <a:ea typeface="+mn-ea"/>
                <a:cs typeface="Times New Roman" panose="02020803070505020304" pitchFamily="18" charset="0"/>
              </a:rPr>
              <a:t>photocopy of the Foreigner Physical Examination Form completed </a:t>
            </a:r>
            <a:r>
              <a:rPr kumimoji="0" lang="en-US" altLang="zh-CN" sz="2000" b="0" i="0" u="none" strike="noStrike" kern="1200" cap="none" spc="0" normalizeH="0" baseline="0" noProof="0" dirty="0">
                <a:ln>
                  <a:noFill/>
                </a:ln>
                <a:solidFill>
                  <a:schemeClr val="accent1">
                    <a:lumMod val="50000"/>
                  </a:schemeClr>
                </a:solidFill>
                <a:effectLst/>
                <a:uLnTx/>
                <a:uFillTx/>
                <a:latin typeface="Times New Roman" panose="02020803070505020304" pitchFamily="18" charset="0"/>
                <a:ea typeface="+mn-ea"/>
                <a:cs typeface="Times New Roman" panose="02020803070505020304" pitchFamily="18" charset="0"/>
              </a:rPr>
              <a:t>in English (valid for only 6 months);</a:t>
            </a:r>
          </a:p>
          <a:p>
            <a:pPr marL="228600" marR="0" lvl="0" indent="-228600" algn="l" defTabSz="914400" rtl="0" eaLnBrk="1" fontAlgn="auto" latinLnBrk="0" hangingPunct="1">
              <a:lnSpc>
                <a:spcPct val="200000"/>
              </a:lnSpc>
              <a:spcBef>
                <a:spcPts val="1000"/>
              </a:spcBef>
              <a:spcAft>
                <a:spcPts val="0"/>
              </a:spcAft>
              <a:buClrTx/>
              <a:buSzTx/>
              <a:tabLst/>
              <a:defRPr/>
            </a:pPr>
            <a:r>
              <a:rPr kumimoji="0" lang="en-US" altLang="zh-CN" sz="2000" b="0" i="0" u="none" strike="noStrike" kern="1200" cap="none" spc="0" normalizeH="0" baseline="0" noProof="0" dirty="0">
                <a:ln>
                  <a:noFill/>
                </a:ln>
                <a:solidFill>
                  <a:schemeClr val="accent1">
                    <a:lumMod val="50000"/>
                  </a:schemeClr>
                </a:solidFill>
                <a:effectLst/>
                <a:uLnTx/>
                <a:uFillTx/>
                <a:latin typeface="Times New Roman" panose="02020803070505020304" pitchFamily="18" charset="0"/>
                <a:ea typeface="+mn-ea"/>
                <a:cs typeface="Times New Roman" panose="02020803070505020304" pitchFamily="18" charset="0"/>
              </a:rPr>
              <a:t>10. Non-criminal record report(issued within 6 months)</a:t>
            </a:r>
            <a:endParaRPr kumimoji="0" lang="zh-CN" altLang="en-US" sz="2000" b="0" i="0" u="none" strike="noStrike" kern="1200" cap="none" spc="0" normalizeH="0" baseline="0" noProof="0" dirty="0">
              <a:ln>
                <a:noFill/>
              </a:ln>
              <a:solidFill>
                <a:schemeClr val="accent1">
                  <a:lumMod val="50000"/>
                </a:schemeClr>
              </a:solidFill>
              <a:effectLst/>
              <a:uLnTx/>
              <a:uFillTx/>
              <a:latin typeface="Times New Roman" panose="02020803070505020304" pitchFamily="18" charset="0"/>
              <a:ea typeface="+mn-ea"/>
              <a:cs typeface="Times New Roman" panose="02020803070505020304" pitchFamily="18"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 descr="图片 1"/>
          <p:cNvPicPr>
            <a:picLocks noChangeAspect="1"/>
          </p:cNvPicPr>
          <p:nvPr/>
        </p:nvPicPr>
        <p:blipFill>
          <a:blip r:embed="rId3" cstate="print"/>
          <a:stretch>
            <a:fillRect/>
          </a:stretch>
        </p:blipFill>
        <p:spPr>
          <a:xfrm>
            <a:off x="0" y="-10750"/>
            <a:ext cx="12192000" cy="6879499"/>
          </a:xfrm>
          <a:prstGeom prst="rect">
            <a:avLst/>
          </a:prstGeom>
          <a:ln w="12700">
            <a:miter lim="400000"/>
            <a:headEnd/>
            <a:tailEnd/>
          </a:ln>
        </p:spPr>
      </p:pic>
      <p:sp>
        <p:nvSpPr>
          <p:cNvPr id="26" name="文本框 25">
            <a:extLst>
              <a:ext uri="{FF2B5EF4-FFF2-40B4-BE49-F238E27FC236}">
                <a16:creationId xmlns:a16="http://schemas.microsoft.com/office/drawing/2014/main" id="{E812FCB6-6CEE-4045-84E6-A4AC339AF1A2}"/>
              </a:ext>
            </a:extLst>
          </p:cNvPr>
          <p:cNvSpPr txBox="1"/>
          <p:nvPr/>
        </p:nvSpPr>
        <p:spPr>
          <a:xfrm>
            <a:off x="6522745" y="1349194"/>
            <a:ext cx="4260050" cy="461665"/>
          </a:xfrm>
          <a:prstGeom prst="rect">
            <a:avLst/>
          </a:prstGeom>
          <a:noFill/>
        </p:spPr>
        <p:txBody>
          <a:bodyPr wrap="square" rtlCol="0">
            <a:spAutoFit/>
          </a:bodyPr>
          <a:lstStyle/>
          <a:p>
            <a:pPr>
              <a:lnSpc>
                <a:spcPct val="120000"/>
              </a:lnSpc>
            </a:pPr>
            <a:r>
              <a:rPr lang="en-GB" altLang="zh-CN" sz="2000" dirty="0">
                <a:solidFill>
                  <a:schemeClr val="accent1">
                    <a:lumMod val="50000"/>
                  </a:schemeClr>
                </a:solidFill>
              </a:rPr>
              <a:t>Predecessor of CUMT established. </a:t>
            </a:r>
          </a:p>
        </p:txBody>
      </p:sp>
      <p:sp>
        <p:nvSpPr>
          <p:cNvPr id="28" name="文本框 27">
            <a:extLst>
              <a:ext uri="{FF2B5EF4-FFF2-40B4-BE49-F238E27FC236}">
                <a16:creationId xmlns:a16="http://schemas.microsoft.com/office/drawing/2014/main" id="{FC6A50BC-C2EE-454C-AC00-434711AAB2B3}"/>
              </a:ext>
            </a:extLst>
          </p:cNvPr>
          <p:cNvSpPr txBox="1"/>
          <p:nvPr/>
        </p:nvSpPr>
        <p:spPr>
          <a:xfrm>
            <a:off x="6473615" y="866123"/>
            <a:ext cx="1143162" cy="523220"/>
          </a:xfrm>
          <a:prstGeom prst="rect">
            <a:avLst/>
          </a:prstGeom>
          <a:noFill/>
        </p:spPr>
        <p:txBody>
          <a:bodyPr wrap="square" rtlCol="0">
            <a:spAutoFit/>
          </a:bodyPr>
          <a:lstStyle/>
          <a:p>
            <a:r>
              <a:rPr lang="en-US" altLang="zh-CN" sz="2800" b="1" dirty="0">
                <a:solidFill>
                  <a:schemeClr val="accent1">
                    <a:lumMod val="50000"/>
                  </a:schemeClr>
                </a:solidFill>
                <a:latin typeface="Times New Roman Bold" pitchFamily="18" charset="0"/>
                <a:cs typeface="Times New Roman Bold" pitchFamily="18" charset="0"/>
                <a:sym typeface="+mn-lt"/>
              </a:rPr>
              <a:t>1909</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sp>
        <p:nvSpPr>
          <p:cNvPr id="29" name="文本框 28">
            <a:extLst>
              <a:ext uri="{FF2B5EF4-FFF2-40B4-BE49-F238E27FC236}">
                <a16:creationId xmlns:a16="http://schemas.microsoft.com/office/drawing/2014/main" id="{78932E7A-7AA9-4773-B9FC-D00AF14A89E3}"/>
              </a:ext>
            </a:extLst>
          </p:cNvPr>
          <p:cNvSpPr txBox="1"/>
          <p:nvPr/>
        </p:nvSpPr>
        <p:spPr>
          <a:xfrm>
            <a:off x="6475244" y="3098004"/>
            <a:ext cx="4426304" cy="830997"/>
          </a:xfrm>
          <a:prstGeom prst="rect">
            <a:avLst/>
          </a:prstGeom>
          <a:noFill/>
        </p:spPr>
        <p:txBody>
          <a:bodyPr wrap="square" rtlCol="0">
            <a:spAutoFit/>
          </a:bodyPr>
          <a:lstStyle/>
          <a:p>
            <a:pPr>
              <a:lnSpc>
                <a:spcPct val="120000"/>
              </a:lnSpc>
              <a:defRPr sz="2800"/>
            </a:pPr>
            <a:r>
              <a:rPr lang="en-US" altLang="zh-CN" sz="2000" dirty="0">
                <a:solidFill>
                  <a:schemeClr val="accent1">
                    <a:lumMod val="50000"/>
                  </a:schemeClr>
                </a:solidFill>
              </a:rPr>
              <a:t>One of the oldest private institutions in modern China</a:t>
            </a:r>
          </a:p>
        </p:txBody>
      </p:sp>
      <p:sp>
        <p:nvSpPr>
          <p:cNvPr id="31" name="文本框 30">
            <a:extLst>
              <a:ext uri="{FF2B5EF4-FFF2-40B4-BE49-F238E27FC236}">
                <a16:creationId xmlns:a16="http://schemas.microsoft.com/office/drawing/2014/main" id="{5062E764-EE03-4CD9-ADF7-2D2128997DA2}"/>
              </a:ext>
            </a:extLst>
          </p:cNvPr>
          <p:cNvSpPr txBox="1"/>
          <p:nvPr/>
        </p:nvSpPr>
        <p:spPr>
          <a:xfrm>
            <a:off x="6473615" y="2614933"/>
            <a:ext cx="1957866" cy="523220"/>
          </a:xfrm>
          <a:prstGeom prst="rect">
            <a:avLst/>
          </a:prstGeom>
          <a:noFill/>
        </p:spPr>
        <p:txBody>
          <a:bodyPr wrap="square" rtlCol="0">
            <a:spAutoFit/>
          </a:bodyPr>
          <a:lstStyle/>
          <a:p>
            <a:r>
              <a:rPr lang="en-US" altLang="zh-CN" sz="2800" b="1" dirty="0">
                <a:solidFill>
                  <a:schemeClr val="accent1">
                    <a:lumMod val="50000"/>
                  </a:schemeClr>
                </a:solidFill>
                <a:latin typeface="Times New Roman Bold" pitchFamily="18" charset="0"/>
                <a:cs typeface="Times New Roman Bold" pitchFamily="18" charset="0"/>
                <a:sym typeface="+mn-lt"/>
              </a:rPr>
              <a:t>Oldest</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sp>
        <p:nvSpPr>
          <p:cNvPr id="32" name="文本框 31">
            <a:extLst>
              <a:ext uri="{FF2B5EF4-FFF2-40B4-BE49-F238E27FC236}">
                <a16:creationId xmlns:a16="http://schemas.microsoft.com/office/drawing/2014/main" id="{7167707C-81FB-4565-811B-B3896C596B1F}"/>
              </a:ext>
            </a:extLst>
          </p:cNvPr>
          <p:cNvSpPr txBox="1"/>
          <p:nvPr/>
        </p:nvSpPr>
        <p:spPr>
          <a:xfrm>
            <a:off x="6475245" y="5093233"/>
            <a:ext cx="4378802" cy="1015663"/>
          </a:xfrm>
          <a:prstGeom prst="rect">
            <a:avLst/>
          </a:prstGeom>
          <a:noFill/>
        </p:spPr>
        <p:txBody>
          <a:bodyPr wrap="square" rtlCol="0">
            <a:spAutoFit/>
          </a:bodyPr>
          <a:lstStyle/>
          <a:p>
            <a:r>
              <a:rPr lang="en-US" altLang="zh-CN" sz="2000" dirty="0">
                <a:solidFill>
                  <a:schemeClr val="accent1">
                    <a:lumMod val="50000"/>
                  </a:schemeClr>
                </a:solidFill>
              </a:rPr>
              <a:t>The first private college of engineering established in China by the Westerners  in early 20th century</a:t>
            </a:r>
            <a:endParaRPr lang="zh-CN" altLang="en-US" sz="2000" dirty="0">
              <a:solidFill>
                <a:schemeClr val="accent1">
                  <a:lumMod val="50000"/>
                </a:schemeClr>
              </a:solidFill>
              <a:sym typeface="+mn-lt"/>
            </a:endParaRPr>
          </a:p>
        </p:txBody>
      </p:sp>
      <p:sp>
        <p:nvSpPr>
          <p:cNvPr id="40" name="文本框 39">
            <a:extLst>
              <a:ext uri="{FF2B5EF4-FFF2-40B4-BE49-F238E27FC236}">
                <a16:creationId xmlns:a16="http://schemas.microsoft.com/office/drawing/2014/main" id="{C2E42017-C3FC-40EC-99B1-6EA8BD725C06}"/>
              </a:ext>
            </a:extLst>
          </p:cNvPr>
          <p:cNvSpPr txBox="1"/>
          <p:nvPr/>
        </p:nvSpPr>
        <p:spPr>
          <a:xfrm>
            <a:off x="6473615" y="4610162"/>
            <a:ext cx="1143162" cy="523220"/>
          </a:xfrm>
          <a:prstGeom prst="rect">
            <a:avLst/>
          </a:prstGeom>
          <a:noFill/>
        </p:spPr>
        <p:txBody>
          <a:bodyPr wrap="square" rtlCol="0">
            <a:spAutoFit/>
          </a:bodyPr>
          <a:lstStyle/>
          <a:p>
            <a:r>
              <a:rPr lang="en-US" altLang="zh-CN" sz="2800" b="1" dirty="0">
                <a:solidFill>
                  <a:schemeClr val="accent1">
                    <a:lumMod val="50000"/>
                  </a:schemeClr>
                </a:solidFill>
                <a:latin typeface="Times New Roman Bold" pitchFamily="18" charset="0"/>
                <a:cs typeface="Times New Roman Bold" pitchFamily="18" charset="0"/>
                <a:sym typeface="+mn-lt"/>
              </a:rPr>
              <a:t>First</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pic>
        <p:nvPicPr>
          <p:cNvPr id="15" name="图片 5" descr="图片 5"/>
          <p:cNvPicPr>
            <a:picLocks noChangeAspect="1"/>
          </p:cNvPicPr>
          <p:nvPr/>
        </p:nvPicPr>
        <p:blipFill>
          <a:blip r:embed="rId4" cstate="print"/>
          <a:srcRect t="2450" r="2213"/>
          <a:stretch>
            <a:fillRect/>
          </a:stretch>
        </p:blipFill>
        <p:spPr>
          <a:xfrm>
            <a:off x="1" y="-11871"/>
            <a:ext cx="5771407" cy="6879855"/>
          </a:xfrm>
          <a:prstGeom prst="rect">
            <a:avLst/>
          </a:prstGeom>
          <a:ln w="12700">
            <a:miter lim="400000"/>
            <a:headEnd/>
            <a:tailEnd/>
          </a:ln>
        </p:spPr>
      </p:pic>
      <p:pic>
        <p:nvPicPr>
          <p:cNvPr id="17" name="图片 4" descr="图片 4"/>
          <p:cNvPicPr>
            <a:picLocks noChangeAspect="1"/>
          </p:cNvPicPr>
          <p:nvPr/>
        </p:nvPicPr>
        <p:blipFill>
          <a:blip r:embed="rId5" cstate="print"/>
          <a:stretch>
            <a:fillRect/>
          </a:stretch>
        </p:blipFill>
        <p:spPr>
          <a:xfrm>
            <a:off x="9700952" y="279007"/>
            <a:ext cx="2309339" cy="591718"/>
          </a:xfrm>
          <a:prstGeom prst="rect">
            <a:avLst/>
          </a:prstGeom>
          <a:ln w="12700">
            <a:miter lim="400000"/>
            <a:headEnd/>
            <a:tailEnd/>
          </a:ln>
        </p:spPr>
      </p:pic>
    </p:spTree>
    <p:extLst>
      <p:ext uri="{BB962C8B-B14F-4D97-AF65-F5344CB8AC3E}">
        <p14:creationId xmlns:p14="http://schemas.microsoft.com/office/powerpoint/2010/main" val="2284219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 1"/>
          <p:cNvPicPr>
            <a:picLocks noChangeAspect="1"/>
          </p:cNvPicPr>
          <p:nvPr/>
        </p:nvPicPr>
        <p:blipFill>
          <a:blip r:embed="rId3" cstate="print"/>
          <a:stretch>
            <a:fillRect/>
          </a:stretch>
        </p:blipFill>
        <p:spPr>
          <a:xfrm>
            <a:off x="0" y="-203201"/>
            <a:ext cx="12192000" cy="7061201"/>
          </a:xfrm>
          <a:prstGeom prst="rect">
            <a:avLst/>
          </a:prstGeom>
        </p:spPr>
      </p:pic>
      <p:grpSp>
        <p:nvGrpSpPr>
          <p:cNvPr id="10" name="组合 9"/>
          <p:cNvGrpSpPr/>
          <p:nvPr/>
        </p:nvGrpSpPr>
        <p:grpSpPr>
          <a:xfrm>
            <a:off x="0" y="-201881"/>
            <a:ext cx="12010291" cy="7059881"/>
            <a:chOff x="0" y="-201881"/>
            <a:chExt cx="12010291" cy="7059881"/>
          </a:xfrm>
        </p:grpSpPr>
        <p:sp>
          <p:nvSpPr>
            <p:cNvPr id="21" name="公众号：陈西设计之家。微信搜索即可">
              <a:extLst>
                <a:ext uri="{FF2B5EF4-FFF2-40B4-BE49-F238E27FC236}">
                  <a16:creationId xmlns:a16="http://schemas.microsoft.com/office/drawing/2014/main" id="{5F379F31-5F2C-4242-AB6D-509752C6B899}"/>
                </a:ext>
              </a:extLst>
            </p:cNvPr>
            <p:cNvSpPr/>
            <p:nvPr/>
          </p:nvSpPr>
          <p:spPr>
            <a:xfrm>
              <a:off x="0" y="-201881"/>
              <a:ext cx="6096000" cy="70598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文本框 28">
              <a:extLst>
                <a:ext uri="{FF2B5EF4-FFF2-40B4-BE49-F238E27FC236}">
                  <a16:creationId xmlns:a16="http://schemas.microsoft.com/office/drawing/2014/main" id="{36DE141B-BD22-4B6B-9630-35355FB00B3F}"/>
                </a:ext>
              </a:extLst>
            </p:cNvPr>
            <p:cNvSpPr txBox="1"/>
            <p:nvPr/>
          </p:nvSpPr>
          <p:spPr>
            <a:xfrm>
              <a:off x="6853741" y="3967597"/>
              <a:ext cx="3466591" cy="1678601"/>
            </a:xfrm>
            <a:prstGeom prst="rect">
              <a:avLst/>
            </a:prstGeom>
            <a:noFill/>
          </p:spPr>
          <p:txBody>
            <a:bodyPr wrap="square" rtlCol="0">
              <a:spAutoFit/>
            </a:bodyPr>
            <a:lstStyle/>
            <a:p>
              <a:pPr>
                <a:lnSpc>
                  <a:spcPct val="150000"/>
                </a:lnSpc>
              </a:pPr>
              <a:r>
                <a:rPr lang="en-US" altLang="zh-CN" sz="1200" dirty="0">
                  <a:solidFill>
                    <a:schemeClr val="accent1">
                      <a:lumMod val="50000"/>
                    </a:schemeClr>
                  </a:solidFill>
                  <a:latin typeface="Arial" pitchFamily="34" charset="0"/>
                  <a:cs typeface="Arial" pitchFamily="34" charset="0"/>
                </a:rPr>
                <a:t>CSC website </a:t>
              </a:r>
            </a:p>
            <a:p>
              <a:pPr>
                <a:lnSpc>
                  <a:spcPct val="150000"/>
                </a:lnSpc>
              </a:pPr>
              <a:r>
                <a:rPr lang="en-US" altLang="zh-CN" sz="1200" dirty="0">
                  <a:solidFill>
                    <a:schemeClr val="accent1">
                      <a:lumMod val="50000"/>
                    </a:schemeClr>
                  </a:solidFill>
                  <a:latin typeface="Arial" pitchFamily="34" charset="0"/>
                  <a:cs typeface="Arial" pitchFamily="34" charset="0"/>
                  <a:hlinkClick r:id="rId4"/>
                </a:rPr>
                <a:t>https://www.campuschina.org/content/details3_74776.html</a:t>
              </a:r>
              <a:r>
                <a:rPr lang="en-US" altLang="zh-CN" sz="1200" dirty="0">
                  <a:solidFill>
                    <a:schemeClr val="accent1">
                      <a:lumMod val="50000"/>
                    </a:schemeClr>
                  </a:solidFill>
                  <a:latin typeface="Arial" pitchFamily="34" charset="0"/>
                  <a:cs typeface="Arial" pitchFamily="34" charset="0"/>
                </a:rPr>
                <a:t> </a:t>
              </a:r>
            </a:p>
            <a:p>
              <a:pPr>
                <a:lnSpc>
                  <a:spcPct val="150000"/>
                </a:lnSpc>
              </a:pPr>
              <a:r>
                <a:rPr lang="en-US" altLang="zh-CN" sz="1200" dirty="0">
                  <a:solidFill>
                    <a:schemeClr val="accent1">
                      <a:lumMod val="50000"/>
                    </a:schemeClr>
                  </a:solidFill>
                  <a:latin typeface="Arial" pitchFamily="34" charset="0"/>
                  <a:cs typeface="Arial" pitchFamily="34" charset="0"/>
                </a:rPr>
                <a:t>or  </a:t>
              </a:r>
            </a:p>
            <a:p>
              <a:pPr>
                <a:lnSpc>
                  <a:spcPct val="150000"/>
                </a:lnSpc>
              </a:pPr>
              <a:r>
                <a:rPr lang="en-US" altLang="zh-CN" sz="1200" dirty="0">
                  <a:solidFill>
                    <a:schemeClr val="accent1">
                      <a:lumMod val="50000"/>
                    </a:schemeClr>
                  </a:solidFill>
                  <a:latin typeface="Arial" pitchFamily="34" charset="0"/>
                  <a:cs typeface="Arial" pitchFamily="34" charset="0"/>
                </a:rPr>
                <a:t>CUMT </a:t>
              </a:r>
              <a:r>
                <a:rPr lang="en-US" altLang="zh-CN" sz="1200" dirty="0" err="1">
                  <a:solidFill>
                    <a:schemeClr val="accent1">
                      <a:lumMod val="50000"/>
                    </a:schemeClr>
                  </a:solidFill>
                  <a:latin typeface="Arial" pitchFamily="34" charset="0"/>
                  <a:cs typeface="Arial" pitchFamily="34" charset="0"/>
                </a:rPr>
                <a:t>Wechat</a:t>
              </a:r>
              <a:r>
                <a:rPr lang="en-US" altLang="zh-CN" sz="1200" dirty="0">
                  <a:solidFill>
                    <a:schemeClr val="accent1">
                      <a:lumMod val="50000"/>
                    </a:schemeClr>
                  </a:solidFill>
                  <a:latin typeface="Arial" pitchFamily="34" charset="0"/>
                  <a:cs typeface="Arial" pitchFamily="34" charset="0"/>
                </a:rPr>
                <a:t> Official Account </a:t>
              </a:r>
            </a:p>
            <a:p>
              <a:pPr>
                <a:lnSpc>
                  <a:spcPct val="120000"/>
                </a:lnSpc>
              </a:pPr>
              <a:endParaRPr lang="en-US" altLang="zh-CN" sz="1200" dirty="0">
                <a:solidFill>
                  <a:schemeClr val="tx1">
                    <a:lumMod val="65000"/>
                    <a:lumOff val="35000"/>
                  </a:schemeClr>
                </a:solidFill>
                <a:cs typeface="+mn-ea"/>
                <a:sym typeface="+mn-lt"/>
              </a:endParaRPr>
            </a:p>
          </p:txBody>
        </p:sp>
        <p:sp>
          <p:nvSpPr>
            <p:cNvPr id="32" name="文本框 31">
              <a:extLst>
                <a:ext uri="{FF2B5EF4-FFF2-40B4-BE49-F238E27FC236}">
                  <a16:creationId xmlns:a16="http://schemas.microsoft.com/office/drawing/2014/main" id="{C317315E-175C-4A84-8ECF-A62F1187B1B1}"/>
                </a:ext>
              </a:extLst>
            </p:cNvPr>
            <p:cNvSpPr txBox="1"/>
            <p:nvPr/>
          </p:nvSpPr>
          <p:spPr>
            <a:xfrm>
              <a:off x="6853740" y="3175680"/>
              <a:ext cx="4463444" cy="584775"/>
            </a:xfrm>
            <a:prstGeom prst="rect">
              <a:avLst/>
            </a:prstGeom>
            <a:noFill/>
          </p:spPr>
          <p:txBody>
            <a:bodyPr wrap="square" rtlCol="0">
              <a:spAutoFit/>
            </a:bodyPr>
            <a:lstStyle/>
            <a:p>
              <a:r>
                <a:rPr lang="en-US" altLang="zh-CN" sz="3200" dirty="0">
                  <a:solidFill>
                    <a:schemeClr val="accent1">
                      <a:lumMod val="50000"/>
                    </a:schemeClr>
                  </a:solidFill>
                  <a:latin typeface="Arial" pitchFamily="34" charset="0"/>
                  <a:cs typeface="Arial" pitchFamily="34" charset="0"/>
                </a:rPr>
                <a:t>For More Details</a:t>
              </a:r>
              <a:endParaRPr lang="zh-CN" altLang="en-US" sz="3200" dirty="0">
                <a:solidFill>
                  <a:schemeClr val="tx1">
                    <a:lumMod val="65000"/>
                    <a:lumOff val="35000"/>
                  </a:schemeClr>
                </a:solidFill>
                <a:cs typeface="+mn-ea"/>
                <a:sym typeface="+mn-lt"/>
              </a:endParaRPr>
            </a:p>
          </p:txBody>
        </p:sp>
        <p:pic>
          <p:nvPicPr>
            <p:cNvPr id="7" name="图片 6">
              <a:extLst>
                <a:ext uri="{FF2B5EF4-FFF2-40B4-BE49-F238E27FC236}">
                  <a16:creationId xmlns:a16="http://schemas.microsoft.com/office/drawing/2014/main" id="{8326A1FF-6B11-4924-A00F-B75641D8B6C3}"/>
                </a:ext>
              </a:extLst>
            </p:cNvPr>
            <p:cNvPicPr>
              <a:picLocks noChangeAspect="1"/>
            </p:cNvPicPr>
            <p:nvPr/>
          </p:nvPicPr>
          <p:blipFill>
            <a:blip r:embed="rId5" cstate="print"/>
            <a:stretch>
              <a:fillRect/>
            </a:stretch>
          </p:blipFill>
          <p:spPr>
            <a:xfrm>
              <a:off x="1824499" y="2225345"/>
              <a:ext cx="2457450" cy="2457450"/>
            </a:xfrm>
            <a:prstGeom prst="rect">
              <a:avLst/>
            </a:prstGeom>
          </p:spPr>
        </p:pic>
        <p:pic>
          <p:nvPicPr>
            <p:cNvPr id="9" name="图片 2" descr="图片 2"/>
            <p:cNvPicPr>
              <a:picLocks noChangeAspect="1"/>
            </p:cNvPicPr>
            <p:nvPr/>
          </p:nvPicPr>
          <p:blipFill>
            <a:blip r:embed="rId6" cstate="print"/>
            <a:stretch>
              <a:fillRect/>
            </a:stretch>
          </p:blipFill>
          <p:spPr>
            <a:xfrm>
              <a:off x="9700952" y="279007"/>
              <a:ext cx="2309339" cy="591718"/>
            </a:xfrm>
            <a:prstGeom prst="rect">
              <a:avLst/>
            </a:prstGeom>
            <a:ln w="12700">
              <a:miter lim="400000"/>
              <a:headEnd/>
              <a:tailEnd/>
            </a:ln>
          </p:spPr>
        </p:pic>
      </p:grpSp>
    </p:spTree>
    <p:extLst>
      <p:ext uri="{BB962C8B-B14F-4D97-AF65-F5344CB8AC3E}">
        <p14:creationId xmlns:p14="http://schemas.microsoft.com/office/powerpoint/2010/main" val="3836747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descr="图片 1"/>
          <p:cNvPicPr>
            <a:picLocks noChangeAspect="1"/>
          </p:cNvPicPr>
          <p:nvPr/>
        </p:nvPicPr>
        <p:blipFill>
          <a:blip r:embed="rId2" cstate="print"/>
          <a:stretch>
            <a:fillRect/>
          </a:stretch>
        </p:blipFill>
        <p:spPr>
          <a:xfrm>
            <a:off x="0" y="-203201"/>
            <a:ext cx="12192000" cy="7061201"/>
          </a:xfrm>
          <a:prstGeom prst="rect">
            <a:avLst/>
          </a:prstGeom>
        </p:spPr>
      </p:pic>
      <p:sp>
        <p:nvSpPr>
          <p:cNvPr id="3" name="文本占位符 2"/>
          <p:cNvSpPr>
            <a:spLocks noGrp="1"/>
          </p:cNvSpPr>
          <p:nvPr>
            <p:ph idx="1"/>
          </p:nvPr>
        </p:nvSpPr>
        <p:spPr>
          <a:xfrm>
            <a:off x="702846" y="566928"/>
            <a:ext cx="11125200" cy="5294313"/>
          </a:xfrm>
        </p:spPr>
        <p:txBody>
          <a:bodyPr>
            <a:normAutofit fontScale="70000" lnSpcReduction="20000"/>
          </a:bodyPr>
          <a:lstStyle/>
          <a:p>
            <a:pPr marL="0" indent="0">
              <a:lnSpc>
                <a:spcPct val="160000"/>
              </a:lnSpc>
              <a:buNone/>
            </a:pPr>
            <a:r>
              <a:rPr lang="en-US" altLang="zh-CN" sz="10300" b="1" dirty="0">
                <a:solidFill>
                  <a:schemeClr val="accent1">
                    <a:lumMod val="50000"/>
                  </a:schemeClr>
                </a:solidFill>
                <a:latin typeface="Times New Roman Bold" pitchFamily="18" charset="0"/>
                <a:cs typeface="Times New Roman Bold" pitchFamily="18" charset="0"/>
                <a:sym typeface="+mn-ea"/>
              </a:rPr>
              <a:t>CUMT Scholarship </a:t>
            </a:r>
          </a:p>
          <a:p>
            <a:pPr marL="0" indent="0">
              <a:lnSpc>
                <a:spcPct val="160000"/>
              </a:lnSpc>
              <a:buNone/>
            </a:pPr>
            <a:endParaRPr lang="en-US" altLang="zh-CN" sz="10300" b="1" dirty="0">
              <a:solidFill>
                <a:schemeClr val="accent1">
                  <a:lumMod val="50000"/>
                </a:schemeClr>
              </a:solidFill>
              <a:latin typeface="Times New Roman Bold" pitchFamily="18" charset="0"/>
              <a:cs typeface="Times New Roman Bold" pitchFamily="18" charset="0"/>
              <a:sym typeface="+mn-ea"/>
            </a:endParaRPr>
          </a:p>
          <a:p>
            <a:pPr marL="0" indent="0">
              <a:lnSpc>
                <a:spcPct val="110000"/>
              </a:lnSpc>
              <a:buNone/>
              <a:defRPr sz="1600" b="1">
                <a:solidFill>
                  <a:srgbClr val="36636E"/>
                </a:solidFill>
                <a:latin typeface="Arial" panose="020B0704020202020204"/>
                <a:ea typeface="Arial" panose="020B0704020202020204"/>
                <a:cs typeface="Arial" panose="020B0704020202020204"/>
                <a:sym typeface="Arial" panose="020B0704020202020204"/>
              </a:defRPr>
            </a:pPr>
            <a:r>
              <a:rPr lang="en-US" altLang="zh-CN" sz="8600" dirty="0">
                <a:solidFill>
                  <a:srgbClr val="36636E"/>
                </a:solidFill>
                <a:latin typeface="Arial" pitchFamily="34" charset="0"/>
                <a:ea typeface="黑体" charset="0"/>
                <a:cs typeface="Arial" pitchFamily="34" charset="0"/>
                <a:sym typeface="+mn-ea"/>
              </a:rPr>
              <a:t>Application Time</a:t>
            </a:r>
            <a:r>
              <a:rPr lang="zh-CN" altLang="en-US" sz="8600" dirty="0">
                <a:solidFill>
                  <a:srgbClr val="36636E"/>
                </a:solidFill>
                <a:latin typeface="Arial" pitchFamily="34" charset="0"/>
                <a:ea typeface="黑体" charset="0"/>
                <a:cs typeface="Arial" pitchFamily="34" charset="0"/>
                <a:sym typeface="+mn-ea"/>
              </a:rPr>
              <a:t>：</a:t>
            </a:r>
          </a:p>
          <a:p>
            <a:pPr marL="0" indent="0">
              <a:lnSpc>
                <a:spcPct val="110000"/>
              </a:lnSpc>
              <a:buNone/>
              <a:defRPr sz="1600" b="1">
                <a:solidFill>
                  <a:srgbClr val="36636E"/>
                </a:solidFill>
                <a:latin typeface="Arial" panose="020B0704020202020204"/>
                <a:ea typeface="Arial" panose="020B0704020202020204"/>
                <a:cs typeface="Arial" panose="020B0704020202020204"/>
                <a:sym typeface="Arial" panose="020B0704020202020204"/>
              </a:defRPr>
            </a:pPr>
            <a:r>
              <a:rPr lang="en-US" altLang="zh-CN" sz="8600" dirty="0">
                <a:solidFill>
                  <a:srgbClr val="36636E"/>
                </a:solidFill>
                <a:latin typeface="Arial" pitchFamily="34" charset="0"/>
                <a:ea typeface="黑体" charset="0"/>
                <a:cs typeface="Arial" pitchFamily="34" charset="0"/>
                <a:sym typeface="+mn-ea"/>
              </a:rPr>
              <a:t>September Intake</a:t>
            </a:r>
            <a:endParaRPr lang="en-US" altLang="zh-CN" sz="8600" dirty="0">
              <a:solidFill>
                <a:srgbClr val="36636E"/>
              </a:solidFill>
              <a:latin typeface="Arial" pitchFamily="34" charset="0"/>
              <a:ea typeface="黑体" charset="0"/>
              <a:cs typeface="Arial" pitchFamily="34" charset="0"/>
              <a:sym typeface="Arial" panose="020B0704020202020204"/>
            </a:endParaRPr>
          </a:p>
        </p:txBody>
      </p:sp>
      <p:pic>
        <p:nvPicPr>
          <p:cNvPr id="256" name="图片 2" descr="图片 2"/>
          <p:cNvPicPr>
            <a:picLocks noChangeAspect="1"/>
          </p:cNvPicPr>
          <p:nvPr/>
        </p:nvPicPr>
        <p:blipFill>
          <a:blip r:embed="rId3" cstate="print"/>
          <a:stretch>
            <a:fillRect/>
          </a:stretch>
        </p:blipFill>
        <p:spPr>
          <a:xfrm>
            <a:off x="9518707" y="320917"/>
            <a:ext cx="2309339" cy="591718"/>
          </a:xfrm>
          <a:prstGeom prst="rect">
            <a:avLst/>
          </a:prstGeom>
          <a:ln w="12700">
            <a:miter lim="400000"/>
            <a:headEnd/>
            <a:tailEnd/>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descr="图片 1"/>
          <p:cNvPicPr>
            <a:picLocks noChangeAspect="1"/>
          </p:cNvPicPr>
          <p:nvPr/>
        </p:nvPicPr>
        <p:blipFill>
          <a:blip r:embed="rId2" cstate="print"/>
          <a:stretch>
            <a:fillRect/>
          </a:stretch>
        </p:blipFill>
        <p:spPr>
          <a:xfrm>
            <a:off x="0" y="-203201"/>
            <a:ext cx="12192000" cy="7061201"/>
          </a:xfrm>
          <a:prstGeom prst="rect">
            <a:avLst/>
          </a:prstGeom>
        </p:spPr>
      </p:pic>
      <p:pic>
        <p:nvPicPr>
          <p:cNvPr id="330" name="图片 2" descr="图片 2"/>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pic>
        <p:nvPicPr>
          <p:cNvPr id="6" name="图片 5">
            <a:extLst>
              <a:ext uri="{FF2B5EF4-FFF2-40B4-BE49-F238E27FC236}">
                <a16:creationId xmlns:a16="http://schemas.microsoft.com/office/drawing/2014/main" id="{75682A76-112B-4D3C-9C67-7E2268AD0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48" y="1200149"/>
            <a:ext cx="10902159" cy="4448175"/>
          </a:xfrm>
          <a:prstGeom prst="rect">
            <a:avLst/>
          </a:prstGeom>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 descr="图片 1"/>
          <p:cNvPicPr>
            <a:picLocks noChangeAspect="1"/>
          </p:cNvPicPr>
          <p:nvPr/>
        </p:nvPicPr>
        <p:blipFill>
          <a:blip r:embed="rId2" cstate="print"/>
          <a:stretch>
            <a:fillRect/>
          </a:stretch>
        </p:blipFill>
        <p:spPr>
          <a:xfrm>
            <a:off x="0" y="-212345"/>
            <a:ext cx="12192000" cy="7061201"/>
          </a:xfrm>
          <a:prstGeom prst="rect">
            <a:avLst/>
          </a:prstGeom>
        </p:spPr>
      </p:pic>
      <p:sp>
        <p:nvSpPr>
          <p:cNvPr id="3" name="文本占位符 2"/>
          <p:cNvSpPr>
            <a:spLocks noGrp="1"/>
          </p:cNvSpPr>
          <p:nvPr>
            <p:ph idx="1"/>
          </p:nvPr>
        </p:nvSpPr>
        <p:spPr>
          <a:xfrm>
            <a:off x="646525" y="848792"/>
            <a:ext cx="1930420" cy="2956560"/>
          </a:xfrm>
        </p:spPr>
        <p:txBody>
          <a:bodyPr>
            <a:normAutofit/>
          </a:bodyPr>
          <a:lstStyle/>
          <a:p>
            <a:pPr marL="0" indent="0" algn="l">
              <a:buNone/>
            </a:pPr>
            <a:r>
              <a:rPr lang="en-US" altLang="zh-CN" b="1" dirty="0">
                <a:solidFill>
                  <a:schemeClr val="accent1">
                    <a:lumMod val="50000"/>
                  </a:schemeClr>
                </a:solidFill>
                <a:latin typeface="Times New Roman Bold" pitchFamily="18" charset="0"/>
                <a:cs typeface="Times New Roman Bold" pitchFamily="18" charset="0"/>
              </a:rPr>
              <a:t>GPA of the Highest Degree</a:t>
            </a:r>
            <a:endParaRPr lang="zh-CN" altLang="en-US" b="1" dirty="0">
              <a:solidFill>
                <a:schemeClr val="accent1">
                  <a:lumMod val="50000"/>
                </a:schemeClr>
              </a:solidFill>
              <a:latin typeface="Times New Roman Bold" pitchFamily="18" charset="0"/>
              <a:cs typeface="Times New Roman Bold" pitchFamily="18" charset="0"/>
            </a:endParaRPr>
          </a:p>
        </p:txBody>
      </p:sp>
      <p:sp>
        <p:nvSpPr>
          <p:cNvPr id="8" name="文本占位符 2"/>
          <p:cNvSpPr txBox="1"/>
          <p:nvPr/>
        </p:nvSpPr>
        <p:spPr>
          <a:xfrm>
            <a:off x="3595938" y="293613"/>
            <a:ext cx="1600200" cy="2960370"/>
          </a:xfrm>
          <a:prstGeom prst="rect">
            <a:avLst/>
          </a:prstGeom>
          <a:ln w="12700">
            <a:miter lim="400000"/>
          </a:ln>
        </p:spPr>
        <p:txBody>
          <a:bodyPr lIns="45719" rIns="45719" anchor="ctr">
            <a:normAutofit/>
          </a:bodyPr>
          <a:lstStyle>
            <a:lvl1pPr marL="342900" marR="0" indent="-3429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1pPr>
            <a:lvl2pPr marL="731520" marR="0" indent="-27432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2pPr>
            <a:lvl3pPr marL="1219200" marR="0" indent="-3048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3pPr>
            <a:lvl4pPr marL="1676400" marR="0" indent="-3048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4pPr>
            <a:lvl5pPr marL="2133600" marR="0" indent="-3048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5pPr>
            <a:lvl6pPr marL="25908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6pPr>
            <a:lvl7pPr marL="30480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7pPr>
            <a:lvl8pPr marL="35052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8pPr>
            <a:lvl9pPr marL="39624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9pPr>
          </a:lstStyle>
          <a:p>
            <a:pPr marL="0" indent="0">
              <a:buNone/>
            </a:pPr>
            <a:r>
              <a:rPr lang="en-US" altLang="zh-CN" sz="2800" b="1" kern="1200" dirty="0">
                <a:solidFill>
                  <a:schemeClr val="accent1">
                    <a:lumMod val="50000"/>
                  </a:schemeClr>
                </a:solidFill>
                <a:latin typeface="Times New Roman Bold" pitchFamily="18" charset="0"/>
                <a:ea typeface="+mn-ea"/>
                <a:cs typeface="Times New Roman Bold" pitchFamily="18" charset="0"/>
                <a:sym typeface="+mn-ea"/>
              </a:rPr>
              <a:t>Interview Score </a:t>
            </a:r>
          </a:p>
          <a:p>
            <a:pPr marL="0" indent="0" hangingPunct="1">
              <a:buFontTx/>
              <a:buNone/>
            </a:pPr>
            <a:endParaRPr lang="zh-CN" altLang="en-US" sz="2800" b="1" dirty="0">
              <a:solidFill>
                <a:schemeClr val="accent1">
                  <a:lumMod val="50000"/>
                </a:schemeClr>
              </a:solidFill>
              <a:latin typeface="Times New Roman Bold" pitchFamily="18" charset="0"/>
              <a:cs typeface="Times New Roman Bold" pitchFamily="18" charset="0"/>
            </a:endParaRPr>
          </a:p>
        </p:txBody>
      </p:sp>
      <p:sp>
        <p:nvSpPr>
          <p:cNvPr id="9" name="文本占位符 2"/>
          <p:cNvSpPr txBox="1"/>
          <p:nvPr/>
        </p:nvSpPr>
        <p:spPr>
          <a:xfrm>
            <a:off x="6163062" y="165334"/>
            <a:ext cx="2171251" cy="3044415"/>
          </a:xfrm>
          <a:prstGeom prst="rect">
            <a:avLst/>
          </a:prstGeom>
          <a:ln w="12700">
            <a:miter lim="400000"/>
          </a:ln>
        </p:spPr>
        <p:txBody>
          <a:bodyPr lIns="45719" rIns="45719" anchor="ctr">
            <a:normAutofit/>
          </a:bodyPr>
          <a:lstStyle>
            <a:lvl1pPr marL="342900" marR="0" indent="-3429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1pPr>
            <a:lvl2pPr marL="731520" marR="0" indent="-27432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2pPr>
            <a:lvl3pPr marL="1219200" marR="0" indent="-3048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3pPr>
            <a:lvl4pPr marL="1676400" marR="0" indent="-3048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4pPr>
            <a:lvl5pPr marL="2133600" marR="0" indent="-3048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5pPr>
            <a:lvl6pPr marL="25908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6pPr>
            <a:lvl7pPr marL="30480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7pPr>
            <a:lvl8pPr marL="35052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8pPr>
            <a:lvl9pPr marL="39624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9pPr>
          </a:lstStyle>
          <a:p>
            <a:pPr marL="0" indent="0">
              <a:buNone/>
            </a:pPr>
            <a:r>
              <a:rPr lang="en-US" altLang="zh-CN" b="1" dirty="0">
                <a:solidFill>
                  <a:schemeClr val="accent1">
                    <a:lumMod val="50000"/>
                  </a:schemeClr>
                </a:solidFill>
                <a:latin typeface="Times New Roman Bold" pitchFamily="18" charset="0"/>
                <a:cs typeface="Times New Roman Bold" pitchFamily="18" charset="0"/>
              </a:rPr>
              <a:t>Entrance Test Score</a:t>
            </a:r>
          </a:p>
          <a:p>
            <a:pPr marL="0" indent="0" hangingPunct="1">
              <a:buFontTx/>
              <a:buNone/>
            </a:pPr>
            <a:endParaRPr lang="zh-CN" altLang="en-US" b="1" dirty="0">
              <a:solidFill>
                <a:schemeClr val="accent1">
                  <a:lumMod val="50000"/>
                </a:schemeClr>
              </a:solidFill>
              <a:latin typeface="Times New Roman Bold" pitchFamily="18" charset="0"/>
              <a:cs typeface="Times New Roman Bold" pitchFamily="18" charset="0"/>
            </a:endParaRPr>
          </a:p>
        </p:txBody>
      </p:sp>
      <p:sp>
        <p:nvSpPr>
          <p:cNvPr id="10" name="文本占位符 2"/>
          <p:cNvSpPr txBox="1"/>
          <p:nvPr/>
        </p:nvSpPr>
        <p:spPr>
          <a:xfrm>
            <a:off x="9320870" y="165334"/>
            <a:ext cx="1968835" cy="3044415"/>
          </a:xfrm>
          <a:prstGeom prst="rect">
            <a:avLst/>
          </a:prstGeom>
          <a:ln w="12700">
            <a:miter lim="400000"/>
          </a:ln>
        </p:spPr>
        <p:txBody>
          <a:bodyPr lIns="45719" rIns="45719" anchor="ctr">
            <a:normAutofit/>
          </a:bodyPr>
          <a:lstStyle>
            <a:lvl1pPr marL="342900" marR="0" indent="-3429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1pPr>
            <a:lvl2pPr marL="731520" marR="0" indent="-27432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2pPr>
            <a:lvl3pPr marL="1219200" marR="0" indent="-3048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3pPr>
            <a:lvl4pPr marL="1676400" marR="0" indent="-3048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4pPr>
            <a:lvl5pPr marL="2133600" marR="0" indent="-3048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5pPr>
            <a:lvl6pPr marL="25908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6pPr>
            <a:lvl7pPr marL="30480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7pPr>
            <a:lvl8pPr marL="35052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8pPr>
            <a:lvl9pPr marL="39624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704020202020204"/>
                <a:ea typeface="Arial" panose="020B0704020202020204"/>
                <a:cs typeface="Arial" panose="020B0704020202020204"/>
                <a:sym typeface="Arial" panose="020B0704020202020204"/>
              </a:defRPr>
            </a:lvl9pPr>
          </a:lstStyle>
          <a:p>
            <a:pPr marL="0" indent="0">
              <a:buNone/>
            </a:pPr>
            <a:r>
              <a:rPr lang="en-US" altLang="zh-CN" b="1" dirty="0">
                <a:solidFill>
                  <a:schemeClr val="accent1">
                    <a:lumMod val="50000"/>
                  </a:schemeClr>
                </a:solidFill>
                <a:latin typeface="Times New Roman Bold" pitchFamily="18" charset="0"/>
                <a:cs typeface="Times New Roman Bold" pitchFamily="18" charset="0"/>
              </a:rPr>
              <a:t>Class of the Scholarship</a:t>
            </a:r>
          </a:p>
          <a:p>
            <a:pPr marL="0" indent="0" hangingPunct="1">
              <a:buFontTx/>
              <a:buNone/>
            </a:pPr>
            <a:endParaRPr lang="zh-CN" altLang="en-US" b="1" dirty="0">
              <a:solidFill>
                <a:schemeClr val="accent1">
                  <a:lumMod val="50000"/>
                </a:schemeClr>
              </a:solidFill>
              <a:latin typeface="Times New Roman Bold" pitchFamily="18" charset="0"/>
              <a:cs typeface="Times New Roman Bold" pitchFamily="18" charset="0"/>
            </a:endParaRPr>
          </a:p>
        </p:txBody>
      </p:sp>
      <p:sp>
        <p:nvSpPr>
          <p:cNvPr id="12" name="加号 11"/>
          <p:cNvSpPr/>
          <p:nvPr/>
        </p:nvSpPr>
        <p:spPr>
          <a:xfrm>
            <a:off x="5056761" y="965220"/>
            <a:ext cx="923364" cy="865543"/>
          </a:xfrm>
          <a:prstGeom prst="mathPlus">
            <a:avLst/>
          </a:prstGeom>
          <a:solidFill>
            <a:schemeClr val="accent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1" i="0" u="none" strike="noStrike" cap="none" spc="0" normalizeH="0" baseline="0" dirty="0">
              <a:ln>
                <a:noFill/>
              </a:ln>
              <a:solidFill>
                <a:srgbClr val="4B4B4B"/>
              </a:solidFill>
              <a:effectLst/>
              <a:uFillTx/>
              <a:latin typeface="Arial" panose="020B0704020202020204"/>
              <a:ea typeface="Arial" panose="020B0704020202020204"/>
              <a:cs typeface="Arial" panose="020B0704020202020204"/>
              <a:sym typeface="Arial" panose="020B0704020202020204"/>
            </a:endParaRPr>
          </a:p>
        </p:txBody>
      </p:sp>
      <p:sp>
        <p:nvSpPr>
          <p:cNvPr id="13" name="等号 12"/>
          <p:cNvSpPr/>
          <p:nvPr/>
        </p:nvSpPr>
        <p:spPr>
          <a:xfrm>
            <a:off x="8437136" y="1053036"/>
            <a:ext cx="699246" cy="720762"/>
          </a:xfrm>
          <a:prstGeom prst="mathEqual">
            <a:avLst/>
          </a:prstGeom>
          <a:solidFill>
            <a:schemeClr val="accent1">
              <a:lumMod val="50000"/>
            </a:schemeClr>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4B4B4B"/>
              </a:solidFill>
              <a:effectLst/>
              <a:uFillTx/>
              <a:latin typeface="Arial" panose="020B0704020202020204"/>
              <a:ea typeface="Arial" panose="020B0704020202020204"/>
              <a:cs typeface="Arial" panose="020B0704020202020204"/>
              <a:sym typeface="Arial" panose="020B0704020202020204"/>
            </a:endParaRPr>
          </a:p>
        </p:txBody>
      </p:sp>
      <p:pic>
        <p:nvPicPr>
          <p:cNvPr id="256" name="图片 2" descr="图片 2"/>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sp>
        <p:nvSpPr>
          <p:cNvPr id="15" name="加号 14"/>
          <p:cNvSpPr/>
          <p:nvPr/>
        </p:nvSpPr>
        <p:spPr>
          <a:xfrm>
            <a:off x="2561036" y="975120"/>
            <a:ext cx="923364" cy="865543"/>
          </a:xfrm>
          <a:prstGeom prst="mathPlus">
            <a:avLst/>
          </a:prstGeom>
          <a:solidFill>
            <a:schemeClr val="accent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1" i="0" u="none" strike="noStrike" cap="none" spc="0" normalizeH="0" baseline="0" dirty="0">
              <a:ln>
                <a:noFill/>
              </a:ln>
              <a:solidFill>
                <a:srgbClr val="4B4B4B"/>
              </a:solidFill>
              <a:effectLst/>
              <a:uFillTx/>
              <a:latin typeface="Arial" panose="020B0704020202020204"/>
              <a:ea typeface="Arial" panose="020B0704020202020204"/>
              <a:cs typeface="Arial" panose="020B0704020202020204"/>
              <a:sym typeface="Arial" panose="020B0704020202020204"/>
            </a:endParaRPr>
          </a:p>
        </p:txBody>
      </p:sp>
      <p:pic>
        <p:nvPicPr>
          <p:cNvPr id="6" name="图片 5">
            <a:extLst>
              <a:ext uri="{FF2B5EF4-FFF2-40B4-BE49-F238E27FC236}">
                <a16:creationId xmlns:a16="http://schemas.microsoft.com/office/drawing/2014/main" id="{6429DD2C-D8A7-479B-BA72-3B84CEB9F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371" y="2231871"/>
            <a:ext cx="9944042" cy="4347122"/>
          </a:xfrm>
          <a:prstGeom prst="rect">
            <a:avLst/>
          </a:prstGeom>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6472555" y="1464945"/>
            <a:ext cx="5528310" cy="4747260"/>
          </a:xfrm>
          <a:prstGeom prst="rect">
            <a:avLst/>
          </a:prstGeom>
        </p:spPr>
      </p:pic>
      <p:sp>
        <p:nvSpPr>
          <p:cNvPr id="333" name="标题 1"/>
          <p:cNvSpPr txBox="1">
            <a:spLocks noGrp="1"/>
          </p:cNvSpPr>
          <p:nvPr>
            <p:ph type="title"/>
          </p:nvPr>
        </p:nvSpPr>
        <p:spPr>
          <a:xfrm>
            <a:off x="266700" y="574866"/>
            <a:ext cx="9808989" cy="892175"/>
          </a:xfrm>
          <a:prstGeom prst="rect">
            <a:avLst/>
          </a:prstGeom>
        </p:spPr>
        <p:txBody>
          <a:bodyPr>
            <a:normAutofit/>
          </a:bodyPr>
          <a:lstStyle/>
          <a:p>
            <a:r>
              <a:rPr lang="en-US" sz="4400" b="1" dirty="0">
                <a:solidFill>
                  <a:schemeClr val="accent1">
                    <a:lumMod val="50000"/>
                  </a:schemeClr>
                </a:solidFill>
                <a:latin typeface="Times New Roman Bold" pitchFamily="18" charset="0"/>
                <a:cs typeface="Times New Roman Bold" pitchFamily="18" charset="0"/>
              </a:rPr>
              <a:t>A</a:t>
            </a:r>
            <a:r>
              <a:rPr sz="4400" b="1" dirty="0">
                <a:solidFill>
                  <a:schemeClr val="accent1">
                    <a:lumMod val="50000"/>
                  </a:schemeClr>
                </a:solidFill>
                <a:latin typeface="Times New Roman Bold" pitchFamily="18" charset="0"/>
                <a:cs typeface="Times New Roman Bold" pitchFamily="18" charset="0"/>
              </a:rPr>
              <a:t>pplication </a:t>
            </a:r>
            <a:r>
              <a:rPr lang="en-US" sz="4400" b="1" dirty="0">
                <a:solidFill>
                  <a:schemeClr val="accent1">
                    <a:lumMod val="50000"/>
                  </a:schemeClr>
                </a:solidFill>
                <a:latin typeface="Times New Roman Bold" pitchFamily="18" charset="0"/>
                <a:cs typeface="Times New Roman Bold" pitchFamily="18" charset="0"/>
              </a:rPr>
              <a:t>P</a:t>
            </a:r>
            <a:r>
              <a:rPr sz="4400" b="1" dirty="0">
                <a:solidFill>
                  <a:schemeClr val="accent1">
                    <a:lumMod val="50000"/>
                  </a:schemeClr>
                </a:solidFill>
                <a:latin typeface="Times New Roman Bold" pitchFamily="18" charset="0"/>
                <a:cs typeface="Times New Roman Bold" pitchFamily="18" charset="0"/>
              </a:rPr>
              <a:t>rocess</a:t>
            </a:r>
          </a:p>
        </p:txBody>
      </p:sp>
      <p:sp>
        <p:nvSpPr>
          <p:cNvPr id="334" name="内容占位符 2"/>
          <p:cNvSpPr txBox="1">
            <a:spLocks noGrp="1"/>
          </p:cNvSpPr>
          <p:nvPr>
            <p:ph idx="1"/>
          </p:nvPr>
        </p:nvSpPr>
        <p:spPr>
          <a:xfrm>
            <a:off x="266700" y="1691005"/>
            <a:ext cx="6351270" cy="4768215"/>
          </a:xfrm>
          <a:prstGeom prst="rect">
            <a:avLst/>
          </a:prstGeom>
        </p:spPr>
        <p:txBody>
          <a:bodyPr>
            <a:normAutofit fontScale="40000" lnSpcReduction="20000"/>
          </a:bodyPr>
          <a:lstStyle/>
          <a:p>
            <a:pPr marL="0" indent="0" algn="l" defTabSz="457200">
              <a:lnSpc>
                <a:spcPct val="220000"/>
              </a:lnSpc>
              <a:spcBef>
                <a:spcPts val="0"/>
              </a:spcBef>
              <a:buSzTx/>
              <a:buNone/>
              <a:defRPr sz="1800" b="1">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sz="6700" dirty="0">
                <a:solidFill>
                  <a:schemeClr val="accent1">
                    <a:lumMod val="50000"/>
                  </a:schemeClr>
                </a:solidFill>
                <a:latin typeface="Times New Roman" panose="02020803070505020304" pitchFamily="18" charset="0"/>
                <a:cs typeface="Times New Roman" panose="02020803070505020304" pitchFamily="18" charset="0"/>
              </a:rPr>
              <a:t>STEP </a:t>
            </a:r>
            <a:r>
              <a:rPr lang="en-US" sz="6700" dirty="0">
                <a:solidFill>
                  <a:schemeClr val="accent1">
                    <a:lumMod val="50000"/>
                  </a:schemeClr>
                </a:solidFill>
                <a:latin typeface="Times New Roman" panose="02020803070505020304" pitchFamily="18" charset="0"/>
                <a:cs typeface="Times New Roman" panose="02020803070505020304" pitchFamily="18" charset="0"/>
              </a:rPr>
              <a:t>1</a:t>
            </a:r>
            <a:r>
              <a:rPr sz="6700" dirty="0">
                <a:solidFill>
                  <a:schemeClr val="accent1">
                    <a:lumMod val="50000"/>
                  </a:schemeClr>
                </a:solidFill>
                <a:latin typeface="Times New Roman" panose="02020803070505020304" pitchFamily="18" charset="0"/>
                <a:cs typeface="Times New Roman" panose="02020803070505020304" pitchFamily="18" charset="0"/>
              </a:rPr>
              <a:t>: </a:t>
            </a:r>
            <a:endParaRPr sz="4000" dirty="0">
              <a:solidFill>
                <a:schemeClr val="accent1">
                  <a:lumMod val="50000"/>
                </a:schemeClr>
              </a:solidFill>
              <a:latin typeface="Times New Roman" panose="02020803070505020304" pitchFamily="18" charset="0"/>
              <a:ea typeface="Times Roman"/>
              <a:cs typeface="Times New Roman" panose="02020803070505020304" pitchFamily="18" charset="0"/>
              <a:sym typeface="Times Roman"/>
            </a:endParaRPr>
          </a:p>
          <a:p>
            <a:pPr marL="0" indent="0" algn="l" defTabSz="457200">
              <a:lnSpc>
                <a:spcPct val="150000"/>
              </a:lnSpc>
              <a:spcBef>
                <a:spcPts val="600"/>
              </a:spcBef>
              <a:buSzTx/>
              <a:buNone/>
              <a:defRPr sz="1800">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sz="6000" dirty="0">
                <a:solidFill>
                  <a:schemeClr val="accent1">
                    <a:lumMod val="50000"/>
                  </a:schemeClr>
                </a:solidFill>
                <a:latin typeface="Arial" pitchFamily="34" charset="0"/>
                <a:cs typeface="Arial" pitchFamily="34" charset="0"/>
              </a:rPr>
              <a:t>Register your account and activate it in application system. </a:t>
            </a:r>
            <a:r>
              <a:rPr sz="6000" u="sng" dirty="0">
                <a:solidFill>
                  <a:schemeClr val="accent1">
                    <a:lumMod val="50000"/>
                  </a:schemeClr>
                </a:solidFill>
                <a:uFill>
                  <a:solidFill>
                    <a:srgbClr val="5699C2"/>
                  </a:solidFill>
                </a:uFill>
                <a:latin typeface="Arial" pitchFamily="34" charset="0"/>
                <a:cs typeface="Arial" pitchFamily="34" charset="0"/>
                <a:hlinkClick r:id="rId3"/>
              </a:rPr>
              <a:t>https://cumt.17gz.org/member/login.do</a:t>
            </a:r>
            <a:r>
              <a:rPr sz="6000" dirty="0">
                <a:solidFill>
                  <a:schemeClr val="accent1">
                    <a:lumMod val="50000"/>
                  </a:schemeClr>
                </a:solidFill>
                <a:latin typeface="Arial" pitchFamily="34" charset="0"/>
                <a:cs typeface="Arial" pitchFamily="34" charset="0"/>
              </a:rPr>
              <a:t> </a:t>
            </a:r>
            <a:endParaRPr sz="3500" dirty="0">
              <a:solidFill>
                <a:schemeClr val="accent1">
                  <a:lumMod val="50000"/>
                </a:schemeClr>
              </a:solidFill>
              <a:latin typeface="Arial" pitchFamily="34" charset="0"/>
              <a:ea typeface="Times Roman"/>
              <a:cs typeface="Arial" pitchFamily="34" charset="0"/>
              <a:sym typeface="Times Roman"/>
            </a:endParaRPr>
          </a:p>
          <a:p>
            <a:pPr marL="0" indent="0" algn="l" defTabSz="457200">
              <a:lnSpc>
                <a:spcPct val="150000"/>
              </a:lnSpc>
              <a:spcBef>
                <a:spcPts val="0"/>
              </a:spcBef>
              <a:buSzTx/>
              <a:buNone/>
              <a:defRPr sz="1800">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sz="6000" dirty="0">
                <a:solidFill>
                  <a:schemeClr val="accent1">
                    <a:lumMod val="50000"/>
                  </a:schemeClr>
                </a:solidFill>
                <a:latin typeface="Arial" pitchFamily="34" charset="0"/>
                <a:cs typeface="Arial" pitchFamily="34" charset="0"/>
              </a:rPr>
              <a:t>Applications ONLY be done online through the CUMT online system</a:t>
            </a:r>
            <a:endParaRPr lang="en-US" sz="6000" dirty="0">
              <a:solidFill>
                <a:schemeClr val="accent1">
                  <a:lumMod val="50000"/>
                </a:schemeClr>
              </a:solidFill>
              <a:latin typeface="Arial" pitchFamily="34" charset="0"/>
              <a:cs typeface="Arial" pitchFamily="34" charset="0"/>
            </a:endParaRPr>
          </a:p>
          <a:p>
            <a:pPr marL="0" indent="0" algn="l" defTabSz="457200">
              <a:lnSpc>
                <a:spcPct val="150000"/>
              </a:lnSpc>
              <a:spcBef>
                <a:spcPts val="0"/>
              </a:spcBef>
              <a:buSzTx/>
              <a:buNone/>
              <a:defRPr sz="1800">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endParaRPr sz="1400" dirty="0">
              <a:solidFill>
                <a:schemeClr val="accent1">
                  <a:lumMod val="50000"/>
                </a:schemeClr>
              </a:solidFill>
              <a:latin typeface="Times Roman"/>
              <a:ea typeface="Times Roman"/>
              <a:cs typeface="Times Roman"/>
              <a:sym typeface="Times Roman"/>
            </a:endParaRPr>
          </a:p>
          <a:p>
            <a:pPr marL="0" indent="0" algn="l" defTabSz="457200">
              <a:lnSpc>
                <a:spcPct val="150000"/>
              </a:lnSpc>
              <a:spcBef>
                <a:spcPts val="0"/>
              </a:spcBef>
              <a:buSzTx/>
              <a:buNone/>
              <a:defRPr sz="1800" b="1">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sz="2000" dirty="0">
                <a:solidFill>
                  <a:schemeClr val="accent1">
                    <a:lumMod val="50000"/>
                  </a:schemeClr>
                </a:solidFill>
              </a:rPr>
              <a:t> </a:t>
            </a:r>
          </a:p>
          <a:p>
            <a:pPr marL="0" indent="0" algn="l" defTabSz="457200">
              <a:lnSpc>
                <a:spcPct val="100000"/>
              </a:lnSpc>
              <a:spcBef>
                <a:spcPts val="0"/>
              </a:spcBef>
              <a:buSzTx/>
              <a:buNone/>
              <a:defRPr sz="1800">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endParaRPr sz="1400" dirty="0">
              <a:solidFill>
                <a:schemeClr val="accent1">
                  <a:lumMod val="50000"/>
                </a:schemeClr>
              </a:solidFill>
              <a:latin typeface="Times Roman"/>
              <a:ea typeface="Times Roman"/>
              <a:cs typeface="Times Roman"/>
              <a:sym typeface="Times Roman"/>
            </a:endParaRPr>
          </a:p>
        </p:txBody>
      </p:sp>
      <p:pic>
        <p:nvPicPr>
          <p:cNvPr id="256" name="图片 2" descr="图片 2"/>
          <p:cNvPicPr>
            <a:picLocks noChangeAspect="1"/>
          </p:cNvPicPr>
          <p:nvPr/>
        </p:nvPicPr>
        <p:blipFill>
          <a:blip r:embed="rId4" cstate="print"/>
          <a:stretch>
            <a:fillRect/>
          </a:stretch>
        </p:blipFill>
        <p:spPr>
          <a:xfrm>
            <a:off x="9700952" y="279007"/>
            <a:ext cx="2309339" cy="591718"/>
          </a:xfrm>
          <a:prstGeom prst="rect">
            <a:avLst/>
          </a:prstGeom>
          <a:ln w="12700">
            <a:miter lim="400000"/>
            <a:headEnd/>
            <a:tailEnd/>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descr="图片 1"/>
          <p:cNvPicPr>
            <a:picLocks noChangeAspect="1"/>
          </p:cNvPicPr>
          <p:nvPr/>
        </p:nvPicPr>
        <p:blipFill>
          <a:blip r:embed="rId2" cstate="print"/>
          <a:stretch>
            <a:fillRect/>
          </a:stretch>
        </p:blipFill>
        <p:spPr>
          <a:xfrm>
            <a:off x="0" y="-203201"/>
            <a:ext cx="12192000" cy="7061201"/>
          </a:xfrm>
          <a:prstGeom prst="rect">
            <a:avLst/>
          </a:prstGeom>
        </p:spPr>
      </p:pic>
      <p:sp>
        <p:nvSpPr>
          <p:cNvPr id="3" name="文本占位符 2"/>
          <p:cNvSpPr>
            <a:spLocks noGrp="1"/>
          </p:cNvSpPr>
          <p:nvPr>
            <p:ph idx="1"/>
          </p:nvPr>
        </p:nvSpPr>
        <p:spPr>
          <a:xfrm>
            <a:off x="890919" y="428625"/>
            <a:ext cx="10410939" cy="1570863"/>
          </a:xfrm>
        </p:spPr>
        <p:txBody>
          <a:bodyPr>
            <a:noAutofit/>
          </a:bodyPr>
          <a:lstStyle/>
          <a:p>
            <a:pPr marL="0" indent="0" algn="l" defTabSz="457200">
              <a:lnSpc>
                <a:spcPct val="150000"/>
              </a:lnSpc>
              <a:spcBef>
                <a:spcPts val="0"/>
              </a:spcBef>
              <a:buSzTx/>
              <a:buNone/>
              <a:defRPr sz="1800" b="1">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lang="en-US" altLang="zh-CN" sz="2400" dirty="0">
                <a:solidFill>
                  <a:schemeClr val="accent1">
                    <a:lumMod val="50000"/>
                  </a:schemeClr>
                </a:solidFill>
              </a:rPr>
              <a:t>STEP 2:</a:t>
            </a:r>
            <a:endParaRPr lang="en-US" altLang="zh-CN" sz="2000" dirty="0">
              <a:solidFill>
                <a:schemeClr val="accent1">
                  <a:lumMod val="50000"/>
                </a:schemeClr>
              </a:solidFill>
              <a:latin typeface="Times Roman"/>
              <a:ea typeface="Times Roman"/>
              <a:cs typeface="Times Roman"/>
              <a:sym typeface="Times Roman"/>
            </a:endParaRPr>
          </a:p>
          <a:p>
            <a:pPr marL="0" indent="0" algn="l" defTabSz="457200">
              <a:lnSpc>
                <a:spcPct val="150000"/>
              </a:lnSpc>
              <a:spcBef>
                <a:spcPts val="0"/>
              </a:spcBef>
              <a:buSzTx/>
              <a:buNone/>
              <a:defRPr sz="1800">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lang="en-US" altLang="zh-CN" sz="2400" dirty="0">
                <a:solidFill>
                  <a:schemeClr val="accent1">
                    <a:lumMod val="50000"/>
                  </a:schemeClr>
                </a:solidFill>
              </a:rPr>
              <a:t>Fill out the application and upload all </a:t>
            </a:r>
            <a:r>
              <a:rPr lang="en-US" altLang="zh-CN" sz="2400" b="1" dirty="0">
                <a:solidFill>
                  <a:schemeClr val="accent1">
                    <a:lumMod val="50000"/>
                  </a:schemeClr>
                </a:solidFill>
              </a:rPr>
              <a:t>required application documents</a:t>
            </a:r>
            <a:r>
              <a:rPr lang="en-US" altLang="zh-CN" sz="2000" b="1" dirty="0">
                <a:solidFill>
                  <a:schemeClr val="accent1">
                    <a:lumMod val="50000"/>
                  </a:schemeClr>
                </a:solidFill>
                <a:latin typeface="Times Roman"/>
                <a:ea typeface="Times Roman"/>
                <a:cs typeface="Times Roman"/>
                <a:sym typeface="Times Roman"/>
              </a:rPr>
              <a:t>.</a:t>
            </a:r>
          </a:p>
        </p:txBody>
      </p:sp>
      <p:pic>
        <p:nvPicPr>
          <p:cNvPr id="256" name="图片 2" descr="图片 2"/>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sp>
        <p:nvSpPr>
          <p:cNvPr id="4" name="矩形 3"/>
          <p:cNvSpPr/>
          <p:nvPr/>
        </p:nvSpPr>
        <p:spPr>
          <a:xfrm>
            <a:off x="881308" y="1872020"/>
            <a:ext cx="11091236" cy="4911729"/>
          </a:xfrm>
          <a:prstGeom prst="rect">
            <a:avLst/>
          </a:prstGeom>
        </p:spPr>
        <p:txBody>
          <a:bodyPr wrap="square" numCol="2">
            <a:spAutoFit/>
          </a:bodyPr>
          <a:lstStyle/>
          <a:p>
            <a:pPr>
              <a:lnSpc>
                <a:spcPct val="200000"/>
              </a:lnSpc>
            </a:pPr>
            <a:r>
              <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rPr>
              <a:t>1.A passport photo;</a:t>
            </a:r>
            <a:endParaRPr lang="en-US" altLang="zh-CN" sz="2000" b="1" dirty="0">
              <a:solidFill>
                <a:schemeClr val="accent1">
                  <a:lumMod val="50000"/>
                </a:schemeClr>
              </a:solidFill>
              <a:latin typeface="Times New Roman" panose="02020803070505020304" pitchFamily="18" charset="0"/>
              <a:cs typeface="Times New Roman" panose="02020803070505020304" pitchFamily="18" charset="0"/>
            </a:endParaRPr>
          </a:p>
          <a:p>
            <a:pPr>
              <a:lnSpc>
                <a:spcPct val="200000"/>
              </a:lnSpc>
            </a:pPr>
            <a:r>
              <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rPr>
              <a:t>2.A copy of your passport information page;</a:t>
            </a:r>
          </a:p>
          <a:p>
            <a:pPr>
              <a:lnSpc>
                <a:spcPct val="200000"/>
              </a:lnSpc>
            </a:pPr>
            <a:r>
              <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rPr>
              <a:t>3.A copy of your highest graduation certificate;</a:t>
            </a:r>
          </a:p>
          <a:p>
            <a:pPr>
              <a:lnSpc>
                <a:spcPct val="200000"/>
              </a:lnSpc>
            </a:pPr>
            <a:r>
              <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rPr>
              <a:t>4.A copy of the transcript of your highest degree;</a:t>
            </a:r>
          </a:p>
          <a:p>
            <a:pPr lvl="0">
              <a:lnSpc>
                <a:spcPct val="200000"/>
              </a:lnSpc>
              <a:defRPr/>
            </a:pPr>
            <a:r>
              <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rPr>
              <a:t>5.A physical examination report within 6 months;</a:t>
            </a:r>
          </a:p>
          <a:p>
            <a:pPr lvl="0">
              <a:lnSpc>
                <a:spcPct val="200000"/>
              </a:lnSpc>
              <a:defRPr/>
            </a:pPr>
            <a:r>
              <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rPr>
              <a:t>6.A non-criminal certificate issued by local police station within 6 months;</a:t>
            </a:r>
          </a:p>
          <a:p>
            <a:pPr lvl="0">
              <a:lnSpc>
                <a:spcPct val="200000"/>
              </a:lnSpc>
              <a:defRPr/>
            </a:pPr>
            <a:endPar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endParaRPr>
          </a:p>
          <a:p>
            <a:pPr lvl="0">
              <a:lnSpc>
                <a:spcPct val="200000"/>
              </a:lnSpc>
              <a:defRPr/>
            </a:pPr>
            <a:r>
              <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rPr>
              <a:t>7.A bank statement within 6 months;</a:t>
            </a:r>
          </a:p>
          <a:p>
            <a:pPr>
              <a:lnSpc>
                <a:spcPct val="150000"/>
              </a:lnSpc>
            </a:pPr>
            <a:r>
              <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rPr>
              <a:t>8.An acceptance letter(Master and PhD);</a:t>
            </a:r>
          </a:p>
          <a:p>
            <a:pPr>
              <a:lnSpc>
                <a:spcPct val="150000"/>
              </a:lnSpc>
            </a:pPr>
            <a:r>
              <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rPr>
              <a:t>9.Two recommendation letters (Master and PhD);</a:t>
            </a:r>
          </a:p>
          <a:p>
            <a:pPr>
              <a:lnSpc>
                <a:spcPct val="150000"/>
              </a:lnSpc>
            </a:pPr>
            <a:r>
              <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rPr>
              <a:t>10.Study plan or research proposal(&gt;1500 words</a:t>
            </a:r>
            <a:r>
              <a:rPr lang="zh-CN" altLang="en-US" sz="2000" dirty="0">
                <a:solidFill>
                  <a:schemeClr val="accent1">
                    <a:lumMod val="50000"/>
                  </a:schemeClr>
                </a:solidFill>
                <a:latin typeface="Times New Roman" panose="02020803070505020304" pitchFamily="18" charset="0"/>
                <a:cs typeface="Times New Roman" panose="02020803070505020304" pitchFamily="18" charset="0"/>
                <a:sym typeface="+mn-ea"/>
              </a:rPr>
              <a:t>，</a:t>
            </a:r>
            <a:r>
              <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rPr>
              <a:t> (Master and PhD));</a:t>
            </a:r>
          </a:p>
          <a:p>
            <a:pPr lvl="0">
              <a:lnSpc>
                <a:spcPct val="200000"/>
              </a:lnSpc>
            </a:pPr>
            <a:r>
              <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rPr>
              <a:t>11.Language proficiency certificate </a:t>
            </a:r>
            <a:br>
              <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rPr>
            </a:br>
            <a:r>
              <a:rPr lang="en-US" altLang="zh-CN" sz="2000" dirty="0">
                <a:solidFill>
                  <a:schemeClr val="accent1">
                    <a:lumMod val="50000"/>
                  </a:schemeClr>
                </a:solidFill>
                <a:latin typeface="Times New Roman" panose="02020803070505020304" pitchFamily="18" charset="0"/>
                <a:cs typeface="Times New Roman" panose="02020803070505020304" pitchFamily="18" charset="0"/>
                <a:sym typeface="+mn-ea"/>
              </a:rPr>
              <a:t>(English: IELTS ≥ 5.5, TOEFL ≥ 79,  Duolingo English Test ≥95; Chinese:  ≥ HSK-4)</a:t>
            </a:r>
          </a:p>
        </p:txBody>
      </p:sp>
      <p:sp>
        <p:nvSpPr>
          <p:cNvPr id="5" name="文本占位符 2"/>
          <p:cNvSpPr txBox="1">
            <a:spLocks/>
          </p:cNvSpPr>
          <p:nvPr/>
        </p:nvSpPr>
        <p:spPr>
          <a:xfrm>
            <a:off x="4362217" y="2360600"/>
            <a:ext cx="9808988" cy="3791013"/>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tabLst/>
              <a:defRPr/>
            </a:pPr>
            <a:endParaRPr kumimoji="0" lang="zh-CN" altLang="en-US" sz="2800" b="1" i="0" u="none" strike="noStrike" kern="1200" cap="none" spc="0" normalizeH="0" baseline="0" noProof="0" dirty="0">
              <a:ln>
                <a:noFill/>
              </a:ln>
              <a:solidFill>
                <a:schemeClr val="tx1"/>
              </a:solidFill>
              <a:effectLst/>
              <a:uLnTx/>
              <a:uFillTx/>
              <a:latin typeface="Times New Roman" panose="02020803070505020304" pitchFamily="18" charset="0"/>
              <a:ea typeface="+mn-ea"/>
              <a:cs typeface="Times New Roman" panose="02020803070505020304" pitchFamily="18" charset="0"/>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descr="图片 1"/>
          <p:cNvPicPr>
            <a:picLocks noChangeAspect="1"/>
          </p:cNvPicPr>
          <p:nvPr/>
        </p:nvPicPr>
        <p:blipFill>
          <a:blip r:embed="rId2" cstate="print"/>
          <a:stretch>
            <a:fillRect/>
          </a:stretch>
        </p:blipFill>
        <p:spPr>
          <a:xfrm>
            <a:off x="0" y="-203201"/>
            <a:ext cx="12192000" cy="7061201"/>
          </a:xfrm>
          <a:prstGeom prst="rect">
            <a:avLst/>
          </a:prstGeom>
        </p:spPr>
      </p:pic>
      <p:sp>
        <p:nvSpPr>
          <p:cNvPr id="3" name="内容占位符 2"/>
          <p:cNvSpPr>
            <a:spLocks noGrp="1"/>
          </p:cNvSpPr>
          <p:nvPr>
            <p:ph idx="1"/>
          </p:nvPr>
        </p:nvSpPr>
        <p:spPr>
          <a:xfrm>
            <a:off x="1009650" y="368300"/>
            <a:ext cx="10515600" cy="6489700"/>
          </a:xfrm>
        </p:spPr>
        <p:txBody>
          <a:bodyPr>
            <a:noAutofit/>
          </a:bodyPr>
          <a:lstStyle/>
          <a:p>
            <a:pPr marL="0" indent="0" algn="l" defTabSz="457200">
              <a:lnSpc>
                <a:spcPct val="200000"/>
              </a:lnSpc>
              <a:spcBef>
                <a:spcPts val="0"/>
              </a:spcBef>
              <a:buSzTx/>
              <a:buNone/>
              <a:defRPr sz="1800" b="1">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lang="en-US" altLang="zh-CN" sz="2400" dirty="0">
                <a:solidFill>
                  <a:schemeClr val="accent1">
                    <a:lumMod val="50000"/>
                  </a:schemeClr>
                </a:solidFill>
                <a:sym typeface="+mn-ea"/>
              </a:rPr>
              <a:t>STEP 3:</a:t>
            </a:r>
            <a:endParaRPr lang="en-US" altLang="zh-CN" sz="2400" dirty="0">
              <a:solidFill>
                <a:schemeClr val="accent1">
                  <a:lumMod val="50000"/>
                </a:schemeClr>
              </a:solidFill>
            </a:endParaRPr>
          </a:p>
          <a:p>
            <a:pPr marL="0" indent="0" algn="l" defTabSz="457200">
              <a:lnSpc>
                <a:spcPct val="200000"/>
              </a:lnSpc>
              <a:spcBef>
                <a:spcPts val="0"/>
              </a:spcBef>
              <a:buNone/>
              <a:defRPr sz="1800" b="1">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lang="en-US" altLang="zh-CN" sz="2400" dirty="0">
                <a:solidFill>
                  <a:schemeClr val="accent1">
                    <a:lumMod val="50000"/>
                  </a:schemeClr>
                </a:solidFill>
                <a:latin typeface="Times New Roman" panose="02020803070505020304" pitchFamily="18" charset="0"/>
                <a:ea typeface="Arial" panose="020B0704020202020204"/>
                <a:cs typeface="Times New Roman" panose="02020803070505020304" pitchFamily="18" charset="0"/>
                <a:sym typeface="+mn-ea"/>
              </a:rPr>
              <a:t>Submit the application and note your application number.</a:t>
            </a:r>
            <a:r>
              <a:rPr lang="zh-CN" altLang="en-US" sz="2400" dirty="0">
                <a:solidFill>
                  <a:schemeClr val="accent1">
                    <a:lumMod val="50000"/>
                  </a:schemeClr>
                </a:solidFill>
                <a:latin typeface="Times New Roman" panose="02020803070505020304" pitchFamily="18" charset="0"/>
                <a:ea typeface="Arial" panose="020B0704020202020204"/>
                <a:cs typeface="Times New Roman" panose="02020803070505020304" pitchFamily="18" charset="0"/>
                <a:sym typeface="Times Roman"/>
              </a:rPr>
              <a:t> </a:t>
            </a:r>
            <a:endParaRPr lang="en-US" altLang="zh-CN" sz="2400" dirty="0">
              <a:solidFill>
                <a:schemeClr val="accent1">
                  <a:lumMod val="50000"/>
                </a:schemeClr>
              </a:solidFill>
              <a:latin typeface="Times New Roman" panose="02020803070505020304" pitchFamily="18" charset="0"/>
              <a:ea typeface="Arial" panose="020B0704020202020204"/>
              <a:cs typeface="Times New Roman" panose="02020803070505020304" pitchFamily="18" charset="0"/>
              <a:sym typeface="+mn-ea"/>
            </a:endParaRPr>
          </a:p>
          <a:p>
            <a:pPr marL="0" indent="0" algn="l" defTabSz="457200">
              <a:lnSpc>
                <a:spcPct val="200000"/>
              </a:lnSpc>
              <a:spcBef>
                <a:spcPts val="0"/>
              </a:spcBef>
              <a:buNone/>
              <a:defRPr sz="1800" b="1">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lang="en-US" altLang="zh-CN" sz="2400" dirty="0">
                <a:solidFill>
                  <a:schemeClr val="accent1">
                    <a:lumMod val="50000"/>
                  </a:schemeClr>
                </a:solidFill>
                <a:sym typeface="+mn-ea"/>
              </a:rPr>
              <a:t>STEP 4:</a:t>
            </a:r>
            <a:endParaRPr lang="en-US" altLang="zh-CN" sz="2400" dirty="0">
              <a:solidFill>
                <a:schemeClr val="accent1">
                  <a:lumMod val="50000"/>
                </a:schemeClr>
              </a:solidFill>
              <a:latin typeface="Times Roman"/>
              <a:ea typeface="Times Roman"/>
              <a:cs typeface="Times Roman"/>
              <a:sym typeface="Times Roman"/>
            </a:endParaRPr>
          </a:p>
          <a:p>
            <a:pPr marL="0" indent="0" algn="l" defTabSz="457200">
              <a:lnSpc>
                <a:spcPct val="200000"/>
              </a:lnSpc>
              <a:spcBef>
                <a:spcPts val="0"/>
              </a:spcBef>
              <a:buNone/>
              <a:defRPr sz="1800">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lang="en-US" altLang="zh-CN" sz="2400" dirty="0">
                <a:solidFill>
                  <a:schemeClr val="accent1">
                    <a:lumMod val="50000"/>
                  </a:schemeClr>
                </a:solidFill>
                <a:sym typeface="+mn-ea"/>
              </a:rPr>
              <a:t>Pay for </a:t>
            </a:r>
            <a:r>
              <a:rPr lang="en-US" altLang="zh-CN" sz="2400" dirty="0">
                <a:solidFill>
                  <a:schemeClr val="accent1">
                    <a:lumMod val="50000"/>
                  </a:schemeClr>
                </a:solidFill>
                <a:uFill>
                  <a:solidFill>
                    <a:srgbClr val="5A5A5A"/>
                  </a:solidFill>
                </a:uFill>
                <a:latin typeface="Times New Roman" panose="02020803070505020304" pitchFamily="18" charset="0"/>
                <a:ea typeface="Arial" panose="020B0704020202020204"/>
                <a:cs typeface="Times New Roman" panose="02020803070505020304" pitchFamily="18" charset="0"/>
                <a:sym typeface="+mn-ea"/>
              </a:rPr>
              <a:t>the application fees:  60 USD </a:t>
            </a:r>
            <a:r>
              <a:rPr lang="en-US" altLang="zh-CN" sz="2400" dirty="0">
                <a:solidFill>
                  <a:schemeClr val="accent1">
                    <a:lumMod val="50000"/>
                  </a:schemeClr>
                </a:solidFill>
                <a:sym typeface="+mn-ea"/>
              </a:rPr>
              <a:t>OR 400 CNY</a:t>
            </a:r>
          </a:p>
          <a:p>
            <a:pPr marL="0" indent="0" algn="l" defTabSz="457200">
              <a:lnSpc>
                <a:spcPct val="200000"/>
              </a:lnSpc>
              <a:spcBef>
                <a:spcPts val="0"/>
              </a:spcBef>
              <a:buSzTx/>
              <a:buNone/>
              <a:defRPr sz="1800" b="1">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lang="en-US" altLang="zh-CN" sz="2400" dirty="0">
                <a:solidFill>
                  <a:schemeClr val="accent1">
                    <a:lumMod val="50000"/>
                  </a:schemeClr>
                </a:solidFill>
                <a:sym typeface="+mn-ea"/>
              </a:rPr>
              <a:t>STEP 5: </a:t>
            </a:r>
            <a:endParaRPr lang="en-US" altLang="zh-CN" sz="2400" dirty="0">
              <a:solidFill>
                <a:schemeClr val="accent1">
                  <a:lumMod val="50000"/>
                </a:schemeClr>
              </a:solidFill>
              <a:latin typeface="Times Roman"/>
              <a:ea typeface="Times Roman"/>
              <a:cs typeface="Times Roman"/>
              <a:sym typeface="Times Roman"/>
            </a:endParaRPr>
          </a:p>
          <a:p>
            <a:pPr marL="0" indent="0" algn="l" defTabSz="457200">
              <a:lnSpc>
                <a:spcPct val="200000"/>
              </a:lnSpc>
              <a:spcBef>
                <a:spcPts val="0"/>
              </a:spcBef>
              <a:buSzTx/>
              <a:buNone/>
              <a:defRPr sz="1800">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lang="en-US" altLang="zh-CN" sz="2400" dirty="0">
                <a:solidFill>
                  <a:schemeClr val="accent1">
                    <a:lumMod val="50000"/>
                  </a:schemeClr>
                </a:solidFill>
                <a:sym typeface="+mn-ea"/>
              </a:rPr>
              <a:t>Take part in the online interview and the online entrance test.</a:t>
            </a:r>
          </a:p>
          <a:p>
            <a:pPr marL="0" indent="0" algn="l" defTabSz="457200">
              <a:lnSpc>
                <a:spcPct val="200000"/>
              </a:lnSpc>
              <a:spcBef>
                <a:spcPts val="0"/>
              </a:spcBef>
              <a:buSzTx/>
              <a:buNone/>
              <a:defRPr sz="1800" b="1">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lang="en-US" altLang="zh-CN" sz="2400" dirty="0">
                <a:solidFill>
                  <a:schemeClr val="accent1">
                    <a:lumMod val="50000"/>
                  </a:schemeClr>
                </a:solidFill>
                <a:latin typeface="Times New Roman Bold" pitchFamily="18" charset="0"/>
                <a:cs typeface="Times New Roman Bold" pitchFamily="18" charset="0"/>
                <a:sym typeface="+mn-ea"/>
              </a:rPr>
              <a:t>STEP 6: </a:t>
            </a:r>
            <a:endParaRPr lang="en-US" altLang="zh-CN" sz="2400" dirty="0">
              <a:solidFill>
                <a:schemeClr val="accent1">
                  <a:lumMod val="50000"/>
                </a:schemeClr>
              </a:solidFill>
              <a:latin typeface="Times New Roman Bold" pitchFamily="18" charset="0"/>
              <a:ea typeface="Times Roman"/>
              <a:cs typeface="Times New Roman Bold" pitchFamily="18" charset="0"/>
              <a:sym typeface="Times Roman"/>
            </a:endParaRPr>
          </a:p>
          <a:p>
            <a:pPr marL="0" indent="0" algn="l" defTabSz="457200">
              <a:lnSpc>
                <a:spcPct val="200000"/>
              </a:lnSpc>
              <a:spcBef>
                <a:spcPts val="0"/>
              </a:spcBef>
              <a:buSzTx/>
              <a:buNone/>
              <a:defRPr sz="1800">
                <a:solidFill>
                  <a:srgbClr val="666666"/>
                </a:solidFill>
                <a:uFill>
                  <a:solidFill>
                    <a:srgbClr val="5A5A5A"/>
                  </a:solidFill>
                </a:uFill>
                <a:latin typeface="Times New Roman" panose="02020803070505020304"/>
                <a:ea typeface="Times New Roman" panose="02020803070505020304"/>
                <a:cs typeface="Times New Roman" panose="02020803070505020304"/>
                <a:sym typeface="Times New Roman" panose="02020803070505020304"/>
              </a:defRPr>
            </a:pPr>
            <a:r>
              <a:rPr lang="en-US" altLang="zh-CN" sz="2400" dirty="0">
                <a:solidFill>
                  <a:schemeClr val="accent1">
                    <a:lumMod val="50000"/>
                  </a:schemeClr>
                </a:solidFill>
                <a:latin typeface="Times New Roman" panose="02020803070505020304" pitchFamily="18" charset="0"/>
                <a:ea typeface="Arial" panose="020B0704020202020204"/>
                <a:cs typeface="Times New Roman" panose="02020803070505020304" pitchFamily="18" charset="0"/>
                <a:sym typeface="+mn-ea"/>
              </a:rPr>
              <a:t>Get your admission result via application system and email.</a:t>
            </a:r>
          </a:p>
          <a:p>
            <a:endParaRPr lang="en-US" altLang="zh-CN" sz="2400" dirty="0">
              <a:solidFill>
                <a:schemeClr val="accent1">
                  <a:lumMod val="50000"/>
                </a:schemeClr>
              </a:solidFill>
            </a:endParaRPr>
          </a:p>
        </p:txBody>
      </p:sp>
      <p:pic>
        <p:nvPicPr>
          <p:cNvPr id="4" name="图片 2" descr="图片 2"/>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A71765D-2219-41AF-A3E9-D1EEAB80D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27304"/>
            <a:ext cx="9944100" cy="5194363"/>
          </a:xfrm>
          <a:prstGeom prst="rect">
            <a:avLst/>
          </a:prstGeom>
        </p:spPr>
      </p:pic>
      <p:sp>
        <p:nvSpPr>
          <p:cNvPr id="7" name="标题 1">
            <a:extLst>
              <a:ext uri="{FF2B5EF4-FFF2-40B4-BE49-F238E27FC236}">
                <a16:creationId xmlns:a16="http://schemas.microsoft.com/office/drawing/2014/main" id="{3263A570-F44D-42BD-85E0-5EA19C937955}"/>
              </a:ext>
            </a:extLst>
          </p:cNvPr>
          <p:cNvSpPr txBox="1">
            <a:spLocks noGrp="1"/>
          </p:cNvSpPr>
          <p:nvPr>
            <p:ph type="title"/>
          </p:nvPr>
        </p:nvSpPr>
        <p:spPr>
          <a:xfrm>
            <a:off x="266700" y="574866"/>
            <a:ext cx="9808989" cy="892175"/>
          </a:xfrm>
          <a:prstGeom prst="rect">
            <a:avLst/>
          </a:prstGeom>
        </p:spPr>
        <p:txBody>
          <a:bodyPr>
            <a:normAutofit/>
          </a:bodyPr>
          <a:lstStyle/>
          <a:p>
            <a:r>
              <a:rPr lang="en-US" sz="4400" b="1" dirty="0">
                <a:solidFill>
                  <a:schemeClr val="accent1">
                    <a:lumMod val="50000"/>
                  </a:schemeClr>
                </a:solidFill>
                <a:latin typeface="Times New Roman Bold" pitchFamily="18" charset="0"/>
                <a:cs typeface="Times New Roman Bold" pitchFamily="18" charset="0"/>
              </a:rPr>
              <a:t>Cost</a:t>
            </a:r>
            <a:endParaRPr sz="4400" b="1" dirty="0">
              <a:solidFill>
                <a:schemeClr val="accent1">
                  <a:lumMod val="50000"/>
                </a:schemeClr>
              </a:solidFill>
              <a:latin typeface="Times New Roman Bold" pitchFamily="18" charset="0"/>
              <a:cs typeface="Times New Roman Bold" pitchFamily="18" charset="0"/>
            </a:endParaRPr>
          </a:p>
        </p:txBody>
      </p:sp>
    </p:spTree>
    <p:extLst>
      <p:ext uri="{BB962C8B-B14F-4D97-AF65-F5344CB8AC3E}">
        <p14:creationId xmlns:p14="http://schemas.microsoft.com/office/powerpoint/2010/main" val="153084315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48AA46-F6AF-4C80-853D-ECE68D8F11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791" b="22379"/>
          <a:stretch/>
        </p:blipFill>
        <p:spPr>
          <a:xfrm>
            <a:off x="0" y="1148575"/>
            <a:ext cx="12192000" cy="4566425"/>
          </a:xfrm>
          <a:prstGeom prst="rect">
            <a:avLst/>
          </a:prstGeom>
        </p:spPr>
      </p:pic>
      <p:sp>
        <p:nvSpPr>
          <p:cNvPr id="3" name="文本框 2"/>
          <p:cNvSpPr txBox="1"/>
          <p:nvPr/>
        </p:nvSpPr>
        <p:spPr>
          <a:xfrm>
            <a:off x="656951" y="1564397"/>
            <a:ext cx="2068195" cy="769441"/>
          </a:xfrm>
          <a:prstGeom prst="rect">
            <a:avLst/>
          </a:prstGeom>
          <a:noFill/>
        </p:spPr>
        <p:txBody>
          <a:bodyPr wrap="none" rtlCol="0" anchor="ctr">
            <a:spAutoFit/>
          </a:bodyPr>
          <a:lstStyle/>
          <a:p>
            <a:r>
              <a:rPr lang="en-US" altLang="zh-CN" sz="4400" b="1" dirty="0">
                <a:solidFill>
                  <a:srgbClr val="AF935C"/>
                </a:solidFill>
                <a:latin typeface="Arial" panose="020B0704020202020204" pitchFamily="34" charset="0"/>
                <a:ea typeface="微软雅黑" panose="020B0503020204020204" charset="-122"/>
                <a:cs typeface="Arial" panose="020B0704020202020204" pitchFamily="34" charset="0"/>
                <a:sym typeface="+mn-lt"/>
              </a:rPr>
              <a:t>Part 06</a:t>
            </a:r>
          </a:p>
        </p:txBody>
      </p:sp>
      <p:sp>
        <p:nvSpPr>
          <p:cNvPr id="4" name="文本框 3"/>
          <p:cNvSpPr txBox="1"/>
          <p:nvPr/>
        </p:nvSpPr>
        <p:spPr>
          <a:xfrm>
            <a:off x="1115218" y="2132612"/>
            <a:ext cx="6309741" cy="769441"/>
          </a:xfrm>
          <a:prstGeom prst="rect">
            <a:avLst/>
          </a:prstGeom>
          <a:noFill/>
        </p:spPr>
        <p:txBody>
          <a:bodyPr vert="horz" wrap="none" rtlCol="0">
            <a:spAutoFit/>
          </a:bodyPr>
          <a:lstStyle/>
          <a:p>
            <a:r>
              <a:rPr lang="en-US" altLang="zh-CN" sz="4400" b="1" spc="300" dirty="0">
                <a:solidFill>
                  <a:schemeClr val="bg1"/>
                </a:solidFill>
                <a:latin typeface="Arial" panose="020B0704020202020204" pitchFamily="34" charset="0"/>
                <a:ea typeface="微软雅黑" panose="020B0503020204020204" charset="-122"/>
                <a:cs typeface="Arial" panose="020B0704020202020204" pitchFamily="34" charset="0"/>
                <a:sym typeface="+mn-lt"/>
              </a:rPr>
              <a:t>SHORT TERM CAMP</a:t>
            </a:r>
          </a:p>
        </p:txBody>
      </p:sp>
      <p:pic>
        <p:nvPicPr>
          <p:cNvPr id="5" name="图片 4"/>
          <p:cNvPicPr>
            <a:picLocks noChangeAspect="1"/>
          </p:cNvPicPr>
          <p:nvPr/>
        </p:nvPicPr>
        <p:blipFill>
          <a:blip r:embed="rId4" cstate="print"/>
          <a:stretch>
            <a:fillRect/>
          </a:stretch>
        </p:blipFill>
        <p:spPr>
          <a:xfrm>
            <a:off x="9700953" y="279008"/>
            <a:ext cx="2309338" cy="591717"/>
          </a:xfrm>
          <a:prstGeom prst="rect">
            <a:avLst/>
          </a:prstGeom>
        </p:spPr>
      </p:pic>
    </p:spTree>
    <p:extLst>
      <p:ext uri="{BB962C8B-B14F-4D97-AF65-F5344CB8AC3E}">
        <p14:creationId xmlns:p14="http://schemas.microsoft.com/office/powerpoint/2010/main" val="157700722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BB6183-782E-4469-ACDA-25DC5ACAC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9827" y="-1"/>
            <a:ext cx="4934497" cy="6814305"/>
          </a:xfrm>
          <a:prstGeom prst="rect">
            <a:avLst/>
          </a:prstGeom>
        </p:spPr>
      </p:pic>
      <p:pic>
        <p:nvPicPr>
          <p:cNvPr id="5" name="图片 4">
            <a:extLst>
              <a:ext uri="{FF2B5EF4-FFF2-40B4-BE49-F238E27FC236}">
                <a16:creationId xmlns:a16="http://schemas.microsoft.com/office/drawing/2014/main" id="{C4588BDF-BA5D-4920-859E-CB734DCEB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505" y="1928820"/>
            <a:ext cx="5004940" cy="45815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图片 5">
            <a:extLst>
              <a:ext uri="{FF2B5EF4-FFF2-40B4-BE49-F238E27FC236}">
                <a16:creationId xmlns:a16="http://schemas.microsoft.com/office/drawing/2014/main" id="{98B411B0-A4C6-466D-94A5-57A42BD4AF7F}"/>
              </a:ext>
            </a:extLst>
          </p:cNvPr>
          <p:cNvPicPr>
            <a:picLocks noChangeAspect="1"/>
          </p:cNvPicPr>
          <p:nvPr/>
        </p:nvPicPr>
        <p:blipFill>
          <a:blip r:embed="rId4"/>
          <a:stretch>
            <a:fillRect/>
          </a:stretch>
        </p:blipFill>
        <p:spPr>
          <a:xfrm>
            <a:off x="726505" y="628650"/>
            <a:ext cx="2638425" cy="971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1905031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图片 1" descr="图片 1"/>
          <p:cNvPicPr>
            <a:picLocks noChangeAspect="1"/>
          </p:cNvPicPr>
          <p:nvPr/>
        </p:nvPicPr>
        <p:blipFill>
          <a:blip r:embed="rId2" cstate="print"/>
          <a:stretch>
            <a:fillRect/>
          </a:stretch>
        </p:blipFill>
        <p:spPr>
          <a:xfrm>
            <a:off x="0" y="-10750"/>
            <a:ext cx="12192000" cy="6868750"/>
          </a:xfrm>
          <a:prstGeom prst="rect">
            <a:avLst/>
          </a:prstGeom>
          <a:ln w="12700">
            <a:miter lim="400000"/>
            <a:headEnd/>
            <a:tailEnd/>
          </a:ln>
        </p:spPr>
      </p:pic>
      <p:pic>
        <p:nvPicPr>
          <p:cNvPr id="152" name="图片 13" descr="图片 13"/>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sp>
        <p:nvSpPr>
          <p:cNvPr id="153" name="Straight Connector 62"/>
          <p:cNvSpPr/>
          <p:nvPr/>
        </p:nvSpPr>
        <p:spPr>
          <a:xfrm>
            <a:off x="6073608" y="6031574"/>
            <a:ext cx="1" cy="828001"/>
          </a:xfrm>
          <a:prstGeom prst="line">
            <a:avLst/>
          </a:prstGeom>
          <a:ln w="31750">
            <a:solidFill>
              <a:srgbClr val="BFBFBF"/>
            </a:solidFill>
            <a:miter/>
          </a:ln>
        </p:spPr>
        <p:txBody>
          <a:bodyPr lIns="0" tIns="0" rIns="0" bIns="0"/>
          <a:lstStyle/>
          <a:p>
            <a:endParaRPr/>
          </a:p>
        </p:txBody>
      </p:sp>
      <p:sp>
        <p:nvSpPr>
          <p:cNvPr id="154" name="Straight Connector 56"/>
          <p:cNvSpPr/>
          <p:nvPr/>
        </p:nvSpPr>
        <p:spPr>
          <a:xfrm>
            <a:off x="6073608" y="4471520"/>
            <a:ext cx="1" cy="828001"/>
          </a:xfrm>
          <a:prstGeom prst="line">
            <a:avLst/>
          </a:prstGeom>
          <a:ln w="31750">
            <a:solidFill>
              <a:srgbClr val="BFBFBF"/>
            </a:solidFill>
            <a:miter/>
          </a:ln>
        </p:spPr>
        <p:txBody>
          <a:bodyPr lIns="0" tIns="0" rIns="0" bIns="0"/>
          <a:lstStyle/>
          <a:p>
            <a:endParaRPr/>
          </a:p>
        </p:txBody>
      </p:sp>
      <p:sp>
        <p:nvSpPr>
          <p:cNvPr id="155" name="Straight Connector 51"/>
          <p:cNvSpPr/>
          <p:nvPr/>
        </p:nvSpPr>
        <p:spPr>
          <a:xfrm>
            <a:off x="6073608" y="2952350"/>
            <a:ext cx="1" cy="828001"/>
          </a:xfrm>
          <a:prstGeom prst="line">
            <a:avLst/>
          </a:prstGeom>
          <a:ln w="31750">
            <a:solidFill>
              <a:srgbClr val="BFBFBF"/>
            </a:solidFill>
            <a:miter/>
          </a:ln>
        </p:spPr>
        <p:txBody>
          <a:bodyPr lIns="0" tIns="0" rIns="0" bIns="0"/>
          <a:lstStyle/>
          <a:p>
            <a:endParaRPr/>
          </a:p>
        </p:txBody>
      </p:sp>
      <p:sp>
        <p:nvSpPr>
          <p:cNvPr id="156" name="Straight Connector 4"/>
          <p:cNvSpPr/>
          <p:nvPr/>
        </p:nvSpPr>
        <p:spPr>
          <a:xfrm>
            <a:off x="5152630" y="2612571"/>
            <a:ext cx="540001" cy="1"/>
          </a:xfrm>
          <a:prstGeom prst="line">
            <a:avLst/>
          </a:prstGeom>
          <a:ln w="31750">
            <a:solidFill>
              <a:srgbClr val="BFBFBF"/>
            </a:solidFill>
            <a:miter/>
          </a:ln>
        </p:spPr>
        <p:txBody>
          <a:bodyPr lIns="0" tIns="0" rIns="0" bIns="0"/>
          <a:lstStyle/>
          <a:p>
            <a:endParaRPr/>
          </a:p>
        </p:txBody>
      </p:sp>
      <p:sp>
        <p:nvSpPr>
          <p:cNvPr id="157" name="Straight Connector 40"/>
          <p:cNvSpPr/>
          <p:nvPr/>
        </p:nvSpPr>
        <p:spPr>
          <a:xfrm>
            <a:off x="6066979" y="-13890"/>
            <a:ext cx="1" cy="344127"/>
          </a:xfrm>
          <a:prstGeom prst="line">
            <a:avLst/>
          </a:prstGeom>
          <a:ln w="31750">
            <a:solidFill>
              <a:srgbClr val="BFBFBF"/>
            </a:solidFill>
            <a:miter/>
            <a:tailEnd type="oval"/>
          </a:ln>
        </p:spPr>
        <p:txBody>
          <a:bodyPr lIns="0" tIns="0" rIns="0" bIns="0"/>
          <a:lstStyle/>
          <a:p>
            <a:endParaRPr/>
          </a:p>
        </p:txBody>
      </p:sp>
      <p:sp>
        <p:nvSpPr>
          <p:cNvPr id="158" name="Content Placeholder 2"/>
          <p:cNvSpPr txBox="1"/>
          <p:nvPr/>
        </p:nvSpPr>
        <p:spPr>
          <a:xfrm>
            <a:off x="2021760" y="255876"/>
            <a:ext cx="6971657" cy="707886"/>
          </a:xfrm>
          <a:prstGeom prst="rect">
            <a:avLst/>
          </a:prstGeom>
          <a:ln w="12700">
            <a:miter lim="400000"/>
          </a:ln>
        </p:spPr>
        <p:txBody>
          <a:bodyPr lIns="45719" rIns="45719">
            <a:spAutoFit/>
          </a:bodyPr>
          <a:lstStyle>
            <a:lvl1pPr algn="r" defTabSz="457200">
              <a:spcBef>
                <a:spcPts val="900"/>
              </a:spcBef>
              <a:defRPr sz="4000" b="1">
                <a:solidFill>
                  <a:srgbClr val="602C2F"/>
                </a:solidFill>
              </a:defRPr>
            </a:lvl1pPr>
          </a:lstStyle>
          <a:p>
            <a:r>
              <a:rPr dirty="0">
                <a:solidFill>
                  <a:schemeClr val="accent1">
                    <a:lumMod val="50000"/>
                  </a:schemeClr>
                </a:solidFill>
                <a:latin typeface="Times New Roman Bold" pitchFamily="18" charset="0"/>
                <a:cs typeface="Times New Roman Bold" pitchFamily="18" charset="0"/>
              </a:rPr>
              <a:t>History and Evolution</a:t>
            </a:r>
          </a:p>
        </p:txBody>
      </p:sp>
      <p:sp>
        <p:nvSpPr>
          <p:cNvPr id="159" name="Content Placeholder 2"/>
          <p:cNvSpPr txBox="1"/>
          <p:nvPr/>
        </p:nvSpPr>
        <p:spPr>
          <a:xfrm>
            <a:off x="2809197" y="900499"/>
            <a:ext cx="6971657" cy="369332"/>
          </a:xfrm>
          <a:prstGeom prst="rect">
            <a:avLst/>
          </a:prstGeom>
          <a:ln w="12700">
            <a:miter lim="400000"/>
          </a:ln>
        </p:spPr>
        <p:txBody>
          <a:bodyPr lIns="45719" rIns="45719">
            <a:spAutoFit/>
          </a:bodyPr>
          <a:lstStyle>
            <a:lvl1pPr algn="ctr" defTabSz="457200">
              <a:spcBef>
                <a:spcPts val="600"/>
              </a:spcBef>
              <a:defRPr b="1">
                <a:solidFill>
                  <a:srgbClr val="8A8A8A"/>
                </a:solidFill>
              </a:defRPr>
            </a:lvl1pPr>
          </a:lstStyle>
          <a:p>
            <a:r>
              <a:rPr dirty="0">
                <a:solidFill>
                  <a:schemeClr val="accent1">
                    <a:lumMod val="50000"/>
                  </a:schemeClr>
                </a:solidFill>
              </a:rPr>
              <a:t>14 times of relocating &amp; 12 times of renaming</a:t>
            </a:r>
          </a:p>
        </p:txBody>
      </p:sp>
      <p:sp>
        <p:nvSpPr>
          <p:cNvPr id="160" name="Straight Connector 43"/>
          <p:cNvSpPr/>
          <p:nvPr/>
        </p:nvSpPr>
        <p:spPr>
          <a:xfrm>
            <a:off x="6056415" y="1413164"/>
            <a:ext cx="17195" cy="856763"/>
          </a:xfrm>
          <a:prstGeom prst="line">
            <a:avLst/>
          </a:prstGeom>
          <a:ln w="31750">
            <a:solidFill>
              <a:srgbClr val="BFBFBF"/>
            </a:solidFill>
            <a:miter/>
            <a:headEnd type="oval"/>
          </a:ln>
        </p:spPr>
        <p:txBody>
          <a:bodyPr lIns="0" tIns="0" rIns="0" bIns="0"/>
          <a:lstStyle/>
          <a:p>
            <a:endParaRPr/>
          </a:p>
        </p:txBody>
      </p:sp>
      <p:sp>
        <p:nvSpPr>
          <p:cNvPr id="161" name="Oval 2"/>
          <p:cNvSpPr/>
          <p:nvPr/>
        </p:nvSpPr>
        <p:spPr>
          <a:xfrm>
            <a:off x="5698459" y="2251233"/>
            <a:ext cx="720001" cy="720001"/>
          </a:xfrm>
          <a:prstGeom prst="ellipse">
            <a:avLst/>
          </a:prstGeom>
          <a:solidFill>
            <a:srgbClr val="202F3D"/>
          </a:solidFill>
          <a:ln w="38100">
            <a:solidFill>
              <a:srgbClr val="BFBFBF"/>
            </a:solidFill>
            <a:miter/>
          </a:ln>
        </p:spPr>
        <p:txBody>
          <a:bodyPr lIns="0" tIns="0" rIns="0" bIns="0" anchor="ctr"/>
          <a:lstStyle/>
          <a:p>
            <a:pPr algn="ctr">
              <a:defRPr>
                <a:solidFill>
                  <a:srgbClr val="FFFFFF"/>
                </a:solidFill>
                <a:latin typeface="+mj-lt"/>
                <a:ea typeface="+mj-ea"/>
                <a:cs typeface="+mj-cs"/>
                <a:sym typeface="Calibri" panose="020F0502020204030204"/>
              </a:defRPr>
            </a:pPr>
            <a:endParaRPr/>
          </a:p>
        </p:txBody>
      </p:sp>
      <p:sp>
        <p:nvSpPr>
          <p:cNvPr id="162" name="Content Placeholder 2"/>
          <p:cNvSpPr txBox="1"/>
          <p:nvPr/>
        </p:nvSpPr>
        <p:spPr>
          <a:xfrm>
            <a:off x="5712893" y="2336456"/>
            <a:ext cx="809408" cy="584775"/>
          </a:xfrm>
          <a:prstGeom prst="rect">
            <a:avLst/>
          </a:prstGeom>
          <a:ln w="12700">
            <a:miter lim="400000"/>
          </a:ln>
        </p:spPr>
        <p:txBody>
          <a:bodyPr lIns="45719" rIns="45719">
            <a:spAutoFit/>
          </a:bodyPr>
          <a:lstStyle>
            <a:lvl1pPr algn="ctr" defTabSz="457200">
              <a:spcBef>
                <a:spcPts val="600"/>
              </a:spcBef>
              <a:defRPr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1600" dirty="0"/>
              <a:t>1909_1949</a:t>
            </a:r>
          </a:p>
        </p:txBody>
      </p:sp>
      <p:sp>
        <p:nvSpPr>
          <p:cNvPr id="163" name="TextBox 48"/>
          <p:cNvSpPr txBox="1"/>
          <p:nvPr/>
        </p:nvSpPr>
        <p:spPr>
          <a:xfrm>
            <a:off x="6623459" y="1970360"/>
            <a:ext cx="4443564" cy="927861"/>
          </a:xfrm>
          <a:prstGeom prst="rect">
            <a:avLst/>
          </a:prstGeom>
          <a:ln w="12700">
            <a:miter lim="400000"/>
          </a:ln>
        </p:spPr>
        <p:txBody>
          <a:bodyPr lIns="36000" tIns="36000" rIns="36000" bIns="36000">
            <a:spAutoFit/>
          </a:bodyPr>
          <a:lstStyle/>
          <a:p>
            <a:pPr>
              <a:lnSpc>
                <a:spcPts val="1200"/>
              </a:lnSpc>
              <a:defRPr sz="2000" b="1">
                <a:solidFill>
                  <a:srgbClr val="808080"/>
                </a:solidFill>
              </a:defRPr>
            </a:pPr>
            <a:r>
              <a:rPr dirty="0">
                <a:solidFill>
                  <a:schemeClr val="accent1">
                    <a:lumMod val="50000"/>
                  </a:schemeClr>
                </a:solidFill>
              </a:rPr>
              <a:t>Jiaozuo, Henan Province</a:t>
            </a:r>
          </a:p>
          <a:p>
            <a:pPr>
              <a:lnSpc>
                <a:spcPts val="1200"/>
              </a:lnSpc>
              <a:defRPr sz="2000" b="1">
                <a:solidFill>
                  <a:srgbClr val="808080"/>
                </a:solidFill>
              </a:defRPr>
            </a:pPr>
            <a:endParaRPr dirty="0">
              <a:solidFill>
                <a:schemeClr val="accent1">
                  <a:lumMod val="50000"/>
                </a:schemeClr>
              </a:solidFill>
            </a:endParaRPr>
          </a:p>
          <a:p>
            <a:pPr>
              <a:lnSpc>
                <a:spcPts val="1200"/>
              </a:lnSpc>
              <a:buSzPct val="100000"/>
              <a:buFont typeface="Arial" panose="020B0704020202020204"/>
              <a:buChar char="•"/>
              <a:defRPr sz="1600" b="1">
                <a:solidFill>
                  <a:srgbClr val="8A8A8A"/>
                </a:solidFill>
              </a:defRPr>
            </a:pPr>
            <a:r>
              <a:rPr dirty="0">
                <a:solidFill>
                  <a:schemeClr val="accent1">
                    <a:lumMod val="50000"/>
                  </a:schemeClr>
                </a:solidFill>
              </a:rPr>
              <a:t> Jiaozuo School of Railroads and Mines</a:t>
            </a:r>
          </a:p>
          <a:p>
            <a:pPr>
              <a:lnSpc>
                <a:spcPts val="1000"/>
              </a:lnSpc>
              <a:defRPr sz="1600">
                <a:solidFill>
                  <a:srgbClr val="8A8A8A"/>
                </a:solidFill>
              </a:defRPr>
            </a:pPr>
            <a:r>
              <a:rPr dirty="0">
                <a:solidFill>
                  <a:schemeClr val="accent1">
                    <a:lumMod val="50000"/>
                  </a:schemeClr>
                </a:solidFill>
              </a:rPr>
              <a:t>……</a:t>
            </a:r>
          </a:p>
          <a:p>
            <a:pPr>
              <a:lnSpc>
                <a:spcPts val="1000"/>
              </a:lnSpc>
              <a:defRPr sz="1600">
                <a:solidFill>
                  <a:srgbClr val="8A8A8A"/>
                </a:solidFill>
              </a:defRPr>
            </a:pPr>
            <a:endParaRPr dirty="0">
              <a:solidFill>
                <a:schemeClr val="accent1">
                  <a:lumMod val="50000"/>
                </a:schemeClr>
              </a:solidFill>
            </a:endParaRPr>
          </a:p>
          <a:p>
            <a:pPr>
              <a:lnSpc>
                <a:spcPts val="1000"/>
              </a:lnSpc>
              <a:buSzPct val="100000"/>
              <a:buFont typeface="Arial" panose="020B0704020202020204"/>
              <a:buChar char="•"/>
              <a:defRPr sz="1600">
                <a:solidFill>
                  <a:srgbClr val="8A8A8A"/>
                </a:solidFill>
              </a:defRPr>
            </a:pPr>
            <a:r>
              <a:rPr dirty="0">
                <a:solidFill>
                  <a:schemeClr val="accent1">
                    <a:lumMod val="50000"/>
                  </a:schemeClr>
                </a:solidFill>
              </a:rPr>
              <a:t> </a:t>
            </a:r>
            <a:r>
              <a:rPr b="1" dirty="0">
                <a:solidFill>
                  <a:schemeClr val="accent1">
                    <a:lumMod val="50000"/>
                  </a:schemeClr>
                </a:solidFill>
              </a:rPr>
              <a:t>Jiaozuo Institute of Technology</a:t>
            </a:r>
          </a:p>
        </p:txBody>
      </p:sp>
      <p:sp>
        <p:nvSpPr>
          <p:cNvPr id="164" name="Straight Connector 50"/>
          <p:cNvSpPr/>
          <p:nvPr/>
        </p:nvSpPr>
        <p:spPr>
          <a:xfrm>
            <a:off x="6415371" y="4128827"/>
            <a:ext cx="540001" cy="1"/>
          </a:xfrm>
          <a:prstGeom prst="line">
            <a:avLst/>
          </a:prstGeom>
          <a:ln w="31750">
            <a:solidFill>
              <a:srgbClr val="BFBFBF"/>
            </a:solidFill>
            <a:miter/>
          </a:ln>
        </p:spPr>
        <p:txBody>
          <a:bodyPr lIns="0" tIns="0" rIns="0" bIns="0"/>
          <a:lstStyle/>
          <a:p>
            <a:endParaRPr/>
          </a:p>
        </p:txBody>
      </p:sp>
      <p:sp>
        <p:nvSpPr>
          <p:cNvPr id="165" name="Oval 52"/>
          <p:cNvSpPr/>
          <p:nvPr/>
        </p:nvSpPr>
        <p:spPr>
          <a:xfrm>
            <a:off x="5698459" y="3767489"/>
            <a:ext cx="720001" cy="720001"/>
          </a:xfrm>
          <a:prstGeom prst="ellipse">
            <a:avLst/>
          </a:prstGeom>
          <a:solidFill>
            <a:srgbClr val="1C9494"/>
          </a:solidFill>
          <a:ln w="38100">
            <a:solidFill>
              <a:srgbClr val="BFBFBF"/>
            </a:solidFill>
            <a:miter/>
          </a:ln>
        </p:spPr>
        <p:txBody>
          <a:bodyPr lIns="0" tIns="0" rIns="0" bIns="0" anchor="ctr"/>
          <a:lstStyle/>
          <a:p>
            <a:pPr algn="ctr">
              <a:defRPr>
                <a:solidFill>
                  <a:srgbClr val="FFFFFF"/>
                </a:solidFill>
                <a:latin typeface="+mj-lt"/>
                <a:ea typeface="+mj-ea"/>
                <a:cs typeface="+mj-cs"/>
                <a:sym typeface="Calibri" panose="020F0502020204030204"/>
              </a:defRPr>
            </a:pPr>
            <a:endParaRPr/>
          </a:p>
        </p:txBody>
      </p:sp>
      <p:sp>
        <p:nvSpPr>
          <p:cNvPr id="166" name="Content Placeholder 2"/>
          <p:cNvSpPr txBox="1"/>
          <p:nvPr/>
        </p:nvSpPr>
        <p:spPr>
          <a:xfrm>
            <a:off x="5524737" y="3819473"/>
            <a:ext cx="898650" cy="650241"/>
          </a:xfrm>
          <a:prstGeom prst="rect">
            <a:avLst/>
          </a:prstGeom>
          <a:ln w="12700">
            <a:miter lim="400000"/>
          </a:ln>
        </p:spPr>
        <p:txBody>
          <a:bodyPr lIns="45719" rIns="45719">
            <a:spAutoFit/>
          </a:bodyPr>
          <a:lstStyle/>
          <a:p>
            <a:pPr algn="r" defTabSz="457200">
              <a:spcBef>
                <a:spcPts val="600"/>
              </a:spcBef>
              <a:defRPr sz="16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a:t>1950_</a:t>
            </a:r>
          </a:p>
          <a:p>
            <a:pPr algn="r" defTabSz="457200">
              <a:spcBef>
                <a:spcPts val="600"/>
              </a:spcBef>
              <a:defRPr sz="16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a:t>1970</a:t>
            </a:r>
          </a:p>
        </p:txBody>
      </p:sp>
      <p:sp>
        <p:nvSpPr>
          <p:cNvPr id="167" name="TextBox 55"/>
          <p:cNvSpPr txBox="1"/>
          <p:nvPr/>
        </p:nvSpPr>
        <p:spPr>
          <a:xfrm>
            <a:off x="486262" y="3551087"/>
            <a:ext cx="4983669" cy="1119143"/>
          </a:xfrm>
          <a:prstGeom prst="rect">
            <a:avLst/>
          </a:prstGeom>
          <a:ln w="12700">
            <a:miter lim="400000"/>
          </a:ln>
        </p:spPr>
        <p:txBody>
          <a:bodyPr lIns="36000" tIns="36000" rIns="36000" bIns="36000">
            <a:spAutoFit/>
          </a:bodyPr>
          <a:lstStyle/>
          <a:p>
            <a:pPr>
              <a:defRPr sz="2000" b="1">
                <a:solidFill>
                  <a:srgbClr val="808080"/>
                </a:solidFill>
              </a:defRPr>
            </a:pPr>
            <a:r>
              <a:rPr>
                <a:solidFill>
                  <a:schemeClr val="accent1">
                    <a:lumMod val="50000"/>
                  </a:schemeClr>
                </a:solidFill>
              </a:rPr>
              <a:t>Tianjin/Beijing</a:t>
            </a:r>
          </a:p>
          <a:p>
            <a:pPr>
              <a:buSzPct val="100000"/>
              <a:buFont typeface="Arial" panose="020B0704020202020204"/>
              <a:buChar char="•"/>
              <a:defRPr sz="1600" b="1">
                <a:solidFill>
                  <a:srgbClr val="8A8A8A"/>
                </a:solidFill>
              </a:defRPr>
            </a:pPr>
            <a:r>
              <a:rPr>
                <a:solidFill>
                  <a:schemeClr val="accent1">
                    <a:lumMod val="50000"/>
                  </a:schemeClr>
                </a:solidFill>
              </a:rPr>
              <a:t> China Institute of Mining and Technology</a:t>
            </a:r>
          </a:p>
          <a:p>
            <a:pPr>
              <a:buSzPct val="100000"/>
              <a:buFont typeface="Arial" panose="020B0704020202020204"/>
              <a:buChar char="•"/>
              <a:defRPr sz="1600" b="1">
                <a:solidFill>
                  <a:srgbClr val="8A8A8A"/>
                </a:solidFill>
              </a:defRPr>
            </a:pPr>
            <a:r>
              <a:rPr>
                <a:solidFill>
                  <a:schemeClr val="accent1">
                    <a:lumMod val="50000"/>
                  </a:schemeClr>
                </a:solidFill>
              </a:rPr>
              <a:t> Beijing Institute of Mining and Technology</a:t>
            </a:r>
          </a:p>
          <a:p>
            <a:pPr>
              <a:defRPr sz="1600">
                <a:solidFill>
                  <a:srgbClr val="8A8A8A"/>
                </a:solidFill>
              </a:defRPr>
            </a:pPr>
            <a:r>
              <a:rPr>
                <a:solidFill>
                  <a:schemeClr val="accent1">
                    <a:lumMod val="50000"/>
                  </a:schemeClr>
                </a:solidFill>
              </a:rPr>
              <a:t>……</a:t>
            </a:r>
          </a:p>
        </p:txBody>
      </p:sp>
      <p:sp>
        <p:nvSpPr>
          <p:cNvPr id="168" name="Straight Connector 57"/>
          <p:cNvSpPr/>
          <p:nvPr/>
        </p:nvSpPr>
        <p:spPr>
          <a:xfrm>
            <a:off x="5152630" y="5652737"/>
            <a:ext cx="540001" cy="1"/>
          </a:xfrm>
          <a:prstGeom prst="line">
            <a:avLst/>
          </a:prstGeom>
          <a:ln w="31750">
            <a:solidFill>
              <a:srgbClr val="BFBFBF"/>
            </a:solidFill>
            <a:miter/>
          </a:ln>
        </p:spPr>
        <p:txBody>
          <a:bodyPr lIns="0" tIns="0" rIns="0" bIns="0"/>
          <a:lstStyle/>
          <a:p>
            <a:endParaRPr/>
          </a:p>
        </p:txBody>
      </p:sp>
      <p:sp>
        <p:nvSpPr>
          <p:cNvPr id="169" name="Oval 58"/>
          <p:cNvSpPr/>
          <p:nvPr/>
        </p:nvSpPr>
        <p:spPr>
          <a:xfrm>
            <a:off x="5698459" y="5291399"/>
            <a:ext cx="720001" cy="720001"/>
          </a:xfrm>
          <a:prstGeom prst="ellipse">
            <a:avLst/>
          </a:prstGeom>
          <a:solidFill>
            <a:srgbClr val="7CB554"/>
          </a:solidFill>
          <a:ln w="38100">
            <a:solidFill>
              <a:srgbClr val="BFBFBF"/>
            </a:solidFill>
            <a:miter/>
          </a:ln>
        </p:spPr>
        <p:txBody>
          <a:bodyPr lIns="0" tIns="0" rIns="0" bIns="0" anchor="ctr"/>
          <a:lstStyle/>
          <a:p>
            <a:pPr algn="ctr">
              <a:defRPr>
                <a:solidFill>
                  <a:srgbClr val="FFFFFF"/>
                </a:solidFill>
                <a:latin typeface="+mj-lt"/>
                <a:ea typeface="+mj-ea"/>
                <a:cs typeface="+mj-cs"/>
                <a:sym typeface="Calibri" panose="020F0502020204030204"/>
              </a:defRPr>
            </a:pPr>
            <a:endParaRPr/>
          </a:p>
        </p:txBody>
      </p:sp>
      <p:sp>
        <p:nvSpPr>
          <p:cNvPr id="170" name="Content Placeholder 2"/>
          <p:cNvSpPr txBox="1"/>
          <p:nvPr/>
        </p:nvSpPr>
        <p:spPr>
          <a:xfrm>
            <a:off x="5712893" y="5465571"/>
            <a:ext cx="720162" cy="370841"/>
          </a:xfrm>
          <a:prstGeom prst="rect">
            <a:avLst/>
          </a:prstGeom>
          <a:ln w="12700">
            <a:miter lim="400000"/>
          </a:ln>
        </p:spPr>
        <p:txBody>
          <a:bodyPr lIns="45719" rIns="45719">
            <a:spAutoFit/>
          </a:bodyPr>
          <a:lstStyle>
            <a:lvl1pPr algn="ctr" defTabSz="457200">
              <a:spcBef>
                <a:spcPts val="600"/>
              </a:spcBef>
              <a:defRPr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1978</a:t>
            </a:r>
          </a:p>
        </p:txBody>
      </p:sp>
      <p:sp>
        <p:nvSpPr>
          <p:cNvPr id="171" name="TextBox 60"/>
          <p:cNvSpPr txBox="1"/>
          <p:nvPr/>
        </p:nvSpPr>
        <p:spPr>
          <a:xfrm>
            <a:off x="6623459" y="5107239"/>
            <a:ext cx="4839218" cy="872922"/>
          </a:xfrm>
          <a:prstGeom prst="rect">
            <a:avLst/>
          </a:prstGeom>
          <a:ln w="12700">
            <a:miter lim="400000"/>
          </a:ln>
        </p:spPr>
        <p:txBody>
          <a:bodyPr lIns="36000" tIns="36000" rIns="36000" bIns="36000">
            <a:spAutoFit/>
          </a:bodyPr>
          <a:lstStyle/>
          <a:p>
            <a:pPr>
              <a:defRPr sz="2000" b="1">
                <a:solidFill>
                  <a:srgbClr val="808080"/>
                </a:solidFill>
              </a:defRPr>
            </a:pPr>
            <a:r>
              <a:rPr>
                <a:solidFill>
                  <a:schemeClr val="accent1">
                    <a:lumMod val="50000"/>
                  </a:schemeClr>
                </a:solidFill>
              </a:rPr>
              <a:t>Xuzhou, Jiangsu Province</a:t>
            </a:r>
          </a:p>
          <a:p>
            <a:pPr>
              <a:buSzPct val="100000"/>
              <a:buFont typeface="Arial" panose="020B0704020202020204"/>
              <a:buChar char="•"/>
              <a:defRPr sz="1600" b="1">
                <a:solidFill>
                  <a:srgbClr val="8A8A8A"/>
                </a:solidFill>
              </a:defRPr>
            </a:pPr>
            <a:r>
              <a:rPr>
                <a:solidFill>
                  <a:schemeClr val="accent1">
                    <a:lumMod val="50000"/>
                  </a:schemeClr>
                </a:solidFill>
              </a:rPr>
              <a:t> China Institute of Mining and Technology</a:t>
            </a:r>
          </a:p>
          <a:p>
            <a:pPr>
              <a:buSzPct val="100000"/>
              <a:buFont typeface="Arial" panose="020B0704020202020204"/>
              <a:buChar char="•"/>
              <a:defRPr sz="1600" b="1">
                <a:solidFill>
                  <a:srgbClr val="8A8A8A"/>
                </a:solidFill>
              </a:defRPr>
            </a:pPr>
            <a:r>
              <a:rPr>
                <a:solidFill>
                  <a:schemeClr val="accent1">
                    <a:lumMod val="50000"/>
                  </a:schemeClr>
                </a:solidFill>
              </a:rPr>
              <a:t> China University of Mining and Technology</a:t>
            </a:r>
          </a:p>
        </p:txBody>
      </p:sp>
      <p:pic>
        <p:nvPicPr>
          <p:cNvPr id="172" name="图片 23" descr="图片 23"/>
          <p:cNvPicPr>
            <a:picLocks noChangeAspect="1"/>
          </p:cNvPicPr>
          <p:nvPr/>
        </p:nvPicPr>
        <p:blipFill>
          <a:blip r:embed="rId4" cstate="print"/>
          <a:stretch>
            <a:fillRect/>
          </a:stretch>
        </p:blipFill>
        <p:spPr>
          <a:xfrm>
            <a:off x="2048155" y="1641316"/>
            <a:ext cx="3123975" cy="1838508"/>
          </a:xfrm>
          <a:prstGeom prst="rect">
            <a:avLst/>
          </a:prstGeom>
          <a:ln>
            <a:solidFill>
              <a:srgbClr val="FFFFFF"/>
            </a:solidFill>
          </a:ln>
        </p:spPr>
      </p:pic>
      <p:pic>
        <p:nvPicPr>
          <p:cNvPr id="173" name="Picture 4" descr="Picture 4"/>
          <p:cNvPicPr>
            <a:picLocks noChangeAspect="1"/>
          </p:cNvPicPr>
          <p:nvPr/>
        </p:nvPicPr>
        <p:blipFill>
          <a:blip r:embed="rId5" cstate="print"/>
          <a:srcRect r="5"/>
          <a:stretch>
            <a:fillRect/>
          </a:stretch>
        </p:blipFill>
        <p:spPr>
          <a:xfrm>
            <a:off x="7081084" y="3243211"/>
            <a:ext cx="2810669" cy="1641675"/>
          </a:xfrm>
          <a:custGeom>
            <a:avLst/>
            <a:gdLst/>
            <a:ahLst/>
            <a:cxnLst>
              <a:cxn ang="0">
                <a:pos x="wd2" y="hd2"/>
              </a:cxn>
              <a:cxn ang="5400000">
                <a:pos x="wd2" y="hd2"/>
              </a:cxn>
              <a:cxn ang="10800000">
                <a:pos x="wd2" y="hd2"/>
              </a:cxn>
              <a:cxn ang="16200000">
                <a:pos x="wd2" y="hd2"/>
              </a:cxn>
            </a:cxnLst>
            <a:rect l="0" t="0" r="r" b="b"/>
            <a:pathLst>
              <a:path w="21600" h="21600" extrusionOk="0">
                <a:moveTo>
                  <a:pt x="2101" y="0"/>
                </a:moveTo>
                <a:cubicBezTo>
                  <a:pt x="940" y="0"/>
                  <a:pt x="0" y="1609"/>
                  <a:pt x="0" y="3597"/>
                </a:cubicBezTo>
                <a:lnTo>
                  <a:pt x="0" y="17997"/>
                </a:lnTo>
                <a:cubicBezTo>
                  <a:pt x="0" y="19985"/>
                  <a:pt x="940" y="21600"/>
                  <a:pt x="2101" y="21600"/>
                </a:cubicBezTo>
                <a:lnTo>
                  <a:pt x="19499" y="21600"/>
                </a:lnTo>
                <a:cubicBezTo>
                  <a:pt x="20660" y="21600"/>
                  <a:pt x="21600" y="19985"/>
                  <a:pt x="21600" y="17997"/>
                </a:cubicBezTo>
                <a:lnTo>
                  <a:pt x="21600" y="3597"/>
                </a:lnTo>
                <a:cubicBezTo>
                  <a:pt x="21600" y="1609"/>
                  <a:pt x="20660" y="0"/>
                  <a:pt x="19499" y="0"/>
                </a:cubicBezTo>
                <a:lnTo>
                  <a:pt x="2101" y="0"/>
                </a:lnTo>
                <a:close/>
              </a:path>
            </a:pathLst>
          </a:custGeom>
          <a:ln>
            <a:solidFill>
              <a:srgbClr val="7030A0"/>
            </a:solidFill>
          </a:ln>
          <a:effectLst>
            <a:outerShdw blurRad="76200" dist="38100" dir="7800000" rotWithShape="0">
              <a:srgbClr val="000000">
                <a:alpha val="40000"/>
              </a:srgbClr>
            </a:outerShdw>
          </a:effectLst>
        </p:spPr>
      </p:pic>
      <p:pic>
        <p:nvPicPr>
          <p:cNvPr id="174" name="Picture 2" descr="Picture 2"/>
          <p:cNvPicPr>
            <a:picLocks noChangeAspect="1"/>
          </p:cNvPicPr>
          <p:nvPr/>
        </p:nvPicPr>
        <p:blipFill>
          <a:blip r:embed="rId6" cstate="print"/>
          <a:srcRect r="4"/>
          <a:stretch>
            <a:fillRect/>
          </a:stretch>
        </p:blipFill>
        <p:spPr>
          <a:xfrm>
            <a:off x="2234606" y="4852582"/>
            <a:ext cx="2894807" cy="1597637"/>
          </a:xfrm>
          <a:custGeom>
            <a:avLst/>
            <a:gdLst/>
            <a:ahLst/>
            <a:cxnLst>
              <a:cxn ang="0">
                <a:pos x="wd2" y="hd2"/>
              </a:cxn>
              <a:cxn ang="5400000">
                <a:pos x="wd2" y="hd2"/>
              </a:cxn>
              <a:cxn ang="10800000">
                <a:pos x="wd2" y="hd2"/>
              </a:cxn>
              <a:cxn ang="16200000">
                <a:pos x="wd2" y="hd2"/>
              </a:cxn>
            </a:cxnLst>
            <a:rect l="0" t="0" r="r" b="b"/>
            <a:pathLst>
              <a:path w="21600" h="21600" extrusionOk="0">
                <a:moveTo>
                  <a:pt x="1987" y="0"/>
                </a:moveTo>
                <a:cubicBezTo>
                  <a:pt x="890" y="0"/>
                  <a:pt x="0" y="1612"/>
                  <a:pt x="0" y="3600"/>
                </a:cubicBezTo>
                <a:lnTo>
                  <a:pt x="0" y="18000"/>
                </a:lnTo>
                <a:cubicBezTo>
                  <a:pt x="0" y="19988"/>
                  <a:pt x="890" y="21600"/>
                  <a:pt x="1987" y="21600"/>
                </a:cubicBezTo>
                <a:lnTo>
                  <a:pt x="19613" y="21600"/>
                </a:lnTo>
                <a:cubicBezTo>
                  <a:pt x="20710" y="21600"/>
                  <a:pt x="21600" y="19988"/>
                  <a:pt x="21600" y="18000"/>
                </a:cubicBezTo>
                <a:lnTo>
                  <a:pt x="21600" y="3600"/>
                </a:lnTo>
                <a:cubicBezTo>
                  <a:pt x="21600" y="1612"/>
                  <a:pt x="20710" y="0"/>
                  <a:pt x="19613" y="0"/>
                </a:cubicBezTo>
                <a:lnTo>
                  <a:pt x="1987" y="0"/>
                </a:lnTo>
                <a:close/>
              </a:path>
            </a:pathLst>
          </a:custGeom>
          <a:ln>
            <a:solidFill>
              <a:srgbClr val="AE783D"/>
            </a:solidFill>
          </a:ln>
          <a:effectLst>
            <a:outerShdw blurRad="76200" dist="38100" dir="7800000" rotWithShape="0">
              <a:srgbClr val="000000">
                <a:alpha val="40000"/>
              </a:srgbClr>
            </a:outerShdw>
          </a:effectLst>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文本框 32"/>
          <p:cNvSpPr txBox="1"/>
          <p:nvPr/>
        </p:nvSpPr>
        <p:spPr>
          <a:xfrm>
            <a:off x="307951" y="2068705"/>
            <a:ext cx="12024995" cy="1322070"/>
          </a:xfrm>
          <a:prstGeom prst="rect">
            <a:avLst/>
          </a:prstGeom>
          <a:noFill/>
        </p:spPr>
        <p:txBody>
          <a:bodyPr wrap="none" rtlCol="0">
            <a:spAutoFit/>
          </a:bodyPr>
          <a:lstStyle/>
          <a:p>
            <a:pPr algn="ctr"/>
            <a:r>
              <a:rPr lang="en-US" altLang="zh-CN" sz="8000" spc="300" dirty="0">
                <a:solidFill>
                  <a:schemeClr val="bg1"/>
                </a:solidFill>
                <a:latin typeface="Arial Black" panose="020B0A04020102020204" pitchFamily="34" charset="0"/>
                <a:ea typeface="微软雅黑" panose="020B0503020204020204" charset="-122"/>
                <a:cs typeface="Arial Black" panose="020B0A04020102020204" pitchFamily="34" charset="0"/>
                <a:sym typeface="+mn-lt"/>
              </a:rPr>
              <a:t>Welcome to CUMT</a:t>
            </a:r>
            <a:r>
              <a:rPr lang="zh-CN" altLang="en-US" sz="8000" spc="300">
                <a:solidFill>
                  <a:schemeClr val="bg1"/>
                </a:solidFill>
                <a:latin typeface="Arial Black" panose="020B0A04020102020204" pitchFamily="34" charset="0"/>
                <a:ea typeface="微软雅黑" panose="020B0503020204020204" charset="-122"/>
                <a:cs typeface="Arial Black" panose="020B0A04020102020204" pitchFamily="34" charset="0"/>
                <a:sym typeface="+mn-lt"/>
              </a:rPr>
              <a:t>！</a:t>
            </a:r>
            <a:endParaRPr lang="zh-CN" altLang="en-US" sz="8000" spc="300" dirty="0">
              <a:solidFill>
                <a:schemeClr val="bg1"/>
              </a:solidFill>
              <a:latin typeface="Arial Black" panose="020B0A04020102020204" pitchFamily="34" charset="0"/>
              <a:ea typeface="微软雅黑" panose="020B0503020204020204" charset="-122"/>
              <a:cs typeface="Arial Black" panose="020B0A04020102020204" pitchFamily="34" charset="0"/>
              <a:sym typeface="+mn-lt"/>
            </a:endParaRPr>
          </a:p>
        </p:txBody>
      </p:sp>
      <p:grpSp>
        <p:nvGrpSpPr>
          <p:cNvPr id="35" name="组合 34"/>
          <p:cNvGrpSpPr/>
          <p:nvPr/>
        </p:nvGrpSpPr>
        <p:grpSpPr>
          <a:xfrm>
            <a:off x="4413251" y="3206030"/>
            <a:ext cx="3365500" cy="186114"/>
            <a:chOff x="3674825" y="4038512"/>
            <a:chExt cx="4842351" cy="267784"/>
          </a:xfrm>
        </p:grpSpPr>
        <p:sp>
          <p:nvSpPr>
            <p:cNvPr id="36" name="任意多边形 35"/>
            <p:cNvSpPr/>
            <p:nvPr/>
          </p:nvSpPr>
          <p:spPr>
            <a:xfrm>
              <a:off x="6026598" y="4038512"/>
              <a:ext cx="138804" cy="267784"/>
            </a:xfrm>
            <a:custGeom>
              <a:avLst/>
              <a:gdLst>
                <a:gd name="connsiteX0" fmla="*/ 69402 w 138804"/>
                <a:gd name="connsiteY0" fmla="*/ 0 h 267784"/>
                <a:gd name="connsiteX1" fmla="*/ 138804 w 138804"/>
                <a:gd name="connsiteY1" fmla="*/ 78286 h 267784"/>
                <a:gd name="connsiteX2" fmla="*/ 69402 w 138804"/>
                <a:gd name="connsiteY2" fmla="*/ 267784 h 267784"/>
                <a:gd name="connsiteX3" fmla="*/ 0 w 138804"/>
                <a:gd name="connsiteY3" fmla="*/ 78286 h 267784"/>
              </a:gdLst>
              <a:ahLst/>
              <a:cxnLst>
                <a:cxn ang="0">
                  <a:pos x="connsiteX0" y="connsiteY0"/>
                </a:cxn>
                <a:cxn ang="0">
                  <a:pos x="connsiteX1" y="connsiteY1"/>
                </a:cxn>
                <a:cxn ang="0">
                  <a:pos x="connsiteX2" y="connsiteY2"/>
                </a:cxn>
                <a:cxn ang="0">
                  <a:pos x="connsiteX3" y="connsiteY3"/>
                </a:cxn>
              </a:cxnLst>
              <a:rect l="l" t="t" r="r" b="b"/>
              <a:pathLst>
                <a:path w="138804" h="267784">
                  <a:moveTo>
                    <a:pt x="69402" y="0"/>
                  </a:moveTo>
                  <a:lnTo>
                    <a:pt x="138804" y="78286"/>
                  </a:lnTo>
                  <a:lnTo>
                    <a:pt x="69402" y="267784"/>
                  </a:lnTo>
                  <a:lnTo>
                    <a:pt x="0" y="7828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cs typeface="+mn-ea"/>
                <a:sym typeface="+mn-lt"/>
              </a:endParaRPr>
            </a:p>
          </p:txBody>
        </p:sp>
        <p:grpSp>
          <p:nvGrpSpPr>
            <p:cNvPr id="37" name="组合 36"/>
            <p:cNvGrpSpPr/>
            <p:nvPr/>
          </p:nvGrpSpPr>
          <p:grpSpPr>
            <a:xfrm flipV="1">
              <a:off x="3674825" y="4074839"/>
              <a:ext cx="4842351" cy="45719"/>
              <a:chOff x="3394710" y="4250530"/>
              <a:chExt cx="5392103" cy="0"/>
            </a:xfrm>
          </p:grpSpPr>
          <p:cxnSp>
            <p:nvCxnSpPr>
              <p:cNvPr id="38" name="直接连接符 37"/>
              <p:cNvCxnSpPr/>
              <p:nvPr/>
            </p:nvCxnSpPr>
            <p:spPr>
              <a:xfrm>
                <a:off x="6267450" y="4250530"/>
                <a:ext cx="2519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3394710" y="4250530"/>
                <a:ext cx="2519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256" name="图片 2" descr="图片 2"/>
          <p:cNvPicPr>
            <a:picLocks noChangeAspect="1"/>
          </p:cNvPicPr>
          <p:nvPr/>
        </p:nvPicPr>
        <p:blipFill>
          <a:blip r:embed="rId4" cstate="print"/>
          <a:stretch>
            <a:fillRect/>
          </a:stretch>
        </p:blipFill>
        <p:spPr>
          <a:xfrm>
            <a:off x="9700952" y="279007"/>
            <a:ext cx="2309339" cy="591718"/>
          </a:xfrm>
          <a:prstGeom prst="rect">
            <a:avLst/>
          </a:prstGeom>
          <a:ln w="12700">
            <a:miter lim="400000"/>
            <a:headEnd/>
            <a:tailEnd/>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 1"/>
          <p:cNvPicPr>
            <a:picLocks noChangeAspect="1"/>
          </p:cNvPicPr>
          <p:nvPr/>
        </p:nvPicPr>
        <p:blipFill>
          <a:blip r:embed="rId3" cstate="print"/>
          <a:stretch>
            <a:fillRect/>
          </a:stretch>
        </p:blipFill>
        <p:spPr>
          <a:xfrm>
            <a:off x="0" y="-203201"/>
            <a:ext cx="12192000" cy="7061201"/>
          </a:xfrm>
          <a:prstGeom prst="rect">
            <a:avLst/>
          </a:prstGeom>
        </p:spPr>
      </p:pic>
      <p:grpSp>
        <p:nvGrpSpPr>
          <p:cNvPr id="2" name="组合 9"/>
          <p:cNvGrpSpPr/>
          <p:nvPr/>
        </p:nvGrpSpPr>
        <p:grpSpPr>
          <a:xfrm>
            <a:off x="0" y="-201881"/>
            <a:ext cx="12010291" cy="7059881"/>
            <a:chOff x="0" y="-201881"/>
            <a:chExt cx="12010291" cy="7059881"/>
          </a:xfrm>
        </p:grpSpPr>
        <p:sp>
          <p:nvSpPr>
            <p:cNvPr id="21" name="公众号：陈西设计之家。微信搜索即可">
              <a:extLst>
                <a:ext uri="{FF2B5EF4-FFF2-40B4-BE49-F238E27FC236}">
                  <a16:creationId xmlns:a16="http://schemas.microsoft.com/office/drawing/2014/main" id="{5F379F31-5F2C-4242-AB6D-509752C6B899}"/>
                </a:ext>
              </a:extLst>
            </p:cNvPr>
            <p:cNvSpPr/>
            <p:nvPr/>
          </p:nvSpPr>
          <p:spPr>
            <a:xfrm>
              <a:off x="0" y="-201881"/>
              <a:ext cx="6096000" cy="70598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文本框 28">
              <a:extLst>
                <a:ext uri="{FF2B5EF4-FFF2-40B4-BE49-F238E27FC236}">
                  <a16:creationId xmlns:a16="http://schemas.microsoft.com/office/drawing/2014/main" id="{36DE141B-BD22-4B6B-9630-35355FB00B3F}"/>
                </a:ext>
              </a:extLst>
            </p:cNvPr>
            <p:cNvSpPr txBox="1"/>
            <p:nvPr/>
          </p:nvSpPr>
          <p:spPr>
            <a:xfrm>
              <a:off x="6853741" y="3967597"/>
              <a:ext cx="4036763" cy="1678601"/>
            </a:xfrm>
            <a:prstGeom prst="rect">
              <a:avLst/>
            </a:prstGeom>
            <a:noFill/>
          </p:spPr>
          <p:txBody>
            <a:bodyPr wrap="square" rtlCol="0">
              <a:spAutoFit/>
            </a:bodyPr>
            <a:lstStyle/>
            <a:p>
              <a:pPr>
                <a:lnSpc>
                  <a:spcPct val="150000"/>
                </a:lnSpc>
                <a:defRPr sz="2000">
                  <a:latin typeface="Times New Roman" panose="02020803070505020304"/>
                  <a:ea typeface="Times New Roman" panose="02020803070505020304"/>
                  <a:cs typeface="Times New Roman" panose="02020803070505020304"/>
                  <a:sym typeface="Times New Roman" panose="02020803070505020304"/>
                </a:defRPr>
              </a:pPr>
              <a:r>
                <a:rPr lang="en-GB" altLang="zh-CN" sz="1200" dirty="0">
                  <a:solidFill>
                    <a:schemeClr val="accent1">
                      <a:lumMod val="50000"/>
                    </a:schemeClr>
                  </a:solidFill>
                  <a:latin typeface="Arial" pitchFamily="34" charset="0"/>
                  <a:cs typeface="Arial" pitchFamily="34" charset="0"/>
                </a:rPr>
                <a:t>Ms. Wu </a:t>
              </a:r>
              <a:r>
                <a:rPr lang="en-GB" altLang="zh-CN" sz="1200" dirty="0" err="1">
                  <a:solidFill>
                    <a:schemeClr val="accent1">
                      <a:lumMod val="50000"/>
                    </a:schemeClr>
                  </a:solidFill>
                  <a:latin typeface="Arial" pitchFamily="34" charset="0"/>
                  <a:cs typeface="Arial" pitchFamily="34" charset="0"/>
                </a:rPr>
                <a:t>Wenqing</a:t>
              </a:r>
              <a:r>
                <a:rPr lang="en-GB" altLang="zh-CN" sz="1200" dirty="0">
                  <a:solidFill>
                    <a:schemeClr val="accent1">
                      <a:lumMod val="50000"/>
                    </a:schemeClr>
                  </a:solidFill>
                  <a:latin typeface="Arial" pitchFamily="34" charset="0"/>
                  <a:cs typeface="Arial" pitchFamily="34" charset="0"/>
                </a:rPr>
                <a:t>  Ms. Chen </a:t>
              </a:r>
              <a:r>
                <a:rPr lang="en-GB" altLang="zh-CN" sz="1200" dirty="0" err="1">
                  <a:solidFill>
                    <a:schemeClr val="accent1">
                      <a:lumMod val="50000"/>
                    </a:schemeClr>
                  </a:solidFill>
                  <a:latin typeface="Arial" pitchFamily="34" charset="0"/>
                  <a:cs typeface="Arial" pitchFamily="34" charset="0"/>
                </a:rPr>
                <a:t>Qiyu</a:t>
              </a:r>
              <a:r>
                <a:rPr lang="en-GB" altLang="zh-CN" sz="1200" dirty="0">
                  <a:solidFill>
                    <a:schemeClr val="accent1">
                      <a:lumMod val="50000"/>
                    </a:schemeClr>
                  </a:solidFill>
                  <a:latin typeface="Arial" pitchFamily="34" charset="0"/>
                  <a:cs typeface="Arial" pitchFamily="34" charset="0"/>
                </a:rPr>
                <a:t> </a:t>
              </a:r>
              <a:r>
                <a:rPr lang="en-GB" altLang="zh-CN" sz="1200" dirty="0">
                  <a:solidFill>
                    <a:schemeClr val="accent1">
                      <a:lumMod val="50000"/>
                    </a:schemeClr>
                  </a:solidFill>
                  <a:latin typeface="Arial" pitchFamily="34" charset="0"/>
                  <a:cs typeface="Arial" pitchFamily="34" charset="0"/>
                  <a:sym typeface="+mn-ea"/>
                </a:rPr>
                <a:t>Ms. Pan </a:t>
              </a:r>
              <a:r>
                <a:rPr lang="en-GB" altLang="zh-CN" sz="1200" dirty="0" err="1">
                  <a:solidFill>
                    <a:schemeClr val="accent1">
                      <a:lumMod val="50000"/>
                    </a:schemeClr>
                  </a:solidFill>
                  <a:latin typeface="Arial" pitchFamily="34" charset="0"/>
                  <a:cs typeface="Arial" pitchFamily="34" charset="0"/>
                  <a:sym typeface="+mn-ea"/>
                </a:rPr>
                <a:t>Meichen</a:t>
              </a:r>
              <a:endParaRPr lang="en-GB" altLang="zh-CN" sz="1200" dirty="0">
                <a:solidFill>
                  <a:schemeClr val="accent1">
                    <a:lumMod val="50000"/>
                  </a:schemeClr>
                </a:solidFill>
                <a:latin typeface="Arial" pitchFamily="34" charset="0"/>
                <a:cs typeface="Arial" pitchFamily="34" charset="0"/>
                <a:sym typeface="+mn-ea"/>
              </a:endParaRPr>
            </a:p>
            <a:p>
              <a:pPr>
                <a:lnSpc>
                  <a:spcPct val="150000"/>
                </a:lnSpc>
                <a:defRPr sz="2000">
                  <a:latin typeface="Times New Roman" panose="02020803070505020304"/>
                  <a:ea typeface="Times New Roman" panose="02020803070505020304"/>
                  <a:cs typeface="Times New Roman" panose="02020803070505020304"/>
                  <a:sym typeface="Times New Roman" panose="02020803070505020304"/>
                </a:defRPr>
              </a:pPr>
              <a:r>
                <a:rPr lang="en-GB" altLang="zh-CN" sz="1200" dirty="0">
                  <a:solidFill>
                    <a:schemeClr val="accent1">
                      <a:lumMod val="50000"/>
                    </a:schemeClr>
                  </a:solidFill>
                  <a:latin typeface="Arial" pitchFamily="34" charset="0"/>
                  <a:cs typeface="Arial" pitchFamily="34" charset="0"/>
                </a:rPr>
                <a:t>Email</a:t>
              </a:r>
              <a:r>
                <a:rPr lang="zh-CN" altLang="en-GB" sz="1200" dirty="0">
                  <a:solidFill>
                    <a:schemeClr val="accent1">
                      <a:lumMod val="50000"/>
                    </a:schemeClr>
                  </a:solidFill>
                  <a:latin typeface="Arial" pitchFamily="34" charset="0"/>
                  <a:cs typeface="Arial" pitchFamily="34" charset="0"/>
                  <a:sym typeface="黑体" panose="02010609060101010101" charset="-122"/>
                </a:rPr>
                <a:t>：</a:t>
              </a:r>
              <a:r>
                <a:rPr lang="en-GB" altLang="zh-CN" sz="1200">
                  <a:solidFill>
                    <a:schemeClr val="accent1">
                      <a:lumMod val="50000"/>
                    </a:schemeClr>
                  </a:solidFill>
                  <a:latin typeface="Arial" pitchFamily="34" charset="0"/>
                  <a:cs typeface="Arial" pitchFamily="34" charset="0"/>
                </a:rPr>
                <a:t>admission@</a:t>
              </a:r>
              <a:r>
                <a:rPr lang="en-GB" altLang="zh-CN" sz="1200" dirty="0">
                  <a:solidFill>
                    <a:schemeClr val="accent1">
                      <a:lumMod val="50000"/>
                    </a:schemeClr>
                  </a:solidFill>
                  <a:latin typeface="Arial" pitchFamily="34" charset="0"/>
                  <a:cs typeface="Arial" pitchFamily="34" charset="0"/>
                </a:rPr>
                <a:t>cumt.edu.cn</a:t>
              </a:r>
            </a:p>
            <a:p>
              <a:pPr>
                <a:lnSpc>
                  <a:spcPct val="150000"/>
                </a:lnSpc>
                <a:defRPr sz="2000">
                  <a:latin typeface="Times New Roman" panose="02020803070505020304"/>
                  <a:ea typeface="Times New Roman" panose="02020803070505020304"/>
                  <a:cs typeface="Times New Roman" panose="02020803070505020304"/>
                  <a:sym typeface="Times New Roman" panose="02020803070505020304"/>
                </a:defRPr>
              </a:pPr>
              <a:r>
                <a:rPr lang="en-GB" altLang="zh-CN" sz="1200" dirty="0">
                  <a:solidFill>
                    <a:schemeClr val="accent1">
                      <a:lumMod val="50000"/>
                    </a:schemeClr>
                  </a:solidFill>
                  <a:latin typeface="Arial" pitchFamily="34" charset="0"/>
                  <a:cs typeface="Arial" pitchFamily="34" charset="0"/>
                </a:rPr>
                <a:t>Tel: +86-516-83592816</a:t>
              </a:r>
            </a:p>
            <a:p>
              <a:pPr>
                <a:lnSpc>
                  <a:spcPct val="150000"/>
                </a:lnSpc>
                <a:defRPr sz="2000">
                  <a:latin typeface="Times New Roman" panose="02020803070505020304"/>
                  <a:ea typeface="Times New Roman" panose="02020803070505020304"/>
                  <a:cs typeface="Times New Roman" panose="02020803070505020304"/>
                  <a:sym typeface="Times New Roman" panose="02020803070505020304"/>
                </a:defRPr>
              </a:pPr>
              <a:r>
                <a:rPr lang="en-GB" altLang="zh-CN" sz="1200" dirty="0">
                  <a:solidFill>
                    <a:schemeClr val="accent1">
                      <a:lumMod val="50000"/>
                    </a:schemeClr>
                  </a:solidFill>
                  <a:latin typeface="Arial" pitchFamily="34" charset="0"/>
                  <a:cs typeface="Arial" pitchFamily="34" charset="0"/>
                </a:rPr>
                <a:t>Website: sac.cumt.edu.cn/en/ </a:t>
              </a:r>
            </a:p>
            <a:p>
              <a:pPr>
                <a:lnSpc>
                  <a:spcPct val="150000"/>
                </a:lnSpc>
              </a:pPr>
              <a:endParaRPr lang="en-US" altLang="zh-CN" sz="1200" dirty="0">
                <a:solidFill>
                  <a:schemeClr val="accent1">
                    <a:lumMod val="50000"/>
                  </a:schemeClr>
                </a:solidFill>
                <a:latin typeface="Arial" pitchFamily="34" charset="0"/>
                <a:cs typeface="Arial" pitchFamily="34" charset="0"/>
              </a:endParaRPr>
            </a:p>
            <a:p>
              <a:pPr>
                <a:lnSpc>
                  <a:spcPct val="120000"/>
                </a:lnSpc>
              </a:pPr>
              <a:endParaRPr lang="en-US" altLang="zh-CN" sz="1200" dirty="0">
                <a:solidFill>
                  <a:schemeClr val="tx1">
                    <a:lumMod val="65000"/>
                    <a:lumOff val="35000"/>
                  </a:schemeClr>
                </a:solidFill>
                <a:cs typeface="+mn-ea"/>
                <a:sym typeface="+mn-lt"/>
              </a:endParaRPr>
            </a:p>
          </p:txBody>
        </p:sp>
        <p:sp>
          <p:nvSpPr>
            <p:cNvPr id="32" name="文本框 31">
              <a:extLst>
                <a:ext uri="{FF2B5EF4-FFF2-40B4-BE49-F238E27FC236}">
                  <a16:creationId xmlns:a16="http://schemas.microsoft.com/office/drawing/2014/main" id="{C317315E-175C-4A84-8ECF-A62F1187B1B1}"/>
                </a:ext>
              </a:extLst>
            </p:cNvPr>
            <p:cNvSpPr txBox="1"/>
            <p:nvPr/>
          </p:nvSpPr>
          <p:spPr>
            <a:xfrm>
              <a:off x="6853740" y="3175680"/>
              <a:ext cx="4463444" cy="584775"/>
            </a:xfrm>
            <a:prstGeom prst="rect">
              <a:avLst/>
            </a:prstGeom>
            <a:noFill/>
          </p:spPr>
          <p:txBody>
            <a:bodyPr wrap="square" rtlCol="0">
              <a:spAutoFit/>
            </a:bodyPr>
            <a:lstStyle/>
            <a:p>
              <a:r>
                <a:rPr lang="en-US" altLang="zh-CN" sz="3200" b="1" dirty="0">
                  <a:solidFill>
                    <a:schemeClr val="accent1">
                      <a:lumMod val="50000"/>
                    </a:schemeClr>
                  </a:solidFill>
                  <a:latin typeface="Arial" pitchFamily="34" charset="0"/>
                  <a:cs typeface="Arial" pitchFamily="34" charset="0"/>
                </a:rPr>
                <a:t>Contacts</a:t>
              </a:r>
              <a:endParaRPr lang="zh-CN" altLang="en-US" sz="3200" b="1" dirty="0">
                <a:solidFill>
                  <a:schemeClr val="tx1">
                    <a:lumMod val="65000"/>
                    <a:lumOff val="35000"/>
                  </a:schemeClr>
                </a:solidFill>
                <a:cs typeface="+mn-ea"/>
                <a:sym typeface="+mn-lt"/>
              </a:endParaRPr>
            </a:p>
          </p:txBody>
        </p:sp>
        <p:pic>
          <p:nvPicPr>
            <p:cNvPr id="9" name="图片 2" descr="图片 2"/>
            <p:cNvPicPr>
              <a:picLocks noChangeAspect="1"/>
            </p:cNvPicPr>
            <p:nvPr/>
          </p:nvPicPr>
          <p:blipFill>
            <a:blip r:embed="rId4" cstate="print"/>
            <a:stretch>
              <a:fillRect/>
            </a:stretch>
          </p:blipFill>
          <p:spPr>
            <a:xfrm>
              <a:off x="9700952" y="279007"/>
              <a:ext cx="2309339" cy="591718"/>
            </a:xfrm>
            <a:prstGeom prst="rect">
              <a:avLst/>
            </a:prstGeom>
            <a:ln w="12700">
              <a:miter lim="400000"/>
              <a:headEnd/>
              <a:tailEnd/>
            </a:ln>
          </p:spPr>
        </p:pic>
      </p:grpSp>
      <p:grpSp>
        <p:nvGrpSpPr>
          <p:cNvPr id="20" name="组合 19"/>
          <p:cNvGrpSpPr/>
          <p:nvPr/>
        </p:nvGrpSpPr>
        <p:grpSpPr>
          <a:xfrm>
            <a:off x="427513" y="237507"/>
            <a:ext cx="4643251" cy="6088158"/>
            <a:chOff x="427513" y="237507"/>
            <a:chExt cx="4643251" cy="6088158"/>
          </a:xfrm>
        </p:grpSpPr>
        <p:pic>
          <p:nvPicPr>
            <p:cNvPr id="10" name="图片 2" descr="图片 2"/>
            <p:cNvPicPr>
              <a:picLocks noChangeAspect="1"/>
            </p:cNvPicPr>
            <p:nvPr/>
          </p:nvPicPr>
          <p:blipFill>
            <a:blip r:embed="rId5" cstate="print"/>
            <a:stretch>
              <a:fillRect/>
            </a:stretch>
          </p:blipFill>
          <p:spPr>
            <a:xfrm>
              <a:off x="497025" y="237507"/>
              <a:ext cx="1664283" cy="1664283"/>
            </a:xfrm>
            <a:prstGeom prst="rect">
              <a:avLst/>
            </a:prstGeom>
            <a:ln w="12700">
              <a:miter lim="400000"/>
              <a:headEnd/>
              <a:tailEnd/>
            </a:ln>
          </p:spPr>
        </p:pic>
        <p:pic>
          <p:nvPicPr>
            <p:cNvPr id="11" name="图片 4" descr="图片 4"/>
            <p:cNvPicPr>
              <a:picLocks noChangeAspect="1"/>
            </p:cNvPicPr>
            <p:nvPr/>
          </p:nvPicPr>
          <p:blipFill>
            <a:blip r:embed="rId6" cstate="print"/>
            <a:stretch>
              <a:fillRect/>
            </a:stretch>
          </p:blipFill>
          <p:spPr>
            <a:xfrm>
              <a:off x="427513" y="2386773"/>
              <a:ext cx="1805048" cy="1756868"/>
            </a:xfrm>
            <a:prstGeom prst="rect">
              <a:avLst/>
            </a:prstGeom>
            <a:ln w="12700">
              <a:miter lim="400000"/>
              <a:headEnd/>
              <a:tailEnd/>
            </a:ln>
          </p:spPr>
        </p:pic>
        <p:pic>
          <p:nvPicPr>
            <p:cNvPr id="12" name="图片 6" descr="图片 6"/>
            <p:cNvPicPr>
              <a:picLocks noChangeAspect="1"/>
            </p:cNvPicPr>
            <p:nvPr/>
          </p:nvPicPr>
          <p:blipFill>
            <a:blip r:embed="rId7" cstate="print"/>
            <a:stretch>
              <a:fillRect/>
            </a:stretch>
          </p:blipFill>
          <p:spPr>
            <a:xfrm>
              <a:off x="529397" y="4813111"/>
              <a:ext cx="1548783" cy="1512554"/>
            </a:xfrm>
            <a:prstGeom prst="rect">
              <a:avLst/>
            </a:prstGeom>
            <a:ln w="12700">
              <a:miter lim="400000"/>
              <a:headEnd/>
              <a:tailEnd/>
            </a:ln>
          </p:spPr>
        </p:pic>
        <p:pic>
          <p:nvPicPr>
            <p:cNvPr id="13" name="图片 8" descr="图片 8"/>
            <p:cNvPicPr>
              <a:picLocks noChangeAspect="1"/>
            </p:cNvPicPr>
            <p:nvPr/>
          </p:nvPicPr>
          <p:blipFill>
            <a:blip r:embed="rId8" cstate="print"/>
            <a:stretch>
              <a:fillRect/>
            </a:stretch>
          </p:blipFill>
          <p:spPr>
            <a:xfrm>
              <a:off x="3025607" y="1302629"/>
              <a:ext cx="2045157" cy="2045157"/>
            </a:xfrm>
            <a:prstGeom prst="rect">
              <a:avLst/>
            </a:prstGeom>
            <a:ln w="12700">
              <a:miter lim="400000"/>
              <a:headEnd/>
              <a:tailEnd/>
            </a:ln>
          </p:spPr>
        </p:pic>
        <p:pic>
          <p:nvPicPr>
            <p:cNvPr id="19" name="图片 18">
              <a:extLst>
                <a:ext uri="{FF2B5EF4-FFF2-40B4-BE49-F238E27FC236}">
                  <a16:creationId xmlns:a16="http://schemas.microsoft.com/office/drawing/2014/main" id="{2B307937-B15F-468D-9665-C3F42C8C1FF9}"/>
                </a:ext>
              </a:extLst>
            </p:cNvPr>
            <p:cNvPicPr>
              <a:picLocks noChangeAspect="1"/>
            </p:cNvPicPr>
            <p:nvPr/>
          </p:nvPicPr>
          <p:blipFill>
            <a:blip r:embed="rId9" cstate="print"/>
            <a:stretch>
              <a:fillRect/>
            </a:stretch>
          </p:blipFill>
          <p:spPr>
            <a:xfrm>
              <a:off x="3008863" y="3942609"/>
              <a:ext cx="1995053" cy="1995053"/>
            </a:xfrm>
            <a:prstGeom prst="rect">
              <a:avLst/>
            </a:prstGeom>
          </p:spPr>
        </p:pic>
      </p:grpSp>
    </p:spTree>
    <p:extLst>
      <p:ext uri="{BB962C8B-B14F-4D97-AF65-F5344CB8AC3E}">
        <p14:creationId xmlns:p14="http://schemas.microsoft.com/office/powerpoint/2010/main" val="3836747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图片 5" descr="图片 5"/>
          <p:cNvPicPr>
            <a:picLocks noChangeAspect="1"/>
          </p:cNvPicPr>
          <p:nvPr/>
        </p:nvPicPr>
        <p:blipFill>
          <a:blip r:embed="rId2" cstate="print"/>
          <a:stretch>
            <a:fillRect/>
          </a:stretch>
        </p:blipFill>
        <p:spPr>
          <a:xfrm>
            <a:off x="0" y="-10750"/>
            <a:ext cx="12192000" cy="6868750"/>
          </a:xfrm>
          <a:prstGeom prst="rect">
            <a:avLst/>
          </a:prstGeom>
          <a:ln w="12700">
            <a:miter lim="400000"/>
            <a:headEnd/>
            <a:tailEnd/>
          </a:ln>
        </p:spPr>
      </p:pic>
      <p:pic>
        <p:nvPicPr>
          <p:cNvPr id="177" name="图片 1" descr="图片 1"/>
          <p:cNvPicPr>
            <a:picLocks noChangeAspect="1"/>
          </p:cNvPicPr>
          <p:nvPr/>
        </p:nvPicPr>
        <p:blipFill>
          <a:blip r:embed="rId3" cstate="print"/>
          <a:stretch>
            <a:fillRect/>
          </a:stretch>
        </p:blipFill>
        <p:spPr>
          <a:xfrm>
            <a:off x="0" y="1248410"/>
            <a:ext cx="12192000" cy="4297680"/>
          </a:xfrm>
          <a:prstGeom prst="rect">
            <a:avLst/>
          </a:prstGeom>
          <a:ln w="12700">
            <a:miter lim="400000"/>
            <a:headEnd/>
            <a:tailEnd/>
          </a:ln>
        </p:spPr>
      </p:pic>
      <p:sp>
        <p:nvSpPr>
          <p:cNvPr id="178" name="文本框 2"/>
          <p:cNvSpPr txBox="1"/>
          <p:nvPr/>
        </p:nvSpPr>
        <p:spPr>
          <a:xfrm>
            <a:off x="601070" y="3917164"/>
            <a:ext cx="1967990" cy="708160"/>
          </a:xfrm>
          <a:prstGeom prst="rect">
            <a:avLst/>
          </a:prstGeom>
          <a:ln w="12700">
            <a:miter lim="400000"/>
          </a:ln>
        </p:spPr>
        <p:txBody>
          <a:bodyPr wrap="none" lIns="45719" rIns="45719" anchor="ctr">
            <a:spAutoFit/>
          </a:bodyPr>
          <a:lstStyle>
            <a:lvl1pPr>
              <a:defRPr sz="4400" b="1">
                <a:solidFill>
                  <a:srgbClr val="AF935C"/>
                </a:solidFill>
              </a:defRPr>
            </a:lvl1pPr>
          </a:lstStyle>
          <a:p>
            <a:r>
              <a:t>Part 02</a:t>
            </a:r>
          </a:p>
        </p:txBody>
      </p:sp>
      <p:sp>
        <p:nvSpPr>
          <p:cNvPr id="179" name="文本框 3"/>
          <p:cNvSpPr txBox="1"/>
          <p:nvPr/>
        </p:nvSpPr>
        <p:spPr>
          <a:xfrm>
            <a:off x="1059337" y="4468707"/>
            <a:ext cx="2737184" cy="708160"/>
          </a:xfrm>
          <a:prstGeom prst="rect">
            <a:avLst/>
          </a:prstGeom>
          <a:ln w="12700">
            <a:miter lim="400000"/>
          </a:ln>
        </p:spPr>
        <p:txBody>
          <a:bodyPr wrap="none" lIns="45719" rIns="45719">
            <a:spAutoFit/>
          </a:bodyPr>
          <a:lstStyle>
            <a:lvl1pPr>
              <a:defRPr sz="4400" b="1" spc="300">
                <a:solidFill>
                  <a:srgbClr val="FFFFFF"/>
                </a:solidFill>
              </a:defRPr>
            </a:lvl1pPr>
          </a:lstStyle>
          <a:p>
            <a:r>
              <a:t>Location</a:t>
            </a:r>
          </a:p>
        </p:txBody>
      </p:sp>
      <p:pic>
        <p:nvPicPr>
          <p:cNvPr id="180" name="图片 4" descr="图片 4"/>
          <p:cNvPicPr>
            <a:picLocks noChangeAspect="1"/>
          </p:cNvPicPr>
          <p:nvPr/>
        </p:nvPicPr>
        <p:blipFill>
          <a:blip r:embed="rId4" cstate="print"/>
          <a:stretch>
            <a:fillRect/>
          </a:stretch>
        </p:blipFill>
        <p:spPr>
          <a:xfrm>
            <a:off x="9700952" y="279007"/>
            <a:ext cx="2309339" cy="591718"/>
          </a:xfrm>
          <a:prstGeom prst="rect">
            <a:avLst/>
          </a:prstGeom>
          <a:ln w="12700">
            <a:miter lim="400000"/>
            <a:headEnd/>
            <a:tailEnd/>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图片 1" descr="图片 1"/>
          <p:cNvPicPr>
            <a:picLocks noChangeAspect="1"/>
          </p:cNvPicPr>
          <p:nvPr/>
        </p:nvPicPr>
        <p:blipFill>
          <a:blip r:embed="rId2" cstate="print"/>
          <a:stretch>
            <a:fillRect/>
          </a:stretch>
        </p:blipFill>
        <p:spPr>
          <a:xfrm>
            <a:off x="0" y="-10751"/>
            <a:ext cx="12192000" cy="6868751"/>
          </a:xfrm>
          <a:prstGeom prst="rect">
            <a:avLst/>
          </a:prstGeom>
          <a:ln w="12700">
            <a:miter lim="400000"/>
            <a:headEnd/>
            <a:tailEnd/>
          </a:ln>
        </p:spPr>
      </p:pic>
      <p:sp>
        <p:nvSpPr>
          <p:cNvPr id="184" name="Content Placeholder 2"/>
          <p:cNvSpPr txBox="1"/>
          <p:nvPr/>
        </p:nvSpPr>
        <p:spPr>
          <a:xfrm>
            <a:off x="297923" y="5926333"/>
            <a:ext cx="11806558" cy="738660"/>
          </a:xfrm>
          <a:prstGeom prst="rect">
            <a:avLst/>
          </a:prstGeom>
          <a:ln w="12700">
            <a:miter lim="400000"/>
          </a:ln>
        </p:spPr>
        <p:txBody>
          <a:bodyPr lIns="45718" tIns="45718" rIns="45718" bIns="45718">
            <a:spAutoFit/>
          </a:bodyPr>
          <a:lstStyle>
            <a:lvl1pPr defTabSz="457200">
              <a:spcBef>
                <a:spcPts val="600"/>
              </a:spcBef>
              <a:defRPr sz="2100" b="1">
                <a:solidFill>
                  <a:srgbClr val="404040"/>
                </a:solidFill>
              </a:defRPr>
            </a:lvl1pPr>
          </a:lstStyle>
          <a:p>
            <a:r>
              <a:rPr b="0" dirty="0">
                <a:solidFill>
                  <a:schemeClr val="accent1">
                    <a:lumMod val="50000"/>
                  </a:schemeClr>
                </a:solidFill>
                <a:latin typeface="Arial" pitchFamily="34" charset="0"/>
                <a:cs typeface="Arial" pitchFamily="34" charset="0"/>
              </a:rPr>
              <a:t>Located in the city of Xuzhou, east China’s Jiangsu Province, close to </a:t>
            </a:r>
            <a:r>
              <a:rPr b="0" dirty="0" err="1">
                <a:solidFill>
                  <a:schemeClr val="accent1">
                    <a:lumMod val="50000"/>
                  </a:schemeClr>
                </a:solidFill>
                <a:latin typeface="Arial" pitchFamily="34" charset="0"/>
                <a:cs typeface="Arial" pitchFamily="34" charset="0"/>
              </a:rPr>
              <a:t>Ji’nan</a:t>
            </a:r>
            <a:r>
              <a:rPr b="0" dirty="0">
                <a:solidFill>
                  <a:schemeClr val="accent1">
                    <a:lumMod val="50000"/>
                  </a:schemeClr>
                </a:solidFill>
                <a:latin typeface="Arial" pitchFamily="34" charset="0"/>
                <a:cs typeface="Arial" pitchFamily="34" charset="0"/>
              </a:rPr>
              <a:t>, Zhengzhou, Nanjing and Hefei. 3 hours from Beijing and 2 ½ hours from Shanghai by high speed train.</a:t>
            </a:r>
          </a:p>
        </p:txBody>
      </p:sp>
      <p:grpSp>
        <p:nvGrpSpPr>
          <p:cNvPr id="15" name="组合 14"/>
          <p:cNvGrpSpPr/>
          <p:nvPr/>
        </p:nvGrpSpPr>
        <p:grpSpPr>
          <a:xfrm>
            <a:off x="1265278" y="0"/>
            <a:ext cx="8021938" cy="6251391"/>
            <a:chOff x="1265278" y="0"/>
            <a:chExt cx="8021938" cy="6251391"/>
          </a:xfrm>
        </p:grpSpPr>
        <p:pic>
          <p:nvPicPr>
            <p:cNvPr id="13" name="图片 2" descr="图片 2"/>
            <p:cNvPicPr>
              <a:picLocks noChangeAspect="1"/>
            </p:cNvPicPr>
            <p:nvPr/>
          </p:nvPicPr>
          <p:blipFill>
            <a:blip r:embed="rId3" cstate="print"/>
            <a:stretch>
              <a:fillRect/>
            </a:stretch>
          </p:blipFill>
          <p:spPr>
            <a:xfrm>
              <a:off x="1265278" y="0"/>
              <a:ext cx="8021938" cy="6251391"/>
            </a:xfrm>
            <a:prstGeom prst="rect">
              <a:avLst/>
            </a:prstGeom>
            <a:ln w="12700">
              <a:miter lim="400000"/>
              <a:headEnd/>
              <a:tailEnd/>
            </a:ln>
          </p:spPr>
        </p:pic>
        <p:sp>
          <p:nvSpPr>
            <p:cNvPr id="190" name="十字星 12"/>
            <p:cNvSpPr/>
            <p:nvPr/>
          </p:nvSpPr>
          <p:spPr>
            <a:xfrm>
              <a:off x="6479388" y="2934713"/>
              <a:ext cx="513976" cy="741157"/>
            </a:xfrm>
            <a:prstGeom prst="star4">
              <a:avLst>
                <a:gd name="adj" fmla="val 18275"/>
              </a:avLst>
            </a:prstGeom>
            <a:solidFill>
              <a:srgbClr val="FFC000"/>
            </a:solidFill>
            <a:ln w="12700">
              <a:solidFill>
                <a:schemeClr val="accent1"/>
              </a:solidFill>
              <a:miter/>
            </a:ln>
          </p:spPr>
          <p:txBody>
            <a:bodyPr lIns="0" tIns="0" rIns="0" bIns="0" anchor="ctr"/>
            <a:lstStyle/>
            <a:p>
              <a:endParaRPr/>
            </a:p>
          </p:txBody>
        </p:sp>
        <p:sp>
          <p:nvSpPr>
            <p:cNvPr id="192" name="十字星 12"/>
            <p:cNvSpPr/>
            <p:nvPr/>
          </p:nvSpPr>
          <p:spPr>
            <a:xfrm>
              <a:off x="7262192" y="3615390"/>
              <a:ext cx="434080" cy="492649"/>
            </a:xfrm>
            <a:prstGeom prst="star4">
              <a:avLst>
                <a:gd name="adj" fmla="val 18275"/>
              </a:avLst>
            </a:prstGeom>
            <a:solidFill>
              <a:srgbClr val="00B0F0"/>
            </a:solidFill>
            <a:ln w="12700">
              <a:solidFill>
                <a:schemeClr val="accent1"/>
              </a:solidFill>
              <a:miter/>
            </a:ln>
          </p:spPr>
          <p:txBody>
            <a:bodyPr lIns="0" tIns="0" rIns="0" bIns="0" anchor="ctr"/>
            <a:lstStyle/>
            <a:p>
              <a:endParaRPr/>
            </a:p>
          </p:txBody>
        </p:sp>
        <p:sp>
          <p:nvSpPr>
            <p:cNvPr id="193" name="十字星 12"/>
            <p:cNvSpPr/>
            <p:nvPr/>
          </p:nvSpPr>
          <p:spPr>
            <a:xfrm>
              <a:off x="6479388" y="2151275"/>
              <a:ext cx="456378" cy="631119"/>
            </a:xfrm>
            <a:prstGeom prst="star4">
              <a:avLst>
                <a:gd name="adj" fmla="val 18275"/>
              </a:avLst>
            </a:prstGeom>
            <a:solidFill>
              <a:srgbClr val="FFFF00"/>
            </a:solidFill>
            <a:ln w="12700">
              <a:solidFill>
                <a:schemeClr val="accent1"/>
              </a:solidFill>
              <a:miter/>
            </a:ln>
          </p:spPr>
          <p:txBody>
            <a:bodyPr lIns="0" tIns="0" rIns="0" bIns="0" anchor="ctr"/>
            <a:lstStyle/>
            <a:p>
              <a:endParaRPr/>
            </a:p>
          </p:txBody>
        </p:sp>
      </p:grpSp>
      <p:pic>
        <p:nvPicPr>
          <p:cNvPr id="17" name="图片 4" descr="图片 4"/>
          <p:cNvPicPr>
            <a:picLocks noChangeAspect="1"/>
          </p:cNvPicPr>
          <p:nvPr/>
        </p:nvPicPr>
        <p:blipFill>
          <a:blip r:embed="rId4" cstate="print"/>
          <a:stretch>
            <a:fillRect/>
          </a:stretch>
        </p:blipFill>
        <p:spPr>
          <a:xfrm>
            <a:off x="9700952" y="279007"/>
            <a:ext cx="2309339" cy="591718"/>
          </a:xfrm>
          <a:prstGeom prst="rect">
            <a:avLst/>
          </a:prstGeom>
          <a:ln w="12700">
            <a:miter lim="400000"/>
            <a:headEnd/>
            <a:tailEnd/>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图片 1" descr="图片 1"/>
          <p:cNvPicPr>
            <a:picLocks noChangeAspect="1"/>
          </p:cNvPicPr>
          <p:nvPr/>
        </p:nvPicPr>
        <p:blipFill>
          <a:blip r:embed="rId2" cstate="print"/>
          <a:stretch>
            <a:fillRect/>
          </a:stretch>
        </p:blipFill>
        <p:spPr>
          <a:xfrm>
            <a:off x="0" y="-10751"/>
            <a:ext cx="12192000" cy="6868751"/>
          </a:xfrm>
          <a:prstGeom prst="rect">
            <a:avLst/>
          </a:prstGeom>
          <a:ln w="12700">
            <a:miter lim="400000"/>
            <a:headEnd/>
            <a:tailEnd/>
          </a:ln>
        </p:spPr>
      </p:pic>
      <p:sp>
        <p:nvSpPr>
          <p:cNvPr id="189" name="Title 1"/>
          <p:cNvSpPr txBox="1"/>
          <p:nvPr/>
        </p:nvSpPr>
        <p:spPr>
          <a:xfrm>
            <a:off x="585768" y="120080"/>
            <a:ext cx="4413737" cy="1142999"/>
          </a:xfrm>
          <a:prstGeom prst="rect">
            <a:avLst/>
          </a:prstGeom>
          <a:ln w="12700">
            <a:miter lim="400000"/>
          </a:ln>
        </p:spPr>
        <p:txBody>
          <a:bodyPr lIns="45718" tIns="45718" rIns="45718" bIns="45718" anchor="ctr">
            <a:normAutofit/>
          </a:bodyPr>
          <a:lstStyle>
            <a:lvl1pPr algn="ctr">
              <a:defRPr sz="4300" b="1">
                <a:solidFill>
                  <a:srgbClr val="806000"/>
                </a:solidFill>
                <a:effectLst>
                  <a:outerShdw blurRad="38100" dist="38100" dir="2700000" rotWithShape="0">
                    <a:srgbClr val="000000">
                      <a:alpha val="43137"/>
                    </a:srgbClr>
                  </a:outerShdw>
                </a:effectLst>
              </a:defRPr>
            </a:lvl1pPr>
          </a:lstStyle>
          <a:p>
            <a:pPr algn="l"/>
            <a:r>
              <a:rPr lang="en-US" dirty="0">
                <a:solidFill>
                  <a:schemeClr val="accent1">
                    <a:lumMod val="50000"/>
                  </a:schemeClr>
                </a:solidFill>
                <a:effectLst/>
                <a:latin typeface="Times New Roman Bold" pitchFamily="18" charset="0"/>
                <a:cs typeface="Times New Roman Bold" pitchFamily="18" charset="0"/>
              </a:rPr>
              <a:t>Transportation</a:t>
            </a:r>
            <a:endParaRPr dirty="0">
              <a:solidFill>
                <a:schemeClr val="accent1">
                  <a:lumMod val="50000"/>
                </a:schemeClr>
              </a:solidFill>
              <a:effectLst/>
              <a:latin typeface="Times New Roman Bold" pitchFamily="18" charset="0"/>
              <a:cs typeface="Times New Roman Bold" pitchFamily="18" charset="0"/>
            </a:endParaRPr>
          </a:p>
        </p:txBody>
      </p:sp>
      <p:pic>
        <p:nvPicPr>
          <p:cNvPr id="191" name="图片 13" descr="图片 13"/>
          <p:cNvPicPr>
            <a:picLocks noChangeAspect="1"/>
          </p:cNvPicPr>
          <p:nvPr/>
        </p:nvPicPr>
        <p:blipFill>
          <a:blip r:embed="rId3" cstate="print"/>
          <a:stretch>
            <a:fillRect/>
          </a:stretch>
        </p:blipFill>
        <p:spPr>
          <a:xfrm>
            <a:off x="9700952" y="279007"/>
            <a:ext cx="2309340" cy="591719"/>
          </a:xfrm>
          <a:prstGeom prst="rect">
            <a:avLst/>
          </a:prstGeom>
          <a:ln w="12700">
            <a:miter lim="400000"/>
            <a:headEnd/>
            <a:tailEnd/>
          </a:ln>
        </p:spPr>
      </p:pic>
      <p:grpSp>
        <p:nvGrpSpPr>
          <p:cNvPr id="14" name="组合 13"/>
          <p:cNvGrpSpPr/>
          <p:nvPr/>
        </p:nvGrpSpPr>
        <p:grpSpPr>
          <a:xfrm>
            <a:off x="654339" y="1160472"/>
            <a:ext cx="10104706" cy="5359082"/>
            <a:chOff x="654338" y="1184222"/>
            <a:chExt cx="10235335" cy="5523708"/>
          </a:xfrm>
        </p:grpSpPr>
        <p:pic>
          <p:nvPicPr>
            <p:cNvPr id="1026" name="Picture 2" descr="https://gimg2.baidu.com/image_search/src=http%3A%2F%2Finews.gtimg.com%2Fnewsapp_bt%2F0%2F13513496738%2F1000.jpg&amp;refer=http%3A%2F%2Finews.gtimg.com&amp;app=2002&amp;size=f9999,10000&amp;q=a80&amp;n=0&amp;g=0n&amp;fmt=auto?sec=1660980363&amp;t=44833066c7ce065f8da29e4a9922905f"/>
            <p:cNvPicPr>
              <a:picLocks noChangeAspect="1" noChangeArrowheads="1"/>
            </p:cNvPicPr>
            <p:nvPr/>
          </p:nvPicPr>
          <p:blipFill>
            <a:blip r:embed="rId4" cstate="print"/>
            <a:srcRect t="8595" r="1653"/>
            <a:stretch>
              <a:fillRect/>
            </a:stretch>
          </p:blipFill>
          <p:spPr bwMode="auto">
            <a:xfrm>
              <a:off x="654339" y="1187538"/>
              <a:ext cx="5651458" cy="261256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28" name="Picture 4" descr="https://gimg2.baidu.com/image_search/src=http%3A%2F%2Fnimg.ws.126.net%2F%3Furl%3Dhttp%253A%252F%252Fdingyue.ws.126.net%252F2021%252F0523%252Ff6a933e5j00qtkc0e004od200u000nvg00g200cr.jpg%26thumbnail%3D650x2147483647%26quality%3D80%26type%3Djpg&amp;refer=http%3A%2F%2Fnimg.ws.126.net&amp;app=2002&amp;size=f9999,10000&amp;q=a80&amp;n=0&amp;g=0n&amp;fmt=auto?sec=1660980395&amp;t=1d4199589a272c412cc7c5fc9c0d4671"/>
            <p:cNvPicPr>
              <a:picLocks noChangeAspect="1" noChangeArrowheads="1"/>
            </p:cNvPicPr>
            <p:nvPr/>
          </p:nvPicPr>
          <p:blipFill>
            <a:blip r:embed="rId5" cstate="print"/>
            <a:srcRect t="24109" b="14280"/>
            <a:stretch>
              <a:fillRect/>
            </a:stretch>
          </p:blipFill>
          <p:spPr bwMode="auto">
            <a:xfrm>
              <a:off x="5463843" y="3811988"/>
              <a:ext cx="5402077" cy="288900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30" name="Picture 6" descr="https://gimg2.baidu.com/image_search/src=http%3A%2F%2Fnimg.ws.126.net%2F%3Furl%3Dhttp%253A%252F%252Fdingyue.ws.126.net%252F2021%252F0629%252Fe6846bcaj00qvgiae001cc000hs00btc.jpg%26thumbnail%3D650x2147483647%26quality%3D80%26type%3Djpg&amp;refer=http%3A%2F%2Fnimg.ws.126.net&amp;app=2002&amp;size=f9999,10000&amp;q=a80&amp;n=0&amp;g=0n&amp;fmt=auto?sec=1660980549&amp;t=92bc1d8415edf0030e9e89a5b3770588"/>
            <p:cNvPicPr>
              <a:picLocks noChangeAspect="1" noChangeArrowheads="1"/>
            </p:cNvPicPr>
            <p:nvPr/>
          </p:nvPicPr>
          <p:blipFill>
            <a:blip r:embed="rId6" cstate="print"/>
            <a:srcRect t="10234" r="12832" b="15108"/>
            <a:stretch>
              <a:fillRect/>
            </a:stretch>
          </p:blipFill>
          <p:spPr bwMode="auto">
            <a:xfrm>
              <a:off x="6342621" y="1184222"/>
              <a:ext cx="4547052" cy="255650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32" name="Picture 8" descr="https://gimg2.baidu.com/image_search/src=http%3A%2F%2Fp1.ifengimg.com%2Fa%2F2016_37%2Fe61cde5d01a7294_size53_w500_h303.jpg&amp;refer=http%3A%2F%2Fp1.ifengimg.com&amp;app=2002&amp;size=f9999,10000&amp;q=a80&amp;n=0&amp;g=0n&amp;fmt=auto?sec=1660980710&amp;t=34f3e57a1810a57d1a3d63f446a302a7"/>
            <p:cNvPicPr>
              <a:picLocks noChangeAspect="1" noChangeArrowheads="1"/>
            </p:cNvPicPr>
            <p:nvPr/>
          </p:nvPicPr>
          <p:blipFill>
            <a:blip r:embed="rId7" cstate="print"/>
            <a:srcRect/>
            <a:stretch>
              <a:fillRect/>
            </a:stretch>
          </p:blipFill>
          <p:spPr bwMode="auto">
            <a:xfrm>
              <a:off x="654338" y="3821854"/>
              <a:ext cx="4762500" cy="288607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12"/>
          <p:cNvSpPr/>
          <p:nvPr/>
        </p:nvSpPr>
        <p:spPr>
          <a:xfrm>
            <a:off x="4511823" y="3068958"/>
            <a:ext cx="432050" cy="144018"/>
          </a:xfrm>
          <a:prstGeom prst="rect">
            <a:avLst/>
          </a:prstGeom>
          <a:solidFill>
            <a:srgbClr val="FFFFFF"/>
          </a:solidFill>
          <a:ln w="12700">
            <a:miter lim="400000"/>
          </a:ln>
        </p:spPr>
        <p:txBody>
          <a:bodyPr lIns="0" tIns="0" rIns="0" bIns="0" anchor="ctr"/>
          <a:lstStyle/>
          <a:p>
            <a:pPr algn="ctr">
              <a:defRPr>
                <a:solidFill>
                  <a:srgbClr val="FFFFFF"/>
                </a:solidFill>
              </a:defRPr>
            </a:pPr>
            <a:endParaRPr/>
          </a:p>
        </p:txBody>
      </p:sp>
      <p:sp>
        <p:nvSpPr>
          <p:cNvPr id="196" name="Rectangle 15"/>
          <p:cNvSpPr/>
          <p:nvPr/>
        </p:nvSpPr>
        <p:spPr>
          <a:xfrm>
            <a:off x="3899756" y="3363760"/>
            <a:ext cx="504058" cy="144018"/>
          </a:xfrm>
          <a:prstGeom prst="rect">
            <a:avLst/>
          </a:prstGeom>
          <a:solidFill>
            <a:srgbClr val="FFFFFF"/>
          </a:solidFill>
          <a:ln w="12700">
            <a:solidFill>
              <a:srgbClr val="FFFFFF"/>
            </a:solidFill>
            <a:miter/>
          </a:ln>
        </p:spPr>
        <p:txBody>
          <a:bodyPr lIns="0" tIns="0" rIns="0" bIns="0" anchor="ctr"/>
          <a:lstStyle/>
          <a:p>
            <a:pPr algn="ctr">
              <a:defRPr>
                <a:solidFill>
                  <a:srgbClr val="FFFFFF"/>
                </a:solidFill>
              </a:defRPr>
            </a:pPr>
            <a:endParaRPr/>
          </a:p>
        </p:txBody>
      </p:sp>
      <p:pic>
        <p:nvPicPr>
          <p:cNvPr id="197" name="图片 5" descr="图片 5"/>
          <p:cNvPicPr>
            <a:picLocks noChangeAspect="1"/>
          </p:cNvPicPr>
          <p:nvPr/>
        </p:nvPicPr>
        <p:blipFill>
          <a:blip r:embed="rId2" cstate="print"/>
          <a:stretch>
            <a:fillRect/>
          </a:stretch>
        </p:blipFill>
        <p:spPr>
          <a:xfrm>
            <a:off x="984733" y="169207"/>
            <a:ext cx="5179823" cy="3090677"/>
          </a:xfrm>
          <a:prstGeom prst="rect">
            <a:avLst/>
          </a:prstGeom>
          <a:ln w="12700">
            <a:miter lim="400000"/>
            <a:headEnd/>
            <a:tailEnd/>
          </a:ln>
        </p:spPr>
      </p:pic>
      <p:pic>
        <p:nvPicPr>
          <p:cNvPr id="198" name="图片 6" descr="图片 6"/>
          <p:cNvPicPr>
            <a:picLocks noChangeAspect="1"/>
          </p:cNvPicPr>
          <p:nvPr/>
        </p:nvPicPr>
        <p:blipFill>
          <a:blip r:embed="rId3" cstate="print"/>
          <a:stretch>
            <a:fillRect/>
          </a:stretch>
        </p:blipFill>
        <p:spPr>
          <a:xfrm>
            <a:off x="6278414" y="169211"/>
            <a:ext cx="4782307" cy="3090673"/>
          </a:xfrm>
          <a:prstGeom prst="rect">
            <a:avLst/>
          </a:prstGeom>
          <a:ln w="12700">
            <a:miter lim="400000"/>
            <a:headEnd/>
            <a:tailEnd/>
          </a:ln>
        </p:spPr>
      </p:pic>
      <p:pic>
        <p:nvPicPr>
          <p:cNvPr id="199" name="图片 7" descr="图片 7"/>
          <p:cNvPicPr>
            <a:picLocks noChangeAspect="1"/>
          </p:cNvPicPr>
          <p:nvPr/>
        </p:nvPicPr>
        <p:blipFill>
          <a:blip r:embed="rId4" cstate="print"/>
          <a:stretch>
            <a:fillRect/>
          </a:stretch>
        </p:blipFill>
        <p:spPr>
          <a:xfrm>
            <a:off x="984736" y="3374818"/>
            <a:ext cx="5179820" cy="3356825"/>
          </a:xfrm>
          <a:prstGeom prst="rect">
            <a:avLst/>
          </a:prstGeom>
          <a:ln w="12700">
            <a:miter lim="400000"/>
            <a:headEnd/>
            <a:tailEnd/>
          </a:ln>
        </p:spPr>
      </p:pic>
      <p:pic>
        <p:nvPicPr>
          <p:cNvPr id="200" name="图片 11" descr="图片 11"/>
          <p:cNvPicPr>
            <a:picLocks noChangeAspect="1"/>
          </p:cNvPicPr>
          <p:nvPr/>
        </p:nvPicPr>
        <p:blipFill>
          <a:blip r:embed="rId5" cstate="print"/>
          <a:stretch>
            <a:fillRect/>
          </a:stretch>
        </p:blipFill>
        <p:spPr>
          <a:xfrm>
            <a:off x="6278412" y="3372144"/>
            <a:ext cx="4782309" cy="3359986"/>
          </a:xfrm>
          <a:prstGeom prst="rect">
            <a:avLst/>
          </a:prstGeom>
          <a:ln w="12700">
            <a:miter lim="400000"/>
            <a:headEnd/>
            <a:tailEnd/>
          </a:ln>
        </p:spPr>
      </p:pic>
      <p:sp>
        <p:nvSpPr>
          <p:cNvPr id="201" name="Title 1"/>
          <p:cNvSpPr txBox="1"/>
          <p:nvPr/>
        </p:nvSpPr>
        <p:spPr>
          <a:xfrm>
            <a:off x="4449531" y="5506985"/>
            <a:ext cx="3134462" cy="609881"/>
          </a:xfrm>
          <a:prstGeom prst="rect">
            <a:avLst/>
          </a:prstGeom>
          <a:ln w="12700">
            <a:miter lim="400000"/>
          </a:ln>
        </p:spPr>
        <p:txBody>
          <a:bodyPr lIns="45718" tIns="45718" rIns="45718" bIns="45718" anchor="ctr">
            <a:spAutoFit/>
          </a:bodyPr>
          <a:lstStyle>
            <a:lvl1pPr algn="ctr">
              <a:defRPr sz="3600" b="1">
                <a:solidFill>
                  <a:srgbClr val="FFFFFF"/>
                </a:solidFill>
              </a:defRPr>
            </a:lvl1pPr>
          </a:lstStyle>
          <a:p>
            <a:r>
              <a:t>Xuzhou City</a:t>
            </a:r>
          </a:p>
        </p:txBody>
      </p:sp>
      <p:pic>
        <p:nvPicPr>
          <p:cNvPr id="202" name="图片 8" descr="图片 8"/>
          <p:cNvPicPr>
            <a:picLocks noChangeAspect="1"/>
          </p:cNvPicPr>
          <p:nvPr/>
        </p:nvPicPr>
        <p:blipFill>
          <a:blip r:embed="rId6" cstate="print"/>
          <a:stretch>
            <a:fillRect/>
          </a:stretch>
        </p:blipFill>
        <p:spPr>
          <a:xfrm>
            <a:off x="0" y="-10751"/>
            <a:ext cx="12192000" cy="6868751"/>
          </a:xfrm>
          <a:prstGeom prst="rect">
            <a:avLst/>
          </a:prstGeom>
          <a:ln w="12700">
            <a:miter lim="400000"/>
            <a:headEnd/>
            <a:tailEnd/>
          </a:ln>
        </p:spPr>
      </p:pic>
      <p:sp>
        <p:nvSpPr>
          <p:cNvPr id="203" name="矩形 14"/>
          <p:cNvSpPr txBox="1"/>
          <p:nvPr/>
        </p:nvSpPr>
        <p:spPr>
          <a:xfrm>
            <a:off x="510385" y="5373945"/>
            <a:ext cx="11139309" cy="1015659"/>
          </a:xfrm>
          <a:prstGeom prst="rect">
            <a:avLst/>
          </a:prstGeom>
          <a:ln w="12700">
            <a:miter lim="400000"/>
          </a:ln>
        </p:spPr>
        <p:txBody>
          <a:bodyPr wrap="square" lIns="45718" tIns="45718" rIns="45718" bIns="45718">
            <a:spAutoFit/>
          </a:bodyPr>
          <a:lstStyle/>
          <a:p>
            <a:pPr defTabSz="457200">
              <a:defRPr>
                <a:latin typeface="Times New Roman" panose="02020803070505020304"/>
                <a:ea typeface="Times New Roman" panose="02020803070505020304"/>
                <a:cs typeface="Times New Roman" panose="02020803070505020304"/>
                <a:sym typeface="Times New Roman" panose="02020803070505020304"/>
              </a:defRPr>
            </a:pPr>
            <a:r>
              <a:rPr sz="2000" dirty="0">
                <a:solidFill>
                  <a:schemeClr val="accent1">
                    <a:lumMod val="50000"/>
                  </a:schemeClr>
                </a:solidFill>
                <a:latin typeface="Arial" pitchFamily="34" charset="0"/>
                <a:cs typeface="Arial" pitchFamily="34" charset="0"/>
              </a:rPr>
              <a:t>On November 18, 2020 China’s Happy Cities Forum and the 14th China’s Happiest Cities Campaign were held in Hangzhou. Xuzhou was selected as one of the “The Happiest Cities in China for 202</a:t>
            </a:r>
            <a:r>
              <a:rPr lang="en-US" sz="2000" dirty="0">
                <a:solidFill>
                  <a:schemeClr val="accent1">
                    <a:lumMod val="50000"/>
                  </a:schemeClr>
                </a:solidFill>
                <a:latin typeface="Arial" pitchFamily="34" charset="0"/>
                <a:cs typeface="Arial" pitchFamily="34" charset="0"/>
              </a:rPr>
              <a:t>1</a:t>
            </a:r>
            <a:r>
              <a:rPr sz="2000" dirty="0">
                <a:solidFill>
                  <a:schemeClr val="accent1">
                    <a:lumMod val="50000"/>
                  </a:schemeClr>
                </a:solidFill>
                <a:latin typeface="Arial" pitchFamily="34" charset="0"/>
                <a:cs typeface="Arial" pitchFamily="34" charset="0"/>
              </a:rPr>
              <a:t>”, the </a:t>
            </a:r>
            <a:r>
              <a:rPr lang="en-US" sz="2000" dirty="0">
                <a:solidFill>
                  <a:schemeClr val="accent1">
                    <a:lumMod val="50000"/>
                  </a:schemeClr>
                </a:solidFill>
                <a:latin typeface="Arial" pitchFamily="34" charset="0"/>
                <a:cs typeface="Arial" pitchFamily="34" charset="0"/>
              </a:rPr>
              <a:t>forth</a:t>
            </a:r>
            <a:r>
              <a:rPr sz="2000" dirty="0">
                <a:solidFill>
                  <a:schemeClr val="accent1">
                    <a:lumMod val="50000"/>
                  </a:schemeClr>
                </a:solidFill>
                <a:latin typeface="Arial" pitchFamily="34" charset="0"/>
                <a:cs typeface="Arial" pitchFamily="34" charset="0"/>
              </a:rPr>
              <a:t> time to win the honor after 2017</a:t>
            </a:r>
            <a:r>
              <a:rPr lang="en-US" sz="2000" dirty="0">
                <a:solidFill>
                  <a:schemeClr val="accent1">
                    <a:lumMod val="50000"/>
                  </a:schemeClr>
                </a:solidFill>
                <a:latin typeface="Arial" pitchFamily="34" charset="0"/>
                <a:cs typeface="Arial" pitchFamily="34" charset="0"/>
              </a:rPr>
              <a:t>, </a:t>
            </a:r>
            <a:r>
              <a:rPr sz="2000" dirty="0">
                <a:solidFill>
                  <a:schemeClr val="accent1">
                    <a:lumMod val="50000"/>
                  </a:schemeClr>
                </a:solidFill>
                <a:latin typeface="Arial" pitchFamily="34" charset="0"/>
                <a:cs typeface="Arial" pitchFamily="34" charset="0"/>
              </a:rPr>
              <a:t>2019</a:t>
            </a:r>
            <a:r>
              <a:rPr lang="en-US" sz="2000" dirty="0">
                <a:solidFill>
                  <a:schemeClr val="accent1">
                    <a:lumMod val="50000"/>
                  </a:schemeClr>
                </a:solidFill>
                <a:latin typeface="Arial" pitchFamily="34" charset="0"/>
                <a:cs typeface="Arial" pitchFamily="34" charset="0"/>
              </a:rPr>
              <a:t> and 2020.</a:t>
            </a:r>
            <a:r>
              <a:rPr sz="2000" dirty="0">
                <a:solidFill>
                  <a:schemeClr val="accent1">
                    <a:lumMod val="50000"/>
                  </a:schemeClr>
                </a:solidFill>
                <a:latin typeface="Arial" pitchFamily="34" charset="0"/>
                <a:cs typeface="Arial" pitchFamily="34" charset="0"/>
              </a:rPr>
              <a:t>   </a:t>
            </a:r>
          </a:p>
        </p:txBody>
      </p:sp>
      <p:pic>
        <p:nvPicPr>
          <p:cNvPr id="205" name="图片 20" descr="图片 20"/>
          <p:cNvPicPr>
            <a:picLocks noChangeAspect="1"/>
          </p:cNvPicPr>
          <p:nvPr/>
        </p:nvPicPr>
        <p:blipFill>
          <a:blip r:embed="rId7" cstate="print"/>
          <a:stretch>
            <a:fillRect/>
          </a:stretch>
        </p:blipFill>
        <p:spPr>
          <a:xfrm>
            <a:off x="9700952" y="279007"/>
            <a:ext cx="2309340" cy="591719"/>
          </a:xfrm>
          <a:prstGeom prst="rect">
            <a:avLst/>
          </a:prstGeom>
          <a:ln w="12700">
            <a:miter lim="400000"/>
            <a:headEnd/>
            <a:tailEnd/>
          </a:ln>
        </p:spPr>
      </p:pic>
      <p:sp>
        <p:nvSpPr>
          <p:cNvPr id="20" name="Title 1"/>
          <p:cNvSpPr txBox="1"/>
          <p:nvPr/>
        </p:nvSpPr>
        <p:spPr>
          <a:xfrm>
            <a:off x="490768" y="238830"/>
            <a:ext cx="9068868" cy="1142999"/>
          </a:xfrm>
          <a:prstGeom prst="rect">
            <a:avLst/>
          </a:prstGeom>
          <a:ln w="12700">
            <a:miter lim="400000"/>
          </a:ln>
        </p:spPr>
        <p:txBody>
          <a:bodyPr lIns="45718" tIns="45718" rIns="45718" bIns="45718" anchor="ctr">
            <a:noAutofit/>
          </a:bodyPr>
          <a:lstStyle>
            <a:lvl1pPr algn="ctr">
              <a:defRPr sz="4300" b="1">
                <a:solidFill>
                  <a:srgbClr val="806000"/>
                </a:solidFill>
                <a:effectLst>
                  <a:outerShdw blurRad="38100" dist="38100" dir="2700000" rotWithShape="0">
                    <a:srgbClr val="000000">
                      <a:alpha val="43137"/>
                    </a:srgbClr>
                  </a:outerShdw>
                </a:effectLst>
              </a:defRPr>
            </a:lvl1pPr>
          </a:lstStyle>
          <a:p>
            <a:pPr algn="l"/>
            <a:r>
              <a:rPr lang="en-US" altLang="zh-CN" sz="4000" dirty="0">
                <a:solidFill>
                  <a:schemeClr val="accent1">
                    <a:lumMod val="50000"/>
                  </a:schemeClr>
                </a:solidFill>
                <a:effectLst/>
                <a:latin typeface="Times New Roman Bold" pitchFamily="18" charset="0"/>
                <a:cs typeface="Times New Roman Bold" pitchFamily="18" charset="0"/>
              </a:rPr>
              <a:t>The Happiest Cities in China for 2021</a:t>
            </a:r>
            <a:endParaRPr lang="zh-CN" altLang="en-US" sz="4000" dirty="0">
              <a:solidFill>
                <a:schemeClr val="accent1">
                  <a:lumMod val="50000"/>
                </a:schemeClr>
              </a:solidFill>
              <a:effectLst/>
              <a:latin typeface="Times New Roman Bold" pitchFamily="18" charset="0"/>
              <a:cs typeface="Times New Roman Bold" pitchFamily="18" charset="0"/>
            </a:endParaRPr>
          </a:p>
        </p:txBody>
      </p:sp>
      <p:pic>
        <p:nvPicPr>
          <p:cNvPr id="55298" name="Picture 2" descr="https://gimg2.baidu.com/image_search/src=http%3A%2F%2Fn.sinaimg.cn%2Ffront%2F600%2Fw1920h1080%2F20180906%2FK8z8-hitesuz0821968.jpg&amp;refer=http%3A%2F%2Fn.sinaimg.cn&amp;app=2002&amp;size=f9999,10000&amp;q=a80&amp;n=0&amp;g=0n&amp;fmt=auto?sec=1661147304&amp;t=a991d56bc65de42668c8f0e579a86ff7"/>
          <p:cNvPicPr>
            <a:picLocks noChangeAspect="1" noChangeArrowheads="1"/>
          </p:cNvPicPr>
          <p:nvPr/>
        </p:nvPicPr>
        <p:blipFill>
          <a:blip r:embed="rId8" cstate="print"/>
          <a:srcRect l="8779"/>
          <a:stretch>
            <a:fillRect/>
          </a:stretch>
        </p:blipFill>
        <p:spPr bwMode="auto">
          <a:xfrm>
            <a:off x="5949544" y="1544111"/>
            <a:ext cx="5640774" cy="350290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5304" name="Picture 8" descr="https://gimg2.baidu.com/image_search/src=http%3A%2F%2Fxzylh.com.cn%2Fuploads%2Fimage%2F20181128%2F1543359974859638.jpg&amp;refer=http%3A%2F%2Fxzylh.com.cn&amp;app=2002&amp;size=f9999,10000&amp;q=a80&amp;n=0&amp;g=0n&amp;fmt=auto?sec=1661147422&amp;t=f53dc0d6694e624340331f59a276fb05"/>
          <p:cNvPicPr>
            <a:picLocks noChangeAspect="1" noChangeArrowheads="1"/>
          </p:cNvPicPr>
          <p:nvPr/>
        </p:nvPicPr>
        <p:blipFill>
          <a:blip r:embed="rId9" cstate="print"/>
          <a:srcRect/>
          <a:stretch>
            <a:fillRect/>
          </a:stretch>
        </p:blipFill>
        <p:spPr bwMode="auto">
          <a:xfrm>
            <a:off x="582214" y="1559647"/>
            <a:ext cx="4892306" cy="350201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ransition spd="med"/>
</p:sld>
</file>

<file path=ppt/theme/theme1.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向天歌稻壳儿模板23XIN - 副本">
  <a:themeElements>
    <a:clrScheme name="向天歌稻壳儿模板23XIN - 副本">
      <a:dk1>
        <a:srgbClr val="000000"/>
      </a:dk1>
      <a:lt1>
        <a:srgbClr val="FFFFFF"/>
      </a:lt1>
      <a:dk2>
        <a:srgbClr val="A7A7A7"/>
      </a:dk2>
      <a:lt2>
        <a:srgbClr val="535353"/>
      </a:lt2>
      <a:accent1>
        <a:srgbClr val="488493"/>
      </a:accent1>
      <a:accent2>
        <a:srgbClr val="8DA2A3"/>
      </a:accent2>
      <a:accent3>
        <a:srgbClr val="CC9F6E"/>
      </a:accent3>
      <a:accent4>
        <a:srgbClr val="B76167"/>
      </a:accent4>
      <a:accent5>
        <a:srgbClr val="CF4953"/>
      </a:accent5>
      <a:accent6>
        <a:srgbClr val="9E7A9B"/>
      </a:accent6>
      <a:hlink>
        <a:srgbClr val="0000FF"/>
      </a:hlink>
      <a:folHlink>
        <a:srgbClr val="FF00FF"/>
      </a:folHlink>
    </a:clrScheme>
    <a:fontScheme name="向天歌稻壳儿模板23XIN - 副本">
      <a:majorFont>
        <a:latin typeface="Calibri"/>
        <a:ea typeface="Calibri"/>
        <a:cs typeface="Calibri"/>
      </a:majorFont>
      <a:minorFont>
        <a:latin typeface="Helvetica"/>
        <a:ea typeface="Helvetica"/>
        <a:cs typeface="Helvetica"/>
      </a:minorFont>
    </a:fontScheme>
    <a:fmtScheme name="向天歌稻壳儿模板23XIN - 副本">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704020202020204"/>
            <a:ea typeface="Arial" panose="020B0704020202020204"/>
            <a:cs typeface="Arial" panose="020B0704020202020204"/>
            <a:sym typeface="Arial" panose="020B070402020202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704020202020204"/>
            <a:ea typeface="Arial" panose="020B0704020202020204"/>
            <a:cs typeface="Arial" panose="020B0704020202020204"/>
            <a:sym typeface="Arial" panose="020B070402020202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54601</TotalTime>
  <Words>1469</Words>
  <Application>Microsoft Office PowerPoint</Application>
  <PresentationFormat>宽屏</PresentationFormat>
  <Paragraphs>254</Paragraphs>
  <Slides>51</Slides>
  <Notes>13</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51</vt:i4>
      </vt:variant>
    </vt:vector>
  </HeadingPairs>
  <TitlesOfParts>
    <vt:vector size="70" baseType="lpstr">
      <vt:lpstr>Gill Sans</vt:lpstr>
      <vt:lpstr>Lato Light</vt:lpstr>
      <vt:lpstr>Source Sans Pro Regular</vt:lpstr>
      <vt:lpstr>Times Roman</vt:lpstr>
      <vt:lpstr>等线</vt:lpstr>
      <vt:lpstr>等线 Light</vt:lpstr>
      <vt:lpstr>黑体</vt:lpstr>
      <vt:lpstr>宋体</vt:lpstr>
      <vt:lpstr>微软雅黑</vt:lpstr>
      <vt:lpstr>Arial</vt:lpstr>
      <vt:lpstr>Arial Black</vt:lpstr>
      <vt:lpstr>Bahnschrift SemiBold</vt:lpstr>
      <vt:lpstr>Calibri</vt:lpstr>
      <vt:lpstr>Calibri Light</vt:lpstr>
      <vt:lpstr>Georgia</vt:lpstr>
      <vt:lpstr>Times New Roman</vt:lpstr>
      <vt:lpstr>Times New Roman Bold</vt:lpstr>
      <vt:lpstr>Wingdings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Language Requirement for  All Applicants</vt:lpstr>
      <vt:lpstr>Chinese Language Program</vt:lpstr>
      <vt:lpstr>PowerPoint 演示文稿</vt:lpstr>
      <vt:lpstr>PowerPoint 演示文稿</vt:lpstr>
      <vt:lpstr>PowerPoint 演示文稿</vt:lpstr>
      <vt:lpstr>PowerPoint 演示文稿</vt:lpstr>
      <vt:lpstr>Application Process</vt:lpstr>
      <vt:lpstr>Application Materials </vt:lpstr>
      <vt:lpstr>PowerPoint 演示文稿</vt:lpstr>
      <vt:lpstr>PowerPoint 演示文稿</vt:lpstr>
      <vt:lpstr>PowerPoint 演示文稿</vt:lpstr>
      <vt:lpstr>PowerPoint 演示文稿</vt:lpstr>
      <vt:lpstr>Application Process</vt:lpstr>
      <vt:lpstr>PowerPoint 演示文稿</vt:lpstr>
      <vt:lpstr>PowerPoint 演示文稿</vt:lpstr>
      <vt:lpstr>Cost</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国际学院</cp:lastModifiedBy>
  <cp:revision>399</cp:revision>
  <cp:lastPrinted>2022-04-25T07:56:32Z</cp:lastPrinted>
  <dcterms:created xsi:type="dcterms:W3CDTF">2022-04-25T07:56:32Z</dcterms:created>
  <dcterms:modified xsi:type="dcterms:W3CDTF">2023-11-23T08:23:21Z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4CE57D82AD9D4BE3AE6AED044FF1D970</vt:lpwstr>
  </property>
  <property fmtid="{D5CDD505-2E9C-101B-9397-08002B2CF9AE}" pid="3" name="KSOProductBuildVer">
    <vt:lpwstr>2052-4.1.2.6545</vt:lpwstr>
  </property>
</Properties>
</file>