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82" r:id="rId5"/>
    <p:sldId id="261" r:id="rId6"/>
    <p:sldId id="262" r:id="rId7"/>
    <p:sldId id="264" r:id="rId8"/>
    <p:sldId id="271" r:id="rId9"/>
    <p:sldId id="297" r:id="rId10"/>
    <p:sldId id="276" r:id="rId11"/>
    <p:sldId id="298" r:id="rId12"/>
    <p:sldId id="278" r:id="rId13"/>
    <p:sldId id="270" r:id="rId14"/>
    <p:sldId id="292" r:id="rId15"/>
    <p:sldId id="293" r:id="rId16"/>
    <p:sldId id="294" r:id="rId17"/>
    <p:sldId id="295" r:id="rId18"/>
    <p:sldId id="296" r:id="rId19"/>
    <p:sldId id="289" r:id="rId20"/>
    <p:sldId id="290" r:id="rId21"/>
    <p:sldId id="291" r:id="rId22"/>
    <p:sldId id="299" r:id="rId23"/>
    <p:sldId id="300" r:id="rId24"/>
    <p:sldId id="301" r:id="rId25"/>
    <p:sldId id="302" r:id="rId26"/>
    <p:sldId id="303" r:id="rId27"/>
    <p:sldId id="275" r:id="rId28"/>
    <p:sldId id="272" r:id="rId29"/>
    <p:sldId id="274" r:id="rId30"/>
    <p:sldId id="273" r:id="rId31"/>
    <p:sldId id="286" r:id="rId32"/>
    <p:sldId id="279" r:id="rId33"/>
    <p:sldId id="280" r:id="rId34"/>
  </p:sldIdLst>
  <p:sldSz cx="9144000" cy="6858000" type="screen4x3"/>
  <p:notesSz cx="6858000" cy="9144000"/>
  <p:custDataLst>
    <p:tags r:id="rId35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02D"/>
    <a:srgbClr val="7314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 autoAdjust="0"/>
    <p:restoredTop sz="94660"/>
  </p:normalViewPr>
  <p:slideViewPr>
    <p:cSldViewPr showGuides="1">
      <p:cViewPr varScale="1">
        <p:scale>
          <a:sx n="105" d="100"/>
          <a:sy n="105" d="100"/>
        </p:scale>
        <p:origin x="205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B78-E79F-4D1B-AAAE-C4A6389A1CF3}" type="datetimeFigureOut">
              <a:rPr lang="ko-KR" altLang="en-US" smtClean="0"/>
              <a:t>2023-06-09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B78-E79F-4D1B-AAAE-C4A6389A1CF3}" type="datetimeFigureOut">
              <a:rPr lang="ko-KR" altLang="en-US" smtClean="0"/>
              <a:t>2023-06-09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B78-E79F-4D1B-AAAE-C4A6389A1CF3}" type="datetimeFigureOut">
              <a:rPr lang="ko-KR" altLang="en-US" smtClean="0"/>
              <a:t>2023-06-09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B78-E79F-4D1B-AAAE-C4A6389A1CF3}" type="datetimeFigureOut">
              <a:rPr lang="ko-KR" altLang="en-US" smtClean="0"/>
              <a:t>2023-06-09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B78-E79F-4D1B-AAAE-C4A6389A1CF3}" type="datetimeFigureOut">
              <a:rPr lang="ko-KR" altLang="en-US" smtClean="0"/>
              <a:t>2023-06-09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B78-E79F-4D1B-AAAE-C4A6389A1CF3}" type="datetimeFigureOut">
              <a:rPr lang="ko-KR" altLang="en-US" smtClean="0"/>
              <a:t>2023-06-09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B78-E79F-4D1B-AAAE-C4A6389A1CF3}" type="datetimeFigureOut">
              <a:rPr lang="ko-KR" altLang="en-US" smtClean="0"/>
              <a:t>2023-06-09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B78-E79F-4D1B-AAAE-C4A6389A1CF3}" type="datetimeFigureOut">
              <a:rPr lang="ko-KR" altLang="en-US" smtClean="0"/>
              <a:t>2023-06-09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B78-E79F-4D1B-AAAE-C4A6389A1CF3}" type="datetimeFigureOut">
              <a:rPr lang="ko-KR" altLang="en-US" smtClean="0"/>
              <a:t>2023-06-09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B78-E79F-4D1B-AAAE-C4A6389A1CF3}" type="datetimeFigureOut">
              <a:rPr lang="ko-KR" altLang="en-US" smtClean="0"/>
              <a:t>2023-06-09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B78-E79F-4D1B-AAAE-C4A6389A1CF3}" type="datetimeFigureOut">
              <a:rPr lang="ko-KR" altLang="en-US" smtClean="0"/>
              <a:t>2023-06-09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4EB78-E79F-4D1B-AAAE-C4A6389A1CF3}" type="datetimeFigureOut">
              <a:rPr lang="ko-KR" altLang="en-US" smtClean="0"/>
              <a:t>2023-06-09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24C1A-2455-43A8-A90E-FC526054F7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8" r="41012"/>
          <a:stretch>
            <a:fillRect/>
          </a:stretch>
        </p:blipFill>
        <p:spPr>
          <a:xfrm rot="5400000">
            <a:off x="2865728" y="247076"/>
            <a:ext cx="3412539" cy="914400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788024" y="3177827"/>
            <a:ext cx="240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E9002D"/>
                </a:solidFill>
                <a:latin typeface="-윤고딕360" pitchFamily="18" charset="-127"/>
                <a:ea typeface="-윤고딕360" pitchFamily="18" charset="-127"/>
              </a:rPr>
              <a:t>OVERSEAS</a:t>
            </a:r>
          </a:p>
          <a:p>
            <a:r>
              <a:rPr lang="en-US" altLang="ko-KR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E9002D"/>
                </a:solidFill>
                <a:latin typeface="-윤고딕330" pitchFamily="18" charset="-127"/>
                <a:ea typeface="-윤고딕330" pitchFamily="18" charset="-127"/>
              </a:rPr>
              <a:t>S</a:t>
            </a:r>
            <a:r>
              <a:rPr lang="en-US" altLang="ko-KR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-윤고딕330" pitchFamily="18" charset="-127"/>
                <a:ea typeface="-윤고딕330" pitchFamily="18" charset="-127"/>
              </a:rPr>
              <a:t>TUDENTS</a:t>
            </a:r>
            <a:endParaRPr lang="ko-KR" altLang="en-US" sz="3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522316" y="3128694"/>
            <a:ext cx="45719" cy="1249462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 rot="5400000">
            <a:off x="8214454" y="2248730"/>
            <a:ext cx="45719" cy="1812474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29" y="1618750"/>
            <a:ext cx="2087021" cy="208702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0487" y="3297055"/>
            <a:ext cx="4036657" cy="1021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</a:t>
            </a:r>
          </a:p>
          <a:p>
            <a:pPr algn="ctr" fontAlgn="auto">
              <a:lnSpc>
                <a:spcPct val="12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pic>
        <p:nvPicPr>
          <p:cNvPr id="12" name="图片 11" descr="微信截图_202112011526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88707" y="697723"/>
            <a:ext cx="2116902" cy="17866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4" y="0"/>
            <a:ext cx="29290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0" i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15 May 2023</a:t>
            </a:r>
            <a:endParaRPr lang="zh-CN" altLang="en-US" sz="3600" b="0" i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683568" y="2295309"/>
          <a:ext cx="7776864" cy="3612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0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0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7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40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Tuition (Yuan/Year)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Registration Fees(Yuan/Year)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35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Undergraduate Program(Chinese-medium)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24,000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——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7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Undergraduate Program(English-medium)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35,000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——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31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Master Program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40,000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——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7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Doctoral Program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45,000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——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52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Medical Scholars 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23,000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——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57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Chinese Language Study Scholars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12,000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——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1205880" y="1295808"/>
            <a:ext cx="65405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80670" algn="ctr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Tuition Fees of  Studying in KMU </a:t>
            </a:r>
            <a:endParaRPr lang="en-US" alt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01750" y="1080806"/>
            <a:ext cx="65405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80670"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Fees of  Studying in KMU </a:t>
            </a:r>
            <a:endParaRPr lang="en-US" alt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F56BB5B-D01E-41E2-B4B8-6CF801B69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333118"/>
              </p:ext>
            </p:extLst>
          </p:nvPr>
        </p:nvGraphicFramePr>
        <p:xfrm>
          <a:off x="873966" y="1913023"/>
          <a:ext cx="7730482" cy="4347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3808">
                  <a:extLst>
                    <a:ext uri="{9D8B030D-6E8A-4147-A177-3AD203B41FA5}">
                      <a16:colId xmlns:a16="http://schemas.microsoft.com/office/drawing/2014/main" val="2594901332"/>
                    </a:ext>
                  </a:extLst>
                </a:gridCol>
                <a:gridCol w="1923808">
                  <a:extLst>
                    <a:ext uri="{9D8B030D-6E8A-4147-A177-3AD203B41FA5}">
                      <a16:colId xmlns:a16="http://schemas.microsoft.com/office/drawing/2014/main" val="1134954266"/>
                    </a:ext>
                  </a:extLst>
                </a:gridCol>
                <a:gridCol w="1941433">
                  <a:extLst>
                    <a:ext uri="{9D8B030D-6E8A-4147-A177-3AD203B41FA5}">
                      <a16:colId xmlns:a16="http://schemas.microsoft.com/office/drawing/2014/main" val="1811838288"/>
                    </a:ext>
                  </a:extLst>
                </a:gridCol>
                <a:gridCol w="1941433">
                  <a:extLst>
                    <a:ext uri="{9D8B030D-6E8A-4147-A177-3AD203B41FA5}">
                      <a16:colId xmlns:a16="http://schemas.microsoft.com/office/drawing/2014/main" val="3064160963"/>
                    </a:ext>
                  </a:extLst>
                </a:gridCol>
              </a:tblGrid>
              <a:tr h="348528">
                <a:tc gridSpan="2">
                  <a:txBody>
                    <a:bodyPr/>
                    <a:lstStyle/>
                    <a:p>
                      <a:pPr indent="5334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Category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Fees (Yuan)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Note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2625793"/>
                  </a:ext>
                </a:extLst>
              </a:tr>
              <a:tr h="505684">
                <a:tc rowSpan="4">
                  <a:txBody>
                    <a:bodyPr/>
                    <a:lstStyle/>
                    <a:p>
                      <a:pPr indent="30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Accommodation</a:t>
                      </a:r>
                      <a:endParaRPr lang="zh-CN" sz="1200" b="1" kern="100">
                        <a:effectLst/>
                      </a:endParaRPr>
                    </a:p>
                    <a:p>
                      <a:pPr indent="30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 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Room for two</a:t>
                      </a:r>
                      <a:endParaRPr lang="zh-CN" sz="1200" b="1" kern="100">
                        <a:effectLst/>
                      </a:endParaRPr>
                    </a:p>
                    <a:p>
                      <a:pPr indent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(Pengyuelou Building)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4,000/year/person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without air conditioner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8458859"/>
                  </a:ext>
                </a:extLst>
              </a:tr>
              <a:tr h="36035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5,000/year/person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with air conditioner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6029464"/>
                  </a:ext>
                </a:extLst>
              </a:tr>
              <a:tr h="7694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Room for four</a:t>
                      </a:r>
                      <a:endParaRPr lang="zh-CN" sz="12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(Pengyuelou Building)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3,500/year/person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without air conditioner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4302014"/>
                  </a:ext>
                </a:extLst>
              </a:tr>
              <a:tr h="7694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Room for four</a:t>
                      </a:r>
                      <a:endParaRPr lang="zh-CN" sz="1200" b="1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(Common dormitory)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1,200/year/room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666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without air conditioner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6171241"/>
                  </a:ext>
                </a:extLst>
              </a:tr>
              <a:tr h="646096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Medical Insurance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800/year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compulsory to purchase every year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4440839"/>
                  </a:ext>
                </a:extLst>
              </a:tr>
              <a:tr h="646096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Health Examination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About 500 each time 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effectLst/>
                        </a:rPr>
                        <a:t>——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3550880"/>
                  </a:ext>
                </a:extLst>
              </a:tr>
              <a:tr h="30211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Residence permit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400 each time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effectLst/>
                        </a:rPr>
                        <a:t>——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189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0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71" name="矩形 70"/>
          <p:cNvSpPr/>
          <p:nvPr/>
        </p:nvSpPr>
        <p:spPr>
          <a:xfrm rot="1800000">
            <a:off x="2419754" y="3559761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bg1"/>
              </a:gs>
              <a:gs pos="90000">
                <a:schemeClr val="tx1">
                  <a:lumMod val="50000"/>
                  <a:lumOff val="50000"/>
                </a:schemeClr>
              </a:gs>
            </a:gsLst>
            <a:lin ang="5400000" scaled="1"/>
            <a:tileRect/>
          </a:gradFill>
          <a:ln w="254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矩形 71"/>
          <p:cNvSpPr/>
          <p:nvPr/>
        </p:nvSpPr>
        <p:spPr>
          <a:xfrm rot="-1800000">
            <a:off x="5293272" y="3559761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bg1"/>
              </a:gs>
              <a:gs pos="90000">
                <a:schemeClr val="tx1">
                  <a:lumMod val="50000"/>
                  <a:lumOff val="50000"/>
                </a:schemeClr>
              </a:gs>
            </a:gsLst>
            <a:lin ang="5400000" scaled="1"/>
            <a:tileRect/>
          </a:gradFill>
          <a:ln w="254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3" name="组合 63"/>
          <p:cNvGrpSpPr/>
          <p:nvPr/>
        </p:nvGrpSpPr>
        <p:grpSpPr>
          <a:xfrm>
            <a:off x="849745" y="1674924"/>
            <a:ext cx="1980000" cy="1980000"/>
            <a:chOff x="909120" y="2019299"/>
            <a:chExt cx="1980000" cy="1980000"/>
          </a:xfrm>
        </p:grpSpPr>
        <p:sp>
          <p:nvSpPr>
            <p:cNvPr id="74" name="椭圆 73"/>
            <p:cNvSpPr>
              <a:spLocks noChangeAspect="1"/>
            </p:cNvSpPr>
            <p:nvPr/>
          </p:nvSpPr>
          <p:spPr>
            <a:xfrm>
              <a:off x="909120" y="2019299"/>
              <a:ext cx="1980000" cy="198000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52400" dist="1460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5" name="椭圆 74"/>
            <p:cNvSpPr>
              <a:spLocks noChangeAspect="1"/>
            </p:cNvSpPr>
            <p:nvPr/>
          </p:nvSpPr>
          <p:spPr>
            <a:xfrm>
              <a:off x="945120" y="2055299"/>
              <a:ext cx="1908000" cy="1908000"/>
            </a:xfrm>
            <a:prstGeom prst="ellipse">
              <a:avLst/>
            </a:prstGeom>
            <a:gradFill flip="none" rotWithShape="1">
              <a:gsLst>
                <a:gs pos="15000">
                  <a:srgbClr val="00A8FA"/>
                </a:gs>
                <a:gs pos="80000">
                  <a:srgbClr val="0058B3"/>
                </a:gs>
              </a:gsLst>
              <a:lin ang="2700000" scaled="1"/>
              <a:tileRect/>
            </a:gradFill>
            <a:ln w="12700">
              <a:solidFill>
                <a:srgbClr val="AFEAFF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>
              <a:spLocks noChangeAspect="1"/>
            </p:cNvSpPr>
            <p:nvPr/>
          </p:nvSpPr>
          <p:spPr>
            <a:xfrm>
              <a:off x="1089120" y="2199299"/>
              <a:ext cx="1620000" cy="1620000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19050"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12"/>
            <p:cNvGrpSpPr>
              <a:grpSpLocks noChangeAspect="1"/>
            </p:cNvGrpSpPr>
            <p:nvPr/>
          </p:nvGrpSpPr>
          <p:grpSpPr>
            <a:xfrm>
              <a:off x="1197120" y="2307299"/>
              <a:ext cx="1404000" cy="1404000"/>
              <a:chOff x="4776334" y="4404800"/>
              <a:chExt cx="1012166" cy="1008000"/>
            </a:xfrm>
          </p:grpSpPr>
          <p:sp>
            <p:nvSpPr>
              <p:cNvPr id="78" name="Oval 2"/>
              <p:cNvSpPr>
                <a:spLocks noChangeAspect="1" noChangeArrowheads="1"/>
              </p:cNvSpPr>
              <p:nvPr/>
            </p:nvSpPr>
            <p:spPr bwMode="auto">
              <a:xfrm>
                <a:off x="4780500" y="4404800"/>
                <a:ext cx="1008000" cy="100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DFF6"/>
                  </a:gs>
                  <a:gs pos="90000">
                    <a:srgbClr val="002774"/>
                  </a:gs>
                </a:gsLst>
                <a:lin ang="2700000" scaled="1"/>
                <a:tileRect/>
              </a:gradFill>
              <a:ln w="25400">
                <a:noFill/>
              </a:ln>
              <a:effectLst/>
              <a:scene3d>
                <a:camera prst="orthographicFront"/>
                <a:lightRig rig="flat" dir="t"/>
              </a:scene3d>
              <a:sp3d extrusionH="190500" contourW="19050">
                <a:bevelT w="152400" h="50800" prst="softRound"/>
                <a:contourClr>
                  <a:srgbClr val="AFEAFF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ctr" hangingPunct="0">
                  <a:lnSpc>
                    <a:spcPct val="140000"/>
                  </a:lnSpc>
                  <a:buClr>
                    <a:srgbClr val="FF0000"/>
                  </a:buClr>
                  <a:buSzPct val="70000"/>
                  <a:defRPr/>
                </a:pPr>
                <a:endParaRPr lang="fr-FR" altLang="zh-CN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9" name="椭圆 14"/>
              <p:cNvSpPr/>
              <p:nvPr/>
            </p:nvSpPr>
            <p:spPr>
              <a:xfrm rot="19388639">
                <a:off x="4776334" y="4463328"/>
                <a:ext cx="684000" cy="468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5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>
                <a:spLocks noChangeAspect="1"/>
              </p:cNvSpPr>
              <p:nvPr/>
            </p:nvSpPr>
            <p:spPr>
              <a:xfrm>
                <a:off x="4888500" y="4512800"/>
                <a:ext cx="792000" cy="792000"/>
              </a:xfrm>
              <a:prstGeom prst="ellipse">
                <a:avLst/>
              </a:prstGeom>
              <a:gradFill flip="none" rotWithShape="1">
                <a:gsLst>
                  <a:gs pos="10000">
                    <a:srgbClr val="00B0F0">
                      <a:alpha val="60000"/>
                    </a:srgbClr>
                  </a:gs>
                  <a:gs pos="7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1" name="组合 62"/>
          <p:cNvGrpSpPr/>
          <p:nvPr/>
        </p:nvGrpSpPr>
        <p:grpSpPr>
          <a:xfrm>
            <a:off x="3586513" y="3360230"/>
            <a:ext cx="1980000" cy="1980000"/>
            <a:chOff x="3645888" y="3704605"/>
            <a:chExt cx="1980000" cy="1980000"/>
          </a:xfrm>
        </p:grpSpPr>
        <p:sp>
          <p:nvSpPr>
            <p:cNvPr id="82" name="椭圆 81"/>
            <p:cNvSpPr>
              <a:spLocks noChangeAspect="1"/>
            </p:cNvSpPr>
            <p:nvPr/>
          </p:nvSpPr>
          <p:spPr>
            <a:xfrm>
              <a:off x="3645888" y="3704605"/>
              <a:ext cx="1980000" cy="198000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3" name="椭圆 82"/>
            <p:cNvSpPr>
              <a:spLocks noChangeAspect="1"/>
            </p:cNvSpPr>
            <p:nvPr/>
          </p:nvSpPr>
          <p:spPr>
            <a:xfrm>
              <a:off x="3681888" y="3740605"/>
              <a:ext cx="1908000" cy="1908000"/>
            </a:xfrm>
            <a:prstGeom prst="ellipse">
              <a:avLst/>
            </a:prstGeom>
            <a:gradFill flip="none" rotWithShape="1">
              <a:gsLst>
                <a:gs pos="0">
                  <a:srgbClr val="FF29D6"/>
                </a:gs>
                <a:gs pos="100000">
                  <a:srgbClr val="580074"/>
                </a:gs>
              </a:gsLst>
              <a:lin ang="2700000" scaled="1"/>
              <a:tileRect/>
            </a:gradFill>
            <a:ln w="19050">
              <a:noFill/>
              <a:prstDash val="soli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4" name="椭圆 83"/>
            <p:cNvSpPr>
              <a:spLocks noChangeAspect="1"/>
            </p:cNvSpPr>
            <p:nvPr/>
          </p:nvSpPr>
          <p:spPr>
            <a:xfrm>
              <a:off x="3825888" y="3884605"/>
              <a:ext cx="1620000" cy="1620000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19050"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5" name="组合 12"/>
            <p:cNvGrpSpPr>
              <a:grpSpLocks noChangeAspect="1"/>
            </p:cNvGrpSpPr>
            <p:nvPr/>
          </p:nvGrpSpPr>
          <p:grpSpPr>
            <a:xfrm>
              <a:off x="3933888" y="3992605"/>
              <a:ext cx="1404000" cy="1404000"/>
              <a:chOff x="4776334" y="4404800"/>
              <a:chExt cx="1012166" cy="1008000"/>
            </a:xfrm>
          </p:grpSpPr>
          <p:sp>
            <p:nvSpPr>
              <p:cNvPr id="86" name="Oval 2"/>
              <p:cNvSpPr>
                <a:spLocks noChangeAspect="1" noChangeArrowheads="1"/>
              </p:cNvSpPr>
              <p:nvPr/>
            </p:nvSpPr>
            <p:spPr bwMode="auto">
              <a:xfrm>
                <a:off x="4780500" y="4404800"/>
                <a:ext cx="1008000" cy="100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29D6"/>
                  </a:gs>
                  <a:gs pos="100000">
                    <a:srgbClr val="580074"/>
                  </a:gs>
                </a:gsLst>
                <a:lin ang="2700000" scaled="1"/>
                <a:tileRect/>
              </a:gradFill>
              <a:ln w="19050">
                <a:noFill/>
                <a:prstDash val="solid"/>
              </a:ln>
              <a:effectLst/>
              <a:scene3d>
                <a:camera prst="orthographicFront"/>
                <a:lightRig rig="flat" dir="t"/>
              </a:scene3d>
              <a:sp3d extrusionH="190500" contourW="19050">
                <a:bevelT w="152400" h="50800" prst="softRound"/>
                <a:contourClr>
                  <a:srgbClr val="FFAFEE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ctr" hangingPunct="0">
                  <a:lnSpc>
                    <a:spcPct val="140000"/>
                  </a:lnSpc>
                  <a:buClr>
                    <a:srgbClr val="FF0000"/>
                  </a:buClr>
                  <a:buSzPct val="70000"/>
                  <a:defRPr/>
                </a:pPr>
                <a:endParaRPr lang="fr-FR" altLang="zh-CN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7" name="椭圆 14"/>
              <p:cNvSpPr/>
              <p:nvPr/>
            </p:nvSpPr>
            <p:spPr>
              <a:xfrm rot="19388639">
                <a:off x="4776334" y="4463328"/>
                <a:ext cx="684000" cy="468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5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>
                <a:spLocks noChangeAspect="1"/>
              </p:cNvSpPr>
              <p:nvPr/>
            </p:nvSpPr>
            <p:spPr>
              <a:xfrm>
                <a:off x="4888500" y="4512800"/>
                <a:ext cx="792000" cy="792000"/>
              </a:xfrm>
              <a:prstGeom prst="ellipse">
                <a:avLst/>
              </a:prstGeom>
              <a:gradFill flip="none" rotWithShape="1">
                <a:gsLst>
                  <a:gs pos="10000">
                    <a:srgbClr val="FF29D6">
                      <a:alpha val="50000"/>
                    </a:srgbClr>
                  </a:gs>
                  <a:gs pos="7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9" name="组合 61"/>
          <p:cNvGrpSpPr/>
          <p:nvPr/>
        </p:nvGrpSpPr>
        <p:grpSpPr>
          <a:xfrm>
            <a:off x="6323281" y="1674924"/>
            <a:ext cx="1980000" cy="1980000"/>
            <a:chOff x="6382656" y="2019299"/>
            <a:chExt cx="1980000" cy="1980000"/>
          </a:xfrm>
        </p:grpSpPr>
        <p:sp>
          <p:nvSpPr>
            <p:cNvPr id="90" name="椭圆 89"/>
            <p:cNvSpPr>
              <a:spLocks noChangeAspect="1"/>
            </p:cNvSpPr>
            <p:nvPr/>
          </p:nvSpPr>
          <p:spPr>
            <a:xfrm>
              <a:off x="6382656" y="2019299"/>
              <a:ext cx="1980000" cy="198000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52400" dist="1460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1" name="椭圆 90"/>
            <p:cNvSpPr>
              <a:spLocks noChangeAspect="1"/>
            </p:cNvSpPr>
            <p:nvPr/>
          </p:nvSpPr>
          <p:spPr>
            <a:xfrm>
              <a:off x="6418656" y="2055299"/>
              <a:ext cx="1908000" cy="1908000"/>
            </a:xfrm>
            <a:prstGeom prst="ellipse">
              <a:avLst/>
            </a:pr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" name="椭圆 91"/>
            <p:cNvSpPr>
              <a:spLocks noChangeAspect="1"/>
            </p:cNvSpPr>
            <p:nvPr/>
          </p:nvSpPr>
          <p:spPr>
            <a:xfrm>
              <a:off x="6562656" y="2199299"/>
              <a:ext cx="1620000" cy="1620000"/>
            </a:xfrm>
            <a:prstGeom prst="ellipse">
              <a:avLst/>
            </a:prstGeom>
            <a:solidFill>
              <a:srgbClr val="B7FFB9">
                <a:alpha val="75000"/>
              </a:srgbClr>
            </a:solidFill>
            <a:ln w="19050"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3" name="组合 12"/>
            <p:cNvGrpSpPr>
              <a:grpSpLocks noChangeAspect="1"/>
            </p:cNvGrpSpPr>
            <p:nvPr/>
          </p:nvGrpSpPr>
          <p:grpSpPr>
            <a:xfrm>
              <a:off x="6670656" y="2307299"/>
              <a:ext cx="1404000" cy="1404000"/>
              <a:chOff x="4776334" y="4404800"/>
              <a:chExt cx="1012166" cy="1008000"/>
            </a:xfrm>
          </p:grpSpPr>
          <p:sp>
            <p:nvSpPr>
              <p:cNvPr id="94" name="Oval 2"/>
              <p:cNvSpPr>
                <a:spLocks noChangeAspect="1" noChangeArrowheads="1"/>
              </p:cNvSpPr>
              <p:nvPr/>
            </p:nvSpPr>
            <p:spPr bwMode="auto">
              <a:xfrm>
                <a:off x="4780500" y="4404800"/>
                <a:ext cx="1008000" cy="100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6EFF01"/>
                  </a:gs>
                  <a:gs pos="90000">
                    <a:srgbClr val="0F5000"/>
                  </a:gs>
                </a:gsLst>
                <a:lin ang="2700000" scaled="1"/>
                <a:tileRect/>
              </a:gradFill>
              <a:ln w="25400">
                <a:noFill/>
              </a:ln>
              <a:effectLst/>
              <a:scene3d>
                <a:camera prst="orthographicFront"/>
                <a:lightRig rig="flat" dir="t"/>
              </a:scene3d>
              <a:sp3d extrusionH="190500" contourW="19050">
                <a:bevelT w="152400" h="50800" prst="softRound"/>
                <a:bevelB w="0" h="0"/>
                <a:contourClr>
                  <a:srgbClr val="89FF8C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ctr" hangingPunct="0">
                  <a:lnSpc>
                    <a:spcPct val="140000"/>
                  </a:lnSpc>
                  <a:buClr>
                    <a:srgbClr val="FF0000"/>
                  </a:buClr>
                  <a:buSzPct val="70000"/>
                  <a:defRPr/>
                </a:pPr>
                <a:endParaRPr lang="fr-FR" altLang="zh-CN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5" name="椭圆 14"/>
              <p:cNvSpPr/>
              <p:nvPr/>
            </p:nvSpPr>
            <p:spPr>
              <a:xfrm rot="19388639">
                <a:off x="4776334" y="4463328"/>
                <a:ext cx="684000" cy="468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5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>
                <a:spLocks noChangeAspect="1"/>
              </p:cNvSpPr>
              <p:nvPr/>
            </p:nvSpPr>
            <p:spPr>
              <a:xfrm>
                <a:off x="4888500" y="4512800"/>
                <a:ext cx="792000" cy="792000"/>
              </a:xfrm>
              <a:prstGeom prst="ellipse">
                <a:avLst/>
              </a:prstGeom>
              <a:gradFill flip="none" rotWithShape="1">
                <a:gsLst>
                  <a:gs pos="10000">
                    <a:srgbClr val="6EFF01">
                      <a:alpha val="50000"/>
                    </a:srgbClr>
                  </a:gs>
                  <a:gs pos="7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7" name="TextBox 146"/>
          <p:cNvSpPr txBox="1">
            <a:spLocks noChangeArrowheads="1"/>
          </p:cNvSpPr>
          <p:nvPr/>
        </p:nvSpPr>
        <p:spPr bwMode="auto">
          <a:xfrm>
            <a:off x="423621" y="4747797"/>
            <a:ext cx="2832246" cy="52322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►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Full-time Bachelor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’s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 Master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’s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and Doctoral Degree Students</a:t>
            </a:r>
          </a:p>
        </p:txBody>
      </p:sp>
      <p:sp>
        <p:nvSpPr>
          <p:cNvPr id="98" name="TextBox 43"/>
          <p:cNvSpPr txBox="1">
            <a:spLocks noChangeArrowheads="1"/>
          </p:cNvSpPr>
          <p:nvPr/>
        </p:nvSpPr>
        <p:spPr bwMode="auto">
          <a:xfrm>
            <a:off x="167011" y="4122163"/>
            <a:ext cx="3219444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ctr">
              <a:buClr>
                <a:srgbClr val="FF0000"/>
              </a:buClr>
              <a:buSzPct val="70000"/>
              <a:defRPr/>
            </a:pPr>
            <a:r>
              <a:rPr lang="en-US" altLang="zh-CN" sz="1400" dirty="0">
                <a:solidFill>
                  <a:srgbClr val="580074"/>
                </a:solidFill>
                <a:latin typeface="微软雅黑" panose="020B0503020204020204" charset="-122"/>
                <a:ea typeface="微软雅黑" panose="020B0503020204020204" charset="-122"/>
              </a:rPr>
              <a:t>Yunnan Provincial Scholarship</a:t>
            </a:r>
          </a:p>
          <a:p>
            <a:pPr algn="ctr" fontAlgn="ctr">
              <a:buClr>
                <a:srgbClr val="FF0000"/>
              </a:buClr>
              <a:buSzPct val="70000"/>
              <a:defRPr/>
            </a:pPr>
            <a:r>
              <a:rPr lang="en-US" altLang="zh-CN" sz="1400" dirty="0">
                <a:solidFill>
                  <a:srgbClr val="580074"/>
                </a:solidFill>
                <a:latin typeface="微软雅黑" panose="020B0503020204020204" charset="-122"/>
                <a:ea typeface="微软雅黑" panose="020B0503020204020204" charset="-122"/>
              </a:rPr>
              <a:t>(Full Scholarship)</a:t>
            </a:r>
          </a:p>
        </p:txBody>
      </p:sp>
      <p:sp>
        <p:nvSpPr>
          <p:cNvPr id="99" name="TextBox 146"/>
          <p:cNvSpPr txBox="1">
            <a:spLocks noChangeArrowheads="1"/>
          </p:cNvSpPr>
          <p:nvPr/>
        </p:nvSpPr>
        <p:spPr bwMode="auto">
          <a:xfrm>
            <a:off x="3320895" y="2180366"/>
            <a:ext cx="2720985" cy="1169551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► Full-time Master &amp; Doctoral Degree Programs in English or Chinese medium</a:t>
            </a:r>
          </a:p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► Full-time Bachelor’s Degree Programs in Chinese medium</a:t>
            </a:r>
          </a:p>
        </p:txBody>
      </p:sp>
      <p:sp>
        <p:nvSpPr>
          <p:cNvPr id="100" name="TextBox 43"/>
          <p:cNvSpPr txBox="1">
            <a:spLocks noChangeArrowheads="1"/>
          </p:cNvSpPr>
          <p:nvPr/>
        </p:nvSpPr>
        <p:spPr bwMode="auto">
          <a:xfrm>
            <a:off x="3730440" y="1589358"/>
            <a:ext cx="1683120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ctr">
              <a:buClr>
                <a:srgbClr val="FF0000"/>
              </a:buClr>
              <a:buSzPct val="70000"/>
              <a:defRPr/>
            </a:pPr>
            <a:r>
              <a:rPr lang="en-US" altLang="zh-CN" sz="1400" dirty="0">
                <a:solidFill>
                  <a:srgbClr val="002774"/>
                </a:solidFill>
                <a:latin typeface="微软雅黑" panose="020B0503020204020204" charset="-122"/>
                <a:ea typeface="微软雅黑" panose="020B0503020204020204" charset="-122"/>
              </a:rPr>
              <a:t>CSC Scholarship</a:t>
            </a:r>
          </a:p>
          <a:p>
            <a:pPr algn="ctr" fontAlgn="ctr">
              <a:buClr>
                <a:srgbClr val="FF0000"/>
              </a:buClr>
              <a:buSzPct val="70000"/>
              <a:defRPr/>
            </a:pPr>
            <a:r>
              <a:rPr lang="en-US" altLang="zh-CN" sz="1400" dirty="0">
                <a:solidFill>
                  <a:srgbClr val="002774"/>
                </a:solidFill>
                <a:latin typeface="微软雅黑" panose="020B0503020204020204" charset="-122"/>
                <a:ea typeface="微软雅黑" panose="020B0503020204020204" charset="-122"/>
              </a:rPr>
              <a:t>(Full Scholarship)</a:t>
            </a:r>
          </a:p>
        </p:txBody>
      </p:sp>
      <p:sp>
        <p:nvSpPr>
          <p:cNvPr id="101" name="TextBox 146"/>
          <p:cNvSpPr txBox="1">
            <a:spLocks noChangeArrowheads="1"/>
          </p:cNvSpPr>
          <p:nvPr/>
        </p:nvSpPr>
        <p:spPr bwMode="auto">
          <a:xfrm>
            <a:off x="6061519" y="4707272"/>
            <a:ext cx="2520000" cy="52322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► Full-time Bachelor’s Degree Programs in Chinese medium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" name="TextBox 43"/>
          <p:cNvSpPr txBox="1">
            <a:spLocks noChangeArrowheads="1"/>
          </p:cNvSpPr>
          <p:nvPr/>
        </p:nvSpPr>
        <p:spPr bwMode="auto">
          <a:xfrm>
            <a:off x="6273810" y="4124745"/>
            <a:ext cx="2235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33450" fontAlgn="ctr">
              <a:buClr>
                <a:srgbClr val="FF0000"/>
              </a:buClr>
              <a:buSzPct val="70000"/>
              <a:defRPr/>
            </a:pPr>
            <a:r>
              <a:rPr lang="en-US" altLang="zh-CN" sz="1400" dirty="0">
                <a:solidFill>
                  <a:srgbClr val="0F5000"/>
                </a:solidFill>
                <a:latin typeface="微软雅黑" panose="020B0503020204020204" charset="-122"/>
                <a:ea typeface="微软雅黑" panose="020B0503020204020204" charset="-122"/>
              </a:rPr>
              <a:t>University Scholarship</a:t>
            </a:r>
          </a:p>
          <a:p>
            <a:pPr algn="ctr" defTabSz="933450" fontAlgn="ctr">
              <a:buClr>
                <a:srgbClr val="FF0000"/>
              </a:buClr>
              <a:buSzPct val="70000"/>
              <a:defRPr/>
            </a:pPr>
            <a:r>
              <a:rPr lang="en-US" altLang="zh-CN" sz="1400" dirty="0">
                <a:solidFill>
                  <a:srgbClr val="0F5000"/>
                </a:solidFill>
                <a:latin typeface="微软雅黑" panose="020B0503020204020204" charset="-122"/>
                <a:ea typeface="微软雅黑" panose="020B0503020204020204" charset="-122"/>
              </a:rPr>
              <a:t>(Part Scholarship)</a:t>
            </a:r>
          </a:p>
        </p:txBody>
      </p:sp>
      <p:sp>
        <p:nvSpPr>
          <p:cNvPr id="103" name="矩形 102"/>
          <p:cNvSpPr/>
          <p:nvPr/>
        </p:nvSpPr>
        <p:spPr>
          <a:xfrm>
            <a:off x="3933134" y="3913456"/>
            <a:ext cx="124585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CSC</a:t>
            </a:r>
            <a:endParaRPr lang="zh-CN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768906" y="2472586"/>
            <a:ext cx="21416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PROVINCIAL</a:t>
            </a:r>
            <a:endParaRPr lang="zh-CN" altLang="en-US" sz="2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6273970" y="2448820"/>
            <a:ext cx="20856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UNIVERSITY</a:t>
            </a:r>
            <a:endParaRPr lang="zh-CN" altLang="en-US" sz="2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8" name="Picture 2" descr="D:\my documents\2019\南亚东南亚医学教育与医疗卫生联盟\吴娜-照片-附件包\卢宏坤-报规文本2018.1.14_页面_03-附件包\报规文本2018.1.14_页面_07.jpg"/>
          <p:cNvPicPr>
            <a:picLocks noChangeAspect="1" noChangeArrowheads="1"/>
          </p:cNvPicPr>
          <p:nvPr/>
        </p:nvPicPr>
        <p:blipFill>
          <a:blip r:embed="rId3" cstate="print"/>
          <a:srcRect l="4116" t="15941" r="6709" b="20035"/>
          <a:stretch>
            <a:fillRect/>
          </a:stretch>
        </p:blipFill>
        <p:spPr bwMode="auto">
          <a:xfrm>
            <a:off x="467544" y="1348358"/>
            <a:ext cx="3997781" cy="21526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D:\my documents\2019\临床专业认证\微信图片_20191023082016.jpg"/>
          <p:cNvPicPr>
            <a:picLocks noChangeAspect="1" noChangeArrowheads="1"/>
          </p:cNvPicPr>
          <p:nvPr/>
        </p:nvPicPr>
        <p:blipFill>
          <a:blip r:embed="rId4" cstate="print"/>
          <a:srcRect l="4839" t="6086" r="32258" b="17833"/>
          <a:stretch>
            <a:fillRect/>
          </a:stretch>
        </p:blipFill>
        <p:spPr bwMode="auto">
          <a:xfrm>
            <a:off x="4484038" y="3628406"/>
            <a:ext cx="4043018" cy="2591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4653485" y="1656446"/>
            <a:ext cx="4043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altLang="en-US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Strengthen the construction </a:t>
            </a:r>
            <a:endParaRPr lang="en-US" altLang="zh-CN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and renovation of the new and </a:t>
            </a:r>
            <a:endParaRPr lang="en-US" altLang="zh-CN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old campuses, and expand the </a:t>
            </a:r>
            <a:endParaRPr lang="en-US" altLang="zh-CN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teaching space in the later period</a:t>
            </a:r>
            <a:endParaRPr lang="zh-CN" altLang="en-US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504" y="3939982"/>
            <a:ext cx="4213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mprove the conditions for </a:t>
            </a:r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studying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and optimize teaching resources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ccelerate the construction of green and smart campuses and improve </a:t>
            </a:r>
            <a:endParaRPr lang="en-US" altLang="zh-CN" sz="16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management services</a:t>
            </a:r>
          </a:p>
          <a:p>
            <a:endParaRPr lang="zh-CN" alt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6" name="图片 5" descr="花园里的风景&#10;&#10;描述已自动生成">
            <a:extLst>
              <a:ext uri="{FF2B5EF4-FFF2-40B4-BE49-F238E27FC236}">
                <a16:creationId xmlns:a16="http://schemas.microsoft.com/office/drawing/2014/main" id="{9E8907FF-3F7C-4C91-9B5A-E88A6F79B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2" y="1094591"/>
            <a:ext cx="7933574" cy="52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3" name="图片 2" descr="花园里的景色&#10;&#10;描述已自动生成">
            <a:extLst>
              <a:ext uri="{FF2B5EF4-FFF2-40B4-BE49-F238E27FC236}">
                <a16:creationId xmlns:a16="http://schemas.microsoft.com/office/drawing/2014/main" id="{56F0175D-9780-4B3F-9E92-22141EBF39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4" y="1101350"/>
            <a:ext cx="8005582" cy="53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4" name="图片 3" descr="路旁的建筑&#10;&#10;描述已自动生成">
            <a:extLst>
              <a:ext uri="{FF2B5EF4-FFF2-40B4-BE49-F238E27FC236}">
                <a16:creationId xmlns:a16="http://schemas.microsoft.com/office/drawing/2014/main" id="{170DBFE8-6608-4D11-8832-0AA75CB74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98" y="3717642"/>
            <a:ext cx="6558938" cy="2842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64D5DA-23C1-41CC-8015-8520581DE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070" y="953151"/>
            <a:ext cx="5637859" cy="28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6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081B43-879C-4962-A0CE-12A63F900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9" y="1227399"/>
            <a:ext cx="3353417" cy="25150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4FE65A8-EC0A-4B6C-98E4-2E9E802BAC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40" y="1225790"/>
            <a:ext cx="3353419" cy="25150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3E5F59B-3D54-4360-9D2C-185ED80C8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8" y="3909782"/>
            <a:ext cx="3353417" cy="2261525"/>
          </a:xfrm>
          <a:prstGeom prst="rect">
            <a:avLst/>
          </a:prstGeom>
        </p:spPr>
      </p:pic>
      <p:pic>
        <p:nvPicPr>
          <p:cNvPr id="16" name="图片 15" descr="一群人在看电脑&#10;&#10;描述已自动生成">
            <a:extLst>
              <a:ext uri="{FF2B5EF4-FFF2-40B4-BE49-F238E27FC236}">
                <a16:creationId xmlns:a16="http://schemas.microsoft.com/office/drawing/2014/main" id="{65BE865B-3879-4D9F-B8D4-7CFCE5CEF1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42" y="3783014"/>
            <a:ext cx="3353417" cy="25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B16B3B48-EA81-4111-AE95-FF0725509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7" y="3677336"/>
            <a:ext cx="8129006" cy="2771543"/>
          </a:xfrm>
          <a:prstGeom prst="rect">
            <a:avLst/>
          </a:prstGeom>
        </p:spPr>
      </p:pic>
      <p:pic>
        <p:nvPicPr>
          <p:cNvPr id="10" name="图片 9" descr="商店的玻璃橱窗上贴了许多照片&#10;&#10;描述已自动生成">
            <a:extLst>
              <a:ext uri="{FF2B5EF4-FFF2-40B4-BE49-F238E27FC236}">
                <a16:creationId xmlns:a16="http://schemas.microsoft.com/office/drawing/2014/main" id="{0882F96E-CA57-4249-9C33-AB39BE07C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47" y="1027951"/>
            <a:ext cx="6732240" cy="25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070672" y="4222612"/>
            <a:ext cx="34563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0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Pengyuelou Building is the dormitory for international students, it is the highest building in the campus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建筑与房屋的城市风景&#10;&#10;描述已自动生成">
            <a:extLst>
              <a:ext uri="{FF2B5EF4-FFF2-40B4-BE49-F238E27FC236}">
                <a16:creationId xmlns:a16="http://schemas.microsoft.com/office/drawing/2014/main" id="{D2E3634F-7EC9-42B5-B7E6-EC17C19B1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805463"/>
            <a:ext cx="3726749" cy="2484713"/>
          </a:xfrm>
          <a:prstGeom prst="rect">
            <a:avLst/>
          </a:prstGeom>
        </p:spPr>
      </p:pic>
      <p:pic>
        <p:nvPicPr>
          <p:cNvPr id="12" name="图片 11" descr="草地上有许多人&#10;&#10;描述已自动生成">
            <a:extLst>
              <a:ext uri="{FF2B5EF4-FFF2-40B4-BE49-F238E27FC236}">
                <a16:creationId xmlns:a16="http://schemas.microsoft.com/office/drawing/2014/main" id="{C63F8765-EFCF-4E83-BAC7-46523E2889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9" y="1088382"/>
            <a:ext cx="4554333" cy="246541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8716C2C8-69C1-4045-8D04-4A9AE88786E5}"/>
              </a:ext>
            </a:extLst>
          </p:cNvPr>
          <p:cNvSpPr/>
          <p:nvPr/>
        </p:nvSpPr>
        <p:spPr>
          <a:xfrm>
            <a:off x="5064622" y="1813256"/>
            <a:ext cx="36565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0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Library is in the middle of the campus, it is the landmark of the university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85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직사각형 39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11" name="Picture 4" descr="校园全景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026" y="4792367"/>
            <a:ext cx="3362741" cy="153600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2" name="Text Box 5"/>
          <p:cNvSpPr txBox="1"/>
          <p:nvPr/>
        </p:nvSpPr>
        <p:spPr>
          <a:xfrm>
            <a:off x="893382" y="4113398"/>
            <a:ext cx="3168649" cy="70788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81A0DF"/>
                </a:solidFill>
              </a14:hiddenFill>
            </a:ext>
          </a:extLst>
        </p:spPr>
        <p:txBody>
          <a:bodyPr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人民西路校区</a:t>
            </a:r>
          </a:p>
          <a:p>
            <a:pPr lvl="0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West Renmin Road Campus</a:t>
            </a:r>
          </a:p>
        </p:txBody>
      </p:sp>
      <p:sp>
        <p:nvSpPr>
          <p:cNvPr id="13" name="Text Box 9"/>
          <p:cNvSpPr txBox="1"/>
          <p:nvPr/>
        </p:nvSpPr>
        <p:spPr>
          <a:xfrm>
            <a:off x="5616642" y="4044337"/>
            <a:ext cx="2689013" cy="74803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81A0D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平政校区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86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Pingzheng Campus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5767" y="2143820"/>
            <a:ext cx="5664000" cy="1867937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5" descr="C:\Users\kmmc\Desktop\201809251706169.jpg"/>
          <p:cNvPicPr>
            <a:picLocks noChangeAspect="1" noChangeArrowheads="1"/>
          </p:cNvPicPr>
          <p:nvPr/>
        </p:nvPicPr>
        <p:blipFill>
          <a:blip r:embed="rId4" cstate="print"/>
          <a:srcRect t="35929"/>
          <a:stretch>
            <a:fillRect/>
          </a:stretch>
        </p:blipFill>
        <p:spPr bwMode="auto">
          <a:xfrm>
            <a:off x="5177234" y="4820610"/>
            <a:ext cx="3726613" cy="1536171"/>
          </a:xfrm>
          <a:prstGeom prst="rect">
            <a:avLst/>
          </a:prstGeom>
          <a:noFill/>
          <a:ln w="952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7" name="Text Box 5"/>
          <p:cNvSpPr txBox="1"/>
          <p:nvPr/>
        </p:nvSpPr>
        <p:spPr>
          <a:xfrm>
            <a:off x="2843808" y="1589265"/>
            <a:ext cx="5461847" cy="53403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81A0D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ct val="80000"/>
              </a:spcBef>
              <a:spcAft>
                <a:spcPct val="80000"/>
              </a:spcAft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呈贡校区 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Chenggong Campus</a:t>
            </a:r>
          </a:p>
        </p:txBody>
      </p:sp>
      <p:pic>
        <p:nvPicPr>
          <p:cNvPr id="18" name="图片 17" descr="微信截图_202112011526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cxnSp>
        <p:nvCxnSpPr>
          <p:cNvPr id="20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5"/>
          <p:cNvSpPr txBox="1"/>
          <p:nvPr/>
        </p:nvSpPr>
        <p:spPr>
          <a:xfrm>
            <a:off x="1434279" y="853978"/>
            <a:ext cx="6836542" cy="728982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81A0D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80000"/>
              </a:spcBef>
              <a:spcAft>
                <a:spcPct val="80000"/>
              </a:spcAft>
            </a:pPr>
            <a:r>
              <a:rPr lang="en-US" altLang="zh-CN" b="1" i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three campuses covering nearly 244 acres of land having 3 campus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6379DD-DE49-4F41-BC7E-6BF066397F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7" y="1094452"/>
            <a:ext cx="3359098" cy="25163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9ECBF8-0EDD-4138-AF76-28E447836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62391"/>
            <a:ext cx="3359098" cy="2519324"/>
          </a:xfrm>
          <a:prstGeom prst="rect">
            <a:avLst/>
          </a:prstGeom>
        </p:spPr>
      </p:pic>
      <p:pic>
        <p:nvPicPr>
          <p:cNvPr id="13" name="图片 12" descr="图片包含 室内, 桌子, 房间, 小&#10;&#10;描述已自动生成">
            <a:extLst>
              <a:ext uri="{FF2B5EF4-FFF2-40B4-BE49-F238E27FC236}">
                <a16:creationId xmlns:a16="http://schemas.microsoft.com/office/drawing/2014/main" id="{6482EF93-D55A-4D1D-BD02-B9B2B0D9C2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7" y="3674735"/>
            <a:ext cx="3359098" cy="28044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81EB540-A84D-41BD-9199-62C15946E0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40" y="3625067"/>
            <a:ext cx="2838079" cy="283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2AE9E8-32C3-421B-90AA-8D90DCC33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4" y="1514635"/>
            <a:ext cx="2734902" cy="3648228"/>
          </a:xfrm>
          <a:prstGeom prst="rect">
            <a:avLst/>
          </a:prstGeom>
        </p:spPr>
      </p:pic>
      <p:pic>
        <p:nvPicPr>
          <p:cNvPr id="7" name="图片 6" descr="图片包含 室内, 床, 桌子, 照片&#10;&#10;描述已自动生成">
            <a:extLst>
              <a:ext uri="{FF2B5EF4-FFF2-40B4-BE49-F238E27FC236}">
                <a16:creationId xmlns:a16="http://schemas.microsoft.com/office/drawing/2014/main" id="{1691A7BB-6F68-4830-9B18-631B518C2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12" y="1531218"/>
            <a:ext cx="2734903" cy="36482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F5D4CE-CCB8-4AB9-AE65-3890EE68B4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91" y="1531218"/>
            <a:ext cx="2734902" cy="36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11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C6BAB4-08DF-4D0B-A381-5F198E96A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82" r="-1" b="-1"/>
          <a:stretch/>
        </p:blipFill>
        <p:spPr>
          <a:xfrm>
            <a:off x="723605" y="1334669"/>
            <a:ext cx="7668324" cy="43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3" name="图片 2" descr="一群人站在草地上跑步&#10;&#10;描述已自动生成">
            <a:extLst>
              <a:ext uri="{FF2B5EF4-FFF2-40B4-BE49-F238E27FC236}">
                <a16:creationId xmlns:a16="http://schemas.microsoft.com/office/drawing/2014/main" id="{2D2BA488-3718-4557-AD21-80042F41A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2" y="1080693"/>
            <a:ext cx="3709062" cy="2595061"/>
          </a:xfrm>
          <a:prstGeom prst="rect">
            <a:avLst/>
          </a:prstGeom>
        </p:spPr>
      </p:pic>
      <p:pic>
        <p:nvPicPr>
          <p:cNvPr id="6" name="图片 5" descr="一群人坐在草地上&#10;&#10;描述已自动生成">
            <a:extLst>
              <a:ext uri="{FF2B5EF4-FFF2-40B4-BE49-F238E27FC236}">
                <a16:creationId xmlns:a16="http://schemas.microsoft.com/office/drawing/2014/main" id="{FF345857-5536-4541-BFE7-7C0581361F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88" y="1110397"/>
            <a:ext cx="3848328" cy="2557195"/>
          </a:xfrm>
          <a:prstGeom prst="rect">
            <a:avLst/>
          </a:prstGeom>
        </p:spPr>
      </p:pic>
      <p:pic>
        <p:nvPicPr>
          <p:cNvPr id="8" name="图片 7" descr="一群小孩正在踢足球&#10;&#10;描述已自动生成">
            <a:extLst>
              <a:ext uri="{FF2B5EF4-FFF2-40B4-BE49-F238E27FC236}">
                <a16:creationId xmlns:a16="http://schemas.microsoft.com/office/drawing/2014/main" id="{956179D6-FE02-4E45-824F-5B8684E701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4" y="3765361"/>
            <a:ext cx="3547560" cy="2660670"/>
          </a:xfrm>
          <a:prstGeom prst="rect">
            <a:avLst/>
          </a:prstGeom>
        </p:spPr>
      </p:pic>
      <p:pic>
        <p:nvPicPr>
          <p:cNvPr id="10" name="图片 9" descr="一群穿着运动服的人&#10;&#10;描述已自动生成">
            <a:extLst>
              <a:ext uri="{FF2B5EF4-FFF2-40B4-BE49-F238E27FC236}">
                <a16:creationId xmlns:a16="http://schemas.microsoft.com/office/drawing/2014/main" id="{C81722DA-2CF5-490A-949C-9FD46047EE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76" y="3741773"/>
            <a:ext cx="3843856" cy="26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4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9" name="图片 8" descr="一群人站在街道上&#10;&#10;描述已自动生成">
            <a:extLst>
              <a:ext uri="{FF2B5EF4-FFF2-40B4-BE49-F238E27FC236}">
                <a16:creationId xmlns:a16="http://schemas.microsoft.com/office/drawing/2014/main" id="{B187C476-8E2F-41D7-881C-736BA8258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12" y="937177"/>
            <a:ext cx="4245772" cy="292387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9F255E-F725-4022-AB38-7300AEAC4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1" y="4085329"/>
            <a:ext cx="4260706" cy="2364711"/>
          </a:xfrm>
          <a:prstGeom prst="rect">
            <a:avLst/>
          </a:prstGeom>
        </p:spPr>
      </p:pic>
      <p:pic>
        <p:nvPicPr>
          <p:cNvPr id="16" name="Picture 6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0E50F5A-86E8-405A-B7D2-867AABA3E2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721" r="-2" b="24266"/>
          <a:stretch/>
        </p:blipFill>
        <p:spPr>
          <a:xfrm>
            <a:off x="1044098" y="1131405"/>
            <a:ext cx="2769036" cy="1329616"/>
          </a:xfrm>
          <a:prstGeom prst="rect">
            <a:avLst/>
          </a:prstGeom>
        </p:spPr>
      </p:pic>
      <p:pic>
        <p:nvPicPr>
          <p:cNvPr id="17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F28CD90-1EDE-4772-A01A-33422B5BE8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76" r="7578" b="2"/>
          <a:stretch/>
        </p:blipFill>
        <p:spPr>
          <a:xfrm rot="16200000">
            <a:off x="1769557" y="1735565"/>
            <a:ext cx="1324724" cy="2775640"/>
          </a:xfrm>
          <a:prstGeom prst="rect">
            <a:avLst/>
          </a:prstGeom>
        </p:spPr>
      </p:pic>
      <p:pic>
        <p:nvPicPr>
          <p:cNvPr id="19" name="Content Placeholder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EDE67A3-88D3-4181-B5F5-B44705371F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136" r="2" b="19162"/>
          <a:stretch/>
        </p:blipFill>
        <p:spPr>
          <a:xfrm>
            <a:off x="4853764" y="4410292"/>
            <a:ext cx="3968280" cy="177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D25E00-9DB4-45C9-B356-758BFDB0F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47" y="1429630"/>
            <a:ext cx="3546553" cy="4249010"/>
          </a:xfrm>
          <a:prstGeom prst="rect">
            <a:avLst/>
          </a:prstGeom>
        </p:spPr>
      </p:pic>
      <p:pic>
        <p:nvPicPr>
          <p:cNvPr id="15" name="그림 7">
            <a:extLst>
              <a:ext uri="{FF2B5EF4-FFF2-40B4-BE49-F238E27FC236}">
                <a16:creationId xmlns:a16="http://schemas.microsoft.com/office/drawing/2014/main" id="{3F7E2AE6-67DA-4E29-B2BB-345AC9589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38" y="2482600"/>
            <a:ext cx="421679" cy="42167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31158BF7-C666-451F-B9D4-12014543572F}"/>
              </a:ext>
            </a:extLst>
          </p:cNvPr>
          <p:cNvSpPr/>
          <p:nvPr/>
        </p:nvSpPr>
        <p:spPr>
          <a:xfrm>
            <a:off x="5219111" y="2282547"/>
            <a:ext cx="36565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0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Handbook for International Student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FDE48E4-475E-435B-B023-F519F7159368}"/>
              </a:ext>
            </a:extLst>
          </p:cNvPr>
          <p:cNvSpPr/>
          <p:nvPr/>
        </p:nvSpPr>
        <p:spPr>
          <a:xfrm>
            <a:off x="5195091" y="3878768"/>
            <a:ext cx="3819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00000"/>
              </a:lnSpc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All students shall be abided by the university regulations as well as Chinese laws</a:t>
            </a:r>
            <a:endParaRPr lang="zh-CN" altLang="en-US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5" name="그림 7">
            <a:extLst>
              <a:ext uri="{FF2B5EF4-FFF2-40B4-BE49-F238E27FC236}">
                <a16:creationId xmlns:a16="http://schemas.microsoft.com/office/drawing/2014/main" id="{5AE35DDC-011E-42FF-8221-0AF2B1A867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37" y="4179531"/>
            <a:ext cx="421679" cy="42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4203433-B807-4D0B-84E3-D2B2EFF6A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84" y="1414648"/>
            <a:ext cx="4282240" cy="429309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87A6BF7-F968-4A89-B8AC-79A503A5F1AB}"/>
              </a:ext>
            </a:extLst>
          </p:cNvPr>
          <p:cNvSpPr/>
          <p:nvPr/>
        </p:nvSpPr>
        <p:spPr>
          <a:xfrm>
            <a:off x="5101218" y="1689533"/>
            <a:ext cx="3819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00000"/>
              </a:lnSpc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27 students come from 16 countries of Africa</a:t>
            </a:r>
            <a:endParaRPr lang="zh-CN" altLang="en-US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D01E666-7898-40B1-8095-2E258C061C52}"/>
              </a:ext>
            </a:extLst>
          </p:cNvPr>
          <p:cNvSpPr/>
          <p:nvPr/>
        </p:nvSpPr>
        <p:spPr>
          <a:xfrm>
            <a:off x="5101218" y="2964210"/>
            <a:ext cx="3819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00000"/>
              </a:lnSpc>
            </a:pPr>
            <a:r>
              <a:rPr lang="it-IT" altLang="zh-CN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Benin, Chad, Liberia, Nigeria, Mali, Tanzania, Togo, Zambia, and so on</a:t>
            </a:r>
            <a:endParaRPr lang="zh-CN" altLang="en-US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090C0CA-494C-4E88-9D71-F469697BBEAA}"/>
              </a:ext>
            </a:extLst>
          </p:cNvPr>
          <p:cNvSpPr/>
          <p:nvPr/>
        </p:nvSpPr>
        <p:spPr>
          <a:xfrm>
            <a:off x="5126434" y="4562674"/>
            <a:ext cx="3819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00000"/>
              </a:lnSpc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Covers bachelor</a:t>
            </a:r>
            <a:r>
              <a:rPr lang="en-US" altLang="zh-CN" b="1" dirty="0">
                <a:solidFill>
                  <a:srgbClr val="002060"/>
                </a:solidFill>
                <a:latin typeface="Estrangelo Edessa" panose="03080600000000000000" pitchFamily="66" charset="0"/>
                <a:ea typeface="微软雅黑" panose="020B0503020204020204" charset="-122"/>
                <a:cs typeface="Estrangelo Edessa" panose="03080600000000000000" pitchFamily="66" charset="0"/>
              </a:rPr>
              <a:t>’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s, Master</a:t>
            </a:r>
            <a:r>
              <a:rPr lang="en-US" altLang="zh-CN" b="1" dirty="0">
                <a:solidFill>
                  <a:srgbClr val="002060"/>
                </a:solidFill>
                <a:latin typeface="Estrangelo Edessa" panose="03080600000000000000" pitchFamily="66" charset="0"/>
                <a:ea typeface="微软雅黑" panose="020B0503020204020204" charset="-122"/>
                <a:cs typeface="Estrangelo Edessa" panose="03080600000000000000" pitchFamily="66" charset="0"/>
              </a:rPr>
              <a:t>’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 </a:t>
            </a:r>
          </a:p>
          <a:p>
            <a:pPr latinLnBrk="0">
              <a:lnSpc>
                <a:spcPct val="100000"/>
              </a:lnSpc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and Doctor</a:t>
            </a:r>
            <a:r>
              <a:rPr lang="en-US" altLang="zh-CN" b="1" dirty="0">
                <a:solidFill>
                  <a:srgbClr val="002060"/>
                </a:solidFill>
                <a:latin typeface="Estrangelo Edessa" panose="03080600000000000000" pitchFamily="66" charset="0"/>
                <a:ea typeface="微软雅黑" panose="020B0503020204020204" charset="-122"/>
                <a:cs typeface="Estrangelo Edessa" panose="03080600000000000000" pitchFamily="66" charset="0"/>
              </a:rPr>
              <a:t>’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 degree</a:t>
            </a:r>
            <a:endParaRPr lang="zh-CN" altLang="en-US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13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612" y="1726358"/>
            <a:ext cx="1296144" cy="1284537"/>
          </a:xfrm>
          <a:prstGeom prst="rect">
            <a:avLst/>
          </a:prstGeom>
        </p:spPr>
      </p:pic>
      <p:sp>
        <p:nvSpPr>
          <p:cNvPr id="26" name="Freeform 6"/>
          <p:cNvSpPr>
            <a:spLocks noChangeAspect="1"/>
          </p:cNvSpPr>
          <p:nvPr/>
        </p:nvSpPr>
        <p:spPr bwMode="auto">
          <a:xfrm>
            <a:off x="2972499" y="699668"/>
            <a:ext cx="5826940" cy="5487503"/>
          </a:xfrm>
          <a:custGeom>
            <a:avLst/>
            <a:gdLst/>
            <a:ahLst/>
            <a:cxnLst>
              <a:cxn ang="0">
                <a:pos x="296" y="145"/>
              </a:cxn>
              <a:cxn ang="0">
                <a:pos x="357" y="327"/>
              </a:cxn>
              <a:cxn ang="0">
                <a:pos x="132" y="251"/>
              </a:cxn>
              <a:cxn ang="0">
                <a:pos x="36" y="34"/>
              </a:cxn>
              <a:cxn ang="0">
                <a:pos x="224" y="79"/>
              </a:cxn>
              <a:cxn ang="0">
                <a:pos x="223" y="54"/>
              </a:cxn>
              <a:cxn ang="0">
                <a:pos x="244" y="94"/>
              </a:cxn>
              <a:cxn ang="0">
                <a:pos x="192" y="88"/>
              </a:cxn>
              <a:cxn ang="0">
                <a:pos x="224" y="80"/>
              </a:cxn>
              <a:cxn ang="0">
                <a:pos x="96" y="57"/>
              </a:cxn>
              <a:cxn ang="0">
                <a:pos x="164" y="220"/>
              </a:cxn>
              <a:cxn ang="0">
                <a:pos x="332" y="273"/>
              </a:cxn>
              <a:cxn ang="0">
                <a:pos x="296" y="145"/>
              </a:cxn>
            </a:cxnLst>
            <a:rect l="0" t="0" r="r" b="b"/>
            <a:pathLst>
              <a:path w="388" h="366">
                <a:moveTo>
                  <a:pt x="296" y="145"/>
                </a:moveTo>
                <a:cubicBezTo>
                  <a:pt x="360" y="217"/>
                  <a:pt x="388" y="294"/>
                  <a:pt x="357" y="327"/>
                </a:cubicBezTo>
                <a:cubicBezTo>
                  <a:pt x="321" y="366"/>
                  <a:pt x="220" y="332"/>
                  <a:pt x="132" y="251"/>
                </a:cubicBezTo>
                <a:cubicBezTo>
                  <a:pt x="43" y="170"/>
                  <a:pt x="0" y="73"/>
                  <a:pt x="36" y="34"/>
                </a:cubicBezTo>
                <a:cubicBezTo>
                  <a:pt x="67" y="0"/>
                  <a:pt x="149" y="20"/>
                  <a:pt x="224" y="79"/>
                </a:cubicBezTo>
                <a:lnTo>
                  <a:pt x="223" y="54"/>
                </a:lnTo>
                <a:lnTo>
                  <a:pt x="244" y="94"/>
                </a:lnTo>
                <a:lnTo>
                  <a:pt x="192" y="88"/>
                </a:lnTo>
                <a:cubicBezTo>
                  <a:pt x="191" y="88"/>
                  <a:pt x="225" y="80"/>
                  <a:pt x="224" y="80"/>
                </a:cubicBezTo>
                <a:cubicBezTo>
                  <a:pt x="172" y="43"/>
                  <a:pt x="118" y="33"/>
                  <a:pt x="96" y="57"/>
                </a:cubicBezTo>
                <a:cubicBezTo>
                  <a:pt x="68" y="87"/>
                  <a:pt x="99" y="160"/>
                  <a:pt x="164" y="220"/>
                </a:cubicBezTo>
                <a:cubicBezTo>
                  <a:pt x="229" y="279"/>
                  <a:pt x="304" y="303"/>
                  <a:pt x="332" y="273"/>
                </a:cubicBezTo>
                <a:cubicBezTo>
                  <a:pt x="354" y="248"/>
                  <a:pt x="338" y="196"/>
                  <a:pt x="296" y="145"/>
                </a:cubicBezTo>
                <a:close/>
              </a:path>
            </a:pathLst>
          </a:cu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400000" scaled="0"/>
            <a:tileRect/>
          </a:gradFill>
          <a:ln w="254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extrusionH="190500" contourW="19050">
            <a:bevelT prst="convex"/>
            <a:bevelB w="0" h="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6" name="组合 28"/>
          <p:cNvGrpSpPr/>
          <p:nvPr/>
        </p:nvGrpSpPr>
        <p:grpSpPr>
          <a:xfrm>
            <a:off x="268984" y="1353164"/>
            <a:ext cx="3597290" cy="468000"/>
            <a:chOff x="1458682" y="2373086"/>
            <a:chExt cx="3420000" cy="468000"/>
          </a:xfrm>
        </p:grpSpPr>
        <p:sp>
          <p:nvSpPr>
            <p:cNvPr id="87" name="圆角矩形 6"/>
            <p:cNvSpPr/>
            <p:nvPr/>
          </p:nvSpPr>
          <p:spPr>
            <a:xfrm>
              <a:off x="1458682" y="2373086"/>
              <a:ext cx="3420000" cy="468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/>
            <a:scene3d>
              <a:camera prst="orthographicFront"/>
              <a:lightRig rig="flat" dir="t"/>
            </a:scene3d>
            <a:sp3d extrusionH="190500" contourW="19050">
              <a:bevelT prst="convex"/>
              <a:bevelB w="0" h="0"/>
              <a:contourClr>
                <a:srgbClr val="89FF8C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8" name="圆角矩形 13"/>
            <p:cNvSpPr/>
            <p:nvPr/>
          </p:nvSpPr>
          <p:spPr>
            <a:xfrm>
              <a:off x="1525412" y="2427086"/>
              <a:ext cx="2952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 w="25400">
              <a:noFill/>
            </a:ln>
            <a:effectLst/>
            <a:scene3d>
              <a:camera prst="orthographicFront"/>
              <a:lightRig rig="flat" dir="t"/>
            </a:scene3d>
            <a:sp3d extrusionH="190500" contourW="19050">
              <a:bevelT w="1016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9" name="组合 29"/>
          <p:cNvGrpSpPr/>
          <p:nvPr/>
        </p:nvGrpSpPr>
        <p:grpSpPr>
          <a:xfrm>
            <a:off x="268984" y="2052313"/>
            <a:ext cx="3848386" cy="468000"/>
            <a:chOff x="1295398" y="2936966"/>
            <a:chExt cx="3420000" cy="468000"/>
          </a:xfrm>
        </p:grpSpPr>
        <p:sp>
          <p:nvSpPr>
            <p:cNvPr id="90" name="圆角矩形 7"/>
            <p:cNvSpPr/>
            <p:nvPr/>
          </p:nvSpPr>
          <p:spPr>
            <a:xfrm>
              <a:off x="1295398" y="2936966"/>
              <a:ext cx="3420000" cy="468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/>
            <a:scene3d>
              <a:camera prst="orthographicFront"/>
              <a:lightRig rig="flat" dir="t"/>
            </a:scene3d>
            <a:sp3d extrusionH="190500" contourW="19050">
              <a:bevelT prst="convex"/>
              <a:bevelB w="0" h="0"/>
              <a:contourClr>
                <a:srgbClr val="89FF8C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1" name="圆角矩形 14"/>
            <p:cNvSpPr/>
            <p:nvPr/>
          </p:nvSpPr>
          <p:spPr>
            <a:xfrm>
              <a:off x="1362127" y="2990966"/>
              <a:ext cx="2952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 w="25400">
              <a:noFill/>
            </a:ln>
            <a:effectLst/>
            <a:scene3d>
              <a:camera prst="orthographicFront"/>
              <a:lightRig rig="flat" dir="t"/>
            </a:scene3d>
            <a:sp3d extrusionH="190500" contourW="19050">
              <a:bevelT w="1016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2" name="组合 30"/>
          <p:cNvGrpSpPr/>
          <p:nvPr/>
        </p:nvGrpSpPr>
        <p:grpSpPr>
          <a:xfrm>
            <a:off x="268984" y="2779817"/>
            <a:ext cx="4104454" cy="468000"/>
            <a:chOff x="1556655" y="3500846"/>
            <a:chExt cx="3420000" cy="468000"/>
          </a:xfrm>
        </p:grpSpPr>
        <p:sp>
          <p:nvSpPr>
            <p:cNvPr id="93" name="圆角矩形 8"/>
            <p:cNvSpPr/>
            <p:nvPr/>
          </p:nvSpPr>
          <p:spPr>
            <a:xfrm>
              <a:off x="1556655" y="3500846"/>
              <a:ext cx="3420000" cy="468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/>
            <a:scene3d>
              <a:camera prst="orthographicFront"/>
              <a:lightRig rig="flat" dir="t"/>
            </a:scene3d>
            <a:sp3d extrusionH="190500" contourW="19050">
              <a:bevelT prst="convex"/>
              <a:bevelB w="0" h="0"/>
              <a:contourClr>
                <a:srgbClr val="89FF8C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4" name="圆角矩形 15"/>
            <p:cNvSpPr/>
            <p:nvPr/>
          </p:nvSpPr>
          <p:spPr>
            <a:xfrm>
              <a:off x="1623384" y="3554846"/>
              <a:ext cx="2952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 w="25400">
              <a:noFill/>
            </a:ln>
            <a:effectLst/>
            <a:scene3d>
              <a:camera prst="orthographicFront"/>
              <a:lightRig rig="flat" dir="t"/>
            </a:scene3d>
            <a:sp3d extrusionH="190500" contourW="19050">
              <a:bevelT w="1016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5" name="组合 31"/>
          <p:cNvGrpSpPr/>
          <p:nvPr/>
        </p:nvGrpSpPr>
        <p:grpSpPr>
          <a:xfrm>
            <a:off x="301142" y="3511470"/>
            <a:ext cx="4554039" cy="468000"/>
            <a:chOff x="1970314" y="4064726"/>
            <a:chExt cx="3420000" cy="468000"/>
          </a:xfrm>
        </p:grpSpPr>
        <p:sp>
          <p:nvSpPr>
            <p:cNvPr id="96" name="圆角矩形 9"/>
            <p:cNvSpPr/>
            <p:nvPr/>
          </p:nvSpPr>
          <p:spPr>
            <a:xfrm>
              <a:off x="1970314" y="4064726"/>
              <a:ext cx="3420000" cy="468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/>
            <a:scene3d>
              <a:camera prst="orthographicFront"/>
              <a:lightRig rig="flat" dir="t"/>
            </a:scene3d>
            <a:sp3d extrusionH="190500" contourW="19050">
              <a:bevelT prst="convex"/>
              <a:bevelB w="0" h="0"/>
              <a:contourClr>
                <a:srgbClr val="89FF8C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7" name="圆角矩形 16"/>
            <p:cNvSpPr/>
            <p:nvPr/>
          </p:nvSpPr>
          <p:spPr>
            <a:xfrm>
              <a:off x="2037041" y="4118726"/>
              <a:ext cx="2952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 w="25400">
              <a:noFill/>
            </a:ln>
            <a:effectLst/>
            <a:scene3d>
              <a:camera prst="orthographicFront"/>
              <a:lightRig rig="flat" dir="t"/>
            </a:scene3d>
            <a:sp3d extrusionH="190500" contourW="19050">
              <a:bevelT w="1016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8" name="组合 32"/>
          <p:cNvGrpSpPr/>
          <p:nvPr/>
        </p:nvGrpSpPr>
        <p:grpSpPr>
          <a:xfrm>
            <a:off x="268984" y="4214405"/>
            <a:ext cx="5297437" cy="468000"/>
            <a:chOff x="2558143" y="4628606"/>
            <a:chExt cx="3420000" cy="468000"/>
          </a:xfrm>
        </p:grpSpPr>
        <p:sp>
          <p:nvSpPr>
            <p:cNvPr id="99" name="圆角矩形 10"/>
            <p:cNvSpPr/>
            <p:nvPr/>
          </p:nvSpPr>
          <p:spPr>
            <a:xfrm>
              <a:off x="2558143" y="4628606"/>
              <a:ext cx="3420000" cy="468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/>
            <a:scene3d>
              <a:camera prst="orthographicFront"/>
              <a:lightRig rig="flat" dir="t"/>
            </a:scene3d>
            <a:sp3d extrusionH="190500" contourW="19050">
              <a:bevelT prst="convex"/>
              <a:bevelB w="0" h="0"/>
              <a:contourClr>
                <a:srgbClr val="89FF8C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0" name="圆角矩形 17"/>
            <p:cNvSpPr/>
            <p:nvPr/>
          </p:nvSpPr>
          <p:spPr>
            <a:xfrm>
              <a:off x="2624870" y="4682606"/>
              <a:ext cx="2952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 w="25400">
              <a:noFill/>
            </a:ln>
            <a:effectLst/>
            <a:scene3d>
              <a:camera prst="orthographicFront"/>
              <a:lightRig rig="flat" dir="t"/>
            </a:scene3d>
            <a:sp3d extrusionH="190500" contourW="19050">
              <a:bevelT w="1016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1" name="组合 33"/>
          <p:cNvGrpSpPr/>
          <p:nvPr/>
        </p:nvGrpSpPr>
        <p:grpSpPr>
          <a:xfrm>
            <a:off x="268984" y="4956801"/>
            <a:ext cx="6082477" cy="468000"/>
            <a:chOff x="3810005" y="5192486"/>
            <a:chExt cx="3420000" cy="468000"/>
          </a:xfrm>
        </p:grpSpPr>
        <p:sp>
          <p:nvSpPr>
            <p:cNvPr id="102" name="圆角矩形 11"/>
            <p:cNvSpPr/>
            <p:nvPr/>
          </p:nvSpPr>
          <p:spPr>
            <a:xfrm>
              <a:off x="3810005" y="5192486"/>
              <a:ext cx="3420000" cy="468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/>
            <a:scene3d>
              <a:camera prst="orthographicFront"/>
              <a:lightRig rig="flat" dir="t"/>
            </a:scene3d>
            <a:sp3d extrusionH="190500" contourW="19050">
              <a:bevelT prst="convex"/>
              <a:bevelB w="0" h="0"/>
              <a:contourClr>
                <a:srgbClr val="89FF8C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3" name="圆角矩形 18"/>
            <p:cNvSpPr/>
            <p:nvPr/>
          </p:nvSpPr>
          <p:spPr>
            <a:xfrm>
              <a:off x="3876727" y="5246486"/>
              <a:ext cx="2952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 w="25400">
              <a:noFill/>
            </a:ln>
            <a:effectLst/>
            <a:scene3d>
              <a:camera prst="orthographicFront"/>
              <a:lightRig rig="flat" dir="t"/>
            </a:scene3d>
            <a:sp3d extrusionH="190500" contourW="19050">
              <a:bevelT w="1016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4" name="TextBox 19"/>
          <p:cNvSpPr txBox="1"/>
          <p:nvPr/>
        </p:nvSpPr>
        <p:spPr>
          <a:xfrm>
            <a:off x="3407193" y="136405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zh-CN" sz="24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方正综艺简体" pitchFamily="65" charset="-122"/>
                <a:ea typeface="方正综艺简体" pitchFamily="65" charset="-122"/>
              </a:rPr>
              <a:t>1</a:t>
            </a:r>
            <a:endParaRPr lang="zh-CN" altLang="en-US" sz="24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105" name="TextBox 20"/>
          <p:cNvSpPr txBox="1"/>
          <p:nvPr/>
        </p:nvSpPr>
        <p:spPr>
          <a:xfrm>
            <a:off x="3597400" y="205366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zh-CN" sz="24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方正综艺简体" pitchFamily="65" charset="-122"/>
                <a:ea typeface="方正综艺简体" pitchFamily="65" charset="-122"/>
              </a:rPr>
              <a:t>2</a:t>
            </a:r>
            <a:endParaRPr lang="zh-CN" altLang="en-US" sz="24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106" name="TextBox 21"/>
          <p:cNvSpPr txBox="1"/>
          <p:nvPr/>
        </p:nvSpPr>
        <p:spPr>
          <a:xfrm>
            <a:off x="3936126" y="2790703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zh-CN" sz="24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方正综艺简体" pitchFamily="65" charset="-122"/>
                <a:ea typeface="方正综艺简体" pitchFamily="65" charset="-122"/>
              </a:rPr>
              <a:t>3</a:t>
            </a:r>
            <a:endParaRPr lang="zh-CN" altLang="en-US" sz="24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107" name="TextBox 22"/>
          <p:cNvSpPr txBox="1"/>
          <p:nvPr/>
        </p:nvSpPr>
        <p:spPr>
          <a:xfrm>
            <a:off x="4406981" y="3522356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zh-CN" sz="24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方正综艺简体" pitchFamily="65" charset="-122"/>
                <a:ea typeface="方正综艺简体" pitchFamily="65" charset="-122"/>
              </a:rPr>
              <a:t>4</a:t>
            </a:r>
            <a:endParaRPr lang="zh-CN" altLang="en-US" sz="24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108" name="TextBox 23"/>
          <p:cNvSpPr txBox="1"/>
          <p:nvPr/>
        </p:nvSpPr>
        <p:spPr>
          <a:xfrm>
            <a:off x="5055302" y="4216236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zh-CN" sz="24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方正综艺简体" pitchFamily="65" charset="-122"/>
                <a:ea typeface="方正综艺简体" pitchFamily="65" charset="-122"/>
              </a:rPr>
              <a:t>5</a:t>
            </a:r>
            <a:endParaRPr lang="zh-CN" altLang="en-US" sz="24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109" name="TextBox 24"/>
          <p:cNvSpPr txBox="1"/>
          <p:nvPr/>
        </p:nvSpPr>
        <p:spPr>
          <a:xfrm>
            <a:off x="5820204" y="4940328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zh-CN" sz="24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方正综艺简体" pitchFamily="65" charset="-122"/>
                <a:ea typeface="方正综艺简体" pitchFamily="65" charset="-122"/>
              </a:rPr>
              <a:t>6</a:t>
            </a:r>
            <a:endParaRPr lang="zh-CN" altLang="en-US" sz="24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110" name="TextBox 146"/>
          <p:cNvSpPr txBox="1">
            <a:spLocks noChangeArrowheads="1"/>
          </p:cNvSpPr>
          <p:nvPr/>
        </p:nvSpPr>
        <p:spPr bwMode="auto">
          <a:xfrm>
            <a:off x="645687" y="1439725"/>
            <a:ext cx="2790371" cy="30777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 directly affiliated hospitals</a:t>
            </a:r>
          </a:p>
        </p:txBody>
      </p:sp>
      <p:sp>
        <p:nvSpPr>
          <p:cNvPr id="111" name="TextBox 146"/>
          <p:cNvSpPr txBox="1">
            <a:spLocks noChangeArrowheads="1"/>
          </p:cNvSpPr>
          <p:nvPr/>
        </p:nvSpPr>
        <p:spPr bwMode="auto">
          <a:xfrm>
            <a:off x="384169" y="2141398"/>
            <a:ext cx="3618016" cy="30777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 non-directly affiliated hospitals</a:t>
            </a:r>
          </a:p>
        </p:txBody>
      </p:sp>
      <p:sp>
        <p:nvSpPr>
          <p:cNvPr id="112" name="TextBox 146"/>
          <p:cNvSpPr txBox="1">
            <a:spLocks noChangeArrowheads="1"/>
          </p:cNvSpPr>
          <p:nvPr/>
        </p:nvSpPr>
        <p:spPr bwMode="auto">
          <a:xfrm>
            <a:off x="1017462" y="2842383"/>
            <a:ext cx="2703286" cy="30777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17 teaching hospitals</a:t>
            </a:r>
          </a:p>
        </p:txBody>
      </p:sp>
      <p:sp>
        <p:nvSpPr>
          <p:cNvPr id="113" name="TextBox 146"/>
          <p:cNvSpPr txBox="1">
            <a:spLocks noChangeArrowheads="1"/>
          </p:cNvSpPr>
          <p:nvPr/>
        </p:nvSpPr>
        <p:spPr bwMode="auto">
          <a:xfrm>
            <a:off x="1022134" y="3585489"/>
            <a:ext cx="2703286" cy="30777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42 practice hospitals</a:t>
            </a:r>
          </a:p>
        </p:txBody>
      </p:sp>
      <p:sp>
        <p:nvSpPr>
          <p:cNvPr id="114" name="TextBox 146"/>
          <p:cNvSpPr txBox="1">
            <a:spLocks noChangeArrowheads="1"/>
          </p:cNvSpPr>
          <p:nvPr/>
        </p:nvSpPr>
        <p:spPr bwMode="auto">
          <a:xfrm>
            <a:off x="989976" y="4296513"/>
            <a:ext cx="3750219" cy="30777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 practice teaching community bases</a:t>
            </a:r>
          </a:p>
        </p:txBody>
      </p:sp>
      <p:sp>
        <p:nvSpPr>
          <p:cNvPr id="115" name="TextBox 146"/>
          <p:cNvSpPr txBox="1">
            <a:spLocks noChangeArrowheads="1"/>
          </p:cNvSpPr>
          <p:nvPr/>
        </p:nvSpPr>
        <p:spPr bwMode="auto">
          <a:xfrm>
            <a:off x="996739" y="5045076"/>
            <a:ext cx="4472450" cy="30777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76 practice teaching bases for certain programs</a:t>
            </a:r>
          </a:p>
        </p:txBody>
      </p:sp>
      <p:sp>
        <p:nvSpPr>
          <p:cNvPr id="3" name="矩形 2"/>
          <p:cNvSpPr/>
          <p:nvPr/>
        </p:nvSpPr>
        <p:spPr>
          <a:xfrm>
            <a:off x="121616" y="5735383"/>
            <a:ext cx="88723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Well developed hospital networks</a:t>
            </a:r>
            <a:endParaRPr lang="zh-CN" altLang="en-US" sz="4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8" name="圆角矩形 2"/>
          <p:cNvSpPr/>
          <p:nvPr/>
        </p:nvSpPr>
        <p:spPr bwMode="auto">
          <a:xfrm>
            <a:off x="3467593" y="1146402"/>
            <a:ext cx="2299579" cy="1080000"/>
          </a:xfrm>
          <a:prstGeom prst="roundRect">
            <a:avLst>
              <a:gd name="adj" fmla="val 6396"/>
            </a:avLst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50000">
                  <a:srgbClr val="00DFF6"/>
                </a:gs>
                <a:gs pos="100000">
                  <a:srgbClr val="002774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2" algn="ctr" eaLnBrk="0" fontAlgn="ctr" hangingPunct="0"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5"/>
          <p:cNvSpPr/>
          <p:nvPr/>
        </p:nvSpPr>
        <p:spPr bwMode="auto">
          <a:xfrm>
            <a:off x="6067368" y="3107646"/>
            <a:ext cx="2489089" cy="1080000"/>
          </a:xfrm>
          <a:prstGeom prst="roundRect">
            <a:avLst>
              <a:gd name="adj" fmla="val 5526"/>
            </a:avLst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50000">
                  <a:srgbClr val="00DFF6"/>
                </a:gs>
                <a:gs pos="100000">
                  <a:srgbClr val="002774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2" algn="ctr" eaLnBrk="0" fontAlgn="ctr" hangingPunct="0"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8"/>
          <p:cNvSpPr/>
          <p:nvPr/>
        </p:nvSpPr>
        <p:spPr bwMode="auto">
          <a:xfrm>
            <a:off x="3193708" y="5054032"/>
            <a:ext cx="2541384" cy="1209768"/>
          </a:xfrm>
          <a:prstGeom prst="roundRect">
            <a:avLst>
              <a:gd name="adj" fmla="val 7736"/>
            </a:avLst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50000">
                  <a:srgbClr val="00DFF6"/>
                </a:gs>
                <a:gs pos="100000">
                  <a:srgbClr val="002774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2" algn="ctr" eaLnBrk="0" fontAlgn="ctr" hangingPunct="0"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圆角矩形 11"/>
          <p:cNvSpPr/>
          <p:nvPr/>
        </p:nvSpPr>
        <p:spPr bwMode="auto">
          <a:xfrm>
            <a:off x="677268" y="3019576"/>
            <a:ext cx="2215698" cy="1080000"/>
          </a:xfrm>
          <a:prstGeom prst="roundRect">
            <a:avLst>
              <a:gd name="adj" fmla="val 6631"/>
            </a:avLst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50000">
                  <a:srgbClr val="00DFF6"/>
                </a:gs>
                <a:gs pos="100000">
                  <a:srgbClr val="002774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2" algn="ctr" eaLnBrk="0" fontAlgn="ctr" hangingPunct="0"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右箭头 20"/>
          <p:cNvSpPr/>
          <p:nvPr/>
        </p:nvSpPr>
        <p:spPr bwMode="auto">
          <a:xfrm flipH="1">
            <a:off x="2850387" y="2931340"/>
            <a:ext cx="900000" cy="1440000"/>
          </a:xfrm>
          <a:prstGeom prst="rightArrow">
            <a:avLst>
              <a:gd name="adj1" fmla="val 71978"/>
              <a:gd name="adj2" fmla="val 49083"/>
            </a:avLst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50000">
                  <a:srgbClr val="FFCF01"/>
                </a:gs>
                <a:gs pos="100000">
                  <a:srgbClr val="E22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2" algn="ctr" eaLnBrk="0" fontAlgn="ctr" hangingPunct="0">
              <a:spcAft>
                <a:spcPts val="0"/>
              </a:spcAft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上箭头 21"/>
          <p:cNvSpPr/>
          <p:nvPr/>
        </p:nvSpPr>
        <p:spPr bwMode="auto">
          <a:xfrm flipH="1">
            <a:off x="3773235" y="2006449"/>
            <a:ext cx="1440000" cy="900000"/>
          </a:xfrm>
          <a:prstGeom prst="upArrow">
            <a:avLst>
              <a:gd name="adj1" fmla="val 71520"/>
              <a:gd name="adj2" fmla="val 50000"/>
            </a:avLst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50000">
                  <a:srgbClr val="FFCF01"/>
                </a:gs>
                <a:gs pos="100000">
                  <a:srgbClr val="E22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2" algn="ctr" eaLnBrk="0" fontAlgn="ctr" hangingPunct="0">
              <a:spcAft>
                <a:spcPts val="0"/>
              </a:spcAft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下箭头 22"/>
          <p:cNvSpPr/>
          <p:nvPr/>
        </p:nvSpPr>
        <p:spPr bwMode="auto">
          <a:xfrm flipH="1">
            <a:off x="3773235" y="4395533"/>
            <a:ext cx="1440000" cy="900000"/>
          </a:xfrm>
          <a:prstGeom prst="downArrow">
            <a:avLst>
              <a:gd name="adj1" fmla="val 71442"/>
              <a:gd name="adj2" fmla="val 50000"/>
            </a:avLst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50000">
                  <a:srgbClr val="FFCF01"/>
                </a:gs>
                <a:gs pos="100000">
                  <a:srgbClr val="E22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2" algn="ctr" eaLnBrk="0" fontAlgn="ctr" hangingPunct="0">
              <a:spcAft>
                <a:spcPts val="0"/>
              </a:spcAft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右箭头 23"/>
          <p:cNvSpPr/>
          <p:nvPr/>
        </p:nvSpPr>
        <p:spPr bwMode="auto">
          <a:xfrm>
            <a:off x="5251487" y="2931340"/>
            <a:ext cx="900000" cy="1440000"/>
          </a:xfrm>
          <a:prstGeom prst="rightArrow">
            <a:avLst>
              <a:gd name="adj1" fmla="val 71978"/>
              <a:gd name="adj2" fmla="val 51722"/>
            </a:avLst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50000">
                  <a:srgbClr val="FFCF01"/>
                </a:gs>
                <a:gs pos="100000">
                  <a:srgbClr val="E22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2" algn="ctr" eaLnBrk="0" fontAlgn="ctr" hangingPunct="0">
              <a:spcAft>
                <a:spcPts val="0"/>
              </a:spcAft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缺角矩形 15"/>
          <p:cNvSpPr/>
          <p:nvPr/>
        </p:nvSpPr>
        <p:spPr bwMode="auto">
          <a:xfrm>
            <a:off x="3449710" y="2607248"/>
            <a:ext cx="2087050" cy="2088185"/>
          </a:xfrm>
          <a:prstGeom prst="plaque">
            <a:avLst>
              <a:gd name="adj" fmla="val 24633"/>
            </a:avLst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381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2" algn="ctr" defTabSz="913130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4139943" y="2270017"/>
            <a:ext cx="739679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1st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17"/>
          <p:cNvSpPr txBox="1"/>
          <p:nvPr/>
        </p:nvSpPr>
        <p:spPr bwMode="auto">
          <a:xfrm>
            <a:off x="4188664" y="4781342"/>
            <a:ext cx="609142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3rd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18"/>
          <p:cNvSpPr txBox="1"/>
          <p:nvPr/>
        </p:nvSpPr>
        <p:spPr bwMode="auto">
          <a:xfrm>
            <a:off x="5266537" y="3482063"/>
            <a:ext cx="996905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2nd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19"/>
          <p:cNvSpPr txBox="1"/>
          <p:nvPr/>
        </p:nvSpPr>
        <p:spPr bwMode="auto">
          <a:xfrm>
            <a:off x="2895818" y="3482063"/>
            <a:ext cx="571776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4th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43"/>
          <p:cNvSpPr txBox="1">
            <a:spLocks noChangeArrowheads="1"/>
          </p:cNvSpPr>
          <p:nvPr/>
        </p:nvSpPr>
        <p:spPr bwMode="auto">
          <a:xfrm>
            <a:off x="593167" y="3200849"/>
            <a:ext cx="2323175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Affiliated Stomatology Hospital 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and 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School of Stomatology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43"/>
          <p:cNvSpPr txBox="1">
            <a:spLocks noChangeArrowheads="1"/>
          </p:cNvSpPr>
          <p:nvPr/>
        </p:nvSpPr>
        <p:spPr bwMode="auto">
          <a:xfrm>
            <a:off x="3403583" y="1348842"/>
            <a:ext cx="239269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First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 Affiliated 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Hospital, Ranking No.41 domestic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43"/>
          <p:cNvSpPr txBox="1">
            <a:spLocks noChangeArrowheads="1"/>
          </p:cNvSpPr>
          <p:nvPr/>
        </p:nvSpPr>
        <p:spPr bwMode="auto">
          <a:xfrm>
            <a:off x="3181706" y="5356682"/>
            <a:ext cx="2541384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Third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Affiliated Hospital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, Ranking No.15 among </a:t>
            </a:r>
          </a:p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oncologic domestic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43"/>
          <p:cNvSpPr txBox="1">
            <a:spLocks noChangeArrowheads="1"/>
          </p:cNvSpPr>
          <p:nvPr/>
        </p:nvSpPr>
        <p:spPr bwMode="auto">
          <a:xfrm>
            <a:off x="6037966" y="3278314"/>
            <a:ext cx="2489090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Second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Affiliated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Hospital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, Ranking No. 89 domestic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33811" y="2970017"/>
            <a:ext cx="19519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ctr">
              <a:buClr>
                <a:srgbClr val="FF0000"/>
              </a:buClr>
              <a:buSzPct val="70000"/>
              <a:defRPr/>
            </a:pPr>
            <a:r>
              <a:rPr lang="en-US" altLang="zh-CN" sz="2400" b="1" cap="none" spc="0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DIRECT </a:t>
            </a:r>
          </a:p>
          <a:p>
            <a:pPr algn="ctr" fontAlgn="ctr">
              <a:buClr>
                <a:srgbClr val="FF0000"/>
              </a:buClr>
              <a:buSzPct val="70000"/>
              <a:defRPr/>
            </a:pPr>
            <a:r>
              <a:rPr lang="en-US" altLang="zh-CN" sz="2400" b="1" cap="none" spc="0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AFFILIATED</a:t>
            </a:r>
          </a:p>
          <a:p>
            <a:pPr algn="ctr" fontAlgn="ctr">
              <a:buClr>
                <a:srgbClr val="FF0000"/>
              </a:buClr>
              <a:buSzPct val="70000"/>
              <a:defRPr/>
            </a:pPr>
            <a:r>
              <a:rPr lang="en-US" altLang="zh-CN" sz="2400" b="1" cap="none" spc="0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HOSPITALS</a:t>
            </a:r>
            <a:endParaRPr lang="zh-CN" altLang="en-US" sz="2400" b="1" cap="none" spc="0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9" name="图片 28" descr="微信图片_201910182001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0430" y="1082879"/>
            <a:ext cx="3106399" cy="149857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60284" y="1120465"/>
            <a:ext cx="2986444" cy="144000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860284" y="4793595"/>
            <a:ext cx="2945806" cy="1432199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C:\Users\Xhy\Desktop\3_副本2_副本.jpg"/>
          <p:cNvPicPr>
            <a:picLocks noChangeAspect="1" noChangeArrowheads="1"/>
          </p:cNvPicPr>
          <p:nvPr/>
        </p:nvPicPr>
        <p:blipFill>
          <a:blip r:embed="rId6" cstate="print"/>
          <a:srcRect l="8575" t="17036" b="10925"/>
          <a:stretch>
            <a:fillRect/>
          </a:stretch>
        </p:blipFill>
        <p:spPr bwMode="auto">
          <a:xfrm>
            <a:off x="337568" y="4899594"/>
            <a:ext cx="2694378" cy="126941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8" name="任意多边形 31"/>
          <p:cNvSpPr/>
          <p:nvPr/>
        </p:nvSpPr>
        <p:spPr>
          <a:xfrm>
            <a:off x="3653848" y="1951048"/>
            <a:ext cx="286241" cy="1752600"/>
          </a:xfrm>
          <a:custGeom>
            <a:avLst/>
            <a:gdLst>
              <a:gd name="connsiteX0" fmla="*/ 571500 w 571500"/>
              <a:gd name="connsiteY0" fmla="*/ 1562100 h 1562100"/>
              <a:gd name="connsiteX1" fmla="*/ 254000 w 571500"/>
              <a:gd name="connsiteY1" fmla="*/ 0 h 1562100"/>
              <a:gd name="connsiteX2" fmla="*/ 0 w 571500"/>
              <a:gd name="connsiteY2" fmla="*/ 0 h 1562100"/>
              <a:gd name="connsiteX0-1" fmla="*/ 571500 w 571500"/>
              <a:gd name="connsiteY0-2" fmla="*/ 1752600 h 1752600"/>
              <a:gd name="connsiteX1-3" fmla="*/ 254000 w 571500"/>
              <a:gd name="connsiteY1-4" fmla="*/ 0 h 1752600"/>
              <a:gd name="connsiteX2-5" fmla="*/ 0 w 571500"/>
              <a:gd name="connsiteY2-6" fmla="*/ 0 h 1752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71500" h="1752600">
                <a:moveTo>
                  <a:pt x="571500" y="1752600"/>
                </a:moveTo>
                <a:lnTo>
                  <a:pt x="25400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任意多边形 32"/>
          <p:cNvSpPr/>
          <p:nvPr/>
        </p:nvSpPr>
        <p:spPr>
          <a:xfrm>
            <a:off x="3653848" y="2662248"/>
            <a:ext cx="286242" cy="1079500"/>
          </a:xfrm>
          <a:custGeom>
            <a:avLst/>
            <a:gdLst>
              <a:gd name="connsiteX0" fmla="*/ 571500 w 571500"/>
              <a:gd name="connsiteY0" fmla="*/ 1562100 h 1562100"/>
              <a:gd name="connsiteX1" fmla="*/ 254000 w 571500"/>
              <a:gd name="connsiteY1" fmla="*/ 0 h 1562100"/>
              <a:gd name="connsiteX2" fmla="*/ 0 w 571500"/>
              <a:gd name="connsiteY2" fmla="*/ 0 h 1562100"/>
              <a:gd name="connsiteX0-1" fmla="*/ 571500 w 571500"/>
              <a:gd name="connsiteY0-2" fmla="*/ 1016000 h 1016000"/>
              <a:gd name="connsiteX1-3" fmla="*/ 254000 w 571500"/>
              <a:gd name="connsiteY1-4" fmla="*/ 0 h 1016000"/>
              <a:gd name="connsiteX2-5" fmla="*/ 0 w 571500"/>
              <a:gd name="connsiteY2-6" fmla="*/ 0 h 1016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71500" h="1016000">
                <a:moveTo>
                  <a:pt x="571500" y="1016000"/>
                </a:moveTo>
                <a:lnTo>
                  <a:pt x="25400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33"/>
          <p:cNvSpPr/>
          <p:nvPr/>
        </p:nvSpPr>
        <p:spPr>
          <a:xfrm>
            <a:off x="3653848" y="3360748"/>
            <a:ext cx="286242" cy="342900"/>
          </a:xfrm>
          <a:custGeom>
            <a:avLst/>
            <a:gdLst>
              <a:gd name="connsiteX0" fmla="*/ 571500 w 571500"/>
              <a:gd name="connsiteY0" fmla="*/ 1562100 h 1562100"/>
              <a:gd name="connsiteX1" fmla="*/ 254000 w 571500"/>
              <a:gd name="connsiteY1" fmla="*/ 0 h 1562100"/>
              <a:gd name="connsiteX2" fmla="*/ 0 w 571500"/>
              <a:gd name="connsiteY2" fmla="*/ 0 h 1562100"/>
              <a:gd name="connsiteX0-1" fmla="*/ 571500 w 571500"/>
              <a:gd name="connsiteY0-2" fmla="*/ 342900 h 342900"/>
              <a:gd name="connsiteX1-3" fmla="*/ 254000 w 571500"/>
              <a:gd name="connsiteY1-4" fmla="*/ 0 h 342900"/>
              <a:gd name="connsiteX2-5" fmla="*/ 0 w 571500"/>
              <a:gd name="connsiteY2-6" fmla="*/ 0 h 3429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71500" h="342900">
                <a:moveTo>
                  <a:pt x="571500" y="342900"/>
                </a:moveTo>
                <a:lnTo>
                  <a:pt x="25400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46"/>
          <p:cNvSpPr/>
          <p:nvPr/>
        </p:nvSpPr>
        <p:spPr>
          <a:xfrm flipV="1">
            <a:off x="3653848" y="3716348"/>
            <a:ext cx="286242" cy="1752600"/>
          </a:xfrm>
          <a:custGeom>
            <a:avLst/>
            <a:gdLst>
              <a:gd name="connsiteX0" fmla="*/ 571500 w 571500"/>
              <a:gd name="connsiteY0" fmla="*/ 1562100 h 1562100"/>
              <a:gd name="connsiteX1" fmla="*/ 254000 w 571500"/>
              <a:gd name="connsiteY1" fmla="*/ 0 h 1562100"/>
              <a:gd name="connsiteX2" fmla="*/ 0 w 571500"/>
              <a:gd name="connsiteY2" fmla="*/ 0 h 1562100"/>
              <a:gd name="connsiteX0-1" fmla="*/ 571500 w 571500"/>
              <a:gd name="connsiteY0-2" fmla="*/ 1752600 h 1752600"/>
              <a:gd name="connsiteX1-3" fmla="*/ 254000 w 571500"/>
              <a:gd name="connsiteY1-4" fmla="*/ 0 h 1752600"/>
              <a:gd name="connsiteX2-5" fmla="*/ 0 w 571500"/>
              <a:gd name="connsiteY2-6" fmla="*/ 0 h 1752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71500" h="1752600">
                <a:moveTo>
                  <a:pt x="571500" y="1752600"/>
                </a:moveTo>
                <a:lnTo>
                  <a:pt x="25400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47"/>
          <p:cNvSpPr/>
          <p:nvPr/>
        </p:nvSpPr>
        <p:spPr>
          <a:xfrm flipV="1">
            <a:off x="3653848" y="3716348"/>
            <a:ext cx="286242" cy="1079500"/>
          </a:xfrm>
          <a:custGeom>
            <a:avLst/>
            <a:gdLst>
              <a:gd name="connsiteX0" fmla="*/ 571500 w 571500"/>
              <a:gd name="connsiteY0" fmla="*/ 1562100 h 1562100"/>
              <a:gd name="connsiteX1" fmla="*/ 254000 w 571500"/>
              <a:gd name="connsiteY1" fmla="*/ 0 h 1562100"/>
              <a:gd name="connsiteX2" fmla="*/ 0 w 571500"/>
              <a:gd name="connsiteY2" fmla="*/ 0 h 1562100"/>
              <a:gd name="connsiteX0-1" fmla="*/ 571500 w 571500"/>
              <a:gd name="connsiteY0-2" fmla="*/ 1016000 h 1016000"/>
              <a:gd name="connsiteX1-3" fmla="*/ 254000 w 571500"/>
              <a:gd name="connsiteY1-4" fmla="*/ 0 h 1016000"/>
              <a:gd name="connsiteX2-5" fmla="*/ 0 w 571500"/>
              <a:gd name="connsiteY2-6" fmla="*/ 0 h 1016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71500" h="1016000">
                <a:moveTo>
                  <a:pt x="571500" y="1016000"/>
                </a:moveTo>
                <a:lnTo>
                  <a:pt x="25400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48"/>
          <p:cNvSpPr/>
          <p:nvPr/>
        </p:nvSpPr>
        <p:spPr>
          <a:xfrm flipV="1">
            <a:off x="3653848" y="3741748"/>
            <a:ext cx="286242" cy="342900"/>
          </a:xfrm>
          <a:custGeom>
            <a:avLst/>
            <a:gdLst>
              <a:gd name="connsiteX0" fmla="*/ 571500 w 571500"/>
              <a:gd name="connsiteY0" fmla="*/ 1562100 h 1562100"/>
              <a:gd name="connsiteX1" fmla="*/ 254000 w 571500"/>
              <a:gd name="connsiteY1" fmla="*/ 0 h 1562100"/>
              <a:gd name="connsiteX2" fmla="*/ 0 w 571500"/>
              <a:gd name="connsiteY2" fmla="*/ 0 h 1562100"/>
              <a:gd name="connsiteX0-1" fmla="*/ 571500 w 571500"/>
              <a:gd name="connsiteY0-2" fmla="*/ 342900 h 342900"/>
              <a:gd name="connsiteX1-3" fmla="*/ 254000 w 571500"/>
              <a:gd name="connsiteY1-4" fmla="*/ 0 h 342900"/>
              <a:gd name="connsiteX2-5" fmla="*/ 0 w 571500"/>
              <a:gd name="connsiteY2-6" fmla="*/ 0 h 3429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71500" h="342900">
                <a:moveTo>
                  <a:pt x="571500" y="342900"/>
                </a:moveTo>
                <a:lnTo>
                  <a:pt x="25400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58"/>
          <p:cNvSpPr/>
          <p:nvPr/>
        </p:nvSpPr>
        <p:spPr>
          <a:xfrm flipH="1">
            <a:off x="5165452" y="2263646"/>
            <a:ext cx="326887" cy="1440001"/>
          </a:xfrm>
          <a:custGeom>
            <a:avLst/>
            <a:gdLst>
              <a:gd name="connsiteX0" fmla="*/ 571500 w 571500"/>
              <a:gd name="connsiteY0" fmla="*/ 1562100 h 1562100"/>
              <a:gd name="connsiteX1" fmla="*/ 254000 w 571500"/>
              <a:gd name="connsiteY1" fmla="*/ 0 h 1562100"/>
              <a:gd name="connsiteX2" fmla="*/ 0 w 571500"/>
              <a:gd name="connsiteY2" fmla="*/ 0 h 1562100"/>
              <a:gd name="connsiteX0-1" fmla="*/ 571500 w 571500"/>
              <a:gd name="connsiteY0-2" fmla="*/ 1752600 h 1752600"/>
              <a:gd name="connsiteX1-3" fmla="*/ 254000 w 571500"/>
              <a:gd name="connsiteY1-4" fmla="*/ 0 h 1752600"/>
              <a:gd name="connsiteX2-5" fmla="*/ 0 w 571500"/>
              <a:gd name="connsiteY2-6" fmla="*/ 0 h 1752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71500" h="1752600">
                <a:moveTo>
                  <a:pt x="571500" y="1752600"/>
                </a:moveTo>
                <a:lnTo>
                  <a:pt x="25400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59"/>
          <p:cNvSpPr/>
          <p:nvPr/>
        </p:nvSpPr>
        <p:spPr>
          <a:xfrm flipH="1">
            <a:off x="5165452" y="2988574"/>
            <a:ext cx="326887" cy="753174"/>
          </a:xfrm>
          <a:custGeom>
            <a:avLst/>
            <a:gdLst>
              <a:gd name="connsiteX0" fmla="*/ 571500 w 571500"/>
              <a:gd name="connsiteY0" fmla="*/ 1562100 h 1562100"/>
              <a:gd name="connsiteX1" fmla="*/ 254000 w 571500"/>
              <a:gd name="connsiteY1" fmla="*/ 0 h 1562100"/>
              <a:gd name="connsiteX2" fmla="*/ 0 w 571500"/>
              <a:gd name="connsiteY2" fmla="*/ 0 h 1562100"/>
              <a:gd name="connsiteX0-1" fmla="*/ 571500 w 571500"/>
              <a:gd name="connsiteY0-2" fmla="*/ 1016000 h 1016000"/>
              <a:gd name="connsiteX1-3" fmla="*/ 254000 w 571500"/>
              <a:gd name="connsiteY1-4" fmla="*/ 0 h 1016000"/>
              <a:gd name="connsiteX2-5" fmla="*/ 0 w 571500"/>
              <a:gd name="connsiteY2-6" fmla="*/ 0 h 1016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71500" h="1016000">
                <a:moveTo>
                  <a:pt x="571500" y="1016000"/>
                </a:moveTo>
                <a:lnTo>
                  <a:pt x="25400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60"/>
          <p:cNvSpPr/>
          <p:nvPr/>
        </p:nvSpPr>
        <p:spPr>
          <a:xfrm flipH="1">
            <a:off x="5183900" y="3728250"/>
            <a:ext cx="308439" cy="45719"/>
          </a:xfrm>
          <a:custGeom>
            <a:avLst/>
            <a:gdLst>
              <a:gd name="connsiteX0" fmla="*/ 571500 w 571500"/>
              <a:gd name="connsiteY0" fmla="*/ 1562100 h 1562100"/>
              <a:gd name="connsiteX1" fmla="*/ 254000 w 571500"/>
              <a:gd name="connsiteY1" fmla="*/ 0 h 1562100"/>
              <a:gd name="connsiteX2" fmla="*/ 0 w 571500"/>
              <a:gd name="connsiteY2" fmla="*/ 0 h 1562100"/>
              <a:gd name="connsiteX0-1" fmla="*/ 571500 w 571500"/>
              <a:gd name="connsiteY0-2" fmla="*/ 342900 h 342900"/>
              <a:gd name="connsiteX1-3" fmla="*/ 254000 w 571500"/>
              <a:gd name="connsiteY1-4" fmla="*/ 0 h 342900"/>
              <a:gd name="connsiteX2-5" fmla="*/ 0 w 571500"/>
              <a:gd name="connsiteY2-6" fmla="*/ 0 h 3429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71500" h="342900">
                <a:moveTo>
                  <a:pt x="571500" y="342900"/>
                </a:moveTo>
                <a:lnTo>
                  <a:pt x="25400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62"/>
          <p:cNvSpPr/>
          <p:nvPr/>
        </p:nvSpPr>
        <p:spPr>
          <a:xfrm flipH="1" flipV="1">
            <a:off x="5165452" y="3716348"/>
            <a:ext cx="326887" cy="1418428"/>
          </a:xfrm>
          <a:custGeom>
            <a:avLst/>
            <a:gdLst>
              <a:gd name="connsiteX0" fmla="*/ 571500 w 571500"/>
              <a:gd name="connsiteY0" fmla="*/ 1562100 h 1562100"/>
              <a:gd name="connsiteX1" fmla="*/ 254000 w 571500"/>
              <a:gd name="connsiteY1" fmla="*/ 0 h 1562100"/>
              <a:gd name="connsiteX2" fmla="*/ 0 w 571500"/>
              <a:gd name="connsiteY2" fmla="*/ 0 h 1562100"/>
              <a:gd name="connsiteX0-1" fmla="*/ 571500 w 571500"/>
              <a:gd name="connsiteY0-2" fmla="*/ 1016000 h 1016000"/>
              <a:gd name="connsiteX1-3" fmla="*/ 254000 w 571500"/>
              <a:gd name="connsiteY1-4" fmla="*/ 0 h 1016000"/>
              <a:gd name="connsiteX2-5" fmla="*/ 0 w 571500"/>
              <a:gd name="connsiteY2-6" fmla="*/ 0 h 1016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71500" h="1016000">
                <a:moveTo>
                  <a:pt x="571500" y="1016000"/>
                </a:moveTo>
                <a:lnTo>
                  <a:pt x="25400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63"/>
          <p:cNvSpPr/>
          <p:nvPr/>
        </p:nvSpPr>
        <p:spPr>
          <a:xfrm flipH="1" flipV="1">
            <a:off x="5165452" y="3741748"/>
            <a:ext cx="326887" cy="724928"/>
          </a:xfrm>
          <a:custGeom>
            <a:avLst/>
            <a:gdLst>
              <a:gd name="connsiteX0" fmla="*/ 571500 w 571500"/>
              <a:gd name="connsiteY0" fmla="*/ 1562100 h 1562100"/>
              <a:gd name="connsiteX1" fmla="*/ 254000 w 571500"/>
              <a:gd name="connsiteY1" fmla="*/ 0 h 1562100"/>
              <a:gd name="connsiteX2" fmla="*/ 0 w 571500"/>
              <a:gd name="connsiteY2" fmla="*/ 0 h 1562100"/>
              <a:gd name="connsiteX0-1" fmla="*/ 571500 w 571500"/>
              <a:gd name="connsiteY0-2" fmla="*/ 342900 h 342900"/>
              <a:gd name="connsiteX1-3" fmla="*/ 254000 w 571500"/>
              <a:gd name="connsiteY1-4" fmla="*/ 0 h 342900"/>
              <a:gd name="connsiteX2-5" fmla="*/ 0 w 571500"/>
              <a:gd name="connsiteY2-6" fmla="*/ 0 h 3429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71500" h="342900">
                <a:moveTo>
                  <a:pt x="571500" y="342900"/>
                </a:moveTo>
                <a:lnTo>
                  <a:pt x="25400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1663857" y="2263646"/>
            <a:ext cx="1980000" cy="540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20999981" lon="0" rev="0"/>
            </a:camera>
            <a:lightRig rig="flat" dir="t"/>
          </a:scene3d>
          <a:sp3d extrusionH="304800" contourW="1905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1663857" y="2974414"/>
            <a:ext cx="1980000" cy="540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20999981" lon="0" rev="0"/>
            </a:camera>
            <a:lightRig rig="flat" dir="t"/>
          </a:scene3d>
          <a:sp3d extrusionH="304800" contourW="1905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1663857" y="1552878"/>
            <a:ext cx="1980000" cy="540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20999981" lon="0" rev="0"/>
            </a:camera>
            <a:lightRig rig="flat" dir="t"/>
          </a:scene3d>
          <a:sp3d extrusionH="304800" contourW="1905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1663857" y="3685182"/>
            <a:ext cx="1980000" cy="540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20999981" lon="0" rev="0"/>
            </a:camera>
            <a:lightRig rig="flat" dir="t"/>
          </a:scene3d>
          <a:sp3d extrusionH="304800" contourW="1905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gray">
          <a:xfrm>
            <a:off x="1888964" y="3783683"/>
            <a:ext cx="1529778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Affiliated Yan An </a:t>
            </a:r>
          </a:p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Hospital</a:t>
            </a: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gray">
          <a:xfrm>
            <a:off x="1637390" y="1717087"/>
            <a:ext cx="2004971" cy="276999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buClr>
                <a:srgbClr val="1F3F5F"/>
              </a:buClr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Fifth Affiliated Hospital</a:t>
            </a:r>
            <a:endParaRPr lang="en-US" altLang="zh-CN" sz="1200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gray">
          <a:xfrm>
            <a:off x="1636142" y="2424135"/>
            <a:ext cx="2035429" cy="276999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buClr>
                <a:srgbClr val="1F3F5F"/>
              </a:buClr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Sixth Affiliated Hospital</a:t>
            </a:r>
            <a:endParaRPr lang="en-US" altLang="zh-CN" sz="1200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gray">
          <a:xfrm>
            <a:off x="1870256" y="3082353"/>
            <a:ext cx="1516056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Affiliated </a:t>
            </a:r>
            <a:r>
              <a:rPr lang="en-US" altLang="zh-CN" sz="1200" b="1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Qujing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Hospital</a:t>
            </a:r>
          </a:p>
        </p:txBody>
      </p:sp>
      <p:sp>
        <p:nvSpPr>
          <p:cNvPr id="30" name="AutoShape 3"/>
          <p:cNvSpPr>
            <a:spLocks noChangeArrowheads="1"/>
          </p:cNvSpPr>
          <p:nvPr/>
        </p:nvSpPr>
        <p:spPr bwMode="auto">
          <a:xfrm>
            <a:off x="1663857" y="4395950"/>
            <a:ext cx="1980000" cy="540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20999981" lon="0" rev="0"/>
            </a:camera>
            <a:lightRig rig="flat" dir="t"/>
          </a:scene3d>
          <a:sp3d extrusionH="304800" contourW="1905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AutoShape 3"/>
          <p:cNvSpPr>
            <a:spLocks noChangeArrowheads="1"/>
          </p:cNvSpPr>
          <p:nvPr/>
        </p:nvSpPr>
        <p:spPr bwMode="auto">
          <a:xfrm>
            <a:off x="1663857" y="5106717"/>
            <a:ext cx="1980000" cy="540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20999981" lon="0" rev="0"/>
            </a:camera>
            <a:lightRig rig="flat" dir="t"/>
          </a:scene3d>
          <a:sp3d extrusionH="304800" contourW="1905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gray">
          <a:xfrm>
            <a:off x="1771180" y="5222829"/>
            <a:ext cx="1765355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Affiliated Children</a:t>
            </a:r>
            <a:r>
              <a:rPr lang="en-US" altLang="zh-CN" sz="1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’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s </a:t>
            </a:r>
          </a:p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Hospital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gray">
          <a:xfrm>
            <a:off x="1808013" y="4468600"/>
            <a:ext cx="1691681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Affiliated Calmette </a:t>
            </a:r>
          </a:p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Hospital</a:t>
            </a:r>
          </a:p>
        </p:txBody>
      </p:sp>
      <p:sp>
        <p:nvSpPr>
          <p:cNvPr id="36" name="AutoShape 3"/>
          <p:cNvSpPr>
            <a:spLocks noChangeArrowheads="1"/>
          </p:cNvSpPr>
          <p:nvPr/>
        </p:nvSpPr>
        <p:spPr bwMode="auto">
          <a:xfrm>
            <a:off x="5522835" y="2704414"/>
            <a:ext cx="1980000" cy="540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20999981" lon="0" rev="0"/>
            </a:camera>
            <a:lightRig rig="flat" dir="t"/>
          </a:scene3d>
          <a:sp3d extrusionH="304800" contourW="19050">
            <a:bevelT w="101600" prst="convex"/>
            <a:bevelB w="0" h="63500"/>
            <a:contourClr>
              <a:srgbClr val="89FF8C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AutoShape 3"/>
          <p:cNvSpPr>
            <a:spLocks noChangeArrowheads="1"/>
          </p:cNvSpPr>
          <p:nvPr/>
        </p:nvSpPr>
        <p:spPr bwMode="auto">
          <a:xfrm>
            <a:off x="5522835" y="3415182"/>
            <a:ext cx="1980000" cy="540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20999981" lon="0" rev="0"/>
            </a:camera>
            <a:lightRig rig="flat" dir="t"/>
          </a:scene3d>
          <a:sp3d extrusionH="304800" contourW="19050">
            <a:bevelT w="101600" prst="convex"/>
            <a:bevelB w="0" h="63500"/>
            <a:contourClr>
              <a:srgbClr val="89FF8C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AutoShape 3"/>
          <p:cNvSpPr>
            <a:spLocks noChangeArrowheads="1"/>
          </p:cNvSpPr>
          <p:nvPr/>
        </p:nvSpPr>
        <p:spPr bwMode="auto">
          <a:xfrm>
            <a:off x="5522835" y="1993646"/>
            <a:ext cx="1980000" cy="540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20999981" lon="0" rev="0"/>
            </a:camera>
            <a:lightRig rig="flat" dir="t"/>
          </a:scene3d>
          <a:sp3d extrusionH="304800" contourW="19050">
            <a:bevelT w="101600" prst="convex"/>
            <a:bevelB w="0" h="63500"/>
            <a:contourClr>
              <a:srgbClr val="89FF8C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AutoShape 3"/>
          <p:cNvSpPr>
            <a:spLocks noChangeArrowheads="1"/>
          </p:cNvSpPr>
          <p:nvPr/>
        </p:nvSpPr>
        <p:spPr bwMode="auto">
          <a:xfrm>
            <a:off x="5522835" y="4125950"/>
            <a:ext cx="1980000" cy="540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20999981" lon="0" rev="0"/>
            </a:camera>
            <a:lightRig rig="flat" dir="t"/>
          </a:scene3d>
          <a:sp3d extrusionH="304800" contourW="19050">
            <a:bevelT w="101600" prst="convex"/>
            <a:bevelB w="0" h="63500"/>
            <a:contourClr>
              <a:srgbClr val="89FF8C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Rectangle 12"/>
          <p:cNvSpPr>
            <a:spLocks noChangeArrowheads="1"/>
          </p:cNvSpPr>
          <p:nvPr/>
        </p:nvSpPr>
        <p:spPr bwMode="gray">
          <a:xfrm>
            <a:off x="5498929" y="4216986"/>
            <a:ext cx="2011961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Affiliated </a:t>
            </a:r>
            <a:r>
              <a:rPr lang="en-US" altLang="zh-CN" sz="1200" b="1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Fuwai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Cardiovascular Hospital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Rectangle 12"/>
          <p:cNvSpPr>
            <a:spLocks noChangeArrowheads="1"/>
          </p:cNvSpPr>
          <p:nvPr/>
        </p:nvSpPr>
        <p:spPr bwMode="gray">
          <a:xfrm>
            <a:off x="5637339" y="2061321"/>
            <a:ext cx="1750992" cy="46166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Affiliated </a:t>
            </a:r>
            <a:r>
              <a:rPr lang="en-US" altLang="zh-CN" sz="1200" b="1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Zhaotong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Hospital</a:t>
            </a:r>
          </a:p>
        </p:txBody>
      </p:sp>
      <p:sp>
        <p:nvSpPr>
          <p:cNvPr id="42" name="Rectangle 12"/>
          <p:cNvSpPr>
            <a:spLocks noChangeArrowheads="1"/>
          </p:cNvSpPr>
          <p:nvPr/>
        </p:nvSpPr>
        <p:spPr bwMode="gray">
          <a:xfrm>
            <a:off x="5706702" y="2775851"/>
            <a:ext cx="1610633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Affiliated </a:t>
            </a:r>
            <a:r>
              <a:rPr lang="en-US" altLang="zh-CN" sz="1200" b="1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Dehong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Hospital</a:t>
            </a: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gray">
          <a:xfrm>
            <a:off x="5621518" y="3512083"/>
            <a:ext cx="1781000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Affiliated Psychiatric</a:t>
            </a:r>
          </a:p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Hospital</a:t>
            </a:r>
          </a:p>
        </p:txBody>
      </p:sp>
      <p:sp>
        <p:nvSpPr>
          <p:cNvPr id="44" name="AutoShape 3"/>
          <p:cNvSpPr>
            <a:spLocks noChangeArrowheads="1"/>
          </p:cNvSpPr>
          <p:nvPr/>
        </p:nvSpPr>
        <p:spPr bwMode="auto">
          <a:xfrm>
            <a:off x="5522835" y="4836718"/>
            <a:ext cx="1980000" cy="540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20999981" lon="0" rev="0"/>
            </a:camera>
            <a:lightRig rig="flat" dir="t"/>
          </a:scene3d>
          <a:sp3d extrusionH="304800" contourW="19050">
            <a:bevelT w="101600" prst="convex"/>
            <a:bevelB w="0" h="63500"/>
            <a:contourClr>
              <a:srgbClr val="89FF8C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Rectangle 12"/>
          <p:cNvSpPr>
            <a:spLocks noChangeArrowheads="1"/>
          </p:cNvSpPr>
          <p:nvPr/>
        </p:nvSpPr>
        <p:spPr bwMode="gray">
          <a:xfrm>
            <a:off x="5621518" y="4901674"/>
            <a:ext cx="1849417" cy="52322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Affiliated </a:t>
            </a:r>
            <a:r>
              <a:rPr lang="en-US" altLang="zh-CN" sz="1400" b="1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Honghe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  <a:p>
            <a:pPr algn="ctr" defTabSz="683895" fontAlgn="base">
              <a:buFont typeface="Arial" panose="020B0604020202020204" pitchFamily="34" charset="0"/>
              <a:defRPr/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Hospital</a:t>
            </a:r>
          </a:p>
        </p:txBody>
      </p:sp>
      <p:sp>
        <p:nvSpPr>
          <p:cNvPr id="46" name="Oval 93"/>
          <p:cNvSpPr>
            <a:spLocks noChangeAspect="1" noChangeArrowheads="1"/>
          </p:cNvSpPr>
          <p:nvPr/>
        </p:nvSpPr>
        <p:spPr bwMode="auto">
          <a:xfrm>
            <a:off x="3834796" y="3664955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Oval 93"/>
          <p:cNvSpPr>
            <a:spLocks noChangeAspect="1" noChangeArrowheads="1"/>
          </p:cNvSpPr>
          <p:nvPr/>
        </p:nvSpPr>
        <p:spPr bwMode="auto">
          <a:xfrm>
            <a:off x="5102917" y="3656674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89FF8C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8" name="图片 47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885" y="3303332"/>
            <a:ext cx="1021080" cy="861907"/>
          </a:xfrm>
          <a:prstGeom prst="rect">
            <a:avLst/>
          </a:prstGeom>
        </p:spPr>
      </p:pic>
      <p:pic>
        <p:nvPicPr>
          <p:cNvPr id="49" name="Picture 8" descr="个旧市人民医院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4629" y="1133475"/>
            <a:ext cx="1069411" cy="811219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50" name="Picture 11" descr="24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2250" y="1944694"/>
            <a:ext cx="1061790" cy="756440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51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1902" y="2689155"/>
            <a:ext cx="1055423" cy="794231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52" name="Picture 10" descr="20074216335787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18087" y="3466301"/>
            <a:ext cx="1095953" cy="834480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53" name="Picture 4" descr="C:\Documents and Settings\ky\桌面\Temp\kmshrmy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14802" y="4300688"/>
            <a:ext cx="1102523" cy="847222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54" name="Picture 4" descr="http://www.a963.com/com/172874/photo/max/2011031009232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15337" y="5140903"/>
            <a:ext cx="1111979" cy="882237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55" name="图片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735123" y="1794181"/>
            <a:ext cx="987848" cy="764073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56" name="图片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7735124" y="2556986"/>
            <a:ext cx="987848" cy="746346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57" name="图片 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7734600" y="3303333"/>
            <a:ext cx="1004417" cy="706682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58" name="内容占位符 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7734600" y="3998825"/>
            <a:ext cx="999385" cy="750466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59" name="图片 58" descr="5ec6f4104b0c62029a07a996f112e8c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41638" y="4742940"/>
            <a:ext cx="981333" cy="795509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236835" y="9104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5600" algn="r">
              <a:buClrTx/>
              <a:buSzTx/>
              <a:buFontTx/>
            </a:pPr>
            <a:r>
              <a:rPr lang="en-US" altLang="zh-CN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All affiliated hospitals are Grade-A Tertiary Hospitals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2411760" y="836712"/>
            <a:ext cx="673224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70" y="872668"/>
            <a:ext cx="1219200" cy="1219200"/>
          </a:xfrm>
          <a:prstGeom prst="rect">
            <a:avLst/>
          </a:prstGeom>
        </p:spPr>
      </p:pic>
      <p:pic>
        <p:nvPicPr>
          <p:cNvPr id="51" name="图片 50" descr="微信截图_202112011526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53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1295682" y="239443"/>
            <a:ext cx="723137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 latinLnBrk="0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55" name="Text Box 5"/>
          <p:cNvSpPr txBox="1"/>
          <p:nvPr/>
        </p:nvSpPr>
        <p:spPr>
          <a:xfrm>
            <a:off x="3047818" y="1137718"/>
            <a:ext cx="6836542" cy="609398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81A0D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atinLnBrk="0">
              <a:lnSpc>
                <a:spcPct val="120000"/>
              </a:lnSpc>
              <a:spcBef>
                <a:spcPct val="80000"/>
              </a:spcBef>
              <a:spcAft>
                <a:spcPct val="80000"/>
              </a:spcAft>
            </a:pPr>
            <a:r>
              <a:rPr lang="en-US" altLang="zh-CN" sz="2800" b="1" i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18 Academic Units</a:t>
            </a:r>
          </a:p>
        </p:txBody>
      </p:sp>
      <p:sp>
        <p:nvSpPr>
          <p:cNvPr id="72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73681" y="4335779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00A8FA">
                  <a:alpha val="20000"/>
                </a:srgbClr>
              </a:gs>
              <a:gs pos="80000">
                <a:srgbClr val="00B0F0">
                  <a:alpha val="1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00B0F0"/>
                </a:gs>
                <a:gs pos="100000">
                  <a:srgbClr val="00B0F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673681" y="3901224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00A8FA">
                  <a:alpha val="20000"/>
                </a:srgbClr>
              </a:gs>
              <a:gs pos="80000">
                <a:srgbClr val="00B0F0">
                  <a:alpha val="1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00B0F0"/>
                </a:gs>
                <a:gs pos="100000">
                  <a:srgbClr val="00B0F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673681" y="3466671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00A8FA">
                  <a:alpha val="20000"/>
                </a:srgbClr>
              </a:gs>
              <a:gs pos="80000">
                <a:srgbClr val="00B0F0">
                  <a:alpha val="1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00B0F0"/>
                </a:gs>
                <a:gs pos="100000">
                  <a:srgbClr val="00B0F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5" name="矩形 74"/>
          <p:cNvSpPr/>
          <p:nvPr/>
        </p:nvSpPr>
        <p:spPr>
          <a:xfrm>
            <a:off x="673681" y="3021721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00A8FA">
                  <a:alpha val="20000"/>
                </a:srgbClr>
              </a:gs>
              <a:gs pos="80000">
                <a:srgbClr val="00B0F0">
                  <a:alpha val="1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00B0F0"/>
                </a:gs>
                <a:gs pos="100000">
                  <a:srgbClr val="00B0F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673681" y="2587168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00A8FA">
                  <a:alpha val="20000"/>
                </a:srgbClr>
              </a:gs>
              <a:gs pos="80000">
                <a:srgbClr val="00B0F0">
                  <a:alpha val="1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00B0F0"/>
                </a:gs>
                <a:gs pos="100000">
                  <a:srgbClr val="00B0F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673681" y="2152614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00A8FA">
                  <a:alpha val="20000"/>
                </a:srgbClr>
              </a:gs>
              <a:gs pos="80000">
                <a:srgbClr val="00B0F0">
                  <a:alpha val="1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00B0F0"/>
                </a:gs>
                <a:gs pos="100000">
                  <a:srgbClr val="00B0F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2319276" y="4335779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2319276" y="3901224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0" name="矩形 79"/>
          <p:cNvSpPr/>
          <p:nvPr/>
        </p:nvSpPr>
        <p:spPr>
          <a:xfrm>
            <a:off x="2319276" y="3466671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2319276" y="3021721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2319276" y="2587168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2319276" y="2152614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4" name="矩形 83"/>
          <p:cNvSpPr/>
          <p:nvPr/>
        </p:nvSpPr>
        <p:spPr>
          <a:xfrm>
            <a:off x="5353619" y="4333701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5353619" y="3899146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5353619" y="3464593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5353619" y="3019643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>
            <a:off x="5353619" y="2585090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>
            <a:off x="5353619" y="2150536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>
            <a:off x="6999213" y="4333701"/>
            <a:ext cx="1542536" cy="436632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1" name="矩形 90"/>
          <p:cNvSpPr/>
          <p:nvPr/>
        </p:nvSpPr>
        <p:spPr>
          <a:xfrm>
            <a:off x="6999213" y="3899146"/>
            <a:ext cx="1542536" cy="436632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6999213" y="3464593"/>
            <a:ext cx="1542536" cy="436632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>
            <a:off x="6999213" y="3019643"/>
            <a:ext cx="1542536" cy="436632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>
            <a:off x="6999213" y="2585090"/>
            <a:ext cx="1542536" cy="436632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5" name="矩形 94"/>
          <p:cNvSpPr/>
          <p:nvPr/>
        </p:nvSpPr>
        <p:spPr>
          <a:xfrm>
            <a:off x="6999213" y="2150536"/>
            <a:ext cx="1542536" cy="436632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6" name="TextBox 95"/>
          <p:cNvSpPr txBox="1"/>
          <p:nvPr/>
        </p:nvSpPr>
        <p:spPr>
          <a:xfrm>
            <a:off x="2351966" y="2246182"/>
            <a:ext cx="1421340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Graduate School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398471" y="2236308"/>
            <a:ext cx="1406788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外语部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36675" y="2246182"/>
            <a:ext cx="1377685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</a:rPr>
              <a:t>研究生院</a:t>
            </a:r>
            <a:endParaRPr lang="en-US" altLang="zh-CN" sz="1200" dirty="0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9" name="TextBox 99"/>
          <p:cNvSpPr txBox="1"/>
          <p:nvPr/>
        </p:nvSpPr>
        <p:spPr>
          <a:xfrm>
            <a:off x="7005708" y="2147250"/>
            <a:ext cx="1601936" cy="461665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Foreign Languages Department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TextBox 71"/>
          <p:cNvSpPr txBox="1"/>
          <p:nvPr/>
        </p:nvSpPr>
        <p:spPr>
          <a:xfrm>
            <a:off x="2349724" y="2579063"/>
            <a:ext cx="1421340" cy="461665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School of Basic Medical Sciences</a:t>
            </a:r>
          </a:p>
        </p:txBody>
      </p:sp>
      <p:sp>
        <p:nvSpPr>
          <p:cNvPr id="101" name="TextBox 72"/>
          <p:cNvSpPr txBox="1"/>
          <p:nvPr/>
        </p:nvSpPr>
        <p:spPr>
          <a:xfrm>
            <a:off x="5398471" y="2686092"/>
            <a:ext cx="1406788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体育部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" name="TextBox 73"/>
          <p:cNvSpPr txBox="1"/>
          <p:nvPr/>
        </p:nvSpPr>
        <p:spPr>
          <a:xfrm>
            <a:off x="736675" y="2695967"/>
            <a:ext cx="1377685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</a:rPr>
              <a:t>基础医学院</a:t>
            </a:r>
            <a:endParaRPr lang="en-US" altLang="zh-CN" sz="1200" dirty="0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3" name="TextBox 100"/>
          <p:cNvSpPr txBox="1"/>
          <p:nvPr/>
        </p:nvSpPr>
        <p:spPr>
          <a:xfrm>
            <a:off x="7067087" y="2579062"/>
            <a:ext cx="1406787" cy="461665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Sports Department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" name="TextBox 106"/>
          <p:cNvSpPr txBox="1"/>
          <p:nvPr/>
        </p:nvSpPr>
        <p:spPr>
          <a:xfrm>
            <a:off x="2351966" y="3025125"/>
            <a:ext cx="1421340" cy="461665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2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School of Public Health</a:t>
            </a:r>
            <a:endParaRPr lang="en-US" altLang="zh-CN" sz="1200" dirty="0">
              <a:solidFill>
                <a:srgbClr val="BB48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5" name="TextBox 108"/>
          <p:cNvSpPr txBox="1"/>
          <p:nvPr/>
        </p:nvSpPr>
        <p:spPr>
          <a:xfrm>
            <a:off x="5398471" y="3127985"/>
            <a:ext cx="1406788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国际教育学院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6" name="TextBox 109"/>
          <p:cNvSpPr txBox="1"/>
          <p:nvPr/>
        </p:nvSpPr>
        <p:spPr>
          <a:xfrm>
            <a:off x="736675" y="3137859"/>
            <a:ext cx="1377685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</a:rPr>
              <a:t>公共卫生学院</a:t>
            </a:r>
            <a:endParaRPr lang="en-US" altLang="zh-CN" sz="1200" dirty="0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TextBox 111"/>
          <p:cNvSpPr txBox="1"/>
          <p:nvPr/>
        </p:nvSpPr>
        <p:spPr>
          <a:xfrm>
            <a:off x="6999213" y="3019601"/>
            <a:ext cx="1601936" cy="461665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International Education School</a:t>
            </a:r>
          </a:p>
        </p:txBody>
      </p:sp>
      <p:sp>
        <p:nvSpPr>
          <p:cNvPr id="108" name="TextBox 116"/>
          <p:cNvSpPr txBox="1"/>
          <p:nvPr/>
        </p:nvSpPr>
        <p:spPr>
          <a:xfrm>
            <a:off x="2288408" y="3470329"/>
            <a:ext cx="1612904" cy="461665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2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School of Forensic Medicine</a:t>
            </a:r>
            <a:endParaRPr lang="en-US" altLang="zh-CN" sz="1200" dirty="0">
              <a:solidFill>
                <a:srgbClr val="BB48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9" name="TextBox 117"/>
          <p:cNvSpPr txBox="1"/>
          <p:nvPr/>
        </p:nvSpPr>
        <p:spPr>
          <a:xfrm>
            <a:off x="5398471" y="3585660"/>
            <a:ext cx="1406788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继续教育学院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" name="TextBox 118"/>
          <p:cNvSpPr txBox="1"/>
          <p:nvPr/>
        </p:nvSpPr>
        <p:spPr>
          <a:xfrm>
            <a:off x="736675" y="3595534"/>
            <a:ext cx="1377685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</a:rPr>
              <a:t>法医学院</a:t>
            </a:r>
            <a:endParaRPr lang="en-US" altLang="zh-CN" sz="1200" dirty="0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1" name="TextBox 120"/>
          <p:cNvSpPr txBox="1"/>
          <p:nvPr/>
        </p:nvSpPr>
        <p:spPr>
          <a:xfrm>
            <a:off x="6764651" y="3499927"/>
            <a:ext cx="1963225" cy="415498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School of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Continuing Education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TextBox 121"/>
          <p:cNvSpPr txBox="1"/>
          <p:nvPr/>
        </p:nvSpPr>
        <p:spPr>
          <a:xfrm>
            <a:off x="2224373" y="3924062"/>
            <a:ext cx="1722270" cy="400110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0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School of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0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Pharmaceutical Sciences</a:t>
            </a:r>
            <a:endParaRPr lang="en-US" altLang="zh-CN" sz="1000" dirty="0">
              <a:solidFill>
                <a:srgbClr val="BB48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" name="TextBox 122"/>
          <p:cNvSpPr txBox="1"/>
          <p:nvPr/>
        </p:nvSpPr>
        <p:spPr>
          <a:xfrm>
            <a:off x="5398471" y="4003880"/>
            <a:ext cx="1406788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第一临床学院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4" name="TextBox 123"/>
          <p:cNvSpPr txBox="1"/>
          <p:nvPr/>
        </p:nvSpPr>
        <p:spPr>
          <a:xfrm>
            <a:off x="736675" y="4013755"/>
            <a:ext cx="1377685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</a:rPr>
              <a:t>药学院</a:t>
            </a:r>
            <a:endParaRPr lang="en-US" altLang="zh-CN" sz="1200" dirty="0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5" name="TextBox 125"/>
          <p:cNvSpPr txBox="1"/>
          <p:nvPr/>
        </p:nvSpPr>
        <p:spPr>
          <a:xfrm>
            <a:off x="6852985" y="3934480"/>
            <a:ext cx="1786556" cy="415498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The First School of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Clinical Medicine</a:t>
            </a:r>
          </a:p>
        </p:txBody>
      </p:sp>
      <p:sp>
        <p:nvSpPr>
          <p:cNvPr id="116" name="TextBox 126"/>
          <p:cNvSpPr txBox="1"/>
          <p:nvPr/>
        </p:nvSpPr>
        <p:spPr>
          <a:xfrm>
            <a:off x="2374838" y="4322423"/>
            <a:ext cx="1421340" cy="461665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School of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Nursing</a:t>
            </a:r>
          </a:p>
        </p:txBody>
      </p:sp>
      <p:sp>
        <p:nvSpPr>
          <p:cNvPr id="117" name="TextBox 127"/>
          <p:cNvSpPr txBox="1"/>
          <p:nvPr/>
        </p:nvSpPr>
        <p:spPr>
          <a:xfrm>
            <a:off x="5398471" y="4437881"/>
            <a:ext cx="1406788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第二临床学院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8" name="TextBox 128"/>
          <p:cNvSpPr txBox="1"/>
          <p:nvPr/>
        </p:nvSpPr>
        <p:spPr>
          <a:xfrm>
            <a:off x="736675" y="4447756"/>
            <a:ext cx="1377685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</a:rPr>
              <a:t>护理学院</a:t>
            </a:r>
            <a:endParaRPr lang="en-US" altLang="zh-CN" sz="1200" dirty="0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9" name="TextBox 130"/>
          <p:cNvSpPr txBox="1"/>
          <p:nvPr/>
        </p:nvSpPr>
        <p:spPr>
          <a:xfrm>
            <a:off x="6877202" y="4386465"/>
            <a:ext cx="1786556" cy="415498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The Second School of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Clinical Medicine</a:t>
            </a:r>
          </a:p>
        </p:txBody>
      </p:sp>
      <p:sp>
        <p:nvSpPr>
          <p:cNvPr id="120" name="矩形 119"/>
          <p:cNvSpPr/>
          <p:nvPr/>
        </p:nvSpPr>
        <p:spPr>
          <a:xfrm>
            <a:off x="675607" y="5669918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00A8FA">
                  <a:alpha val="20000"/>
                </a:srgbClr>
              </a:gs>
              <a:gs pos="80000">
                <a:srgbClr val="00B0F0">
                  <a:alpha val="1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00B0F0"/>
                </a:gs>
                <a:gs pos="100000">
                  <a:srgbClr val="00B0F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1" name="矩形 120"/>
          <p:cNvSpPr/>
          <p:nvPr/>
        </p:nvSpPr>
        <p:spPr>
          <a:xfrm>
            <a:off x="675607" y="5235363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00A8FA">
                  <a:alpha val="20000"/>
                </a:srgbClr>
              </a:gs>
              <a:gs pos="80000">
                <a:srgbClr val="00B0F0">
                  <a:alpha val="1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00B0F0"/>
                </a:gs>
                <a:gs pos="100000">
                  <a:srgbClr val="00B0F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2" name="矩形 121"/>
          <p:cNvSpPr/>
          <p:nvPr/>
        </p:nvSpPr>
        <p:spPr>
          <a:xfrm>
            <a:off x="675607" y="4800810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00A8FA">
                  <a:alpha val="20000"/>
                </a:srgbClr>
              </a:gs>
              <a:gs pos="80000">
                <a:srgbClr val="00B0F0">
                  <a:alpha val="1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00B0F0"/>
                </a:gs>
                <a:gs pos="100000">
                  <a:srgbClr val="00B0F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3" name="TextBox 118"/>
          <p:cNvSpPr txBox="1"/>
          <p:nvPr/>
        </p:nvSpPr>
        <p:spPr>
          <a:xfrm>
            <a:off x="726792" y="4879587"/>
            <a:ext cx="1377685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</a:rPr>
              <a:t>康复学院</a:t>
            </a:r>
            <a:endParaRPr lang="en-US" altLang="zh-CN" sz="1200" dirty="0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38601" y="5347894"/>
            <a:ext cx="1377685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</a:rPr>
              <a:t>人文与管理学院</a:t>
            </a:r>
            <a:endParaRPr lang="en-US" altLang="zh-CN" sz="1200" dirty="0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5" name="TextBox 128"/>
          <p:cNvSpPr txBox="1"/>
          <p:nvPr/>
        </p:nvSpPr>
        <p:spPr>
          <a:xfrm>
            <a:off x="738601" y="5781895"/>
            <a:ext cx="1377685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</a:rPr>
              <a:t>马克思主义学院</a:t>
            </a:r>
            <a:endParaRPr lang="en-US" altLang="zh-CN" sz="1200" dirty="0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2322455" y="5663633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127" name="矩形 126"/>
          <p:cNvSpPr/>
          <p:nvPr/>
        </p:nvSpPr>
        <p:spPr>
          <a:xfrm>
            <a:off x="2322455" y="5229078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128" name="矩形 127"/>
          <p:cNvSpPr/>
          <p:nvPr/>
        </p:nvSpPr>
        <p:spPr>
          <a:xfrm>
            <a:off x="2322455" y="4794525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129" name="TextBox 116"/>
          <p:cNvSpPr txBox="1"/>
          <p:nvPr/>
        </p:nvSpPr>
        <p:spPr>
          <a:xfrm>
            <a:off x="2358714" y="4775054"/>
            <a:ext cx="1421340" cy="461665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School of Rehabilitation</a:t>
            </a:r>
          </a:p>
        </p:txBody>
      </p:sp>
      <p:sp>
        <p:nvSpPr>
          <p:cNvPr id="130" name="TextBox 121"/>
          <p:cNvSpPr txBox="1"/>
          <p:nvPr/>
        </p:nvSpPr>
        <p:spPr>
          <a:xfrm>
            <a:off x="2159944" y="5266816"/>
            <a:ext cx="1922479" cy="400110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School of Humanities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and Social Science</a:t>
            </a:r>
          </a:p>
        </p:txBody>
      </p:sp>
      <p:sp>
        <p:nvSpPr>
          <p:cNvPr id="131" name="TextBox 126"/>
          <p:cNvSpPr txBox="1"/>
          <p:nvPr/>
        </p:nvSpPr>
        <p:spPr>
          <a:xfrm>
            <a:off x="2411640" y="5684242"/>
            <a:ext cx="1421340" cy="461665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2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School of Marxism</a:t>
            </a:r>
            <a:endParaRPr lang="en-US" altLang="zh-CN" sz="1200" dirty="0">
              <a:solidFill>
                <a:srgbClr val="BB48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5353619" y="5667840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133" name="矩形 132"/>
          <p:cNvSpPr/>
          <p:nvPr/>
        </p:nvSpPr>
        <p:spPr>
          <a:xfrm>
            <a:off x="5353619" y="5233285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134" name="矩形 133"/>
          <p:cNvSpPr/>
          <p:nvPr/>
        </p:nvSpPr>
        <p:spPr>
          <a:xfrm>
            <a:off x="5353619" y="4798732"/>
            <a:ext cx="1542536" cy="436632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135" name="TextBox 117"/>
          <p:cNvSpPr txBox="1"/>
          <p:nvPr/>
        </p:nvSpPr>
        <p:spPr>
          <a:xfrm>
            <a:off x="5398471" y="4919799"/>
            <a:ext cx="1406788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临床肿瘤学院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TextBox 122"/>
          <p:cNvSpPr txBox="1"/>
          <p:nvPr/>
        </p:nvSpPr>
        <p:spPr>
          <a:xfrm>
            <a:off x="5398471" y="5338019"/>
            <a:ext cx="1406788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口腔医学院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TextBox 127"/>
          <p:cNvSpPr txBox="1"/>
          <p:nvPr/>
        </p:nvSpPr>
        <p:spPr>
          <a:xfrm>
            <a:off x="5398471" y="5772020"/>
            <a:ext cx="1406788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海源学院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6999213" y="5667840"/>
            <a:ext cx="1542536" cy="436632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139" name="矩形 138"/>
          <p:cNvSpPr/>
          <p:nvPr/>
        </p:nvSpPr>
        <p:spPr>
          <a:xfrm>
            <a:off x="6999213" y="5233285"/>
            <a:ext cx="1542536" cy="436632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>
            <a:off x="6999213" y="4798732"/>
            <a:ext cx="1542536" cy="436632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141" name="TextBox 120"/>
          <p:cNvSpPr txBox="1"/>
          <p:nvPr/>
        </p:nvSpPr>
        <p:spPr>
          <a:xfrm>
            <a:off x="6968098" y="4802098"/>
            <a:ext cx="1596670" cy="461665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School of Clinical Oncology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2" name="TextBox 125"/>
          <p:cNvSpPr txBox="1"/>
          <p:nvPr/>
        </p:nvSpPr>
        <p:spPr>
          <a:xfrm>
            <a:off x="7096787" y="5222577"/>
            <a:ext cx="1406787" cy="461665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School of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Stomatology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3" name="TextBox 130"/>
          <p:cNvSpPr txBox="1"/>
          <p:nvPr/>
        </p:nvSpPr>
        <p:spPr>
          <a:xfrm>
            <a:off x="7042871" y="5779817"/>
            <a:ext cx="1406787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Haiyuan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College</a:t>
            </a:r>
          </a:p>
        </p:txBody>
      </p:sp>
      <p:pic>
        <p:nvPicPr>
          <p:cNvPr id="144" name="图片 143" descr="微信截图_202112011526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175" y="3425566"/>
            <a:ext cx="1021080" cy="861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8" name="Picture 2" descr="C:\Users\YKD\Pictures\2019070522032214.jpg"/>
          <p:cNvPicPr>
            <a:picLocks noChangeAspect="1" noChangeArrowheads="1"/>
          </p:cNvPicPr>
          <p:nvPr/>
        </p:nvPicPr>
        <p:blipFill>
          <a:blip r:embed="rId3"/>
          <a:srcRect t="15558"/>
          <a:stretch>
            <a:fillRect/>
          </a:stretch>
        </p:blipFill>
        <p:spPr bwMode="auto">
          <a:xfrm>
            <a:off x="251520" y="4351589"/>
            <a:ext cx="4803865" cy="2086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2" descr="一群人站在台上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12" y="4329178"/>
            <a:ext cx="3081944" cy="2055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图文框 10"/>
          <p:cNvSpPr>
            <a:spLocks noChangeAspect="1"/>
          </p:cNvSpPr>
          <p:nvPr/>
        </p:nvSpPr>
        <p:spPr>
          <a:xfrm>
            <a:off x="984798" y="1173222"/>
            <a:ext cx="828000" cy="828000"/>
          </a:xfrm>
          <a:prstGeom prst="frame">
            <a:avLst>
              <a:gd name="adj1" fmla="val 8665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 w="25400">
            <a:noFill/>
          </a:ln>
          <a:effectLst>
            <a:outerShdw blurRad="127000" dist="12700" dir="3000000" algn="ctr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90500" contourW="19050">
            <a:bevelT prst="convex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>
            <a:spLocks noChangeAspect="1"/>
          </p:cNvSpPr>
          <p:nvPr/>
        </p:nvSpPr>
        <p:spPr>
          <a:xfrm>
            <a:off x="1110798" y="1299222"/>
            <a:ext cx="576000" cy="576000"/>
          </a:xfrm>
          <a:prstGeom prst="rect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127000" dist="12700" dir="3000000" algn="ctr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90500" contourW="19050">
            <a:bevelT prst="convex"/>
            <a:bevelB w="0" h="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图文框 12"/>
          <p:cNvSpPr/>
          <p:nvPr/>
        </p:nvSpPr>
        <p:spPr>
          <a:xfrm>
            <a:off x="1835696" y="1173222"/>
            <a:ext cx="6323506" cy="828000"/>
          </a:xfrm>
          <a:prstGeom prst="frame">
            <a:avLst>
              <a:gd name="adj1" fmla="val 3871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 w="25400">
            <a:noFill/>
          </a:ln>
          <a:effectLst>
            <a:outerShdw blurRad="127000" dist="12700" dir="3000000" algn="ctr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90500" contourW="19050">
            <a:bevelT prst="convex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25696" y="1263372"/>
            <a:ext cx="5688000" cy="647700"/>
          </a:xfrm>
          <a:prstGeom prst="rect">
            <a:avLst/>
          </a:prstGeom>
          <a:solidFill>
            <a:schemeClr val="bg1">
              <a:alpha val="30000"/>
            </a:schemeClr>
          </a:solidFill>
          <a:ln w="1905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图文框 14"/>
          <p:cNvSpPr>
            <a:spLocks noChangeAspect="1"/>
          </p:cNvSpPr>
          <p:nvPr/>
        </p:nvSpPr>
        <p:spPr>
          <a:xfrm>
            <a:off x="984798" y="2185593"/>
            <a:ext cx="828000" cy="828000"/>
          </a:xfrm>
          <a:prstGeom prst="frame">
            <a:avLst>
              <a:gd name="adj1" fmla="val 8665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 w="25400">
            <a:noFill/>
          </a:ln>
          <a:effectLst>
            <a:outerShdw blurRad="127000" dist="12700" dir="3000000" algn="ctr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90500" contourW="19050">
            <a:bevelT prst="convex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/>
          <p:cNvSpPr>
            <a:spLocks noChangeAspect="1"/>
          </p:cNvSpPr>
          <p:nvPr/>
        </p:nvSpPr>
        <p:spPr>
          <a:xfrm>
            <a:off x="1110798" y="2311593"/>
            <a:ext cx="576000" cy="576000"/>
          </a:xfrm>
          <a:prstGeom prst="rect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127000" dist="12700" dir="3000000" algn="ctr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90500" contourW="19050">
            <a:bevelT prst="convex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图文框 16"/>
          <p:cNvSpPr/>
          <p:nvPr/>
        </p:nvSpPr>
        <p:spPr>
          <a:xfrm>
            <a:off x="1835696" y="2185593"/>
            <a:ext cx="6323506" cy="828000"/>
          </a:xfrm>
          <a:prstGeom prst="frame">
            <a:avLst>
              <a:gd name="adj1" fmla="val 3871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 w="25400">
            <a:noFill/>
          </a:ln>
          <a:effectLst>
            <a:outerShdw blurRad="127000" dist="12700" dir="3000000" algn="ctr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90500" contourW="19050">
            <a:bevelT prst="convex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925696" y="2275743"/>
            <a:ext cx="5238592" cy="647700"/>
          </a:xfrm>
          <a:prstGeom prst="rect">
            <a:avLst/>
          </a:prstGeom>
          <a:solidFill>
            <a:schemeClr val="bg1">
              <a:alpha val="30000"/>
            </a:schemeClr>
          </a:solidFill>
          <a:ln w="1905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图文框 20"/>
          <p:cNvSpPr>
            <a:spLocks noChangeAspect="1"/>
          </p:cNvSpPr>
          <p:nvPr/>
        </p:nvSpPr>
        <p:spPr>
          <a:xfrm>
            <a:off x="984798" y="3187080"/>
            <a:ext cx="828000" cy="828000"/>
          </a:xfrm>
          <a:prstGeom prst="frame">
            <a:avLst>
              <a:gd name="adj1" fmla="val 8665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 w="25400">
            <a:noFill/>
          </a:ln>
          <a:effectLst>
            <a:outerShdw blurRad="127000" dist="12700" dir="3000000" algn="ctr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90500" contourW="19050">
            <a:bevelT prst="convex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21"/>
          <p:cNvSpPr>
            <a:spLocks noChangeAspect="1"/>
          </p:cNvSpPr>
          <p:nvPr/>
        </p:nvSpPr>
        <p:spPr>
          <a:xfrm>
            <a:off x="1110798" y="3313080"/>
            <a:ext cx="576000" cy="576000"/>
          </a:xfrm>
          <a:prstGeom prst="rect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127000" dist="12700" dir="3000000" algn="ctr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90500" contourW="19050">
            <a:bevelT prst="convex"/>
            <a:bevelB w="0" h="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图文框 22"/>
          <p:cNvSpPr/>
          <p:nvPr/>
        </p:nvSpPr>
        <p:spPr>
          <a:xfrm>
            <a:off x="1835696" y="3187080"/>
            <a:ext cx="6323506" cy="828000"/>
          </a:xfrm>
          <a:prstGeom prst="frame">
            <a:avLst>
              <a:gd name="adj1" fmla="val 3871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 w="25400">
            <a:noFill/>
          </a:ln>
          <a:effectLst>
            <a:outerShdw blurRad="127000" dist="12700" dir="3000000" algn="ctr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90500" contourW="19050">
            <a:bevelT prst="convex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25696" y="3277230"/>
            <a:ext cx="5238592" cy="647700"/>
          </a:xfrm>
          <a:prstGeom prst="rect">
            <a:avLst/>
          </a:prstGeom>
          <a:solidFill>
            <a:schemeClr val="bg1">
              <a:alpha val="30000"/>
            </a:schemeClr>
          </a:solidFill>
          <a:ln w="1905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19"/>
          <p:cNvSpPr txBox="1"/>
          <p:nvPr/>
        </p:nvSpPr>
        <p:spPr>
          <a:xfrm>
            <a:off x="1211086" y="1356390"/>
            <a:ext cx="37542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zh-CN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方正综艺简体" pitchFamily="65" charset="-122"/>
                <a:ea typeface="方正综艺简体" pitchFamily="65" charset="-122"/>
              </a:rPr>
              <a:t>1</a:t>
            </a:r>
            <a:endParaRPr lang="zh-CN" alt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27" name="TextBox 20"/>
          <p:cNvSpPr txBox="1"/>
          <p:nvPr/>
        </p:nvSpPr>
        <p:spPr>
          <a:xfrm>
            <a:off x="1211086" y="2365133"/>
            <a:ext cx="37542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zh-CN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方正综艺简体" pitchFamily="65" charset="-122"/>
                <a:ea typeface="方正综艺简体" pitchFamily="65" charset="-122"/>
              </a:rPr>
              <a:t>2</a:t>
            </a:r>
            <a:endParaRPr lang="zh-CN" alt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28" name="TextBox 21"/>
          <p:cNvSpPr txBox="1"/>
          <p:nvPr/>
        </p:nvSpPr>
        <p:spPr>
          <a:xfrm>
            <a:off x="1211086" y="3373876"/>
            <a:ext cx="37542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zh-CN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方正综艺简体" pitchFamily="65" charset="-122"/>
                <a:ea typeface="方正综艺简体" pitchFamily="65" charset="-122"/>
              </a:rPr>
              <a:t>3</a:t>
            </a:r>
            <a:endParaRPr lang="zh-CN" alt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29" name="TextBox 43"/>
          <p:cNvSpPr txBox="1">
            <a:spLocks noChangeArrowheads="1"/>
          </p:cNvSpPr>
          <p:nvPr/>
        </p:nvSpPr>
        <p:spPr bwMode="auto">
          <a:xfrm>
            <a:off x="1969630" y="2382868"/>
            <a:ext cx="5135041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ea typeface="微软雅黑" panose="020B0503020204020204" charset="-122"/>
              </a:rPr>
              <a:t>More than 100,000 </a:t>
            </a:r>
            <a:r>
              <a:rPr lang="en-US" altLang="zh-CN" sz="2000" b="1" dirty="0">
                <a:solidFill>
                  <a:srgbClr val="002060"/>
                </a:solidFill>
                <a:ea typeface="微软雅黑" panose="020B0503020204020204" charset="-122"/>
              </a:rPr>
              <a:t>full-time graduates</a:t>
            </a:r>
          </a:p>
        </p:txBody>
      </p:sp>
      <p:sp>
        <p:nvSpPr>
          <p:cNvPr id="30" name="TextBox 43"/>
          <p:cNvSpPr txBox="1">
            <a:spLocks noChangeArrowheads="1"/>
          </p:cNvSpPr>
          <p:nvPr/>
        </p:nvSpPr>
        <p:spPr bwMode="auto">
          <a:xfrm>
            <a:off x="2050267" y="1397031"/>
            <a:ext cx="6108935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ea typeface="微软雅黑" panose="020B0503020204020204" charset="-122"/>
              </a:rPr>
              <a:t>More than 400 </a:t>
            </a:r>
            <a:r>
              <a:rPr lang="en-US" altLang="zh-CN" sz="2000" b="1" dirty="0">
                <a:solidFill>
                  <a:srgbClr val="002060"/>
                </a:solidFill>
                <a:ea typeface="微软雅黑" panose="020B0503020204020204" charset="-122"/>
              </a:rPr>
              <a:t>full-time international graduates</a:t>
            </a:r>
          </a:p>
        </p:txBody>
      </p:sp>
      <p:sp>
        <p:nvSpPr>
          <p:cNvPr id="31" name="TextBox 43"/>
          <p:cNvSpPr txBox="1">
            <a:spLocks noChangeArrowheads="1"/>
          </p:cNvSpPr>
          <p:nvPr/>
        </p:nvSpPr>
        <p:spPr bwMode="auto">
          <a:xfrm>
            <a:off x="1877670" y="3401025"/>
            <a:ext cx="5463331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ea typeface="微软雅黑" panose="020B0503020204020204" charset="-122"/>
              </a:rPr>
              <a:t>More than 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charset="-122"/>
                <a:sym typeface="+mn-ea"/>
              </a:rPr>
              <a:t>100,000 </a:t>
            </a:r>
            <a:r>
              <a:rPr lang="en-US" altLang="zh-CN" sz="2000" b="1" dirty="0">
                <a:solidFill>
                  <a:srgbClr val="002466"/>
                </a:solidFill>
                <a:ea typeface="微软雅黑" panose="020B0503020204020204" charset="-122"/>
                <a:sym typeface="+mn-ea"/>
              </a:rPr>
              <a:t>part</a:t>
            </a:r>
            <a:r>
              <a:rPr lang="en-US" altLang="zh-CN" sz="2000" b="1" dirty="0">
                <a:solidFill>
                  <a:srgbClr val="002060"/>
                </a:solidFill>
                <a:ea typeface="微软雅黑" panose="020B0503020204020204" charset="-122"/>
                <a:sym typeface="+mn-ea"/>
              </a:rPr>
              <a:t>-time graduates</a:t>
            </a:r>
            <a:endParaRPr lang="en-US" altLang="zh-CN" sz="2000" b="1" dirty="0">
              <a:solidFill>
                <a:srgbClr val="002060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21663" y="756691"/>
            <a:ext cx="5500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 THE FUTURE</a:t>
            </a:r>
            <a:endParaRPr lang="zh-CN" alt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itle 6"/>
          <p:cNvSpPr txBox="1"/>
          <p:nvPr>
            <p:custDataLst>
              <p:tags r:id="rId1"/>
            </p:custDataLst>
          </p:nvPr>
        </p:nvSpPr>
        <p:spPr>
          <a:xfrm>
            <a:off x="1197776" y="2006011"/>
            <a:ext cx="7190647" cy="35052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77825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zh-CN" sz="2000" b="1" spc="140" dirty="0">
                <a:ln w="3175">
                  <a:noFill/>
                  <a:prstDash val="dash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育人是大学之本</a:t>
            </a:r>
          </a:p>
          <a:p>
            <a:pPr marL="265430" lvl="1" indent="92075" algn="l" fontAlgn="auto" latinLnBrk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Talent cultivation is foundation of h</a:t>
            </a: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igher education </a:t>
            </a:r>
          </a:p>
          <a:p>
            <a:pPr marL="377825" lvl="2" indent="-285750" algn="l" fontAlgn="ctr" latinLnBrk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zh-CN" sz="2000" b="1" spc="100" dirty="0">
                <a:ln w="3175">
                  <a:noFill/>
                  <a:prstDash val="dash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质量是高等教育之“生命线”</a:t>
            </a:r>
            <a:endParaRPr lang="zh-CN" altLang="zh-CN" sz="2000" spc="100" dirty="0">
              <a:ln w="3175">
                <a:noFill/>
                <a:prstDash val="dash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marL="357505" lvl="3" algn="l" fontAlgn="ctr" latinLnBrk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Quality is core of higher education</a:t>
            </a:r>
          </a:p>
          <a:p>
            <a:pPr marL="377825" lvl="4" indent="-285750" algn="l" fontAlgn="ctr" latinLnBrk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zh-CN" sz="2000" b="1" spc="100" dirty="0">
                <a:ln w="3175">
                  <a:noFill/>
                  <a:prstDash val="dash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高质量是高等教育发展的必由之路</a:t>
            </a:r>
          </a:p>
          <a:p>
            <a:pPr marL="357505" lvl="3" algn="l" fontAlgn="ctr" latinLnBrk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High-quality is essential way for higher education development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64883" y="756691"/>
            <a:ext cx="5414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TO APPLY</a:t>
            </a:r>
            <a:endParaRPr lang="zh-CN" alt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标题 1"/>
          <p:cNvSpPr txBox="1"/>
          <p:nvPr/>
        </p:nvSpPr>
        <p:spPr bwMode="black">
          <a:xfrm>
            <a:off x="413792" y="1792001"/>
            <a:ext cx="8316416" cy="14626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ctr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+mj-lt"/>
                <a:ea typeface="+mn-ea"/>
                <a:cs typeface="+mn-cs"/>
              </a:rPr>
              <a:t>Chinese  Government  Scholarship  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+mn-ea"/>
              </a:rPr>
              <a:t>http://www.campuschina.org </a:t>
            </a:r>
            <a:endParaRPr lang="zh-CN" altLang="en-US" sz="3600" b="1" dirty="0">
              <a:solidFill>
                <a:schemeClr val="tx1"/>
              </a:solidFill>
              <a:latin typeface="+mj-lt"/>
              <a:ea typeface="+mn-ea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248172" y="3870270"/>
            <a:ext cx="8619189" cy="12670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</a:rPr>
              <a:t>The Other Programs</a:t>
            </a:r>
            <a:br>
              <a:rPr lang="en-US" altLang="zh-CN" sz="3200" b="1" dirty="0">
                <a:solidFill>
                  <a:srgbClr val="0070C0"/>
                </a:solidFill>
              </a:rPr>
            </a:br>
            <a:r>
              <a:rPr lang="en-US" altLang="zh-CN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http://study.kmmc.cn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altLang="zh-CN" sz="2800" b="1" dirty="0">
                <a:solidFill>
                  <a:srgbClr val="0070C0"/>
                </a:solidFill>
              </a:rPr>
              <a:t>or 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https://kmmc.17gz.org </a:t>
            </a:r>
            <a:endParaRPr lang="zh-CN" altLang="en-US" sz="28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44293" y="1049261"/>
            <a:ext cx="51700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OFFICIAL WEBSITE</a:t>
            </a:r>
            <a:endParaRPr lang="zh-CN" altLang="en-US" sz="4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-540568" y="1652629"/>
            <a:ext cx="10009445" cy="861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ea typeface="+mn-ea"/>
                <a:cs typeface="+mn-cs"/>
              </a:rPr>
              <a:t> </a:t>
            </a:r>
            <a:r>
              <a:rPr lang="en-US" altLang="zh-CN" sz="4000" b="1" dirty="0">
                <a:ea typeface="+mn-ea"/>
                <a:cs typeface="+mn-cs"/>
              </a:rPr>
              <a:t>http://www.kmmc.cn</a:t>
            </a:r>
            <a:endParaRPr lang="zh-CN" altLang="en-US" sz="3600" b="1" u="sng" dirty="0">
              <a:ea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47664" y="2638050"/>
            <a:ext cx="6318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Address: </a:t>
            </a:r>
            <a:r>
              <a:rPr lang="en-US" altLang="zh-CN" b="1" kern="100" dirty="0">
                <a:solidFill>
                  <a:srgbClr val="002060"/>
                </a:solidFill>
                <a:latin typeface="Times New Roman" panose="02020603050405020304"/>
                <a:cs typeface="宋体" panose="02010600030101010101" pitchFamily="2" charset="-122"/>
              </a:rPr>
              <a:t>1168 West </a:t>
            </a:r>
            <a:r>
              <a:rPr lang="en-US" altLang="zh-CN" b="1" kern="100" dirty="0" err="1">
                <a:solidFill>
                  <a:srgbClr val="002060"/>
                </a:solidFill>
                <a:latin typeface="Times New Roman" panose="02020603050405020304"/>
                <a:cs typeface="宋体" panose="02010600030101010101" pitchFamily="2" charset="-122"/>
              </a:rPr>
              <a:t>Chunrong</a:t>
            </a:r>
            <a:r>
              <a:rPr lang="en-US" altLang="zh-CN" b="1" kern="100" dirty="0">
                <a:solidFill>
                  <a:srgbClr val="002060"/>
                </a:solidFill>
                <a:latin typeface="Times New Roman" panose="02020603050405020304"/>
                <a:cs typeface="宋体" panose="02010600030101010101" pitchFamily="2" charset="-122"/>
              </a:rPr>
              <a:t> Road, Chenggong District,</a:t>
            </a:r>
            <a:endParaRPr lang="zh-CN" altLang="zh-CN" sz="2400" b="1" dirty="0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kern="100" dirty="0">
                <a:solidFill>
                  <a:srgbClr val="002060"/>
                </a:solidFill>
                <a:latin typeface="Times New Roman" panose="02020603050405020304"/>
                <a:cs typeface="宋体" panose="02010600030101010101" pitchFamily="2" charset="-122"/>
              </a:rPr>
              <a:t>Kunming, 650500, Yunnan, P.R. China.</a:t>
            </a:r>
            <a:endParaRPr lang="zh-CN" altLang="zh-CN" sz="2400" b="1" dirty="0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b="1" dirty="0"/>
          </a:p>
        </p:txBody>
      </p:sp>
      <p:sp>
        <p:nvSpPr>
          <p:cNvPr id="17" name="文本框 16"/>
          <p:cNvSpPr txBox="1"/>
          <p:nvPr/>
        </p:nvSpPr>
        <p:spPr>
          <a:xfrm>
            <a:off x="1547664" y="3630779"/>
            <a:ext cx="63184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Email: </a:t>
            </a:r>
            <a:r>
              <a:rPr lang="en-US" altLang="zh-CN" b="1" kern="100" dirty="0">
                <a:solidFill>
                  <a:srgbClr val="002060"/>
                </a:solidFill>
                <a:latin typeface="Times New Roman" panose="02020603050405020304"/>
                <a:cs typeface="宋体" panose="02010600030101010101" pitchFamily="2" charset="-122"/>
              </a:rPr>
              <a:t>application_for_admission@kmmu.edu.cn</a:t>
            </a:r>
            <a:endParaRPr lang="zh-CN" altLang="zh-CN" sz="2400" b="1" dirty="0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1547664" y="4183245"/>
            <a:ext cx="6318448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Tel </a:t>
            </a:r>
            <a:r>
              <a:rPr lang="en-US" altLang="zh-CN" sz="2000" b="1" kern="100" dirty="0">
                <a:solidFill>
                  <a:srgbClr val="002060"/>
                </a:solidFill>
                <a:latin typeface="Times New Roman" panose="02020603050405020304"/>
                <a:cs typeface="宋体" panose="02010600030101010101" pitchFamily="2" charset="-122"/>
              </a:rPr>
              <a:t>: +86-871-65932610</a:t>
            </a:r>
            <a:endParaRPr lang="zh-CN" altLang="zh-CN" sz="2000" b="1" dirty="0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000" b="1" dirty="0"/>
              <a:t>Fax</a:t>
            </a:r>
            <a:r>
              <a:rPr lang="en-US" altLang="zh-CN" sz="2000" b="1" kern="100" dirty="0">
                <a:solidFill>
                  <a:srgbClr val="002060"/>
                </a:solidFill>
                <a:latin typeface="Times New Roman" panose="02020603050405020304"/>
                <a:cs typeface="宋体" panose="02010600030101010101" pitchFamily="2" charset="-122"/>
              </a:rPr>
              <a:t>: +86-871-65932610</a:t>
            </a:r>
            <a:endParaRPr lang="zh-CN" altLang="zh-CN" sz="2000" b="1" kern="100" dirty="0">
              <a:solidFill>
                <a:srgbClr val="002060"/>
              </a:solidFill>
              <a:latin typeface="Times New Roman" panose="02020603050405020304"/>
              <a:cs typeface="宋体" panose="02010600030101010101" pitchFamily="2" charset="-122"/>
            </a:endParaRPr>
          </a:p>
          <a:p>
            <a:endParaRPr lang="zh-CN" altLang="en-US" sz="2000" b="1" dirty="0"/>
          </a:p>
        </p:txBody>
      </p:sp>
      <p:sp>
        <p:nvSpPr>
          <p:cNvPr id="21" name="文本框 20"/>
          <p:cNvSpPr txBox="1"/>
          <p:nvPr/>
        </p:nvSpPr>
        <p:spPr>
          <a:xfrm>
            <a:off x="1531624" y="5408338"/>
            <a:ext cx="63184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Staff: </a:t>
            </a:r>
            <a:r>
              <a:rPr lang="en-US" altLang="zh-CN" b="1" kern="100" dirty="0">
                <a:solidFill>
                  <a:srgbClr val="002060"/>
                </a:solidFill>
                <a:latin typeface="Times New Roman" panose="02020603050405020304"/>
              </a:rPr>
              <a:t>Mr. LI, Ms. Zhang</a:t>
            </a:r>
            <a:endParaRPr lang="zh-CN" altLang="zh-CN" sz="2400" b="1" dirty="0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2411760" y="836712"/>
            <a:ext cx="673224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图片 50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53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 latinLnBrk="0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pic>
        <p:nvPicPr>
          <p:cNvPr id="70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82" y="958406"/>
            <a:ext cx="1219200" cy="1219200"/>
          </a:xfrm>
          <a:prstGeom prst="rect">
            <a:avLst/>
          </a:prstGeom>
        </p:spPr>
      </p:pic>
      <p:sp>
        <p:nvSpPr>
          <p:cNvPr id="71" name="Text Box 5"/>
          <p:cNvSpPr txBox="1"/>
          <p:nvPr/>
        </p:nvSpPr>
        <p:spPr>
          <a:xfrm>
            <a:off x="2577430" y="1248187"/>
            <a:ext cx="6836542" cy="498598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81A0D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atinLnBrk="0">
              <a:lnSpc>
                <a:spcPct val="120000"/>
              </a:lnSpc>
              <a:spcBef>
                <a:spcPct val="80000"/>
              </a:spcBef>
              <a:spcAft>
                <a:spcPct val="80000"/>
              </a:spcAft>
            </a:pPr>
            <a:r>
              <a:rPr lang="en-US" altLang="zh-CN" sz="2200" b="1" i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14 Research, Teaching, and Service Units</a:t>
            </a:r>
          </a:p>
        </p:txBody>
      </p:sp>
      <p:sp>
        <p:nvSpPr>
          <p:cNvPr id="72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803020" y="4995381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803020" y="4440517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803020" y="3885653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75" name="矩形 74"/>
          <p:cNvSpPr/>
          <p:nvPr/>
        </p:nvSpPr>
        <p:spPr>
          <a:xfrm>
            <a:off x="803020" y="3317516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803020" y="2762653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803020" y="2207789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2392706" y="4995381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8225FF">
                  <a:alpha val="15000"/>
                </a:srgbClr>
              </a:gs>
              <a:gs pos="80000">
                <a:srgbClr val="8F3BFF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B66DFF"/>
                </a:gs>
                <a:gs pos="100000">
                  <a:srgbClr val="B871FF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2392706" y="4440517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8225FF">
                  <a:alpha val="15000"/>
                </a:srgbClr>
              </a:gs>
              <a:gs pos="80000">
                <a:srgbClr val="8F3BFF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B66DFF"/>
                </a:gs>
                <a:gs pos="100000">
                  <a:srgbClr val="B871FF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0" name="矩形 79"/>
          <p:cNvSpPr/>
          <p:nvPr/>
        </p:nvSpPr>
        <p:spPr>
          <a:xfrm>
            <a:off x="2392706" y="3885653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8225FF">
                  <a:alpha val="15000"/>
                </a:srgbClr>
              </a:gs>
              <a:gs pos="80000">
                <a:srgbClr val="8F3BFF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B66DFF"/>
                </a:gs>
                <a:gs pos="100000">
                  <a:srgbClr val="B871FF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2392706" y="3317516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8225FF">
                  <a:alpha val="15000"/>
                </a:srgbClr>
              </a:gs>
              <a:gs pos="80000">
                <a:srgbClr val="8F3BFF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B66DFF"/>
                </a:gs>
                <a:gs pos="100000">
                  <a:srgbClr val="B871FF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2392706" y="2762653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8225FF">
                  <a:alpha val="15000"/>
                </a:srgbClr>
              </a:gs>
              <a:gs pos="80000">
                <a:srgbClr val="8F3BFF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B66DFF"/>
                </a:gs>
                <a:gs pos="100000">
                  <a:srgbClr val="B871FF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2392706" y="2207789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8225FF">
                  <a:alpha val="15000"/>
                </a:srgbClr>
              </a:gs>
              <a:gs pos="80000">
                <a:srgbClr val="8F3BFF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B66DFF"/>
                </a:gs>
                <a:gs pos="100000">
                  <a:srgbClr val="B871FF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4" name="矩形 83"/>
          <p:cNvSpPr/>
          <p:nvPr/>
        </p:nvSpPr>
        <p:spPr>
          <a:xfrm>
            <a:off x="5185925" y="5018366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5185925" y="4463502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5185925" y="3908638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5185925" y="3340501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>
            <a:off x="5185925" y="2785638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>
            <a:off x="5185925" y="2230774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>
            <a:off x="6775610" y="5018366"/>
            <a:ext cx="1490129" cy="557518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1" name="矩形 90"/>
          <p:cNvSpPr/>
          <p:nvPr/>
        </p:nvSpPr>
        <p:spPr>
          <a:xfrm>
            <a:off x="6775610" y="4463502"/>
            <a:ext cx="1490129" cy="557518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6775610" y="3908638"/>
            <a:ext cx="1490129" cy="557518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>
            <a:off x="6775610" y="3340501"/>
            <a:ext cx="1490129" cy="557518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>
            <a:off x="6775610" y="2785638"/>
            <a:ext cx="1490129" cy="557518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5" name="矩形 94"/>
          <p:cNvSpPr/>
          <p:nvPr/>
        </p:nvSpPr>
        <p:spPr>
          <a:xfrm>
            <a:off x="6775610" y="2230774"/>
            <a:ext cx="1490129" cy="557518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96" name="TextBox 95"/>
          <p:cNvSpPr txBox="1"/>
          <p:nvPr/>
        </p:nvSpPr>
        <p:spPr>
          <a:xfrm>
            <a:off x="745638" y="2290421"/>
            <a:ext cx="1635317" cy="553998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教学质量监控与评估中心</a:t>
            </a:r>
            <a:endParaRPr lang="en-US" altLang="zh-CN" sz="1000" dirty="0">
              <a:solidFill>
                <a:srgbClr val="BB480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（高教研究所）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rgbClr val="BB48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229253" y="2340293"/>
            <a:ext cx="1358993" cy="307777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学报编辑部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2112644" y="2336230"/>
            <a:ext cx="2067936" cy="338554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Teaching Quality Monitoring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&amp; Evaluation Center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6746919" y="2320224"/>
            <a:ext cx="1547510" cy="430887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University Editorial Department</a:t>
            </a:r>
          </a:p>
        </p:txBody>
      </p:sp>
      <p:sp>
        <p:nvSpPr>
          <p:cNvPr id="100" name="TextBox 71"/>
          <p:cNvSpPr txBox="1"/>
          <p:nvPr/>
        </p:nvSpPr>
        <p:spPr>
          <a:xfrm>
            <a:off x="575765" y="2911055"/>
            <a:ext cx="1975061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生物医学工程研究院</a:t>
            </a:r>
          </a:p>
        </p:txBody>
      </p:sp>
      <p:sp>
        <p:nvSpPr>
          <p:cNvPr id="101" name="TextBox 72"/>
          <p:cNvSpPr txBox="1"/>
          <p:nvPr/>
        </p:nvSpPr>
        <p:spPr>
          <a:xfrm>
            <a:off x="5229253" y="2914604"/>
            <a:ext cx="1358993" cy="307777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档案馆</a:t>
            </a:r>
          </a:p>
        </p:txBody>
      </p:sp>
      <p:sp>
        <p:nvSpPr>
          <p:cNvPr id="102" name="TextBox 80"/>
          <p:cNvSpPr txBox="1"/>
          <p:nvPr/>
        </p:nvSpPr>
        <p:spPr>
          <a:xfrm>
            <a:off x="2293149" y="2858637"/>
            <a:ext cx="1710663" cy="400110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0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Biomedical engineering Research Institute</a:t>
            </a:r>
            <a:endParaRPr lang="en-US" altLang="zh-CN" sz="10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3" name="TextBox 100"/>
          <p:cNvSpPr txBox="1"/>
          <p:nvPr/>
        </p:nvSpPr>
        <p:spPr>
          <a:xfrm>
            <a:off x="6817785" y="2924559"/>
            <a:ext cx="1447954" cy="307777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Archive Center</a:t>
            </a:r>
          </a:p>
        </p:txBody>
      </p:sp>
      <p:sp>
        <p:nvSpPr>
          <p:cNvPr id="104" name="TextBox 106"/>
          <p:cNvSpPr txBox="1"/>
          <p:nvPr/>
        </p:nvSpPr>
        <p:spPr>
          <a:xfrm>
            <a:off x="425582" y="3416584"/>
            <a:ext cx="2191085" cy="600164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科技成果孵化中心</a:t>
            </a:r>
            <a:endParaRPr lang="en-US" altLang="zh-CN" sz="1100" dirty="0">
              <a:solidFill>
                <a:srgbClr val="BB480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（技术转移中心）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dirty="0">
              <a:solidFill>
                <a:srgbClr val="BB48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5" name="TextBox 108"/>
          <p:cNvSpPr txBox="1"/>
          <p:nvPr/>
        </p:nvSpPr>
        <p:spPr>
          <a:xfrm>
            <a:off x="5229253" y="3478838"/>
            <a:ext cx="1358993" cy="307777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校医院</a:t>
            </a:r>
          </a:p>
        </p:txBody>
      </p:sp>
      <p:sp>
        <p:nvSpPr>
          <p:cNvPr id="106" name="TextBox 110"/>
          <p:cNvSpPr txBox="1"/>
          <p:nvPr/>
        </p:nvSpPr>
        <p:spPr>
          <a:xfrm>
            <a:off x="2067855" y="3416155"/>
            <a:ext cx="2112725" cy="415498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7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Technology Achievement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7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Incubation Centre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7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 (technology transference centre)</a:t>
            </a:r>
            <a:endParaRPr lang="en-US" altLang="zh-CN" sz="7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TextBox 111"/>
          <p:cNvSpPr txBox="1"/>
          <p:nvPr/>
        </p:nvSpPr>
        <p:spPr>
          <a:xfrm>
            <a:off x="6881283" y="3396218"/>
            <a:ext cx="1358992" cy="523220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School Hospital</a:t>
            </a:r>
          </a:p>
        </p:txBody>
      </p:sp>
      <p:sp>
        <p:nvSpPr>
          <p:cNvPr id="108" name="TextBox 116"/>
          <p:cNvSpPr txBox="1"/>
          <p:nvPr/>
        </p:nvSpPr>
        <p:spPr>
          <a:xfrm>
            <a:off x="885118" y="4007114"/>
            <a:ext cx="1373051" cy="307777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临床技能中心</a:t>
            </a:r>
          </a:p>
        </p:txBody>
      </p:sp>
      <p:sp>
        <p:nvSpPr>
          <p:cNvPr id="109" name="TextBox 117"/>
          <p:cNvSpPr txBox="1"/>
          <p:nvPr/>
        </p:nvSpPr>
        <p:spPr>
          <a:xfrm>
            <a:off x="5142135" y="4096181"/>
            <a:ext cx="1546357" cy="261610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平政校区管委会</a:t>
            </a:r>
          </a:p>
        </p:txBody>
      </p:sp>
      <p:sp>
        <p:nvSpPr>
          <p:cNvPr id="110" name="TextBox 119"/>
          <p:cNvSpPr txBox="1"/>
          <p:nvPr/>
        </p:nvSpPr>
        <p:spPr>
          <a:xfrm>
            <a:off x="2469917" y="3912185"/>
            <a:ext cx="1330878" cy="523220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Clinical Skill Centre</a:t>
            </a:r>
            <a:endParaRPr lang="en-US" altLang="zh-CN" sz="14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1" name="TextBox 120"/>
          <p:cNvSpPr txBox="1"/>
          <p:nvPr/>
        </p:nvSpPr>
        <p:spPr>
          <a:xfrm>
            <a:off x="6881283" y="3922585"/>
            <a:ext cx="1358992" cy="553998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Management Committee of </a:t>
            </a:r>
            <a:r>
              <a:rPr lang="en-GB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Pingzheng</a:t>
            </a:r>
            <a:r>
              <a:rPr lang="en-GB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Campus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TextBox 121"/>
          <p:cNvSpPr txBox="1"/>
          <p:nvPr/>
        </p:nvSpPr>
        <p:spPr>
          <a:xfrm>
            <a:off x="388958" y="4531480"/>
            <a:ext cx="2365369" cy="400110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实验动物学部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（云南省实验动物管理办公室）</a:t>
            </a:r>
          </a:p>
        </p:txBody>
      </p:sp>
      <p:sp>
        <p:nvSpPr>
          <p:cNvPr id="113" name="TextBox 122"/>
          <p:cNvSpPr txBox="1"/>
          <p:nvPr/>
        </p:nvSpPr>
        <p:spPr>
          <a:xfrm>
            <a:off x="5242741" y="4604073"/>
            <a:ext cx="1358993" cy="261610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经管办学点管委会</a:t>
            </a:r>
          </a:p>
        </p:txBody>
      </p:sp>
      <p:sp>
        <p:nvSpPr>
          <p:cNvPr id="114" name="TextBox 124"/>
          <p:cNvSpPr txBox="1"/>
          <p:nvPr/>
        </p:nvSpPr>
        <p:spPr>
          <a:xfrm>
            <a:off x="2207651" y="4533345"/>
            <a:ext cx="1897655" cy="430887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1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Laboratory Animal Department</a:t>
            </a:r>
            <a:endParaRPr lang="en-US" altLang="zh-CN" sz="11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5" name="TextBox 125"/>
          <p:cNvSpPr txBox="1"/>
          <p:nvPr/>
        </p:nvSpPr>
        <p:spPr>
          <a:xfrm>
            <a:off x="6863706" y="4465262"/>
            <a:ext cx="1358992" cy="553998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Management Committee of </a:t>
            </a:r>
            <a:r>
              <a:rPr lang="en-GB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Jingguan</a:t>
            </a:r>
            <a:r>
              <a:rPr lang="en-GB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Campus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TextBox 126"/>
          <p:cNvSpPr txBox="1"/>
          <p:nvPr/>
        </p:nvSpPr>
        <p:spPr>
          <a:xfrm>
            <a:off x="834600" y="5138361"/>
            <a:ext cx="1373051" cy="307777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图书馆</a:t>
            </a:r>
          </a:p>
        </p:txBody>
      </p:sp>
      <p:sp>
        <p:nvSpPr>
          <p:cNvPr id="117" name="TextBox 127"/>
          <p:cNvSpPr txBox="1"/>
          <p:nvPr/>
        </p:nvSpPr>
        <p:spPr>
          <a:xfrm>
            <a:off x="5157810" y="5196535"/>
            <a:ext cx="1546357" cy="246221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资产经营有限责任公司</a:t>
            </a:r>
          </a:p>
        </p:txBody>
      </p:sp>
      <p:sp>
        <p:nvSpPr>
          <p:cNvPr id="118" name="TextBox 129"/>
          <p:cNvSpPr txBox="1"/>
          <p:nvPr/>
        </p:nvSpPr>
        <p:spPr>
          <a:xfrm>
            <a:off x="2469917" y="5138361"/>
            <a:ext cx="1330878" cy="307777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Library</a:t>
            </a:r>
          </a:p>
        </p:txBody>
      </p:sp>
      <p:sp>
        <p:nvSpPr>
          <p:cNvPr id="119" name="TextBox 130"/>
          <p:cNvSpPr txBox="1"/>
          <p:nvPr/>
        </p:nvSpPr>
        <p:spPr>
          <a:xfrm>
            <a:off x="6804448" y="5138361"/>
            <a:ext cx="1358992" cy="400110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Asset Management Co., Ltd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803049" y="5566332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C000">
                  <a:alpha val="7000"/>
                </a:srgbClr>
              </a:gs>
              <a:gs pos="80000">
                <a:srgbClr val="DEA310">
                  <a:alpha val="6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4C95E"/>
                </a:gs>
                <a:gs pos="100000">
                  <a:srgbClr val="FFC00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121" name="TextBox 126"/>
          <p:cNvSpPr txBox="1"/>
          <p:nvPr/>
        </p:nvSpPr>
        <p:spPr>
          <a:xfrm>
            <a:off x="710887" y="5710736"/>
            <a:ext cx="1669232" cy="307777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rgbClr val="BB4801"/>
                </a:solidFill>
                <a:latin typeface="微软雅黑" panose="020B0503020204020204" charset="-122"/>
                <a:ea typeface="微软雅黑" panose="020B0503020204020204" charset="-122"/>
              </a:rPr>
              <a:t>现代教育技术中心</a:t>
            </a:r>
          </a:p>
        </p:txBody>
      </p:sp>
      <p:sp>
        <p:nvSpPr>
          <p:cNvPr id="122" name="矩形 121"/>
          <p:cNvSpPr/>
          <p:nvPr/>
        </p:nvSpPr>
        <p:spPr>
          <a:xfrm>
            <a:off x="2392706" y="5562897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8225FF">
                  <a:alpha val="15000"/>
                </a:srgbClr>
              </a:gs>
              <a:gs pos="80000">
                <a:srgbClr val="8F3BFF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B66DFF"/>
                </a:gs>
                <a:gs pos="100000">
                  <a:srgbClr val="B871FF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123" name="矩形 122"/>
          <p:cNvSpPr/>
          <p:nvPr/>
        </p:nvSpPr>
        <p:spPr>
          <a:xfrm>
            <a:off x="5185925" y="5585882"/>
            <a:ext cx="1490129" cy="557518"/>
          </a:xfrm>
          <a:prstGeom prst="rect">
            <a:avLst/>
          </a:prstGeom>
          <a:gradFill flip="none" rotWithShape="1">
            <a:gsLst>
              <a:gs pos="15000">
                <a:srgbClr val="FF3525">
                  <a:alpha val="9000"/>
                </a:srgbClr>
              </a:gs>
              <a:gs pos="80000">
                <a:srgbClr val="CB2723">
                  <a:alpha val="9000"/>
                </a:srgb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rgbClr val="FE5050"/>
                </a:gs>
                <a:gs pos="100000">
                  <a:srgbClr val="FE5050"/>
                </a:gs>
              </a:gsLst>
              <a:lin ang="0" scaled="1"/>
              <a:tileRect/>
            </a:gradFill>
          </a:ln>
          <a:effectLst/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124" name="矩形 123"/>
          <p:cNvSpPr/>
          <p:nvPr/>
        </p:nvSpPr>
        <p:spPr>
          <a:xfrm>
            <a:off x="6775610" y="5585882"/>
            <a:ext cx="1490129" cy="557518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75000"/>
                  <a:alpha val="24000"/>
                </a:schemeClr>
              </a:gs>
              <a:gs pos="80000">
                <a:schemeClr val="bg1">
                  <a:lumMod val="50000"/>
                  <a:alpha val="22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  <a:alpha val="93000"/>
                  </a:schemeClr>
                </a:gs>
                <a:gs pos="100000">
                  <a:schemeClr val="bg1">
                    <a:lumMod val="75000"/>
                    <a:alpha val="93000"/>
                  </a:schemeClr>
                </a:gs>
              </a:gsLst>
              <a:lin ang="0" scaled="1"/>
              <a:tileRect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glow" dir="t">
              <a:rot lat="0" lon="0" rev="10200000"/>
            </a:lightRig>
          </a:scene3d>
          <a:sp3d contourW="12700" prstMaterial="plastic">
            <a:bevelT w="82550" h="101600" prst="convex"/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zh-CN" altLang="en-US"/>
          </a:p>
        </p:txBody>
      </p:sp>
      <p:sp>
        <p:nvSpPr>
          <p:cNvPr id="125" name="TextBox 127"/>
          <p:cNvSpPr txBox="1"/>
          <p:nvPr/>
        </p:nvSpPr>
        <p:spPr>
          <a:xfrm>
            <a:off x="5076923" y="5752589"/>
            <a:ext cx="1775850" cy="276999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后勤服务发展中心</a:t>
            </a:r>
          </a:p>
        </p:txBody>
      </p:sp>
      <p:sp>
        <p:nvSpPr>
          <p:cNvPr id="126" name="TextBox 129"/>
          <p:cNvSpPr txBox="1"/>
          <p:nvPr/>
        </p:nvSpPr>
        <p:spPr>
          <a:xfrm>
            <a:off x="2489121" y="5622543"/>
            <a:ext cx="1330878" cy="400110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0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Modern Education Technology Centre</a:t>
            </a:r>
            <a:endParaRPr lang="en-US" altLang="zh-CN" sz="10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TextBox 130"/>
          <p:cNvSpPr txBox="1"/>
          <p:nvPr/>
        </p:nvSpPr>
        <p:spPr>
          <a:xfrm>
            <a:off x="6841178" y="5587625"/>
            <a:ext cx="1358992" cy="553998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10200000"/>
            </a:lightRig>
          </a:scene3d>
        </p:spPr>
        <p:txBody>
          <a:bodyPr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Logistics Service </a:t>
            </a:r>
            <a:r>
              <a:rPr lang="en-GB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Development Centre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8" name="图片 127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087" y="3488484"/>
            <a:ext cx="1021080" cy="861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41" name="Freeform 9"/>
          <p:cNvSpPr/>
          <p:nvPr/>
        </p:nvSpPr>
        <p:spPr bwMode="auto">
          <a:xfrm>
            <a:off x="6598205" y="2628961"/>
            <a:ext cx="2409825" cy="132397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53" y="5"/>
              </a:cxn>
              <a:cxn ang="0">
                <a:pos x="253" y="121"/>
              </a:cxn>
              <a:cxn ang="0">
                <a:pos x="131" y="139"/>
              </a:cxn>
              <a:cxn ang="0">
                <a:pos x="0" y="15"/>
              </a:cxn>
            </a:cxnLst>
            <a:rect l="0" t="0" r="r" b="b"/>
            <a:pathLst>
              <a:path w="253" h="139">
                <a:moveTo>
                  <a:pt x="0" y="15"/>
                </a:moveTo>
                <a:cubicBezTo>
                  <a:pt x="76" y="2"/>
                  <a:pt x="172" y="0"/>
                  <a:pt x="253" y="5"/>
                </a:cubicBezTo>
                <a:cubicBezTo>
                  <a:pt x="253" y="44"/>
                  <a:pt x="253" y="82"/>
                  <a:pt x="253" y="121"/>
                </a:cubicBezTo>
                <a:cubicBezTo>
                  <a:pt x="211" y="122"/>
                  <a:pt x="168" y="126"/>
                  <a:pt x="131" y="139"/>
                </a:cubicBezTo>
                <a:cubicBezTo>
                  <a:pt x="84" y="96"/>
                  <a:pt x="38" y="53"/>
                  <a:pt x="0" y="15"/>
                </a:cubicBezTo>
                <a:close/>
              </a:path>
            </a:pathLst>
          </a:cu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190500" dist="12700" dir="3000000" algn="ctr">
              <a:srgbClr val="000000">
                <a:alpha val="35000"/>
              </a:srgbClr>
            </a:outerShdw>
          </a:effectLst>
          <a:scene3d>
            <a:camera prst="perspectiveRelaxedModerately" fov="0"/>
            <a:lightRig rig="flat" dir="t"/>
          </a:scene3d>
          <a:sp3d extrusionH="190500" contourW="19050">
            <a:bevelT prst="convex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Freeform 8"/>
          <p:cNvSpPr/>
          <p:nvPr/>
        </p:nvSpPr>
        <p:spPr bwMode="auto">
          <a:xfrm>
            <a:off x="3816905" y="2690527"/>
            <a:ext cx="3924300" cy="2200275"/>
          </a:xfrm>
          <a:custGeom>
            <a:avLst/>
            <a:gdLst/>
            <a:ahLst/>
            <a:cxnLst>
              <a:cxn ang="0">
                <a:pos x="412" y="126"/>
              </a:cxn>
              <a:cxn ang="0">
                <a:pos x="270" y="231"/>
              </a:cxn>
              <a:cxn ang="0">
                <a:pos x="0" y="121"/>
              </a:cxn>
              <a:cxn ang="0">
                <a:pos x="281" y="0"/>
              </a:cxn>
              <a:cxn ang="0">
                <a:pos x="412" y="126"/>
              </a:cxn>
            </a:cxnLst>
            <a:rect l="0" t="0" r="r" b="b"/>
            <a:pathLst>
              <a:path w="412" h="231">
                <a:moveTo>
                  <a:pt x="412" y="126"/>
                </a:moveTo>
                <a:cubicBezTo>
                  <a:pt x="363" y="143"/>
                  <a:pt x="304" y="182"/>
                  <a:pt x="270" y="231"/>
                </a:cubicBezTo>
                <a:cubicBezTo>
                  <a:pt x="184" y="198"/>
                  <a:pt x="73" y="150"/>
                  <a:pt x="0" y="121"/>
                </a:cubicBezTo>
                <a:cubicBezTo>
                  <a:pt x="87" y="63"/>
                  <a:pt x="182" y="19"/>
                  <a:pt x="281" y="0"/>
                </a:cubicBezTo>
                <a:cubicBezTo>
                  <a:pt x="318" y="37"/>
                  <a:pt x="370" y="85"/>
                  <a:pt x="412" y="126"/>
                </a:cubicBezTo>
                <a:close/>
              </a:path>
            </a:pathLst>
          </a:cu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190500" dist="12700" dir="3000000" algn="ctr">
              <a:srgbClr val="000000">
                <a:alpha val="35000"/>
              </a:srgbClr>
            </a:outerShdw>
          </a:effectLst>
          <a:scene3d>
            <a:camera prst="perspectiveRelaxedModerately" fov="0"/>
            <a:lightRig rig="flat" dir="t"/>
          </a:scene3d>
          <a:sp3d extrusionH="190500" contourW="19050">
            <a:bevelT prst="convex"/>
            <a:contourClr>
              <a:srgbClr val="89FF8C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Freeform 7"/>
          <p:cNvSpPr/>
          <p:nvPr/>
        </p:nvSpPr>
        <p:spPr bwMode="auto">
          <a:xfrm>
            <a:off x="630908" y="3624448"/>
            <a:ext cx="5695950" cy="2933700"/>
          </a:xfrm>
          <a:custGeom>
            <a:avLst/>
            <a:gdLst/>
            <a:ahLst/>
            <a:cxnLst>
              <a:cxn ang="0">
                <a:pos x="598" y="112"/>
              </a:cxn>
              <a:cxn ang="0">
                <a:pos x="534" y="308"/>
              </a:cxn>
              <a:cxn ang="0">
                <a:pos x="0" y="308"/>
              </a:cxn>
              <a:cxn ang="0">
                <a:pos x="323" y="0"/>
              </a:cxn>
              <a:cxn ang="0">
                <a:pos x="598" y="112"/>
              </a:cxn>
            </a:cxnLst>
            <a:rect l="0" t="0" r="r" b="b"/>
            <a:pathLst>
              <a:path w="598" h="308">
                <a:moveTo>
                  <a:pt x="598" y="112"/>
                </a:moveTo>
                <a:cubicBezTo>
                  <a:pt x="569" y="160"/>
                  <a:pt x="544" y="226"/>
                  <a:pt x="534" y="308"/>
                </a:cubicBezTo>
                <a:lnTo>
                  <a:pt x="0" y="308"/>
                </a:lnTo>
                <a:cubicBezTo>
                  <a:pt x="95" y="185"/>
                  <a:pt x="207" y="76"/>
                  <a:pt x="323" y="0"/>
                </a:cubicBezTo>
                <a:cubicBezTo>
                  <a:pt x="393" y="28"/>
                  <a:pt x="525" y="83"/>
                  <a:pt x="598" y="112"/>
                </a:cubicBezTo>
                <a:close/>
              </a:path>
            </a:pathLst>
          </a:cu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127000" dist="12700" dir="3000000" algn="ctr">
              <a:srgbClr val="000000">
                <a:alpha val="35000"/>
              </a:srgbClr>
            </a:outerShdw>
          </a:effectLst>
          <a:scene3d>
            <a:camera prst="perspectiveRelaxedModerately" fov="0"/>
            <a:lightRig rig="flat" dir="t"/>
          </a:scene3d>
          <a:sp3d extrusionH="190500" contourW="19050">
            <a:bevelT prst="convex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Freeform 14"/>
          <p:cNvSpPr/>
          <p:nvPr/>
        </p:nvSpPr>
        <p:spPr bwMode="auto">
          <a:xfrm>
            <a:off x="5924387" y="4076333"/>
            <a:ext cx="2943225" cy="2245678"/>
          </a:xfrm>
          <a:custGeom>
            <a:avLst/>
            <a:gdLst/>
            <a:ahLst/>
            <a:cxnLst>
              <a:cxn ang="0">
                <a:pos x="309" y="0"/>
              </a:cxn>
              <a:cxn ang="0">
                <a:pos x="309" y="299"/>
              </a:cxn>
              <a:cxn ang="0">
                <a:pos x="0" y="299"/>
              </a:cxn>
              <a:cxn ang="0">
                <a:pos x="309" y="0"/>
              </a:cxn>
            </a:cxnLst>
            <a:rect l="0" t="0" r="r" b="b"/>
            <a:pathLst>
              <a:path w="309" h="299">
                <a:moveTo>
                  <a:pt x="309" y="0"/>
                </a:moveTo>
                <a:lnTo>
                  <a:pt x="309" y="299"/>
                </a:lnTo>
                <a:lnTo>
                  <a:pt x="0" y="299"/>
                </a:lnTo>
                <a:cubicBezTo>
                  <a:pt x="2" y="134"/>
                  <a:pt x="138" y="0"/>
                  <a:pt x="3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TextBox 146"/>
          <p:cNvSpPr txBox="1">
            <a:spLocks noChangeArrowheads="1"/>
          </p:cNvSpPr>
          <p:nvPr/>
        </p:nvSpPr>
        <p:spPr bwMode="auto">
          <a:xfrm>
            <a:off x="5031502" y="3436276"/>
            <a:ext cx="191872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contourClr>
                <a:schemeClr val="tx1"/>
              </a:contourClr>
            </a:sp3d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4,396 </a:t>
            </a:r>
          </a:p>
          <a:p>
            <a:pPr algn="ctr" fontAlgn="auto">
              <a:lnSpc>
                <a:spcPct val="100000"/>
              </a:lnSpc>
            </a:pPr>
            <a:r>
              <a:rPr lang="en-US" altLang="zh-CN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postgraduates</a:t>
            </a:r>
            <a:endParaRPr lang="en-US" altLang="zh-CN" sz="2000" dirty="0">
              <a:ln w="0">
                <a:noFill/>
              </a:ln>
              <a:solidFill>
                <a:schemeClr val="bg1"/>
              </a:solidFill>
              <a:effectLst>
                <a:outerShdw blurRad="127000" sx="104000" sy="104000" algn="ctr" rotWithShape="0">
                  <a:srgbClr val="072600"/>
                </a:outerShdw>
                <a:reflection blurRad="6350" stA="50000" endA="300" endPos="50000" dist="60007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TextBox 146"/>
          <p:cNvSpPr txBox="1">
            <a:spLocks noChangeArrowheads="1"/>
          </p:cNvSpPr>
          <p:nvPr/>
        </p:nvSpPr>
        <p:spPr bwMode="auto">
          <a:xfrm>
            <a:off x="7645552" y="2870688"/>
            <a:ext cx="117492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contourClr>
                <a:schemeClr val="tx1"/>
              </a:contourClr>
            </a:sp3d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536 </a:t>
            </a:r>
          </a:p>
          <a:p>
            <a:pPr algn="ctr" fontAlgn="auto">
              <a:lnSpc>
                <a:spcPct val="100000"/>
              </a:lnSpc>
            </a:pPr>
            <a:r>
              <a:rPr lang="en-US" altLang="zh-CN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doctors</a:t>
            </a:r>
            <a:endParaRPr lang="en-US" altLang="zh-CN" sz="1600" dirty="0">
              <a:ln w="0">
                <a:noFill/>
              </a:ln>
              <a:solidFill>
                <a:schemeClr val="bg1"/>
              </a:solidFill>
              <a:effectLst>
                <a:outerShdw blurRad="127000" sx="104000" sy="104000" algn="ctr" rotWithShape="0">
                  <a:srgbClr val="580A00"/>
                </a:outerShdw>
                <a:reflection blurRad="6350" stA="50000" endA="300" endPos="50000" dist="60007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TextBox 146"/>
          <p:cNvSpPr txBox="1">
            <a:spLocks noChangeArrowheads="1"/>
          </p:cNvSpPr>
          <p:nvPr/>
        </p:nvSpPr>
        <p:spPr bwMode="auto">
          <a:xfrm>
            <a:off x="2020185" y="5212213"/>
            <a:ext cx="3593439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15,268 undergraduates </a:t>
            </a:r>
          </a:p>
          <a:p>
            <a:pPr algn="ctr">
              <a:buClrTx/>
              <a:buSzTx/>
              <a:buFontTx/>
            </a:pPr>
            <a:r>
              <a:rPr lang="en-US" altLang="zh-CN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and 470 international students.</a:t>
            </a:r>
          </a:p>
        </p:txBody>
      </p:sp>
      <p:sp>
        <p:nvSpPr>
          <p:cNvPr id="48" name="TextBox 146"/>
          <p:cNvSpPr txBox="1">
            <a:spLocks noChangeArrowheads="1"/>
          </p:cNvSpPr>
          <p:nvPr/>
        </p:nvSpPr>
        <p:spPr bwMode="auto">
          <a:xfrm>
            <a:off x="6841673" y="5208018"/>
            <a:ext cx="1922887" cy="5874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contourClr>
                <a:schemeClr val="tx1"/>
              </a:contourClr>
            </a:sp3d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There are 20,702 </a:t>
            </a:r>
          </a:p>
          <a:p>
            <a:pPr fontAlgn="auto">
              <a:lnSpc>
                <a:spcPct val="120000"/>
              </a:lnSpc>
            </a:pPr>
            <a:r>
              <a:rPr lang="en-US" altLang="zh-CN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full-time students</a:t>
            </a:r>
            <a:endParaRPr lang="en-US" altLang="zh-CN" sz="1400" dirty="0">
              <a:ln w="0">
                <a:noFill/>
              </a:ln>
              <a:solidFill>
                <a:schemeClr val="bg1"/>
              </a:solidFill>
              <a:effectLst>
                <a:outerShdw blurRad="127000" sx="104000" sy="104000" algn="ctr" rotWithShape="0">
                  <a:srgbClr val="07260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0864" y="1239015"/>
            <a:ext cx="2460966" cy="1436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2" descr="http://www.kmmc.cn/upload/20190426/2019042614343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3177" y="1254986"/>
            <a:ext cx="2414039" cy="1409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55" y="1242116"/>
            <a:ext cx="2135600" cy="1422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 descr="一群人站在一起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5" y="2784348"/>
            <a:ext cx="2460966" cy="1641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图片 10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12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14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grpSp>
        <p:nvGrpSpPr>
          <p:cNvPr id="15" name="组合 14"/>
          <p:cNvGrpSpPr/>
          <p:nvPr/>
        </p:nvGrpSpPr>
        <p:grpSpPr bwMode="auto">
          <a:xfrm>
            <a:off x="2239700" y="2614492"/>
            <a:ext cx="4365029" cy="4094942"/>
            <a:chOff x="1796520" y="1455368"/>
            <a:chExt cx="5359964" cy="5156093"/>
          </a:xfrm>
        </p:grpSpPr>
        <p:sp>
          <p:nvSpPr>
            <p:cNvPr id="16" name="椭圆 10"/>
            <p:cNvSpPr>
              <a:spLocks noChangeArrowheads="1"/>
            </p:cNvSpPr>
            <p:nvPr/>
          </p:nvSpPr>
          <p:spPr bwMode="auto">
            <a:xfrm>
              <a:off x="1796520" y="5388360"/>
              <a:ext cx="5359964" cy="1223101"/>
            </a:xfrm>
            <a:prstGeom prst="ellipse">
              <a:avLst/>
            </a:prstGeom>
            <a:gradFill rotWithShape="1">
              <a:gsLst>
                <a:gs pos="0">
                  <a:schemeClr val="tx1">
                    <a:lumMod val="93000"/>
                    <a:lumOff val="7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glow rad="127000">
                <a:srgbClr val="F79524">
                  <a:alpha val="0"/>
                </a:srgbClr>
              </a:glow>
              <a:outerShdw dist="107763" dir="2700000" algn="ctr" rotWithShape="0">
                <a:srgbClr val="535455"/>
              </a:outerShdw>
              <a:softEdge rad="368300"/>
            </a:effectLst>
          </p:spPr>
          <p:txBody>
            <a:bodyPr wrap="none" lIns="92075" tIns="46038" rIns="92075" bIns="46038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kern="0">
                <a:solidFill>
                  <a:sysClr val="windowText" lastClr="000000"/>
                </a:solidFill>
                <a:latin typeface="+mn-lt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 bwMode="auto">
            <a:xfrm>
              <a:off x="2901609" y="1513312"/>
              <a:ext cx="2872377" cy="4343400"/>
              <a:chOff x="3024883" y="1535906"/>
              <a:chExt cx="2576986" cy="3896731"/>
            </a:xfrm>
          </p:grpSpPr>
          <p:grpSp>
            <p:nvGrpSpPr>
              <p:cNvPr id="22" name="组合 19"/>
              <p:cNvGrpSpPr/>
              <p:nvPr/>
            </p:nvGrpSpPr>
            <p:grpSpPr bwMode="auto">
              <a:xfrm>
                <a:off x="3735921" y="2972052"/>
                <a:ext cx="687898" cy="667912"/>
                <a:chOff x="3735921" y="2972052"/>
                <a:chExt cx="687898" cy="667912"/>
              </a:xfrm>
            </p:grpSpPr>
            <p:sp>
              <p:nvSpPr>
                <p:cNvPr id="90" name="Freeform 13"/>
                <p:cNvSpPr/>
                <p:nvPr/>
              </p:nvSpPr>
              <p:spPr bwMode="auto">
                <a:xfrm>
                  <a:off x="4321791" y="3424339"/>
                  <a:ext cx="102028" cy="44177"/>
                </a:xfrm>
                <a:custGeom>
                  <a:avLst/>
                  <a:gdLst>
                    <a:gd name="T0" fmla="*/ 102028 w 97"/>
                    <a:gd name="T1" fmla="*/ 12622 h 42"/>
                    <a:gd name="T2" fmla="*/ 12622 w 97"/>
                    <a:gd name="T3" fmla="*/ 44177 h 42"/>
                    <a:gd name="T4" fmla="*/ 0 w 97"/>
                    <a:gd name="T5" fmla="*/ 36814 h 42"/>
                    <a:gd name="T6" fmla="*/ 92561 w 97"/>
                    <a:gd name="T7" fmla="*/ 0 h 42"/>
                    <a:gd name="T8" fmla="*/ 102028 w 97"/>
                    <a:gd name="T9" fmla="*/ 12622 h 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7" h="42">
                      <a:moveTo>
                        <a:pt x="97" y="12"/>
                      </a:moveTo>
                      <a:lnTo>
                        <a:pt x="12" y="42"/>
                      </a:lnTo>
                      <a:lnTo>
                        <a:pt x="0" y="35"/>
                      </a:lnTo>
                      <a:lnTo>
                        <a:pt x="88" y="0"/>
                      </a:lnTo>
                      <a:lnTo>
                        <a:pt x="97" y="12"/>
                      </a:lnTo>
                      <a:close/>
                    </a:path>
                  </a:pathLst>
                </a:custGeom>
                <a:solidFill>
                  <a:srgbClr val="2948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1" name="Freeform 12"/>
                <p:cNvSpPr/>
                <p:nvPr/>
              </p:nvSpPr>
              <p:spPr bwMode="auto">
                <a:xfrm>
                  <a:off x="4321791" y="2972052"/>
                  <a:ext cx="92561" cy="489101"/>
                </a:xfrm>
                <a:custGeom>
                  <a:avLst/>
                  <a:gdLst>
                    <a:gd name="T0" fmla="*/ 0 w 88"/>
                    <a:gd name="T1" fmla="*/ 36814 h 465"/>
                    <a:gd name="T2" fmla="*/ 92561 w 88"/>
                    <a:gd name="T3" fmla="*/ 0 h 465"/>
                    <a:gd name="T4" fmla="*/ 92561 w 88"/>
                    <a:gd name="T5" fmla="*/ 454391 h 465"/>
                    <a:gd name="T6" fmla="*/ 0 w 88"/>
                    <a:gd name="T7" fmla="*/ 489101 h 465"/>
                    <a:gd name="T8" fmla="*/ 0 w 88"/>
                    <a:gd name="T9" fmla="*/ 36814 h 4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8" h="465">
                      <a:moveTo>
                        <a:pt x="0" y="35"/>
                      </a:moveTo>
                      <a:lnTo>
                        <a:pt x="88" y="0"/>
                      </a:lnTo>
                      <a:lnTo>
                        <a:pt x="88" y="432"/>
                      </a:lnTo>
                      <a:lnTo>
                        <a:pt x="0" y="465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5374"/>
                    </a:gs>
                    <a:gs pos="100000">
                      <a:srgbClr val="007BAC"/>
                    </a:gs>
                  </a:gsLst>
                  <a:lin ang="108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2" name="Freeform 10"/>
                <p:cNvSpPr/>
                <p:nvPr/>
              </p:nvSpPr>
              <p:spPr bwMode="auto">
                <a:xfrm>
                  <a:off x="3854778" y="3461153"/>
                  <a:ext cx="479635" cy="178811"/>
                </a:xfrm>
                <a:custGeom>
                  <a:avLst/>
                  <a:gdLst>
                    <a:gd name="T0" fmla="*/ 0 w 456"/>
                    <a:gd name="T1" fmla="*/ 176707 h 170"/>
                    <a:gd name="T2" fmla="*/ 25244 w 456"/>
                    <a:gd name="T3" fmla="*/ 178811 h 170"/>
                    <a:gd name="T4" fmla="*/ 479635 w 456"/>
                    <a:gd name="T5" fmla="*/ 7363 h 170"/>
                    <a:gd name="T6" fmla="*/ 467013 w 456"/>
                    <a:gd name="T7" fmla="*/ 0 h 170"/>
                    <a:gd name="T8" fmla="*/ 0 w 456"/>
                    <a:gd name="T9" fmla="*/ 176707 h 1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56" h="170">
                      <a:moveTo>
                        <a:pt x="0" y="168"/>
                      </a:moveTo>
                      <a:lnTo>
                        <a:pt x="24" y="170"/>
                      </a:lnTo>
                      <a:lnTo>
                        <a:pt x="456" y="7"/>
                      </a:lnTo>
                      <a:lnTo>
                        <a:pt x="444" y="0"/>
                      </a:lnTo>
                      <a:lnTo>
                        <a:pt x="0" y="168"/>
                      </a:lnTo>
                      <a:close/>
                    </a:path>
                  </a:pathLst>
                </a:custGeom>
                <a:solidFill>
                  <a:srgbClr val="2948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3" name="Freeform 11"/>
                <p:cNvSpPr/>
                <p:nvPr/>
              </p:nvSpPr>
              <p:spPr bwMode="auto">
                <a:xfrm>
                  <a:off x="3735921" y="3008866"/>
                  <a:ext cx="585870" cy="628995"/>
                </a:xfrm>
                <a:custGeom>
                  <a:avLst/>
                  <a:gdLst>
                    <a:gd name="T0" fmla="*/ 116753 w 557"/>
                    <a:gd name="T1" fmla="*/ 196692 h 598"/>
                    <a:gd name="T2" fmla="*/ 0 w 557"/>
                    <a:gd name="T3" fmla="*/ 440717 h 598"/>
                    <a:gd name="T4" fmla="*/ 118857 w 557"/>
                    <a:gd name="T5" fmla="*/ 628995 h 598"/>
                    <a:gd name="T6" fmla="*/ 585870 w 557"/>
                    <a:gd name="T7" fmla="*/ 452287 h 598"/>
                    <a:gd name="T8" fmla="*/ 585870 w 557"/>
                    <a:gd name="T9" fmla="*/ 0 h 598"/>
                    <a:gd name="T10" fmla="*/ 116753 w 557"/>
                    <a:gd name="T11" fmla="*/ 196692 h 59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57" h="598">
                      <a:moveTo>
                        <a:pt x="111" y="187"/>
                      </a:moveTo>
                      <a:lnTo>
                        <a:pt x="0" y="419"/>
                      </a:lnTo>
                      <a:lnTo>
                        <a:pt x="113" y="598"/>
                      </a:lnTo>
                      <a:lnTo>
                        <a:pt x="557" y="430"/>
                      </a:lnTo>
                      <a:lnTo>
                        <a:pt x="557" y="0"/>
                      </a:lnTo>
                      <a:lnTo>
                        <a:pt x="111" y="187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6A96"/>
                    </a:gs>
                    <a:gs pos="12000">
                      <a:srgbClr val="006A96"/>
                    </a:gs>
                    <a:gs pos="75000">
                      <a:srgbClr val="009AD9"/>
                    </a:gs>
                    <a:gs pos="100000">
                      <a:srgbClr val="00B8FF"/>
                    </a:gs>
                  </a:gsLst>
                  <a:lin ang="108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4" name="任意多边形 87"/>
                <p:cNvSpPr/>
                <p:nvPr/>
              </p:nvSpPr>
              <p:spPr>
                <a:xfrm>
                  <a:off x="3736181" y="3183731"/>
                  <a:ext cx="209550" cy="452438"/>
                </a:xfrm>
                <a:custGeom>
                  <a:avLst/>
                  <a:gdLst>
                    <a:gd name="connsiteX0" fmla="*/ 114300 w 209550"/>
                    <a:gd name="connsiteY0" fmla="*/ 23813 h 452438"/>
                    <a:gd name="connsiteX1" fmla="*/ 0 w 209550"/>
                    <a:gd name="connsiteY1" fmla="*/ 266700 h 452438"/>
                    <a:gd name="connsiteX2" fmla="*/ 119063 w 209550"/>
                    <a:gd name="connsiteY2" fmla="*/ 452438 h 452438"/>
                    <a:gd name="connsiteX3" fmla="*/ 209550 w 209550"/>
                    <a:gd name="connsiteY3" fmla="*/ 421482 h 452438"/>
                    <a:gd name="connsiteX4" fmla="*/ 173832 w 209550"/>
                    <a:gd name="connsiteY4" fmla="*/ 0 h 452438"/>
                    <a:gd name="connsiteX5" fmla="*/ 114300 w 209550"/>
                    <a:gd name="connsiteY5" fmla="*/ 23813 h 452438"/>
                    <a:gd name="connsiteX0-1" fmla="*/ 114300 w 209550"/>
                    <a:gd name="connsiteY0-2" fmla="*/ 23813 h 452438"/>
                    <a:gd name="connsiteX1-3" fmla="*/ 0 w 209550"/>
                    <a:gd name="connsiteY1-4" fmla="*/ 266700 h 452438"/>
                    <a:gd name="connsiteX2-5" fmla="*/ 119063 w 209550"/>
                    <a:gd name="connsiteY2-6" fmla="*/ 452438 h 452438"/>
                    <a:gd name="connsiteX3-7" fmla="*/ 209550 w 209550"/>
                    <a:gd name="connsiteY3-8" fmla="*/ 421482 h 452438"/>
                    <a:gd name="connsiteX4-9" fmla="*/ 190500 w 209550"/>
                    <a:gd name="connsiteY4-10" fmla="*/ 200025 h 452438"/>
                    <a:gd name="connsiteX5-11" fmla="*/ 173832 w 209550"/>
                    <a:gd name="connsiteY5-12" fmla="*/ 0 h 452438"/>
                    <a:gd name="connsiteX6" fmla="*/ 114300 w 209550"/>
                    <a:gd name="connsiteY6" fmla="*/ 23813 h 452438"/>
                    <a:gd name="connsiteX0-13" fmla="*/ 114300 w 209550"/>
                    <a:gd name="connsiteY0-14" fmla="*/ 23813 h 452438"/>
                    <a:gd name="connsiteX1-15" fmla="*/ 0 w 209550"/>
                    <a:gd name="connsiteY1-16" fmla="*/ 266700 h 452438"/>
                    <a:gd name="connsiteX2-17" fmla="*/ 119063 w 209550"/>
                    <a:gd name="connsiteY2-18" fmla="*/ 452438 h 452438"/>
                    <a:gd name="connsiteX3-19" fmla="*/ 209550 w 209550"/>
                    <a:gd name="connsiteY3-20" fmla="*/ 421482 h 452438"/>
                    <a:gd name="connsiteX4-21" fmla="*/ 100013 w 209550"/>
                    <a:gd name="connsiteY4-22" fmla="*/ 219075 h 452438"/>
                    <a:gd name="connsiteX5-23" fmla="*/ 173832 w 209550"/>
                    <a:gd name="connsiteY5-24" fmla="*/ 0 h 452438"/>
                    <a:gd name="connsiteX6-25" fmla="*/ 114300 w 209550"/>
                    <a:gd name="connsiteY6-26" fmla="*/ 23813 h 452438"/>
                    <a:gd name="connsiteX0-27" fmla="*/ 114300 w 209550"/>
                    <a:gd name="connsiteY0-28" fmla="*/ 23813 h 452438"/>
                    <a:gd name="connsiteX1-29" fmla="*/ 0 w 209550"/>
                    <a:gd name="connsiteY1-30" fmla="*/ 266700 h 452438"/>
                    <a:gd name="connsiteX2-31" fmla="*/ 119063 w 209550"/>
                    <a:gd name="connsiteY2-32" fmla="*/ 452438 h 452438"/>
                    <a:gd name="connsiteX3-33" fmla="*/ 209550 w 209550"/>
                    <a:gd name="connsiteY3-34" fmla="*/ 421482 h 452438"/>
                    <a:gd name="connsiteX4-35" fmla="*/ 100013 w 209550"/>
                    <a:gd name="connsiteY4-36" fmla="*/ 219075 h 452438"/>
                    <a:gd name="connsiteX5-37" fmla="*/ 173832 w 209550"/>
                    <a:gd name="connsiteY5-38" fmla="*/ 0 h 452438"/>
                    <a:gd name="connsiteX6-39" fmla="*/ 114300 w 209550"/>
                    <a:gd name="connsiteY6-40" fmla="*/ 23813 h 452438"/>
                    <a:gd name="connsiteX0-41" fmla="*/ 114300 w 209550"/>
                    <a:gd name="connsiteY0-42" fmla="*/ 23813 h 452438"/>
                    <a:gd name="connsiteX1-43" fmla="*/ 0 w 209550"/>
                    <a:gd name="connsiteY1-44" fmla="*/ 266700 h 452438"/>
                    <a:gd name="connsiteX2-45" fmla="*/ 119063 w 209550"/>
                    <a:gd name="connsiteY2-46" fmla="*/ 452438 h 452438"/>
                    <a:gd name="connsiteX3-47" fmla="*/ 209550 w 209550"/>
                    <a:gd name="connsiteY3-48" fmla="*/ 421482 h 452438"/>
                    <a:gd name="connsiteX4-49" fmla="*/ 100013 w 209550"/>
                    <a:gd name="connsiteY4-50" fmla="*/ 219075 h 452438"/>
                    <a:gd name="connsiteX5-51" fmla="*/ 173832 w 209550"/>
                    <a:gd name="connsiteY5-52" fmla="*/ 0 h 452438"/>
                    <a:gd name="connsiteX6-53" fmla="*/ 114300 w 209550"/>
                    <a:gd name="connsiteY6-54" fmla="*/ 23813 h 452438"/>
                    <a:gd name="connsiteX0-55" fmla="*/ 114300 w 209550"/>
                    <a:gd name="connsiteY0-56" fmla="*/ 23813 h 452438"/>
                    <a:gd name="connsiteX1-57" fmla="*/ 0 w 209550"/>
                    <a:gd name="connsiteY1-58" fmla="*/ 266700 h 452438"/>
                    <a:gd name="connsiteX2-59" fmla="*/ 119063 w 209550"/>
                    <a:gd name="connsiteY2-60" fmla="*/ 452438 h 452438"/>
                    <a:gd name="connsiteX3-61" fmla="*/ 209550 w 209550"/>
                    <a:gd name="connsiteY3-62" fmla="*/ 421482 h 452438"/>
                    <a:gd name="connsiteX4-63" fmla="*/ 100013 w 209550"/>
                    <a:gd name="connsiteY4-64" fmla="*/ 219075 h 452438"/>
                    <a:gd name="connsiteX5-65" fmla="*/ 173832 w 209550"/>
                    <a:gd name="connsiteY5-66" fmla="*/ 0 h 452438"/>
                    <a:gd name="connsiteX6-67" fmla="*/ 114300 w 209550"/>
                    <a:gd name="connsiteY6-68" fmla="*/ 23813 h 452438"/>
                    <a:gd name="connsiteX0-69" fmla="*/ 114300 w 209550"/>
                    <a:gd name="connsiteY0-70" fmla="*/ 23813 h 452438"/>
                    <a:gd name="connsiteX1-71" fmla="*/ 0 w 209550"/>
                    <a:gd name="connsiteY1-72" fmla="*/ 266700 h 452438"/>
                    <a:gd name="connsiteX2-73" fmla="*/ 119063 w 209550"/>
                    <a:gd name="connsiteY2-74" fmla="*/ 452438 h 452438"/>
                    <a:gd name="connsiteX3-75" fmla="*/ 209550 w 209550"/>
                    <a:gd name="connsiteY3-76" fmla="*/ 421482 h 452438"/>
                    <a:gd name="connsiteX4-77" fmla="*/ 100013 w 209550"/>
                    <a:gd name="connsiteY4-78" fmla="*/ 219075 h 452438"/>
                    <a:gd name="connsiteX5-79" fmla="*/ 173832 w 209550"/>
                    <a:gd name="connsiteY5-80" fmla="*/ 0 h 452438"/>
                    <a:gd name="connsiteX6-81" fmla="*/ 114300 w 209550"/>
                    <a:gd name="connsiteY6-82" fmla="*/ 23813 h 45243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25" y="connsiteY6-26"/>
                    </a:cxn>
                  </a:cxnLst>
                  <a:rect l="l" t="t" r="r" b="b"/>
                  <a:pathLst>
                    <a:path w="209550" h="452438">
                      <a:moveTo>
                        <a:pt x="114300" y="23813"/>
                      </a:moveTo>
                      <a:lnTo>
                        <a:pt x="0" y="266700"/>
                      </a:lnTo>
                      <a:lnTo>
                        <a:pt x="119063" y="452438"/>
                      </a:lnTo>
                      <a:lnTo>
                        <a:pt x="209550" y="421482"/>
                      </a:lnTo>
                      <a:cubicBezTo>
                        <a:pt x="173038" y="411163"/>
                        <a:pt x="119857" y="384176"/>
                        <a:pt x="100013" y="219075"/>
                      </a:cubicBezTo>
                      <a:cubicBezTo>
                        <a:pt x="98426" y="76994"/>
                        <a:pt x="142082" y="46832"/>
                        <a:pt x="173832" y="0"/>
                      </a:cubicBezTo>
                      <a:lnTo>
                        <a:pt x="114300" y="23813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>
                        <a:alpha val="20000"/>
                      </a:schemeClr>
                    </a:gs>
                    <a:gs pos="8000">
                      <a:schemeClr val="bg1">
                        <a:alpha val="13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95" name="任意多边形 88"/>
                <p:cNvSpPr/>
                <p:nvPr/>
              </p:nvSpPr>
              <p:spPr>
                <a:xfrm flipH="1">
                  <a:off x="3879059" y="3490531"/>
                  <a:ext cx="358953" cy="136868"/>
                </a:xfrm>
                <a:custGeom>
                  <a:avLst/>
                  <a:gdLst>
                    <a:gd name="connsiteX0" fmla="*/ 469107 w 469107"/>
                    <a:gd name="connsiteY0" fmla="*/ 109538 h 109538"/>
                    <a:gd name="connsiteX1" fmla="*/ 0 w 469107"/>
                    <a:gd name="connsiteY1" fmla="*/ 0 h 109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9107" h="109538">
                      <a:moveTo>
                        <a:pt x="469107" y="109538"/>
                      </a:moveTo>
                      <a:lnTo>
                        <a:pt x="0" y="0"/>
                      </a:lnTo>
                    </a:path>
                  </a:pathLst>
                </a:custGeom>
                <a:ln w="63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82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23" name="Freeform 14"/>
              <p:cNvSpPr/>
              <p:nvPr/>
            </p:nvSpPr>
            <p:spPr bwMode="auto">
              <a:xfrm>
                <a:off x="4379447" y="1646281"/>
                <a:ext cx="219315" cy="3784137"/>
              </a:xfrm>
              <a:custGeom>
                <a:avLst/>
                <a:gdLst>
                  <a:gd name="T0" fmla="*/ 88 w 88"/>
                  <a:gd name="T1" fmla="*/ 1484 h 1484"/>
                  <a:gd name="T2" fmla="*/ 0 w 88"/>
                  <a:gd name="T3" fmla="*/ 1484 h 1484"/>
                  <a:gd name="T4" fmla="*/ 0 w 88"/>
                  <a:gd name="T5" fmla="*/ 29 h 1484"/>
                  <a:gd name="T6" fmla="*/ 42 w 88"/>
                  <a:gd name="T7" fmla="*/ 0 h 1484"/>
                  <a:gd name="T8" fmla="*/ 88 w 88"/>
                  <a:gd name="T9" fmla="*/ 29 h 1484"/>
                  <a:gd name="T10" fmla="*/ 88 w 88"/>
                  <a:gd name="T11" fmla="*/ 1484 h 1484"/>
                  <a:gd name="connsiteX0" fmla="*/ 10000 w 10000"/>
                  <a:gd name="connsiteY0" fmla="*/ 10000 h 10000"/>
                  <a:gd name="connsiteX1" fmla="*/ 5019 w 10000"/>
                  <a:gd name="connsiteY1" fmla="*/ 9996 h 10000"/>
                  <a:gd name="connsiteX2" fmla="*/ 0 w 10000"/>
                  <a:gd name="connsiteY2" fmla="*/ 10000 h 10000"/>
                  <a:gd name="connsiteX3" fmla="*/ 0 w 10000"/>
                  <a:gd name="connsiteY3" fmla="*/ 195 h 10000"/>
                  <a:gd name="connsiteX4" fmla="*/ 4773 w 10000"/>
                  <a:gd name="connsiteY4" fmla="*/ 0 h 10000"/>
                  <a:gd name="connsiteX5" fmla="*/ 10000 w 10000"/>
                  <a:gd name="connsiteY5" fmla="*/ 195 h 10000"/>
                  <a:gd name="connsiteX6" fmla="*/ 10000 w 10000"/>
                  <a:gd name="connsiteY6" fmla="*/ 10000 h 10000"/>
                  <a:gd name="connsiteX0-1" fmla="*/ 10414 w 10414"/>
                  <a:gd name="connsiteY0-2" fmla="*/ 10000 h 10798"/>
                  <a:gd name="connsiteX1-3" fmla="*/ 6013 w 10414"/>
                  <a:gd name="connsiteY1-4" fmla="*/ 10263 h 10798"/>
                  <a:gd name="connsiteX2-5" fmla="*/ 414 w 10414"/>
                  <a:gd name="connsiteY2-6" fmla="*/ 10000 h 10798"/>
                  <a:gd name="connsiteX3-7" fmla="*/ 414 w 10414"/>
                  <a:gd name="connsiteY3-8" fmla="*/ 195 h 10798"/>
                  <a:gd name="connsiteX4-9" fmla="*/ 5187 w 10414"/>
                  <a:gd name="connsiteY4-10" fmla="*/ 0 h 10798"/>
                  <a:gd name="connsiteX5-11" fmla="*/ 10414 w 10414"/>
                  <a:gd name="connsiteY5-12" fmla="*/ 195 h 10798"/>
                  <a:gd name="connsiteX6-13" fmla="*/ 10414 w 10414"/>
                  <a:gd name="connsiteY6-14" fmla="*/ 10000 h 10798"/>
                  <a:gd name="connsiteX0-15" fmla="*/ 10414 w 10414"/>
                  <a:gd name="connsiteY0-16" fmla="*/ 10000 h 10820"/>
                  <a:gd name="connsiteX1-17" fmla="*/ 6013 w 10414"/>
                  <a:gd name="connsiteY1-18" fmla="*/ 10263 h 10820"/>
                  <a:gd name="connsiteX2-19" fmla="*/ 414 w 10414"/>
                  <a:gd name="connsiteY2-20" fmla="*/ 10000 h 10820"/>
                  <a:gd name="connsiteX3-21" fmla="*/ 414 w 10414"/>
                  <a:gd name="connsiteY3-22" fmla="*/ 195 h 10820"/>
                  <a:gd name="connsiteX4-23" fmla="*/ 5187 w 10414"/>
                  <a:gd name="connsiteY4-24" fmla="*/ 0 h 10820"/>
                  <a:gd name="connsiteX5-25" fmla="*/ 10414 w 10414"/>
                  <a:gd name="connsiteY5-26" fmla="*/ 195 h 10820"/>
                  <a:gd name="connsiteX6-27" fmla="*/ 10414 w 10414"/>
                  <a:gd name="connsiteY6-28" fmla="*/ 10000 h 10820"/>
                  <a:gd name="connsiteX0-29" fmla="*/ 10414 w 10414"/>
                  <a:gd name="connsiteY0-30" fmla="*/ 10000 h 10789"/>
                  <a:gd name="connsiteX1-31" fmla="*/ 6013 w 10414"/>
                  <a:gd name="connsiteY1-32" fmla="*/ 10263 h 10789"/>
                  <a:gd name="connsiteX2-33" fmla="*/ 414 w 10414"/>
                  <a:gd name="connsiteY2-34" fmla="*/ 10000 h 10789"/>
                  <a:gd name="connsiteX3-35" fmla="*/ 414 w 10414"/>
                  <a:gd name="connsiteY3-36" fmla="*/ 195 h 10789"/>
                  <a:gd name="connsiteX4-37" fmla="*/ 5187 w 10414"/>
                  <a:gd name="connsiteY4-38" fmla="*/ 0 h 10789"/>
                  <a:gd name="connsiteX5-39" fmla="*/ 10414 w 10414"/>
                  <a:gd name="connsiteY5-40" fmla="*/ 195 h 10789"/>
                  <a:gd name="connsiteX6-41" fmla="*/ 10414 w 10414"/>
                  <a:gd name="connsiteY6-42" fmla="*/ 10000 h 10789"/>
                  <a:gd name="connsiteX0-43" fmla="*/ 10028 w 10028"/>
                  <a:gd name="connsiteY0-44" fmla="*/ 10000 h 10263"/>
                  <a:gd name="connsiteX1-45" fmla="*/ 5627 w 10028"/>
                  <a:gd name="connsiteY1-46" fmla="*/ 10263 h 10263"/>
                  <a:gd name="connsiteX2-47" fmla="*/ 28 w 10028"/>
                  <a:gd name="connsiteY2-48" fmla="*/ 10000 h 10263"/>
                  <a:gd name="connsiteX3-49" fmla="*/ 28 w 10028"/>
                  <a:gd name="connsiteY3-50" fmla="*/ 195 h 10263"/>
                  <a:gd name="connsiteX4-51" fmla="*/ 4801 w 10028"/>
                  <a:gd name="connsiteY4-52" fmla="*/ 0 h 10263"/>
                  <a:gd name="connsiteX5-53" fmla="*/ 10028 w 10028"/>
                  <a:gd name="connsiteY5-54" fmla="*/ 195 h 10263"/>
                  <a:gd name="connsiteX6-55" fmla="*/ 10028 w 10028"/>
                  <a:gd name="connsiteY6-56" fmla="*/ 10000 h 10263"/>
                  <a:gd name="connsiteX0-57" fmla="*/ 10028 w 10028"/>
                  <a:gd name="connsiteY0-58" fmla="*/ 10000 h 10263"/>
                  <a:gd name="connsiteX1-59" fmla="*/ 5627 w 10028"/>
                  <a:gd name="connsiteY1-60" fmla="*/ 10263 h 10263"/>
                  <a:gd name="connsiteX2-61" fmla="*/ 28 w 10028"/>
                  <a:gd name="connsiteY2-62" fmla="*/ 10000 h 10263"/>
                  <a:gd name="connsiteX3-63" fmla="*/ 28 w 10028"/>
                  <a:gd name="connsiteY3-64" fmla="*/ 195 h 10263"/>
                  <a:gd name="connsiteX4-65" fmla="*/ 4801 w 10028"/>
                  <a:gd name="connsiteY4-66" fmla="*/ 0 h 10263"/>
                  <a:gd name="connsiteX5-67" fmla="*/ 10028 w 10028"/>
                  <a:gd name="connsiteY5-68" fmla="*/ 195 h 10263"/>
                  <a:gd name="connsiteX6-69" fmla="*/ 10028 w 10028"/>
                  <a:gd name="connsiteY6-70" fmla="*/ 10000 h 10263"/>
                  <a:gd name="connsiteX0-71" fmla="*/ 10028 w 10028"/>
                  <a:gd name="connsiteY0-72" fmla="*/ 10000 h 10263"/>
                  <a:gd name="connsiteX1-73" fmla="*/ 5627 w 10028"/>
                  <a:gd name="connsiteY1-74" fmla="*/ 10263 h 10263"/>
                  <a:gd name="connsiteX2-75" fmla="*/ 28 w 10028"/>
                  <a:gd name="connsiteY2-76" fmla="*/ 10000 h 10263"/>
                  <a:gd name="connsiteX3-77" fmla="*/ 28 w 10028"/>
                  <a:gd name="connsiteY3-78" fmla="*/ 195 h 10263"/>
                  <a:gd name="connsiteX4-79" fmla="*/ 4801 w 10028"/>
                  <a:gd name="connsiteY4-80" fmla="*/ 0 h 10263"/>
                  <a:gd name="connsiteX5-81" fmla="*/ 10028 w 10028"/>
                  <a:gd name="connsiteY5-82" fmla="*/ 195 h 10263"/>
                  <a:gd name="connsiteX6-83" fmla="*/ 10028 w 10028"/>
                  <a:gd name="connsiteY6-84" fmla="*/ 10000 h 10263"/>
                  <a:gd name="connsiteX0-85" fmla="*/ 10028 w 10028"/>
                  <a:gd name="connsiteY0-86" fmla="*/ 10000 h 10263"/>
                  <a:gd name="connsiteX1-87" fmla="*/ 5627 w 10028"/>
                  <a:gd name="connsiteY1-88" fmla="*/ 10263 h 10263"/>
                  <a:gd name="connsiteX2-89" fmla="*/ 28 w 10028"/>
                  <a:gd name="connsiteY2-90" fmla="*/ 10000 h 10263"/>
                  <a:gd name="connsiteX3-91" fmla="*/ 28 w 10028"/>
                  <a:gd name="connsiteY3-92" fmla="*/ 195 h 10263"/>
                  <a:gd name="connsiteX4-93" fmla="*/ 4801 w 10028"/>
                  <a:gd name="connsiteY4-94" fmla="*/ 0 h 10263"/>
                  <a:gd name="connsiteX5-95" fmla="*/ 10028 w 10028"/>
                  <a:gd name="connsiteY5-96" fmla="*/ 195 h 10263"/>
                  <a:gd name="connsiteX6-97" fmla="*/ 10028 w 10028"/>
                  <a:gd name="connsiteY6-98" fmla="*/ 10000 h 10263"/>
                  <a:gd name="connsiteX0-99" fmla="*/ 10028 w 10028"/>
                  <a:gd name="connsiteY0-100" fmla="*/ 10000 h 10263"/>
                  <a:gd name="connsiteX1-101" fmla="*/ 5627 w 10028"/>
                  <a:gd name="connsiteY1-102" fmla="*/ 10263 h 10263"/>
                  <a:gd name="connsiteX2-103" fmla="*/ 28 w 10028"/>
                  <a:gd name="connsiteY2-104" fmla="*/ 10000 h 10263"/>
                  <a:gd name="connsiteX3-105" fmla="*/ 28 w 10028"/>
                  <a:gd name="connsiteY3-106" fmla="*/ 195 h 10263"/>
                  <a:gd name="connsiteX4-107" fmla="*/ 4801 w 10028"/>
                  <a:gd name="connsiteY4-108" fmla="*/ 0 h 10263"/>
                  <a:gd name="connsiteX5-109" fmla="*/ 10028 w 10028"/>
                  <a:gd name="connsiteY5-110" fmla="*/ 195 h 10263"/>
                  <a:gd name="connsiteX6-111" fmla="*/ 10028 w 10028"/>
                  <a:gd name="connsiteY6-112" fmla="*/ 10000 h 10263"/>
                  <a:gd name="connsiteX0-113" fmla="*/ 10028 w 10028"/>
                  <a:gd name="connsiteY0-114" fmla="*/ 10000 h 10263"/>
                  <a:gd name="connsiteX1-115" fmla="*/ 5627 w 10028"/>
                  <a:gd name="connsiteY1-116" fmla="*/ 10263 h 10263"/>
                  <a:gd name="connsiteX2-117" fmla="*/ 28 w 10028"/>
                  <a:gd name="connsiteY2-118" fmla="*/ 10000 h 10263"/>
                  <a:gd name="connsiteX3-119" fmla="*/ 28 w 10028"/>
                  <a:gd name="connsiteY3-120" fmla="*/ 195 h 10263"/>
                  <a:gd name="connsiteX4-121" fmla="*/ 4801 w 10028"/>
                  <a:gd name="connsiteY4-122" fmla="*/ 0 h 10263"/>
                  <a:gd name="connsiteX5-123" fmla="*/ 10028 w 10028"/>
                  <a:gd name="connsiteY5-124" fmla="*/ 195 h 10263"/>
                  <a:gd name="connsiteX6-125" fmla="*/ 10028 w 10028"/>
                  <a:gd name="connsiteY6-126" fmla="*/ 10000 h 10263"/>
                  <a:gd name="connsiteX0-127" fmla="*/ 10028 w 10028"/>
                  <a:gd name="connsiteY0-128" fmla="*/ 10000 h 10263"/>
                  <a:gd name="connsiteX1-129" fmla="*/ 5627 w 10028"/>
                  <a:gd name="connsiteY1-130" fmla="*/ 10263 h 10263"/>
                  <a:gd name="connsiteX2-131" fmla="*/ 28 w 10028"/>
                  <a:gd name="connsiteY2-132" fmla="*/ 10000 h 10263"/>
                  <a:gd name="connsiteX3-133" fmla="*/ 28 w 10028"/>
                  <a:gd name="connsiteY3-134" fmla="*/ 195 h 10263"/>
                  <a:gd name="connsiteX4-135" fmla="*/ 4801 w 10028"/>
                  <a:gd name="connsiteY4-136" fmla="*/ 0 h 10263"/>
                  <a:gd name="connsiteX5-137" fmla="*/ 10028 w 10028"/>
                  <a:gd name="connsiteY5-138" fmla="*/ 195 h 10263"/>
                  <a:gd name="connsiteX6-139" fmla="*/ 10028 w 10028"/>
                  <a:gd name="connsiteY6-140" fmla="*/ 10000 h 1026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28" h="10263">
                    <a:moveTo>
                      <a:pt x="10028" y="10000"/>
                    </a:moveTo>
                    <a:cubicBezTo>
                      <a:pt x="9722" y="10097"/>
                      <a:pt x="9270" y="10210"/>
                      <a:pt x="5627" y="10263"/>
                    </a:cubicBezTo>
                    <a:cubicBezTo>
                      <a:pt x="3036" y="10261"/>
                      <a:pt x="90" y="10145"/>
                      <a:pt x="28" y="10000"/>
                    </a:cubicBezTo>
                    <a:cubicBezTo>
                      <a:pt x="-34" y="9855"/>
                      <a:pt x="28" y="3463"/>
                      <a:pt x="28" y="195"/>
                    </a:cubicBezTo>
                    <a:cubicBezTo>
                      <a:pt x="28" y="195"/>
                      <a:pt x="823" y="0"/>
                      <a:pt x="4801" y="0"/>
                    </a:cubicBezTo>
                    <a:cubicBezTo>
                      <a:pt x="9233" y="0"/>
                      <a:pt x="10028" y="195"/>
                      <a:pt x="10028" y="195"/>
                    </a:cubicBezTo>
                    <a:lnTo>
                      <a:pt x="10028" y="10000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rgbClr val="535455">
                      <a:lumMod val="40000"/>
                      <a:lumOff val="60000"/>
                    </a:srgbClr>
                  </a:gs>
                  <a:gs pos="91000">
                    <a:schemeClr val="tx1">
                      <a:lumMod val="75000"/>
                      <a:lumOff val="25000"/>
                    </a:schemeClr>
                  </a:gs>
                  <a:gs pos="100000">
                    <a:srgbClr val="5A5A5A"/>
                  </a:gs>
                </a:gsLst>
                <a:lin ang="0" scaled="1"/>
                <a:tileRect/>
              </a:gradFill>
              <a:ln w="5" cap="flat">
                <a:noFill/>
                <a:prstDash val="solid"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+mn-lt"/>
                  <a:ea typeface="+mn-ea"/>
                </a:endParaRPr>
              </a:p>
            </p:txBody>
          </p:sp>
          <p:sp>
            <p:nvSpPr>
              <p:cNvPr id="24" name="Freeform 14"/>
              <p:cNvSpPr/>
              <p:nvPr/>
            </p:nvSpPr>
            <p:spPr bwMode="auto">
              <a:xfrm>
                <a:off x="4371212" y="1649011"/>
                <a:ext cx="219394" cy="3783626"/>
              </a:xfrm>
              <a:custGeom>
                <a:avLst/>
                <a:gdLst>
                  <a:gd name="T0" fmla="*/ 88 w 88"/>
                  <a:gd name="T1" fmla="*/ 1484 h 1484"/>
                  <a:gd name="T2" fmla="*/ 0 w 88"/>
                  <a:gd name="T3" fmla="*/ 1484 h 1484"/>
                  <a:gd name="T4" fmla="*/ 0 w 88"/>
                  <a:gd name="T5" fmla="*/ 29 h 1484"/>
                  <a:gd name="T6" fmla="*/ 42 w 88"/>
                  <a:gd name="T7" fmla="*/ 0 h 1484"/>
                  <a:gd name="T8" fmla="*/ 88 w 88"/>
                  <a:gd name="T9" fmla="*/ 29 h 1484"/>
                  <a:gd name="T10" fmla="*/ 88 w 88"/>
                  <a:gd name="T11" fmla="*/ 1484 h 1484"/>
                  <a:gd name="connsiteX0" fmla="*/ 10000 w 10000"/>
                  <a:gd name="connsiteY0" fmla="*/ 10000 h 10000"/>
                  <a:gd name="connsiteX1" fmla="*/ 5019 w 10000"/>
                  <a:gd name="connsiteY1" fmla="*/ 9996 h 10000"/>
                  <a:gd name="connsiteX2" fmla="*/ 0 w 10000"/>
                  <a:gd name="connsiteY2" fmla="*/ 10000 h 10000"/>
                  <a:gd name="connsiteX3" fmla="*/ 0 w 10000"/>
                  <a:gd name="connsiteY3" fmla="*/ 195 h 10000"/>
                  <a:gd name="connsiteX4" fmla="*/ 4773 w 10000"/>
                  <a:gd name="connsiteY4" fmla="*/ 0 h 10000"/>
                  <a:gd name="connsiteX5" fmla="*/ 10000 w 10000"/>
                  <a:gd name="connsiteY5" fmla="*/ 195 h 10000"/>
                  <a:gd name="connsiteX6" fmla="*/ 10000 w 10000"/>
                  <a:gd name="connsiteY6" fmla="*/ 10000 h 10000"/>
                  <a:gd name="connsiteX0-1" fmla="*/ 10414 w 10414"/>
                  <a:gd name="connsiteY0-2" fmla="*/ 10000 h 10798"/>
                  <a:gd name="connsiteX1-3" fmla="*/ 6013 w 10414"/>
                  <a:gd name="connsiteY1-4" fmla="*/ 10263 h 10798"/>
                  <a:gd name="connsiteX2-5" fmla="*/ 414 w 10414"/>
                  <a:gd name="connsiteY2-6" fmla="*/ 10000 h 10798"/>
                  <a:gd name="connsiteX3-7" fmla="*/ 414 w 10414"/>
                  <a:gd name="connsiteY3-8" fmla="*/ 195 h 10798"/>
                  <a:gd name="connsiteX4-9" fmla="*/ 5187 w 10414"/>
                  <a:gd name="connsiteY4-10" fmla="*/ 0 h 10798"/>
                  <a:gd name="connsiteX5-11" fmla="*/ 10414 w 10414"/>
                  <a:gd name="connsiteY5-12" fmla="*/ 195 h 10798"/>
                  <a:gd name="connsiteX6-13" fmla="*/ 10414 w 10414"/>
                  <a:gd name="connsiteY6-14" fmla="*/ 10000 h 10798"/>
                  <a:gd name="connsiteX0-15" fmla="*/ 10414 w 10414"/>
                  <a:gd name="connsiteY0-16" fmla="*/ 10000 h 10820"/>
                  <a:gd name="connsiteX1-17" fmla="*/ 6013 w 10414"/>
                  <a:gd name="connsiteY1-18" fmla="*/ 10263 h 10820"/>
                  <a:gd name="connsiteX2-19" fmla="*/ 414 w 10414"/>
                  <a:gd name="connsiteY2-20" fmla="*/ 10000 h 10820"/>
                  <a:gd name="connsiteX3-21" fmla="*/ 414 w 10414"/>
                  <a:gd name="connsiteY3-22" fmla="*/ 195 h 10820"/>
                  <a:gd name="connsiteX4-23" fmla="*/ 5187 w 10414"/>
                  <a:gd name="connsiteY4-24" fmla="*/ 0 h 10820"/>
                  <a:gd name="connsiteX5-25" fmla="*/ 10414 w 10414"/>
                  <a:gd name="connsiteY5-26" fmla="*/ 195 h 10820"/>
                  <a:gd name="connsiteX6-27" fmla="*/ 10414 w 10414"/>
                  <a:gd name="connsiteY6-28" fmla="*/ 10000 h 10820"/>
                  <a:gd name="connsiteX0-29" fmla="*/ 10414 w 10414"/>
                  <a:gd name="connsiteY0-30" fmla="*/ 10000 h 10789"/>
                  <a:gd name="connsiteX1-31" fmla="*/ 6013 w 10414"/>
                  <a:gd name="connsiteY1-32" fmla="*/ 10263 h 10789"/>
                  <a:gd name="connsiteX2-33" fmla="*/ 414 w 10414"/>
                  <a:gd name="connsiteY2-34" fmla="*/ 10000 h 10789"/>
                  <a:gd name="connsiteX3-35" fmla="*/ 414 w 10414"/>
                  <a:gd name="connsiteY3-36" fmla="*/ 195 h 10789"/>
                  <a:gd name="connsiteX4-37" fmla="*/ 5187 w 10414"/>
                  <a:gd name="connsiteY4-38" fmla="*/ 0 h 10789"/>
                  <a:gd name="connsiteX5-39" fmla="*/ 10414 w 10414"/>
                  <a:gd name="connsiteY5-40" fmla="*/ 195 h 10789"/>
                  <a:gd name="connsiteX6-41" fmla="*/ 10414 w 10414"/>
                  <a:gd name="connsiteY6-42" fmla="*/ 10000 h 10789"/>
                  <a:gd name="connsiteX0-43" fmla="*/ 10028 w 10028"/>
                  <a:gd name="connsiteY0-44" fmla="*/ 10000 h 10263"/>
                  <a:gd name="connsiteX1-45" fmla="*/ 5627 w 10028"/>
                  <a:gd name="connsiteY1-46" fmla="*/ 10263 h 10263"/>
                  <a:gd name="connsiteX2-47" fmla="*/ 28 w 10028"/>
                  <a:gd name="connsiteY2-48" fmla="*/ 10000 h 10263"/>
                  <a:gd name="connsiteX3-49" fmla="*/ 28 w 10028"/>
                  <a:gd name="connsiteY3-50" fmla="*/ 195 h 10263"/>
                  <a:gd name="connsiteX4-51" fmla="*/ 4801 w 10028"/>
                  <a:gd name="connsiteY4-52" fmla="*/ 0 h 10263"/>
                  <a:gd name="connsiteX5-53" fmla="*/ 10028 w 10028"/>
                  <a:gd name="connsiteY5-54" fmla="*/ 195 h 10263"/>
                  <a:gd name="connsiteX6-55" fmla="*/ 10028 w 10028"/>
                  <a:gd name="connsiteY6-56" fmla="*/ 10000 h 10263"/>
                  <a:gd name="connsiteX0-57" fmla="*/ 10028 w 10028"/>
                  <a:gd name="connsiteY0-58" fmla="*/ 10000 h 10263"/>
                  <a:gd name="connsiteX1-59" fmla="*/ 5627 w 10028"/>
                  <a:gd name="connsiteY1-60" fmla="*/ 10263 h 10263"/>
                  <a:gd name="connsiteX2-61" fmla="*/ 28 w 10028"/>
                  <a:gd name="connsiteY2-62" fmla="*/ 10000 h 10263"/>
                  <a:gd name="connsiteX3-63" fmla="*/ 28 w 10028"/>
                  <a:gd name="connsiteY3-64" fmla="*/ 195 h 10263"/>
                  <a:gd name="connsiteX4-65" fmla="*/ 4801 w 10028"/>
                  <a:gd name="connsiteY4-66" fmla="*/ 0 h 10263"/>
                  <a:gd name="connsiteX5-67" fmla="*/ 10028 w 10028"/>
                  <a:gd name="connsiteY5-68" fmla="*/ 195 h 10263"/>
                  <a:gd name="connsiteX6-69" fmla="*/ 10028 w 10028"/>
                  <a:gd name="connsiteY6-70" fmla="*/ 10000 h 10263"/>
                  <a:gd name="connsiteX0-71" fmla="*/ 10028 w 10028"/>
                  <a:gd name="connsiteY0-72" fmla="*/ 10000 h 10263"/>
                  <a:gd name="connsiteX1-73" fmla="*/ 5627 w 10028"/>
                  <a:gd name="connsiteY1-74" fmla="*/ 10263 h 10263"/>
                  <a:gd name="connsiteX2-75" fmla="*/ 28 w 10028"/>
                  <a:gd name="connsiteY2-76" fmla="*/ 10000 h 10263"/>
                  <a:gd name="connsiteX3-77" fmla="*/ 28 w 10028"/>
                  <a:gd name="connsiteY3-78" fmla="*/ 195 h 10263"/>
                  <a:gd name="connsiteX4-79" fmla="*/ 4801 w 10028"/>
                  <a:gd name="connsiteY4-80" fmla="*/ 0 h 10263"/>
                  <a:gd name="connsiteX5-81" fmla="*/ 10028 w 10028"/>
                  <a:gd name="connsiteY5-82" fmla="*/ 195 h 10263"/>
                  <a:gd name="connsiteX6-83" fmla="*/ 10028 w 10028"/>
                  <a:gd name="connsiteY6-84" fmla="*/ 10000 h 10263"/>
                  <a:gd name="connsiteX0-85" fmla="*/ 10028 w 10028"/>
                  <a:gd name="connsiteY0-86" fmla="*/ 10000 h 10263"/>
                  <a:gd name="connsiteX1-87" fmla="*/ 5627 w 10028"/>
                  <a:gd name="connsiteY1-88" fmla="*/ 10263 h 10263"/>
                  <a:gd name="connsiteX2-89" fmla="*/ 28 w 10028"/>
                  <a:gd name="connsiteY2-90" fmla="*/ 10000 h 10263"/>
                  <a:gd name="connsiteX3-91" fmla="*/ 28 w 10028"/>
                  <a:gd name="connsiteY3-92" fmla="*/ 195 h 10263"/>
                  <a:gd name="connsiteX4-93" fmla="*/ 4801 w 10028"/>
                  <a:gd name="connsiteY4-94" fmla="*/ 0 h 10263"/>
                  <a:gd name="connsiteX5-95" fmla="*/ 10028 w 10028"/>
                  <a:gd name="connsiteY5-96" fmla="*/ 195 h 10263"/>
                  <a:gd name="connsiteX6-97" fmla="*/ 10028 w 10028"/>
                  <a:gd name="connsiteY6-98" fmla="*/ 10000 h 10263"/>
                  <a:gd name="connsiteX0-99" fmla="*/ 10028 w 10028"/>
                  <a:gd name="connsiteY0-100" fmla="*/ 10000 h 10263"/>
                  <a:gd name="connsiteX1-101" fmla="*/ 5627 w 10028"/>
                  <a:gd name="connsiteY1-102" fmla="*/ 10263 h 10263"/>
                  <a:gd name="connsiteX2-103" fmla="*/ 28 w 10028"/>
                  <a:gd name="connsiteY2-104" fmla="*/ 10000 h 10263"/>
                  <a:gd name="connsiteX3-105" fmla="*/ 28 w 10028"/>
                  <a:gd name="connsiteY3-106" fmla="*/ 195 h 10263"/>
                  <a:gd name="connsiteX4-107" fmla="*/ 4801 w 10028"/>
                  <a:gd name="connsiteY4-108" fmla="*/ 0 h 10263"/>
                  <a:gd name="connsiteX5-109" fmla="*/ 10028 w 10028"/>
                  <a:gd name="connsiteY5-110" fmla="*/ 195 h 10263"/>
                  <a:gd name="connsiteX6-111" fmla="*/ 10028 w 10028"/>
                  <a:gd name="connsiteY6-112" fmla="*/ 10000 h 10263"/>
                  <a:gd name="connsiteX0-113" fmla="*/ 10028 w 10028"/>
                  <a:gd name="connsiteY0-114" fmla="*/ 10000 h 10263"/>
                  <a:gd name="connsiteX1-115" fmla="*/ 5627 w 10028"/>
                  <a:gd name="connsiteY1-116" fmla="*/ 10263 h 10263"/>
                  <a:gd name="connsiteX2-117" fmla="*/ 28 w 10028"/>
                  <a:gd name="connsiteY2-118" fmla="*/ 10000 h 10263"/>
                  <a:gd name="connsiteX3-119" fmla="*/ 28 w 10028"/>
                  <a:gd name="connsiteY3-120" fmla="*/ 195 h 10263"/>
                  <a:gd name="connsiteX4-121" fmla="*/ 4801 w 10028"/>
                  <a:gd name="connsiteY4-122" fmla="*/ 0 h 10263"/>
                  <a:gd name="connsiteX5-123" fmla="*/ 10028 w 10028"/>
                  <a:gd name="connsiteY5-124" fmla="*/ 195 h 10263"/>
                  <a:gd name="connsiteX6-125" fmla="*/ 10028 w 10028"/>
                  <a:gd name="connsiteY6-126" fmla="*/ 10000 h 10263"/>
                  <a:gd name="connsiteX0-127" fmla="*/ 10028 w 10028"/>
                  <a:gd name="connsiteY0-128" fmla="*/ 10000 h 10263"/>
                  <a:gd name="connsiteX1-129" fmla="*/ 5627 w 10028"/>
                  <a:gd name="connsiteY1-130" fmla="*/ 10263 h 10263"/>
                  <a:gd name="connsiteX2-131" fmla="*/ 28 w 10028"/>
                  <a:gd name="connsiteY2-132" fmla="*/ 10000 h 10263"/>
                  <a:gd name="connsiteX3-133" fmla="*/ 28 w 10028"/>
                  <a:gd name="connsiteY3-134" fmla="*/ 195 h 10263"/>
                  <a:gd name="connsiteX4-135" fmla="*/ 4801 w 10028"/>
                  <a:gd name="connsiteY4-136" fmla="*/ 0 h 10263"/>
                  <a:gd name="connsiteX5-137" fmla="*/ 10028 w 10028"/>
                  <a:gd name="connsiteY5-138" fmla="*/ 195 h 10263"/>
                  <a:gd name="connsiteX6-139" fmla="*/ 10028 w 10028"/>
                  <a:gd name="connsiteY6-140" fmla="*/ 10000 h 1026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28" h="10263">
                    <a:moveTo>
                      <a:pt x="10028" y="10000"/>
                    </a:moveTo>
                    <a:cubicBezTo>
                      <a:pt x="9722" y="10097"/>
                      <a:pt x="9270" y="10210"/>
                      <a:pt x="5627" y="10263"/>
                    </a:cubicBezTo>
                    <a:cubicBezTo>
                      <a:pt x="3036" y="10261"/>
                      <a:pt x="90" y="10145"/>
                      <a:pt x="28" y="10000"/>
                    </a:cubicBezTo>
                    <a:cubicBezTo>
                      <a:pt x="-34" y="9855"/>
                      <a:pt x="28" y="3463"/>
                      <a:pt x="28" y="195"/>
                    </a:cubicBezTo>
                    <a:cubicBezTo>
                      <a:pt x="28" y="195"/>
                      <a:pt x="823" y="0"/>
                      <a:pt x="4801" y="0"/>
                    </a:cubicBezTo>
                    <a:cubicBezTo>
                      <a:pt x="9233" y="0"/>
                      <a:pt x="10028" y="195"/>
                      <a:pt x="10028" y="195"/>
                    </a:cubicBezTo>
                    <a:lnTo>
                      <a:pt x="10028" y="10000"/>
                    </a:lnTo>
                    <a:close/>
                  </a:path>
                </a:pathLst>
              </a:custGeom>
              <a:gradFill flip="none" rotWithShape="1">
                <a:gsLst>
                  <a:gs pos="47000">
                    <a:schemeClr val="bg1">
                      <a:alpha val="30000"/>
                    </a:schemeClr>
                  </a:gs>
                  <a:gs pos="5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 w="5" cap="flat">
                <a:noFill/>
                <a:prstDash val="solid"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+mn-lt"/>
                  <a:ea typeface="+mn-ea"/>
                </a:endParaRPr>
              </a:p>
            </p:txBody>
          </p:sp>
          <p:grpSp>
            <p:nvGrpSpPr>
              <p:cNvPr id="25" name="组合 22"/>
              <p:cNvGrpSpPr/>
              <p:nvPr/>
            </p:nvGrpSpPr>
            <p:grpSpPr bwMode="auto">
              <a:xfrm>
                <a:off x="3024883" y="2196853"/>
                <a:ext cx="1362121" cy="738385"/>
                <a:chOff x="3024883" y="2196853"/>
                <a:chExt cx="1362121" cy="738385"/>
              </a:xfrm>
            </p:grpSpPr>
            <p:sp>
              <p:nvSpPr>
                <p:cNvPr id="84" name="Freeform 36"/>
                <p:cNvSpPr/>
                <p:nvPr/>
              </p:nvSpPr>
              <p:spPr bwMode="auto">
                <a:xfrm>
                  <a:off x="4277614" y="2430359"/>
                  <a:ext cx="94665" cy="470168"/>
                </a:xfrm>
                <a:custGeom>
                  <a:avLst/>
                  <a:gdLst>
                    <a:gd name="T0" fmla="*/ 0 w 90"/>
                    <a:gd name="T1" fmla="*/ 0 h 447"/>
                    <a:gd name="T2" fmla="*/ 91510 w 90"/>
                    <a:gd name="T3" fmla="*/ 25244 h 447"/>
                    <a:gd name="T4" fmla="*/ 91510 w 90"/>
                    <a:gd name="T5" fmla="*/ 99924 h 447"/>
                    <a:gd name="T6" fmla="*/ 82043 w 90"/>
                    <a:gd name="T7" fmla="*/ 109390 h 447"/>
                    <a:gd name="T8" fmla="*/ 82043 w 90"/>
                    <a:gd name="T9" fmla="*/ 384970 h 447"/>
                    <a:gd name="T10" fmla="*/ 94665 w 90"/>
                    <a:gd name="T11" fmla="*/ 395488 h 447"/>
                    <a:gd name="T12" fmla="*/ 94665 w 90"/>
                    <a:gd name="T13" fmla="*/ 470168 h 447"/>
                    <a:gd name="T14" fmla="*/ 0 w 90"/>
                    <a:gd name="T15" fmla="*/ 450183 h 447"/>
                    <a:gd name="T16" fmla="*/ 0 w 90"/>
                    <a:gd name="T17" fmla="*/ 0 h 44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0" h="447">
                      <a:moveTo>
                        <a:pt x="0" y="0"/>
                      </a:moveTo>
                      <a:lnTo>
                        <a:pt x="87" y="24"/>
                      </a:lnTo>
                      <a:lnTo>
                        <a:pt x="87" y="95"/>
                      </a:lnTo>
                      <a:lnTo>
                        <a:pt x="78" y="104"/>
                      </a:lnTo>
                      <a:lnTo>
                        <a:pt x="78" y="366"/>
                      </a:lnTo>
                      <a:lnTo>
                        <a:pt x="90" y="376"/>
                      </a:lnTo>
                      <a:lnTo>
                        <a:pt x="90" y="447"/>
                      </a:lnTo>
                      <a:lnTo>
                        <a:pt x="0" y="4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21740C"/>
                    </a:gs>
                    <a:gs pos="100000">
                      <a:srgbClr val="194E0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5" name="Freeform 37"/>
                <p:cNvSpPr/>
                <p:nvPr/>
              </p:nvSpPr>
              <p:spPr bwMode="auto">
                <a:xfrm>
                  <a:off x="3024883" y="2335694"/>
                  <a:ext cx="1254834" cy="561678"/>
                </a:xfrm>
                <a:custGeom>
                  <a:avLst/>
                  <a:gdLst>
                    <a:gd name="T0" fmla="*/ 0 w 1193"/>
                    <a:gd name="T1" fmla="*/ 0 h 534"/>
                    <a:gd name="T2" fmla="*/ 0 w 1193"/>
                    <a:gd name="T3" fmla="*/ 30503 h 534"/>
                    <a:gd name="T4" fmla="*/ 318705 w 1193"/>
                    <a:gd name="T5" fmla="*/ 355519 h 534"/>
                    <a:gd name="T6" fmla="*/ 1230642 w 1193"/>
                    <a:gd name="T7" fmla="*/ 561678 h 534"/>
                    <a:gd name="T8" fmla="*/ 1254834 w 1193"/>
                    <a:gd name="T9" fmla="*/ 544849 h 534"/>
                    <a:gd name="T10" fmla="*/ 1245368 w 1193"/>
                    <a:gd name="T11" fmla="*/ 114650 h 534"/>
                    <a:gd name="T12" fmla="*/ 0 w 1193"/>
                    <a:gd name="T13" fmla="*/ 0 h 5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193" h="534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303" y="338"/>
                      </a:lnTo>
                      <a:lnTo>
                        <a:pt x="1170" y="534"/>
                      </a:lnTo>
                      <a:lnTo>
                        <a:pt x="1193" y="518"/>
                      </a:lnTo>
                      <a:lnTo>
                        <a:pt x="1184" y="1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B3D1A"/>
                    </a:gs>
                    <a:gs pos="32001">
                      <a:srgbClr val="0D4323"/>
                    </a:gs>
                    <a:gs pos="64000">
                      <a:srgbClr val="0B5D19"/>
                    </a:gs>
                    <a:gs pos="100000">
                      <a:srgbClr val="119327"/>
                    </a:gs>
                  </a:gsLst>
                  <a:lin ang="162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6" name="Freeform 38"/>
                <p:cNvSpPr/>
                <p:nvPr/>
              </p:nvSpPr>
              <p:spPr bwMode="auto">
                <a:xfrm>
                  <a:off x="3024883" y="2196853"/>
                  <a:ext cx="1254834" cy="683690"/>
                </a:xfrm>
                <a:custGeom>
                  <a:avLst/>
                  <a:gdLst>
                    <a:gd name="T0" fmla="*/ 346052 w 1193"/>
                    <a:gd name="T1" fmla="*/ 0 h 650"/>
                    <a:gd name="T2" fmla="*/ 0 w 1193"/>
                    <a:gd name="T3" fmla="*/ 138842 h 650"/>
                    <a:gd name="T4" fmla="*/ 328171 w 1193"/>
                    <a:gd name="T5" fmla="*/ 474376 h 650"/>
                    <a:gd name="T6" fmla="*/ 1254834 w 1193"/>
                    <a:gd name="T7" fmla="*/ 683690 h 650"/>
                    <a:gd name="T8" fmla="*/ 1254834 w 1193"/>
                    <a:gd name="T9" fmla="*/ 235610 h 650"/>
                    <a:gd name="T10" fmla="*/ 346052 w 1193"/>
                    <a:gd name="T11" fmla="*/ 0 h 6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93" h="650">
                      <a:moveTo>
                        <a:pt x="329" y="0"/>
                      </a:moveTo>
                      <a:lnTo>
                        <a:pt x="0" y="132"/>
                      </a:lnTo>
                      <a:lnTo>
                        <a:pt x="312" y="451"/>
                      </a:lnTo>
                      <a:lnTo>
                        <a:pt x="1193" y="650"/>
                      </a:lnTo>
                      <a:lnTo>
                        <a:pt x="1193" y="224"/>
                      </a:lnTo>
                      <a:lnTo>
                        <a:pt x="329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21740C"/>
                    </a:gs>
                    <a:gs pos="10001">
                      <a:srgbClr val="21740C"/>
                    </a:gs>
                    <a:gs pos="73000">
                      <a:srgbClr val="34A916"/>
                    </a:gs>
                    <a:gs pos="100000">
                      <a:srgbClr val="3FC91D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7" name="Freeform 39"/>
                <p:cNvSpPr/>
                <p:nvPr/>
              </p:nvSpPr>
              <p:spPr bwMode="auto">
                <a:xfrm>
                  <a:off x="4255525" y="2880543"/>
                  <a:ext cx="131479" cy="54695"/>
                </a:xfrm>
                <a:custGeom>
                  <a:avLst/>
                  <a:gdLst>
                    <a:gd name="T0" fmla="*/ 104191 w 53"/>
                    <a:gd name="T1" fmla="*/ 17403 h 22"/>
                    <a:gd name="T2" fmla="*/ 24807 w 53"/>
                    <a:gd name="T3" fmla="*/ 0 h 22"/>
                    <a:gd name="T4" fmla="*/ 0 w 53"/>
                    <a:gd name="T5" fmla="*/ 17403 h 22"/>
                    <a:gd name="T6" fmla="*/ 99229 w 53"/>
                    <a:gd name="T7" fmla="*/ 39778 h 22"/>
                    <a:gd name="T8" fmla="*/ 114114 w 53"/>
                    <a:gd name="T9" fmla="*/ 54695 h 22"/>
                    <a:gd name="T10" fmla="*/ 131479 w 53"/>
                    <a:gd name="T11" fmla="*/ 14917 h 22"/>
                    <a:gd name="T12" fmla="*/ 104191 w 53"/>
                    <a:gd name="T13" fmla="*/ 17403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3" h="22">
                      <a:moveTo>
                        <a:pt x="42" y="7"/>
                      </a:moveTo>
                      <a:cubicBezTo>
                        <a:pt x="38" y="6"/>
                        <a:pt x="10" y="0"/>
                        <a:pt x="10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34" y="14"/>
                        <a:pt x="40" y="16"/>
                      </a:cubicBezTo>
                      <a:cubicBezTo>
                        <a:pt x="44" y="17"/>
                        <a:pt x="43" y="22"/>
                        <a:pt x="46" y="22"/>
                      </a:cubicBezTo>
                      <a:cubicBezTo>
                        <a:pt x="48" y="18"/>
                        <a:pt x="53" y="6"/>
                        <a:pt x="53" y="6"/>
                      </a:cubicBezTo>
                      <a:cubicBezTo>
                        <a:pt x="53" y="6"/>
                        <a:pt x="48" y="8"/>
                        <a:pt x="42" y="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072711"/>
                    </a:gs>
                    <a:gs pos="100000">
                      <a:srgbClr val="093119"/>
                    </a:gs>
                  </a:gsLst>
                  <a:lin ang="162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 81"/>
                <p:cNvSpPr/>
                <p:nvPr/>
              </p:nvSpPr>
              <p:spPr>
                <a:xfrm>
                  <a:off x="3924299" y="2432383"/>
                  <a:ext cx="354263" cy="447978"/>
                </a:xfrm>
                <a:custGeom>
                  <a:avLst/>
                  <a:gdLst>
                    <a:gd name="connsiteX0" fmla="*/ 350520 w 368278"/>
                    <a:gd name="connsiteY0" fmla="*/ 5872 h 463072"/>
                    <a:gd name="connsiteX1" fmla="*/ 350520 w 368278"/>
                    <a:gd name="connsiteY1" fmla="*/ 463072 h 463072"/>
                    <a:gd name="connsiteX2" fmla="*/ 0 w 368278"/>
                    <a:gd name="connsiteY2" fmla="*/ 379252 h 463072"/>
                    <a:gd name="connsiteX3" fmla="*/ 175260 w 368278"/>
                    <a:gd name="connsiteY3" fmla="*/ 325912 h 463072"/>
                    <a:gd name="connsiteX4" fmla="*/ 289560 w 368278"/>
                    <a:gd name="connsiteY4" fmla="*/ 211612 h 463072"/>
                    <a:gd name="connsiteX5" fmla="*/ 350520 w 368278"/>
                    <a:gd name="connsiteY5" fmla="*/ 5872 h 463072"/>
                    <a:gd name="connsiteX0-1" fmla="*/ 350520 w 357387"/>
                    <a:gd name="connsiteY0-2" fmla="*/ 5872 h 463072"/>
                    <a:gd name="connsiteX1-3" fmla="*/ 350520 w 357387"/>
                    <a:gd name="connsiteY1-4" fmla="*/ 463072 h 463072"/>
                    <a:gd name="connsiteX2-5" fmla="*/ 0 w 357387"/>
                    <a:gd name="connsiteY2-6" fmla="*/ 379252 h 463072"/>
                    <a:gd name="connsiteX3-7" fmla="*/ 175260 w 357387"/>
                    <a:gd name="connsiteY3-8" fmla="*/ 325912 h 463072"/>
                    <a:gd name="connsiteX4-9" fmla="*/ 289560 w 357387"/>
                    <a:gd name="connsiteY4-10" fmla="*/ 211612 h 463072"/>
                    <a:gd name="connsiteX5-11" fmla="*/ 350520 w 357387"/>
                    <a:gd name="connsiteY5-12" fmla="*/ 5872 h 463072"/>
                    <a:gd name="connsiteX0-13" fmla="*/ 350520 w 357387"/>
                    <a:gd name="connsiteY0-14" fmla="*/ 6201 h 449113"/>
                    <a:gd name="connsiteX1-15" fmla="*/ 350520 w 357387"/>
                    <a:gd name="connsiteY1-16" fmla="*/ 449113 h 449113"/>
                    <a:gd name="connsiteX2-17" fmla="*/ 0 w 357387"/>
                    <a:gd name="connsiteY2-18" fmla="*/ 365293 h 449113"/>
                    <a:gd name="connsiteX3-19" fmla="*/ 175260 w 357387"/>
                    <a:gd name="connsiteY3-20" fmla="*/ 311953 h 449113"/>
                    <a:gd name="connsiteX4-21" fmla="*/ 289560 w 357387"/>
                    <a:gd name="connsiteY4-22" fmla="*/ 197653 h 449113"/>
                    <a:gd name="connsiteX5-23" fmla="*/ 350520 w 357387"/>
                    <a:gd name="connsiteY5-24" fmla="*/ 6201 h 449113"/>
                    <a:gd name="connsiteX0-25" fmla="*/ 350520 w 354263"/>
                    <a:gd name="connsiteY0-26" fmla="*/ 5066 h 447978"/>
                    <a:gd name="connsiteX1-27" fmla="*/ 350520 w 354263"/>
                    <a:gd name="connsiteY1-28" fmla="*/ 447978 h 447978"/>
                    <a:gd name="connsiteX2-29" fmla="*/ 0 w 354263"/>
                    <a:gd name="connsiteY2-30" fmla="*/ 364158 h 447978"/>
                    <a:gd name="connsiteX3-31" fmla="*/ 175260 w 354263"/>
                    <a:gd name="connsiteY3-32" fmla="*/ 310818 h 447978"/>
                    <a:gd name="connsiteX4-33" fmla="*/ 289560 w 354263"/>
                    <a:gd name="connsiteY4-34" fmla="*/ 196518 h 447978"/>
                    <a:gd name="connsiteX5-35" fmla="*/ 350520 w 354263"/>
                    <a:gd name="connsiteY5-36" fmla="*/ 5066 h 44797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</a:cxnLst>
                  <a:rect l="l" t="t" r="r" b="b"/>
                  <a:pathLst>
                    <a:path w="354263" h="447978">
                      <a:moveTo>
                        <a:pt x="350520" y="5066"/>
                      </a:moveTo>
                      <a:cubicBezTo>
                        <a:pt x="351155" y="42213"/>
                        <a:pt x="358616" y="375905"/>
                        <a:pt x="350520" y="447978"/>
                      </a:cubicBezTo>
                      <a:cubicBezTo>
                        <a:pt x="233680" y="420038"/>
                        <a:pt x="30480" y="394638"/>
                        <a:pt x="0" y="364158"/>
                      </a:cubicBezTo>
                      <a:cubicBezTo>
                        <a:pt x="58420" y="346378"/>
                        <a:pt x="127000" y="338758"/>
                        <a:pt x="175260" y="310818"/>
                      </a:cubicBezTo>
                      <a:cubicBezTo>
                        <a:pt x="223520" y="282878"/>
                        <a:pt x="260350" y="247477"/>
                        <a:pt x="289560" y="196518"/>
                      </a:cubicBezTo>
                      <a:cubicBezTo>
                        <a:pt x="318770" y="145559"/>
                        <a:pt x="349885" y="-32081"/>
                        <a:pt x="350520" y="50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>
                        <a:alpha val="20000"/>
                      </a:schemeClr>
                    </a:gs>
                    <a:gs pos="8000">
                      <a:schemeClr val="bg1">
                        <a:alpha val="13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89" name="任意多边形 82"/>
                <p:cNvSpPr/>
                <p:nvPr/>
              </p:nvSpPr>
              <p:spPr>
                <a:xfrm>
                  <a:off x="3596481" y="2721769"/>
                  <a:ext cx="704055" cy="157163"/>
                </a:xfrm>
                <a:custGeom>
                  <a:avLst/>
                  <a:gdLst>
                    <a:gd name="connsiteX0" fmla="*/ 469107 w 469107"/>
                    <a:gd name="connsiteY0" fmla="*/ 109538 h 109538"/>
                    <a:gd name="connsiteX1" fmla="*/ 0 w 469107"/>
                    <a:gd name="connsiteY1" fmla="*/ 0 h 109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9107" h="109538">
                      <a:moveTo>
                        <a:pt x="469107" y="109538"/>
                      </a:moveTo>
                      <a:lnTo>
                        <a:pt x="0" y="0"/>
                      </a:lnTo>
                    </a:path>
                  </a:pathLst>
                </a:custGeom>
                <a:ln w="63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82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grpSp>
            <p:nvGrpSpPr>
              <p:cNvPr id="26" name="组合 23"/>
              <p:cNvGrpSpPr/>
              <p:nvPr/>
            </p:nvGrpSpPr>
            <p:grpSpPr bwMode="auto">
              <a:xfrm>
                <a:off x="4595267" y="3511641"/>
                <a:ext cx="1006602" cy="605854"/>
                <a:chOff x="4595267" y="3511641"/>
                <a:chExt cx="1006602" cy="605854"/>
              </a:xfrm>
            </p:grpSpPr>
            <p:sp>
              <p:nvSpPr>
                <p:cNvPr id="78" name="Freeform 6"/>
                <p:cNvSpPr/>
                <p:nvPr/>
              </p:nvSpPr>
              <p:spPr bwMode="auto">
                <a:xfrm>
                  <a:off x="4667120" y="3897963"/>
                  <a:ext cx="877260" cy="220754"/>
                </a:xfrm>
                <a:custGeom>
                  <a:avLst/>
                  <a:gdLst>
                    <a:gd name="T0" fmla="*/ 690 w 834"/>
                    <a:gd name="T1" fmla="*/ 203 h 210"/>
                    <a:gd name="T2" fmla="*/ 834 w 834"/>
                    <a:gd name="T3" fmla="*/ 0 h 210"/>
                    <a:gd name="T4" fmla="*/ 19 w 834"/>
                    <a:gd name="T5" fmla="*/ 80 h 210"/>
                    <a:gd name="T6" fmla="*/ 0 w 834"/>
                    <a:gd name="T7" fmla="*/ 92 h 210"/>
                    <a:gd name="T8" fmla="*/ 661 w 834"/>
                    <a:gd name="T9" fmla="*/ 210 h 210"/>
                    <a:gd name="T10" fmla="*/ 690 w 834"/>
                    <a:gd name="T11" fmla="*/ 203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34" h="210">
                      <a:moveTo>
                        <a:pt x="690" y="203"/>
                      </a:moveTo>
                      <a:lnTo>
                        <a:pt x="834" y="0"/>
                      </a:lnTo>
                      <a:lnTo>
                        <a:pt x="19" y="80"/>
                      </a:lnTo>
                      <a:lnTo>
                        <a:pt x="0" y="92"/>
                      </a:lnTo>
                      <a:lnTo>
                        <a:pt x="661" y="210"/>
                      </a:lnTo>
                      <a:lnTo>
                        <a:pt x="690" y="203"/>
                      </a:lnTo>
                      <a:close/>
                    </a:path>
                  </a:pathLst>
                </a:custGeom>
                <a:gradFill flip="none" rotWithShape="1">
                  <a:gsLst>
                    <a:gs pos="7000">
                      <a:srgbClr val="6D2103"/>
                    </a:gs>
                    <a:gs pos="87000">
                      <a:srgbClr val="A43204"/>
                    </a:gs>
                    <a:gs pos="100000">
                      <a:srgbClr val="CD5B05"/>
                    </a:gs>
                  </a:gsLst>
                  <a:lin ang="1890000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79" name="Freeform 7"/>
                <p:cNvSpPr/>
                <p:nvPr/>
              </p:nvSpPr>
              <p:spPr bwMode="auto">
                <a:xfrm>
                  <a:off x="4687828" y="3533730"/>
                  <a:ext cx="914041" cy="576403"/>
                </a:xfrm>
                <a:custGeom>
                  <a:avLst/>
                  <a:gdLst>
                    <a:gd name="T0" fmla="*/ 914041 w 869"/>
                    <a:gd name="T1" fmla="*/ 374452 h 548"/>
                    <a:gd name="T2" fmla="*/ 740489 w 869"/>
                    <a:gd name="T3" fmla="*/ 126220 h 548"/>
                    <a:gd name="T4" fmla="*/ 0 w 869"/>
                    <a:gd name="T5" fmla="*/ 0 h 548"/>
                    <a:gd name="T6" fmla="*/ 0 w 869"/>
                    <a:gd name="T7" fmla="*/ 447028 h 548"/>
                    <a:gd name="T8" fmla="*/ 705778 w 869"/>
                    <a:gd name="T9" fmla="*/ 576403 h 548"/>
                    <a:gd name="T10" fmla="*/ 914041 w 869"/>
                    <a:gd name="T11" fmla="*/ 374452 h 5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69" h="548">
                      <a:moveTo>
                        <a:pt x="869" y="356"/>
                      </a:moveTo>
                      <a:lnTo>
                        <a:pt x="704" y="120"/>
                      </a:lnTo>
                      <a:lnTo>
                        <a:pt x="0" y="0"/>
                      </a:lnTo>
                      <a:lnTo>
                        <a:pt x="0" y="425"/>
                      </a:lnTo>
                      <a:lnTo>
                        <a:pt x="671" y="548"/>
                      </a:lnTo>
                      <a:lnTo>
                        <a:pt x="869" y="35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4AC1C"/>
                    </a:gs>
                    <a:gs pos="8000">
                      <a:srgbClr val="F4AC1C"/>
                    </a:gs>
                    <a:gs pos="64999">
                      <a:srgbClr val="F9710B"/>
                    </a:gs>
                    <a:gs pos="100000">
                      <a:srgbClr val="D25A00"/>
                    </a:gs>
                  </a:gsLst>
                  <a:lin ang="108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0" name="Freeform 8"/>
                <p:cNvSpPr/>
                <p:nvPr/>
              </p:nvSpPr>
              <p:spPr bwMode="auto">
                <a:xfrm>
                  <a:off x="4594489" y="3512002"/>
                  <a:ext cx="92568" cy="469991"/>
                </a:xfrm>
                <a:custGeom>
                  <a:avLst/>
                  <a:gdLst>
                    <a:gd name="T0" fmla="*/ 88 w 88"/>
                    <a:gd name="T1" fmla="*/ 21 h 446"/>
                    <a:gd name="T2" fmla="*/ 0 w 88"/>
                    <a:gd name="T3" fmla="*/ 0 h 446"/>
                    <a:gd name="T4" fmla="*/ 0 w 88"/>
                    <a:gd name="T5" fmla="*/ 427 h 446"/>
                    <a:gd name="T6" fmla="*/ 88 w 88"/>
                    <a:gd name="T7" fmla="*/ 446 h 446"/>
                    <a:gd name="T8" fmla="*/ 88 w 88"/>
                    <a:gd name="T9" fmla="*/ 21 h 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46">
                      <a:moveTo>
                        <a:pt x="88" y="21"/>
                      </a:moveTo>
                      <a:lnTo>
                        <a:pt x="0" y="0"/>
                      </a:lnTo>
                      <a:lnTo>
                        <a:pt x="0" y="427"/>
                      </a:lnTo>
                      <a:lnTo>
                        <a:pt x="88" y="446"/>
                      </a:lnTo>
                      <a:lnTo>
                        <a:pt x="88" y="2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A43204"/>
                    </a:gs>
                    <a:gs pos="100000">
                      <a:srgbClr val="E86706"/>
                    </a:gs>
                    <a:gs pos="55000">
                      <a:srgbClr val="CD5B05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81" name="Freeform 9"/>
                <p:cNvSpPr/>
                <p:nvPr/>
              </p:nvSpPr>
              <p:spPr bwMode="auto">
                <a:xfrm>
                  <a:off x="4607307" y="3963477"/>
                  <a:ext cx="79751" cy="31333"/>
                </a:xfrm>
                <a:custGeom>
                  <a:avLst/>
                  <a:gdLst>
                    <a:gd name="T0" fmla="*/ 76 w 76"/>
                    <a:gd name="T1" fmla="*/ 17 h 29"/>
                    <a:gd name="T2" fmla="*/ 57 w 76"/>
                    <a:gd name="T3" fmla="*/ 29 h 29"/>
                    <a:gd name="T4" fmla="*/ 0 w 76"/>
                    <a:gd name="T5" fmla="*/ 17 h 29"/>
                    <a:gd name="T6" fmla="*/ 5 w 76"/>
                    <a:gd name="T7" fmla="*/ 0 h 29"/>
                    <a:gd name="T8" fmla="*/ 76 w 76"/>
                    <a:gd name="T9" fmla="*/ 1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29">
                      <a:moveTo>
                        <a:pt x="76" y="17"/>
                      </a:moveTo>
                      <a:lnTo>
                        <a:pt x="57" y="29"/>
                      </a:lnTo>
                      <a:lnTo>
                        <a:pt x="0" y="17"/>
                      </a:lnTo>
                      <a:lnTo>
                        <a:pt x="5" y="0"/>
                      </a:lnTo>
                      <a:lnTo>
                        <a:pt x="76" y="17"/>
                      </a:lnTo>
                      <a:close/>
                    </a:path>
                  </a:pathLst>
                </a:custGeom>
                <a:solidFill>
                  <a:srgbClr val="411307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82" name="任意多边形 75"/>
                <p:cNvSpPr/>
                <p:nvPr/>
              </p:nvSpPr>
              <p:spPr>
                <a:xfrm>
                  <a:off x="5386388" y="3645261"/>
                  <a:ext cx="214312" cy="467158"/>
                </a:xfrm>
                <a:custGeom>
                  <a:avLst/>
                  <a:gdLst>
                    <a:gd name="connsiteX0" fmla="*/ 35718 w 214312"/>
                    <a:gd name="connsiteY0" fmla="*/ 7577 h 467158"/>
                    <a:gd name="connsiteX1" fmla="*/ 214312 w 214312"/>
                    <a:gd name="connsiteY1" fmla="*/ 264752 h 467158"/>
                    <a:gd name="connsiteX2" fmla="*/ 0 w 214312"/>
                    <a:gd name="connsiteY2" fmla="*/ 467158 h 467158"/>
                    <a:gd name="connsiteX3" fmla="*/ 38100 w 214312"/>
                    <a:gd name="connsiteY3" fmla="*/ 374289 h 467158"/>
                    <a:gd name="connsiteX4" fmla="*/ 69056 w 214312"/>
                    <a:gd name="connsiteY4" fmla="*/ 243320 h 467158"/>
                    <a:gd name="connsiteX5" fmla="*/ 45243 w 214312"/>
                    <a:gd name="connsiteY5" fmla="*/ 81395 h 467158"/>
                    <a:gd name="connsiteX6" fmla="*/ 35718 w 214312"/>
                    <a:gd name="connsiteY6" fmla="*/ 7577 h 467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4312" h="467158">
                      <a:moveTo>
                        <a:pt x="35718" y="7577"/>
                      </a:moveTo>
                      <a:cubicBezTo>
                        <a:pt x="63896" y="38136"/>
                        <a:pt x="166290" y="209587"/>
                        <a:pt x="214312" y="264752"/>
                      </a:cubicBezTo>
                      <a:cubicBezTo>
                        <a:pt x="142875" y="332221"/>
                        <a:pt x="23416" y="453664"/>
                        <a:pt x="0" y="467158"/>
                      </a:cubicBezTo>
                      <a:cubicBezTo>
                        <a:pt x="12700" y="436202"/>
                        <a:pt x="26591" y="411595"/>
                        <a:pt x="38100" y="374289"/>
                      </a:cubicBezTo>
                      <a:cubicBezTo>
                        <a:pt x="49609" y="336983"/>
                        <a:pt x="67866" y="292136"/>
                        <a:pt x="69056" y="243320"/>
                      </a:cubicBezTo>
                      <a:cubicBezTo>
                        <a:pt x="70246" y="194504"/>
                        <a:pt x="51593" y="116320"/>
                        <a:pt x="45243" y="81395"/>
                      </a:cubicBezTo>
                      <a:cubicBezTo>
                        <a:pt x="38893" y="46470"/>
                        <a:pt x="7540" y="-22982"/>
                        <a:pt x="35718" y="757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>
                        <a:alpha val="20000"/>
                      </a:schemeClr>
                    </a:gs>
                    <a:gs pos="8000">
                      <a:schemeClr val="bg1">
                        <a:alpha val="13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83" name="任意多边形 76"/>
                <p:cNvSpPr/>
                <p:nvPr/>
              </p:nvSpPr>
              <p:spPr>
                <a:xfrm>
                  <a:off x="4886323" y="4007053"/>
                  <a:ext cx="531752" cy="103080"/>
                </a:xfrm>
                <a:custGeom>
                  <a:avLst/>
                  <a:gdLst>
                    <a:gd name="connsiteX0" fmla="*/ 469107 w 469107"/>
                    <a:gd name="connsiteY0" fmla="*/ 109538 h 109538"/>
                    <a:gd name="connsiteX1" fmla="*/ 0 w 469107"/>
                    <a:gd name="connsiteY1" fmla="*/ 0 h 109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9107" h="109538">
                      <a:moveTo>
                        <a:pt x="469107" y="109538"/>
                      </a:moveTo>
                      <a:lnTo>
                        <a:pt x="0" y="0"/>
                      </a:lnTo>
                    </a:path>
                  </a:pathLst>
                </a:custGeom>
                <a:ln w="6350">
                  <a:gradFill flip="none" rotWithShape="1">
                    <a:gsLst>
                      <a:gs pos="9000">
                        <a:schemeClr val="bg1">
                          <a:alpha val="0"/>
                        </a:schemeClr>
                      </a:gs>
                      <a:gs pos="78000">
                        <a:schemeClr val="bg1"/>
                      </a:gs>
                      <a:gs pos="89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grpSp>
            <p:nvGrpSpPr>
              <p:cNvPr id="27" name="组合 24"/>
              <p:cNvGrpSpPr/>
              <p:nvPr/>
            </p:nvGrpSpPr>
            <p:grpSpPr bwMode="auto">
              <a:xfrm>
                <a:off x="4354397" y="2417737"/>
                <a:ext cx="264010" cy="151464"/>
                <a:chOff x="4354397" y="2417737"/>
                <a:chExt cx="264010" cy="151464"/>
              </a:xfrm>
            </p:grpSpPr>
            <p:sp>
              <p:nvSpPr>
                <p:cNvPr id="74" name="Freeform 25"/>
                <p:cNvSpPr/>
                <p:nvPr/>
              </p:nvSpPr>
              <p:spPr bwMode="auto">
                <a:xfrm>
                  <a:off x="4354397" y="2510298"/>
                  <a:ext cx="264010" cy="58903"/>
                </a:xfrm>
                <a:custGeom>
                  <a:avLst/>
                  <a:gdLst>
                    <a:gd name="T0" fmla="*/ 264010 w 106"/>
                    <a:gd name="T1" fmla="*/ 36814 h 24"/>
                    <a:gd name="T2" fmla="*/ 244085 w 106"/>
                    <a:gd name="T3" fmla="*/ 58903 h 24"/>
                    <a:gd name="T4" fmla="*/ 244085 w 106"/>
                    <a:gd name="T5" fmla="*/ 36814 h 24"/>
                    <a:gd name="T6" fmla="*/ 24907 w 106"/>
                    <a:gd name="T7" fmla="*/ 34360 h 24"/>
                    <a:gd name="T8" fmla="*/ 24907 w 106"/>
                    <a:gd name="T9" fmla="*/ 58903 h 24"/>
                    <a:gd name="T10" fmla="*/ 0 w 106"/>
                    <a:gd name="T11" fmla="*/ 36814 h 24"/>
                    <a:gd name="T12" fmla="*/ 132005 w 106"/>
                    <a:gd name="T13" fmla="*/ 0 h 24"/>
                    <a:gd name="T14" fmla="*/ 264010 w 106"/>
                    <a:gd name="T15" fmla="*/ 36814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06" h="24">
                      <a:moveTo>
                        <a:pt x="106" y="15"/>
                      </a:moveTo>
                      <a:cubicBezTo>
                        <a:pt x="106" y="18"/>
                        <a:pt x="103" y="21"/>
                        <a:pt x="98" y="24"/>
                      </a:cubicBezTo>
                      <a:cubicBezTo>
                        <a:pt x="98" y="20"/>
                        <a:pt x="98" y="19"/>
                        <a:pt x="98" y="15"/>
                      </a:cubicBezTo>
                      <a:cubicBezTo>
                        <a:pt x="86" y="7"/>
                        <a:pt x="29" y="4"/>
                        <a:pt x="10" y="14"/>
                      </a:cubicBezTo>
                      <a:cubicBezTo>
                        <a:pt x="10" y="19"/>
                        <a:pt x="10" y="19"/>
                        <a:pt x="10" y="24"/>
                      </a:cubicBezTo>
                      <a:cubicBezTo>
                        <a:pt x="3" y="22"/>
                        <a:pt x="0" y="19"/>
                        <a:pt x="0" y="15"/>
                      </a:cubicBezTo>
                      <a:cubicBezTo>
                        <a:pt x="0" y="7"/>
                        <a:pt x="23" y="0"/>
                        <a:pt x="53" y="0"/>
                      </a:cubicBezTo>
                      <a:cubicBezTo>
                        <a:pt x="82" y="0"/>
                        <a:pt x="106" y="7"/>
                        <a:pt x="106" y="1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B3D1A"/>
                    </a:gs>
                    <a:gs pos="32001">
                      <a:srgbClr val="0D4323"/>
                    </a:gs>
                    <a:gs pos="64000">
                      <a:srgbClr val="0B5D19"/>
                    </a:gs>
                    <a:gs pos="100000">
                      <a:srgbClr val="119327"/>
                    </a:gs>
                  </a:gsLst>
                  <a:lin ang="162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75" name="Freeform 26"/>
                <p:cNvSpPr/>
                <p:nvPr/>
              </p:nvSpPr>
              <p:spPr bwMode="auto">
                <a:xfrm>
                  <a:off x="4354397" y="2417737"/>
                  <a:ext cx="264010" cy="129375"/>
                </a:xfrm>
                <a:custGeom>
                  <a:avLst/>
                  <a:gdLst>
                    <a:gd name="T0" fmla="*/ 264010 w 106"/>
                    <a:gd name="T1" fmla="*/ 129375 h 52"/>
                    <a:gd name="T2" fmla="*/ 0 w 106"/>
                    <a:gd name="T3" fmla="*/ 129375 h 52"/>
                    <a:gd name="T4" fmla="*/ 0 w 106"/>
                    <a:gd name="T5" fmla="*/ 54736 h 52"/>
                    <a:gd name="T6" fmla="*/ 261519 w 106"/>
                    <a:gd name="T7" fmla="*/ 54736 h 52"/>
                    <a:gd name="T8" fmla="*/ 264010 w 106"/>
                    <a:gd name="T9" fmla="*/ 129375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6" h="52">
                      <a:moveTo>
                        <a:pt x="106" y="52"/>
                      </a:moveTo>
                      <a:cubicBezTo>
                        <a:pt x="104" y="34"/>
                        <a:pt x="7" y="31"/>
                        <a:pt x="0" y="52"/>
                      </a:cubicBezTo>
                      <a:cubicBezTo>
                        <a:pt x="0" y="42"/>
                        <a:pt x="0" y="32"/>
                        <a:pt x="0" y="22"/>
                      </a:cubicBezTo>
                      <a:cubicBezTo>
                        <a:pt x="8" y="0"/>
                        <a:pt x="98" y="2"/>
                        <a:pt x="105" y="22"/>
                      </a:cubicBezTo>
                      <a:cubicBezTo>
                        <a:pt x="106" y="33"/>
                        <a:pt x="106" y="42"/>
                        <a:pt x="106" y="5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B5D19"/>
                    </a:gs>
                    <a:gs pos="34000">
                      <a:srgbClr val="0B5D19"/>
                    </a:gs>
                    <a:gs pos="63000">
                      <a:srgbClr val="21740C"/>
                    </a:gs>
                    <a:gs pos="84000">
                      <a:srgbClr val="34A916"/>
                    </a:gs>
                    <a:gs pos="100000">
                      <a:srgbClr val="41CB1B"/>
                    </a:gs>
                  </a:gsLst>
                  <a:lin ang="108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76" name="任意多边形 69"/>
                <p:cNvSpPr/>
                <p:nvPr/>
              </p:nvSpPr>
              <p:spPr>
                <a:xfrm>
                  <a:off x="4368054" y="2435295"/>
                  <a:ext cx="111082" cy="91150"/>
                </a:xfrm>
                <a:custGeom>
                  <a:avLst/>
                  <a:gdLst>
                    <a:gd name="connsiteX0" fmla="*/ 2381 w 107156"/>
                    <a:gd name="connsiteY0" fmla="*/ 90487 h 90487"/>
                    <a:gd name="connsiteX1" fmla="*/ 76200 w 107156"/>
                    <a:gd name="connsiteY1" fmla="*/ 73818 h 90487"/>
                    <a:gd name="connsiteX2" fmla="*/ 107156 w 107156"/>
                    <a:gd name="connsiteY2" fmla="*/ 73818 h 90487"/>
                    <a:gd name="connsiteX3" fmla="*/ 107156 w 107156"/>
                    <a:gd name="connsiteY3" fmla="*/ 0 h 90487"/>
                    <a:gd name="connsiteX4" fmla="*/ 61913 w 107156"/>
                    <a:gd name="connsiteY4" fmla="*/ 2381 h 90487"/>
                    <a:gd name="connsiteX5" fmla="*/ 16669 w 107156"/>
                    <a:gd name="connsiteY5" fmla="*/ 11906 h 90487"/>
                    <a:gd name="connsiteX6" fmla="*/ 0 w 107156"/>
                    <a:gd name="connsiteY6" fmla="*/ 16668 h 90487"/>
                    <a:gd name="connsiteX7" fmla="*/ 2381 w 107156"/>
                    <a:gd name="connsiteY7" fmla="*/ 90487 h 90487"/>
                    <a:gd name="connsiteX0-1" fmla="*/ 2381 w 109537"/>
                    <a:gd name="connsiteY0-2" fmla="*/ 90487 h 90487"/>
                    <a:gd name="connsiteX1-3" fmla="*/ 76200 w 109537"/>
                    <a:gd name="connsiteY1-4" fmla="*/ 73818 h 90487"/>
                    <a:gd name="connsiteX2-5" fmla="*/ 109537 w 109537"/>
                    <a:gd name="connsiteY2-6" fmla="*/ 80962 h 90487"/>
                    <a:gd name="connsiteX3-7" fmla="*/ 107156 w 109537"/>
                    <a:gd name="connsiteY3-8" fmla="*/ 0 h 90487"/>
                    <a:gd name="connsiteX4-9" fmla="*/ 61913 w 109537"/>
                    <a:gd name="connsiteY4-10" fmla="*/ 2381 h 90487"/>
                    <a:gd name="connsiteX5-11" fmla="*/ 16669 w 109537"/>
                    <a:gd name="connsiteY5-12" fmla="*/ 11906 h 90487"/>
                    <a:gd name="connsiteX6-13" fmla="*/ 0 w 109537"/>
                    <a:gd name="connsiteY6-14" fmla="*/ 16668 h 90487"/>
                    <a:gd name="connsiteX7-15" fmla="*/ 2381 w 109537"/>
                    <a:gd name="connsiteY7-16" fmla="*/ 90487 h 90487"/>
                    <a:gd name="connsiteX0-17" fmla="*/ 2381 w 111463"/>
                    <a:gd name="connsiteY0-18" fmla="*/ 90487 h 90487"/>
                    <a:gd name="connsiteX1-19" fmla="*/ 76200 w 111463"/>
                    <a:gd name="connsiteY1-20" fmla="*/ 78581 h 90487"/>
                    <a:gd name="connsiteX2-21" fmla="*/ 109537 w 111463"/>
                    <a:gd name="connsiteY2-22" fmla="*/ 80962 h 90487"/>
                    <a:gd name="connsiteX3-23" fmla="*/ 107156 w 111463"/>
                    <a:gd name="connsiteY3-24" fmla="*/ 0 h 90487"/>
                    <a:gd name="connsiteX4-25" fmla="*/ 61913 w 111463"/>
                    <a:gd name="connsiteY4-26" fmla="*/ 2381 h 90487"/>
                    <a:gd name="connsiteX5-27" fmla="*/ 16669 w 111463"/>
                    <a:gd name="connsiteY5-28" fmla="*/ 11906 h 90487"/>
                    <a:gd name="connsiteX6-29" fmla="*/ 0 w 111463"/>
                    <a:gd name="connsiteY6-30" fmla="*/ 16668 h 90487"/>
                    <a:gd name="connsiteX7-31" fmla="*/ 2381 w 111463"/>
                    <a:gd name="connsiteY7-32" fmla="*/ 90487 h 9048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</a:cxnLst>
                  <a:rect l="l" t="t" r="r" b="b"/>
                  <a:pathLst>
                    <a:path w="111463" h="90487">
                      <a:moveTo>
                        <a:pt x="2381" y="90487"/>
                      </a:moveTo>
                      <a:lnTo>
                        <a:pt x="76200" y="78581"/>
                      </a:lnTo>
                      <a:cubicBezTo>
                        <a:pt x="87312" y="79375"/>
                        <a:pt x="104378" y="94059"/>
                        <a:pt x="109537" y="80962"/>
                      </a:cubicBezTo>
                      <a:cubicBezTo>
                        <a:pt x="114696" y="67865"/>
                        <a:pt x="107950" y="26987"/>
                        <a:pt x="107156" y="0"/>
                      </a:cubicBezTo>
                      <a:lnTo>
                        <a:pt x="61913" y="2381"/>
                      </a:lnTo>
                      <a:lnTo>
                        <a:pt x="16669" y="11906"/>
                      </a:lnTo>
                      <a:lnTo>
                        <a:pt x="0" y="16668"/>
                      </a:lnTo>
                      <a:cubicBezTo>
                        <a:pt x="794" y="41274"/>
                        <a:pt x="1587" y="65881"/>
                        <a:pt x="2381" y="90487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D25A00">
                        <a:alpha val="0"/>
                      </a:srgbClr>
                    </a:gs>
                    <a:gs pos="0">
                      <a:schemeClr val="bg1">
                        <a:alpha val="0"/>
                      </a:schemeClr>
                    </a:gs>
                    <a:gs pos="2000">
                      <a:srgbClr val="FFFFFF">
                        <a:alpha val="27000"/>
                      </a:srgbClr>
                    </a:gs>
                    <a:gs pos="27000">
                      <a:schemeClr val="bg1">
                        <a:alpha val="53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77" name="任意多边形 70"/>
                <p:cNvSpPr/>
                <p:nvPr/>
              </p:nvSpPr>
              <p:spPr>
                <a:xfrm>
                  <a:off x="4374356" y="2507456"/>
                  <a:ext cx="111919" cy="19050"/>
                </a:xfrm>
                <a:custGeom>
                  <a:avLst/>
                  <a:gdLst>
                    <a:gd name="connsiteX0" fmla="*/ 0 w 111919"/>
                    <a:gd name="connsiteY0" fmla="*/ 19050 h 19050"/>
                    <a:gd name="connsiteX1" fmla="*/ 57150 w 111919"/>
                    <a:gd name="connsiteY1" fmla="*/ 4763 h 19050"/>
                    <a:gd name="connsiteX2" fmla="*/ 111919 w 111919"/>
                    <a:gd name="connsiteY2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1919" h="19050">
                      <a:moveTo>
                        <a:pt x="0" y="19050"/>
                      </a:moveTo>
                      <a:cubicBezTo>
                        <a:pt x="19248" y="13494"/>
                        <a:pt x="38497" y="7938"/>
                        <a:pt x="57150" y="4763"/>
                      </a:cubicBezTo>
                      <a:cubicBezTo>
                        <a:pt x="75803" y="1588"/>
                        <a:pt x="111919" y="0"/>
                        <a:pt x="111919" y="0"/>
                      </a:cubicBezTo>
                    </a:path>
                  </a:pathLst>
                </a:custGeom>
                <a:ln w="63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65000">
                        <a:srgbClr val="FFFFFF"/>
                      </a:gs>
                      <a:gs pos="32000">
                        <a:srgbClr val="FFFFFF"/>
                      </a:gs>
                      <a:gs pos="47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grpSp>
            <p:nvGrpSpPr>
              <p:cNvPr id="28" name="组合 25"/>
              <p:cNvGrpSpPr/>
              <p:nvPr/>
            </p:nvGrpSpPr>
            <p:grpSpPr bwMode="auto">
              <a:xfrm>
                <a:off x="4354397" y="2787982"/>
                <a:ext cx="264010" cy="154619"/>
                <a:chOff x="4354397" y="2787982"/>
                <a:chExt cx="264010" cy="154619"/>
              </a:xfrm>
            </p:grpSpPr>
            <p:sp>
              <p:nvSpPr>
                <p:cNvPr id="70" name="Freeform 23"/>
                <p:cNvSpPr/>
                <p:nvPr/>
              </p:nvSpPr>
              <p:spPr bwMode="auto">
                <a:xfrm>
                  <a:off x="4354397" y="2880543"/>
                  <a:ext cx="264010" cy="62058"/>
                </a:xfrm>
                <a:custGeom>
                  <a:avLst/>
                  <a:gdLst>
                    <a:gd name="T0" fmla="*/ 264010 w 106"/>
                    <a:gd name="T1" fmla="*/ 39717 h 25"/>
                    <a:gd name="T2" fmla="*/ 244085 w 106"/>
                    <a:gd name="T3" fmla="*/ 59576 h 25"/>
                    <a:gd name="T4" fmla="*/ 244085 w 106"/>
                    <a:gd name="T5" fmla="*/ 37235 h 25"/>
                    <a:gd name="T6" fmla="*/ 24907 w 106"/>
                    <a:gd name="T7" fmla="*/ 34752 h 25"/>
                    <a:gd name="T8" fmla="*/ 24907 w 106"/>
                    <a:gd name="T9" fmla="*/ 62058 h 25"/>
                    <a:gd name="T10" fmla="*/ 0 w 106"/>
                    <a:gd name="T11" fmla="*/ 39717 h 25"/>
                    <a:gd name="T12" fmla="*/ 132005 w 106"/>
                    <a:gd name="T13" fmla="*/ 0 h 25"/>
                    <a:gd name="T14" fmla="*/ 264010 w 106"/>
                    <a:gd name="T15" fmla="*/ 39717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06" h="25">
                      <a:moveTo>
                        <a:pt x="106" y="16"/>
                      </a:moveTo>
                      <a:cubicBezTo>
                        <a:pt x="106" y="19"/>
                        <a:pt x="103" y="22"/>
                        <a:pt x="98" y="24"/>
                      </a:cubicBezTo>
                      <a:cubicBezTo>
                        <a:pt x="98" y="20"/>
                        <a:pt x="98" y="20"/>
                        <a:pt x="98" y="15"/>
                      </a:cubicBezTo>
                      <a:cubicBezTo>
                        <a:pt x="86" y="7"/>
                        <a:pt x="29" y="4"/>
                        <a:pt x="10" y="14"/>
                      </a:cubicBezTo>
                      <a:cubicBezTo>
                        <a:pt x="10" y="19"/>
                        <a:pt x="10" y="20"/>
                        <a:pt x="10" y="25"/>
                      </a:cubicBezTo>
                      <a:cubicBezTo>
                        <a:pt x="3" y="22"/>
                        <a:pt x="0" y="19"/>
                        <a:pt x="0" y="16"/>
                      </a:cubicBezTo>
                      <a:cubicBezTo>
                        <a:pt x="0" y="7"/>
                        <a:pt x="23" y="0"/>
                        <a:pt x="53" y="0"/>
                      </a:cubicBezTo>
                      <a:cubicBezTo>
                        <a:pt x="82" y="0"/>
                        <a:pt x="106" y="7"/>
                        <a:pt x="106" y="1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B3D1A"/>
                    </a:gs>
                    <a:gs pos="32001">
                      <a:srgbClr val="0D4323"/>
                    </a:gs>
                    <a:gs pos="64000">
                      <a:srgbClr val="0B5D19"/>
                    </a:gs>
                    <a:gs pos="100000">
                      <a:srgbClr val="119327"/>
                    </a:gs>
                  </a:gsLst>
                  <a:lin ang="162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71" name="Freeform 24"/>
                <p:cNvSpPr/>
                <p:nvPr/>
              </p:nvSpPr>
              <p:spPr bwMode="auto">
                <a:xfrm>
                  <a:off x="4354397" y="2787982"/>
                  <a:ext cx="264010" cy="131479"/>
                </a:xfrm>
                <a:custGeom>
                  <a:avLst/>
                  <a:gdLst>
                    <a:gd name="T0" fmla="*/ 264010 w 106"/>
                    <a:gd name="T1" fmla="*/ 131479 h 53"/>
                    <a:gd name="T2" fmla="*/ 0 w 106"/>
                    <a:gd name="T3" fmla="*/ 131479 h 53"/>
                    <a:gd name="T4" fmla="*/ 0 w 106"/>
                    <a:gd name="T5" fmla="*/ 54576 h 53"/>
                    <a:gd name="T6" fmla="*/ 261519 w 106"/>
                    <a:gd name="T7" fmla="*/ 57057 h 53"/>
                    <a:gd name="T8" fmla="*/ 264010 w 106"/>
                    <a:gd name="T9" fmla="*/ 131479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6" h="53">
                      <a:moveTo>
                        <a:pt x="106" y="53"/>
                      </a:moveTo>
                      <a:cubicBezTo>
                        <a:pt x="104" y="35"/>
                        <a:pt x="7" y="31"/>
                        <a:pt x="0" y="53"/>
                      </a:cubicBezTo>
                      <a:cubicBezTo>
                        <a:pt x="0" y="43"/>
                        <a:pt x="0" y="32"/>
                        <a:pt x="0" y="22"/>
                      </a:cubicBezTo>
                      <a:cubicBezTo>
                        <a:pt x="8" y="0"/>
                        <a:pt x="98" y="2"/>
                        <a:pt x="105" y="23"/>
                      </a:cubicBezTo>
                      <a:cubicBezTo>
                        <a:pt x="106" y="33"/>
                        <a:pt x="106" y="43"/>
                        <a:pt x="106" y="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B5D19"/>
                    </a:gs>
                    <a:gs pos="34000">
                      <a:srgbClr val="0B5D19"/>
                    </a:gs>
                    <a:gs pos="63000">
                      <a:srgbClr val="21740C"/>
                    </a:gs>
                    <a:gs pos="84000">
                      <a:srgbClr val="34A916"/>
                    </a:gs>
                    <a:gs pos="100000">
                      <a:srgbClr val="41CB1B"/>
                    </a:gs>
                  </a:gsLst>
                  <a:lin ang="108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 65"/>
                <p:cNvSpPr/>
                <p:nvPr/>
              </p:nvSpPr>
              <p:spPr>
                <a:xfrm>
                  <a:off x="4370903" y="2805591"/>
                  <a:ext cx="112505" cy="91150"/>
                </a:xfrm>
                <a:custGeom>
                  <a:avLst/>
                  <a:gdLst>
                    <a:gd name="connsiteX0" fmla="*/ 2381 w 107156"/>
                    <a:gd name="connsiteY0" fmla="*/ 90487 h 90487"/>
                    <a:gd name="connsiteX1" fmla="*/ 76200 w 107156"/>
                    <a:gd name="connsiteY1" fmla="*/ 73818 h 90487"/>
                    <a:gd name="connsiteX2" fmla="*/ 107156 w 107156"/>
                    <a:gd name="connsiteY2" fmla="*/ 73818 h 90487"/>
                    <a:gd name="connsiteX3" fmla="*/ 107156 w 107156"/>
                    <a:gd name="connsiteY3" fmla="*/ 0 h 90487"/>
                    <a:gd name="connsiteX4" fmla="*/ 61913 w 107156"/>
                    <a:gd name="connsiteY4" fmla="*/ 2381 h 90487"/>
                    <a:gd name="connsiteX5" fmla="*/ 16669 w 107156"/>
                    <a:gd name="connsiteY5" fmla="*/ 11906 h 90487"/>
                    <a:gd name="connsiteX6" fmla="*/ 0 w 107156"/>
                    <a:gd name="connsiteY6" fmla="*/ 16668 h 90487"/>
                    <a:gd name="connsiteX7" fmla="*/ 2381 w 107156"/>
                    <a:gd name="connsiteY7" fmla="*/ 90487 h 90487"/>
                    <a:gd name="connsiteX0-1" fmla="*/ 2381 w 109537"/>
                    <a:gd name="connsiteY0-2" fmla="*/ 90487 h 90487"/>
                    <a:gd name="connsiteX1-3" fmla="*/ 76200 w 109537"/>
                    <a:gd name="connsiteY1-4" fmla="*/ 73818 h 90487"/>
                    <a:gd name="connsiteX2-5" fmla="*/ 109537 w 109537"/>
                    <a:gd name="connsiteY2-6" fmla="*/ 80962 h 90487"/>
                    <a:gd name="connsiteX3-7" fmla="*/ 107156 w 109537"/>
                    <a:gd name="connsiteY3-8" fmla="*/ 0 h 90487"/>
                    <a:gd name="connsiteX4-9" fmla="*/ 61913 w 109537"/>
                    <a:gd name="connsiteY4-10" fmla="*/ 2381 h 90487"/>
                    <a:gd name="connsiteX5-11" fmla="*/ 16669 w 109537"/>
                    <a:gd name="connsiteY5-12" fmla="*/ 11906 h 90487"/>
                    <a:gd name="connsiteX6-13" fmla="*/ 0 w 109537"/>
                    <a:gd name="connsiteY6-14" fmla="*/ 16668 h 90487"/>
                    <a:gd name="connsiteX7-15" fmla="*/ 2381 w 109537"/>
                    <a:gd name="connsiteY7-16" fmla="*/ 90487 h 90487"/>
                    <a:gd name="connsiteX0-17" fmla="*/ 2381 w 111463"/>
                    <a:gd name="connsiteY0-18" fmla="*/ 90487 h 90487"/>
                    <a:gd name="connsiteX1-19" fmla="*/ 76200 w 111463"/>
                    <a:gd name="connsiteY1-20" fmla="*/ 78581 h 90487"/>
                    <a:gd name="connsiteX2-21" fmla="*/ 109537 w 111463"/>
                    <a:gd name="connsiteY2-22" fmla="*/ 80962 h 90487"/>
                    <a:gd name="connsiteX3-23" fmla="*/ 107156 w 111463"/>
                    <a:gd name="connsiteY3-24" fmla="*/ 0 h 90487"/>
                    <a:gd name="connsiteX4-25" fmla="*/ 61913 w 111463"/>
                    <a:gd name="connsiteY4-26" fmla="*/ 2381 h 90487"/>
                    <a:gd name="connsiteX5-27" fmla="*/ 16669 w 111463"/>
                    <a:gd name="connsiteY5-28" fmla="*/ 11906 h 90487"/>
                    <a:gd name="connsiteX6-29" fmla="*/ 0 w 111463"/>
                    <a:gd name="connsiteY6-30" fmla="*/ 16668 h 90487"/>
                    <a:gd name="connsiteX7-31" fmla="*/ 2381 w 111463"/>
                    <a:gd name="connsiteY7-32" fmla="*/ 90487 h 9048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</a:cxnLst>
                  <a:rect l="l" t="t" r="r" b="b"/>
                  <a:pathLst>
                    <a:path w="111463" h="90487">
                      <a:moveTo>
                        <a:pt x="2381" y="90487"/>
                      </a:moveTo>
                      <a:lnTo>
                        <a:pt x="76200" y="78581"/>
                      </a:lnTo>
                      <a:cubicBezTo>
                        <a:pt x="87312" y="79375"/>
                        <a:pt x="104378" y="94059"/>
                        <a:pt x="109537" y="80962"/>
                      </a:cubicBezTo>
                      <a:cubicBezTo>
                        <a:pt x="114696" y="67865"/>
                        <a:pt x="107950" y="26987"/>
                        <a:pt x="107156" y="0"/>
                      </a:cubicBezTo>
                      <a:lnTo>
                        <a:pt x="61913" y="2381"/>
                      </a:lnTo>
                      <a:lnTo>
                        <a:pt x="16669" y="11906"/>
                      </a:lnTo>
                      <a:lnTo>
                        <a:pt x="0" y="16668"/>
                      </a:lnTo>
                      <a:cubicBezTo>
                        <a:pt x="794" y="41274"/>
                        <a:pt x="1587" y="65881"/>
                        <a:pt x="2381" y="90487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D25A00">
                        <a:alpha val="0"/>
                      </a:srgbClr>
                    </a:gs>
                    <a:gs pos="0">
                      <a:schemeClr val="bg1">
                        <a:alpha val="0"/>
                      </a:schemeClr>
                    </a:gs>
                    <a:gs pos="2000">
                      <a:srgbClr val="FFFFFF">
                        <a:alpha val="27000"/>
                      </a:srgbClr>
                    </a:gs>
                    <a:gs pos="27000">
                      <a:schemeClr val="bg1">
                        <a:alpha val="53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73" name="任意多边形 66"/>
                <p:cNvSpPr/>
                <p:nvPr/>
              </p:nvSpPr>
              <p:spPr>
                <a:xfrm>
                  <a:off x="4374483" y="2871018"/>
                  <a:ext cx="111919" cy="19050"/>
                </a:xfrm>
                <a:custGeom>
                  <a:avLst/>
                  <a:gdLst>
                    <a:gd name="connsiteX0" fmla="*/ 0 w 111919"/>
                    <a:gd name="connsiteY0" fmla="*/ 19050 h 19050"/>
                    <a:gd name="connsiteX1" fmla="*/ 57150 w 111919"/>
                    <a:gd name="connsiteY1" fmla="*/ 4763 h 19050"/>
                    <a:gd name="connsiteX2" fmla="*/ 111919 w 111919"/>
                    <a:gd name="connsiteY2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1919" h="19050">
                      <a:moveTo>
                        <a:pt x="0" y="19050"/>
                      </a:moveTo>
                      <a:cubicBezTo>
                        <a:pt x="19248" y="13494"/>
                        <a:pt x="38497" y="7938"/>
                        <a:pt x="57150" y="4763"/>
                      </a:cubicBezTo>
                      <a:cubicBezTo>
                        <a:pt x="75803" y="1588"/>
                        <a:pt x="111919" y="0"/>
                        <a:pt x="111919" y="0"/>
                      </a:cubicBezTo>
                    </a:path>
                  </a:pathLst>
                </a:custGeom>
                <a:ln w="63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65000">
                        <a:srgbClr val="FFFFFF"/>
                      </a:gs>
                      <a:gs pos="32000">
                        <a:srgbClr val="FFFFFF"/>
                      </a:gs>
                      <a:gs pos="47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grpSp>
            <p:nvGrpSpPr>
              <p:cNvPr id="29" name="组合 26"/>
              <p:cNvGrpSpPr/>
              <p:nvPr/>
            </p:nvGrpSpPr>
            <p:grpSpPr bwMode="auto">
              <a:xfrm>
                <a:off x="4354397" y="2942601"/>
                <a:ext cx="264010" cy="153567"/>
                <a:chOff x="4354397" y="2942601"/>
                <a:chExt cx="264010" cy="153567"/>
              </a:xfrm>
            </p:grpSpPr>
            <p:sp>
              <p:nvSpPr>
                <p:cNvPr id="66" name="Freeform 21"/>
                <p:cNvSpPr/>
                <p:nvPr/>
              </p:nvSpPr>
              <p:spPr bwMode="auto">
                <a:xfrm>
                  <a:off x="4354397" y="3034110"/>
                  <a:ext cx="264010" cy="62058"/>
                </a:xfrm>
                <a:custGeom>
                  <a:avLst/>
                  <a:gdLst>
                    <a:gd name="T0" fmla="*/ 264010 w 106"/>
                    <a:gd name="T1" fmla="*/ 39717 h 25"/>
                    <a:gd name="T2" fmla="*/ 244085 w 106"/>
                    <a:gd name="T3" fmla="*/ 59576 h 25"/>
                    <a:gd name="T4" fmla="*/ 244085 w 106"/>
                    <a:gd name="T5" fmla="*/ 37235 h 25"/>
                    <a:gd name="T6" fmla="*/ 24907 w 106"/>
                    <a:gd name="T7" fmla="*/ 34752 h 25"/>
                    <a:gd name="T8" fmla="*/ 24907 w 106"/>
                    <a:gd name="T9" fmla="*/ 62058 h 25"/>
                    <a:gd name="T10" fmla="*/ 0 w 106"/>
                    <a:gd name="T11" fmla="*/ 39717 h 25"/>
                    <a:gd name="T12" fmla="*/ 132005 w 106"/>
                    <a:gd name="T13" fmla="*/ 0 h 25"/>
                    <a:gd name="T14" fmla="*/ 264010 w 106"/>
                    <a:gd name="T15" fmla="*/ 39717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06" h="25">
                      <a:moveTo>
                        <a:pt x="106" y="16"/>
                      </a:moveTo>
                      <a:cubicBezTo>
                        <a:pt x="106" y="19"/>
                        <a:pt x="103" y="22"/>
                        <a:pt x="98" y="24"/>
                      </a:cubicBezTo>
                      <a:cubicBezTo>
                        <a:pt x="98" y="20"/>
                        <a:pt x="98" y="20"/>
                        <a:pt x="98" y="15"/>
                      </a:cubicBezTo>
                      <a:cubicBezTo>
                        <a:pt x="86" y="7"/>
                        <a:pt x="29" y="4"/>
                        <a:pt x="10" y="14"/>
                      </a:cubicBezTo>
                      <a:cubicBezTo>
                        <a:pt x="10" y="19"/>
                        <a:pt x="10" y="20"/>
                        <a:pt x="10" y="25"/>
                      </a:cubicBezTo>
                      <a:cubicBezTo>
                        <a:pt x="3" y="22"/>
                        <a:pt x="0" y="19"/>
                        <a:pt x="0" y="16"/>
                      </a:cubicBezTo>
                      <a:cubicBezTo>
                        <a:pt x="0" y="7"/>
                        <a:pt x="23" y="0"/>
                        <a:pt x="53" y="0"/>
                      </a:cubicBezTo>
                      <a:cubicBezTo>
                        <a:pt x="82" y="0"/>
                        <a:pt x="106" y="7"/>
                        <a:pt x="106" y="16"/>
                      </a:cubicBezTo>
                      <a:close/>
                    </a:path>
                  </a:pathLst>
                </a:custGeom>
                <a:solidFill>
                  <a:srgbClr val="2948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7" name="Freeform 22"/>
                <p:cNvSpPr/>
                <p:nvPr/>
              </p:nvSpPr>
              <p:spPr bwMode="auto">
                <a:xfrm>
                  <a:off x="4354397" y="2942601"/>
                  <a:ext cx="264010" cy="131479"/>
                </a:xfrm>
                <a:custGeom>
                  <a:avLst/>
                  <a:gdLst>
                    <a:gd name="T0" fmla="*/ 264010 w 106"/>
                    <a:gd name="T1" fmla="*/ 131479 h 53"/>
                    <a:gd name="T2" fmla="*/ 0 w 106"/>
                    <a:gd name="T3" fmla="*/ 131479 h 53"/>
                    <a:gd name="T4" fmla="*/ 0 w 106"/>
                    <a:gd name="T5" fmla="*/ 54576 h 53"/>
                    <a:gd name="T6" fmla="*/ 261519 w 106"/>
                    <a:gd name="T7" fmla="*/ 57057 h 53"/>
                    <a:gd name="T8" fmla="*/ 264010 w 106"/>
                    <a:gd name="T9" fmla="*/ 131479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6" h="53">
                      <a:moveTo>
                        <a:pt x="106" y="53"/>
                      </a:moveTo>
                      <a:cubicBezTo>
                        <a:pt x="104" y="35"/>
                        <a:pt x="7" y="31"/>
                        <a:pt x="0" y="53"/>
                      </a:cubicBezTo>
                      <a:cubicBezTo>
                        <a:pt x="0" y="43"/>
                        <a:pt x="0" y="32"/>
                        <a:pt x="0" y="22"/>
                      </a:cubicBezTo>
                      <a:cubicBezTo>
                        <a:pt x="8" y="0"/>
                        <a:pt x="98" y="3"/>
                        <a:pt x="105" y="23"/>
                      </a:cubicBezTo>
                      <a:cubicBezTo>
                        <a:pt x="106" y="33"/>
                        <a:pt x="106" y="43"/>
                        <a:pt x="106" y="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6A96"/>
                    </a:gs>
                    <a:gs pos="12000">
                      <a:srgbClr val="006A96"/>
                    </a:gs>
                    <a:gs pos="75000">
                      <a:srgbClr val="009AD9"/>
                    </a:gs>
                    <a:gs pos="100000">
                      <a:srgbClr val="00B8FF"/>
                    </a:gs>
                  </a:gsLst>
                  <a:lin ang="108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 61"/>
                <p:cNvSpPr/>
                <p:nvPr/>
              </p:nvSpPr>
              <p:spPr>
                <a:xfrm>
                  <a:off x="4355306" y="2960524"/>
                  <a:ext cx="104775" cy="109918"/>
                </a:xfrm>
                <a:custGeom>
                  <a:avLst/>
                  <a:gdLst>
                    <a:gd name="connsiteX0" fmla="*/ 0 w 104775"/>
                    <a:gd name="connsiteY0" fmla="*/ 35718 h 109537"/>
                    <a:gd name="connsiteX1" fmla="*/ 0 w 104775"/>
                    <a:gd name="connsiteY1" fmla="*/ 109537 h 109537"/>
                    <a:gd name="connsiteX2" fmla="*/ 16669 w 104775"/>
                    <a:gd name="connsiteY2" fmla="*/ 92868 h 109537"/>
                    <a:gd name="connsiteX3" fmla="*/ 38100 w 104775"/>
                    <a:gd name="connsiteY3" fmla="*/ 85725 h 109537"/>
                    <a:gd name="connsiteX4" fmla="*/ 80963 w 104775"/>
                    <a:gd name="connsiteY4" fmla="*/ 76200 h 109537"/>
                    <a:gd name="connsiteX5" fmla="*/ 104775 w 104775"/>
                    <a:gd name="connsiteY5" fmla="*/ 73818 h 109537"/>
                    <a:gd name="connsiteX6" fmla="*/ 102394 w 104775"/>
                    <a:gd name="connsiteY6" fmla="*/ 0 h 109537"/>
                    <a:gd name="connsiteX7" fmla="*/ 64294 w 104775"/>
                    <a:gd name="connsiteY7" fmla="*/ 7143 h 109537"/>
                    <a:gd name="connsiteX8" fmla="*/ 0 w 104775"/>
                    <a:gd name="connsiteY8" fmla="*/ 35718 h 109537"/>
                    <a:gd name="connsiteX0-1" fmla="*/ 0 w 104775"/>
                    <a:gd name="connsiteY0-2" fmla="*/ 35718 h 109537"/>
                    <a:gd name="connsiteX1-3" fmla="*/ 0 w 104775"/>
                    <a:gd name="connsiteY1-4" fmla="*/ 109537 h 109537"/>
                    <a:gd name="connsiteX2-5" fmla="*/ 16669 w 104775"/>
                    <a:gd name="connsiteY2-6" fmla="*/ 92868 h 109537"/>
                    <a:gd name="connsiteX3-7" fmla="*/ 38100 w 104775"/>
                    <a:gd name="connsiteY3-8" fmla="*/ 85725 h 109537"/>
                    <a:gd name="connsiteX4-9" fmla="*/ 80963 w 104775"/>
                    <a:gd name="connsiteY4-10" fmla="*/ 76200 h 109537"/>
                    <a:gd name="connsiteX5-11" fmla="*/ 104775 w 104775"/>
                    <a:gd name="connsiteY5-12" fmla="*/ 73818 h 109537"/>
                    <a:gd name="connsiteX6-13" fmla="*/ 102394 w 104775"/>
                    <a:gd name="connsiteY6-14" fmla="*/ 0 h 109537"/>
                    <a:gd name="connsiteX7-15" fmla="*/ 64294 w 104775"/>
                    <a:gd name="connsiteY7-16" fmla="*/ 7143 h 109537"/>
                    <a:gd name="connsiteX8-17" fmla="*/ 0 w 104775"/>
                    <a:gd name="connsiteY8-18" fmla="*/ 35718 h 109537"/>
                    <a:gd name="connsiteX0-19" fmla="*/ 0 w 104775"/>
                    <a:gd name="connsiteY0-20" fmla="*/ 35718 h 109537"/>
                    <a:gd name="connsiteX1-21" fmla="*/ 0 w 104775"/>
                    <a:gd name="connsiteY1-22" fmla="*/ 109537 h 109537"/>
                    <a:gd name="connsiteX2-23" fmla="*/ 16669 w 104775"/>
                    <a:gd name="connsiteY2-24" fmla="*/ 92868 h 109537"/>
                    <a:gd name="connsiteX3-25" fmla="*/ 38100 w 104775"/>
                    <a:gd name="connsiteY3-26" fmla="*/ 85725 h 109537"/>
                    <a:gd name="connsiteX4-27" fmla="*/ 80963 w 104775"/>
                    <a:gd name="connsiteY4-28" fmla="*/ 76200 h 109537"/>
                    <a:gd name="connsiteX5-29" fmla="*/ 104775 w 104775"/>
                    <a:gd name="connsiteY5-30" fmla="*/ 73818 h 109537"/>
                    <a:gd name="connsiteX6-31" fmla="*/ 102394 w 104775"/>
                    <a:gd name="connsiteY6-32" fmla="*/ 0 h 109537"/>
                    <a:gd name="connsiteX7-33" fmla="*/ 64294 w 104775"/>
                    <a:gd name="connsiteY7-34" fmla="*/ 7143 h 109537"/>
                    <a:gd name="connsiteX8-35" fmla="*/ 0 w 104775"/>
                    <a:gd name="connsiteY8-36" fmla="*/ 35718 h 109537"/>
                    <a:gd name="connsiteX0-37" fmla="*/ 0 w 104775"/>
                    <a:gd name="connsiteY0-38" fmla="*/ 35718 h 109537"/>
                    <a:gd name="connsiteX1-39" fmla="*/ 0 w 104775"/>
                    <a:gd name="connsiteY1-40" fmla="*/ 109537 h 109537"/>
                    <a:gd name="connsiteX2-41" fmla="*/ 16669 w 104775"/>
                    <a:gd name="connsiteY2-42" fmla="*/ 92868 h 109537"/>
                    <a:gd name="connsiteX3-43" fmla="*/ 38100 w 104775"/>
                    <a:gd name="connsiteY3-44" fmla="*/ 85725 h 109537"/>
                    <a:gd name="connsiteX4-45" fmla="*/ 80963 w 104775"/>
                    <a:gd name="connsiteY4-46" fmla="*/ 76200 h 109537"/>
                    <a:gd name="connsiteX5-47" fmla="*/ 104775 w 104775"/>
                    <a:gd name="connsiteY5-48" fmla="*/ 73818 h 109537"/>
                    <a:gd name="connsiteX6-49" fmla="*/ 102394 w 104775"/>
                    <a:gd name="connsiteY6-50" fmla="*/ 0 h 109537"/>
                    <a:gd name="connsiteX7-51" fmla="*/ 64294 w 104775"/>
                    <a:gd name="connsiteY7-52" fmla="*/ 7143 h 109537"/>
                    <a:gd name="connsiteX8-53" fmla="*/ 0 w 104775"/>
                    <a:gd name="connsiteY8-54" fmla="*/ 35718 h 109537"/>
                    <a:gd name="connsiteX0-55" fmla="*/ 0 w 104775"/>
                    <a:gd name="connsiteY0-56" fmla="*/ 35718 h 109537"/>
                    <a:gd name="connsiteX1-57" fmla="*/ 0 w 104775"/>
                    <a:gd name="connsiteY1-58" fmla="*/ 109537 h 109537"/>
                    <a:gd name="connsiteX2-59" fmla="*/ 16669 w 104775"/>
                    <a:gd name="connsiteY2-60" fmla="*/ 92868 h 109537"/>
                    <a:gd name="connsiteX3-61" fmla="*/ 38100 w 104775"/>
                    <a:gd name="connsiteY3-62" fmla="*/ 85725 h 109537"/>
                    <a:gd name="connsiteX4-63" fmla="*/ 80963 w 104775"/>
                    <a:gd name="connsiteY4-64" fmla="*/ 76200 h 109537"/>
                    <a:gd name="connsiteX5-65" fmla="*/ 104775 w 104775"/>
                    <a:gd name="connsiteY5-66" fmla="*/ 73818 h 109537"/>
                    <a:gd name="connsiteX6-67" fmla="*/ 102394 w 104775"/>
                    <a:gd name="connsiteY6-68" fmla="*/ 0 h 109537"/>
                    <a:gd name="connsiteX7-69" fmla="*/ 64294 w 104775"/>
                    <a:gd name="connsiteY7-70" fmla="*/ 7143 h 109537"/>
                    <a:gd name="connsiteX8-71" fmla="*/ 0 w 104775"/>
                    <a:gd name="connsiteY8-72" fmla="*/ 35718 h 109537"/>
                    <a:gd name="connsiteX0-73" fmla="*/ 0 w 104775"/>
                    <a:gd name="connsiteY0-74" fmla="*/ 35718 h 109537"/>
                    <a:gd name="connsiteX1-75" fmla="*/ 0 w 104775"/>
                    <a:gd name="connsiteY1-76" fmla="*/ 109537 h 109537"/>
                    <a:gd name="connsiteX2-77" fmla="*/ 16669 w 104775"/>
                    <a:gd name="connsiteY2-78" fmla="*/ 92868 h 109537"/>
                    <a:gd name="connsiteX3-79" fmla="*/ 38100 w 104775"/>
                    <a:gd name="connsiteY3-80" fmla="*/ 85725 h 109537"/>
                    <a:gd name="connsiteX4-81" fmla="*/ 80963 w 104775"/>
                    <a:gd name="connsiteY4-82" fmla="*/ 76200 h 109537"/>
                    <a:gd name="connsiteX5-83" fmla="*/ 104775 w 104775"/>
                    <a:gd name="connsiteY5-84" fmla="*/ 73818 h 109537"/>
                    <a:gd name="connsiteX6-85" fmla="*/ 102394 w 104775"/>
                    <a:gd name="connsiteY6-86" fmla="*/ 0 h 109537"/>
                    <a:gd name="connsiteX7-87" fmla="*/ 64294 w 104775"/>
                    <a:gd name="connsiteY7-88" fmla="*/ 7143 h 109537"/>
                    <a:gd name="connsiteX8-89" fmla="*/ 0 w 104775"/>
                    <a:gd name="connsiteY8-90" fmla="*/ 35718 h 109537"/>
                    <a:gd name="connsiteX0-91" fmla="*/ 0 w 104775"/>
                    <a:gd name="connsiteY0-92" fmla="*/ 35718 h 109537"/>
                    <a:gd name="connsiteX1-93" fmla="*/ 0 w 104775"/>
                    <a:gd name="connsiteY1-94" fmla="*/ 109537 h 109537"/>
                    <a:gd name="connsiteX2-95" fmla="*/ 16669 w 104775"/>
                    <a:gd name="connsiteY2-96" fmla="*/ 92868 h 109537"/>
                    <a:gd name="connsiteX3-97" fmla="*/ 38100 w 104775"/>
                    <a:gd name="connsiteY3-98" fmla="*/ 85725 h 109537"/>
                    <a:gd name="connsiteX4-99" fmla="*/ 80963 w 104775"/>
                    <a:gd name="connsiteY4-100" fmla="*/ 76200 h 109537"/>
                    <a:gd name="connsiteX5-101" fmla="*/ 104775 w 104775"/>
                    <a:gd name="connsiteY5-102" fmla="*/ 73818 h 109537"/>
                    <a:gd name="connsiteX6-103" fmla="*/ 102394 w 104775"/>
                    <a:gd name="connsiteY6-104" fmla="*/ 0 h 109537"/>
                    <a:gd name="connsiteX7-105" fmla="*/ 64294 w 104775"/>
                    <a:gd name="connsiteY7-106" fmla="*/ 7143 h 109537"/>
                    <a:gd name="connsiteX8-107" fmla="*/ 0 w 104775"/>
                    <a:gd name="connsiteY8-108" fmla="*/ 35718 h 109537"/>
                    <a:gd name="connsiteX0-109" fmla="*/ 0 w 104775"/>
                    <a:gd name="connsiteY0-110" fmla="*/ 35718 h 109537"/>
                    <a:gd name="connsiteX1-111" fmla="*/ 0 w 104775"/>
                    <a:gd name="connsiteY1-112" fmla="*/ 109537 h 109537"/>
                    <a:gd name="connsiteX2-113" fmla="*/ 16669 w 104775"/>
                    <a:gd name="connsiteY2-114" fmla="*/ 92868 h 109537"/>
                    <a:gd name="connsiteX3-115" fmla="*/ 38100 w 104775"/>
                    <a:gd name="connsiteY3-116" fmla="*/ 85725 h 109537"/>
                    <a:gd name="connsiteX4-117" fmla="*/ 80963 w 104775"/>
                    <a:gd name="connsiteY4-118" fmla="*/ 76200 h 109537"/>
                    <a:gd name="connsiteX5-119" fmla="*/ 104775 w 104775"/>
                    <a:gd name="connsiteY5-120" fmla="*/ 73818 h 109537"/>
                    <a:gd name="connsiteX6-121" fmla="*/ 102394 w 104775"/>
                    <a:gd name="connsiteY6-122" fmla="*/ 0 h 109537"/>
                    <a:gd name="connsiteX7-123" fmla="*/ 64294 w 104775"/>
                    <a:gd name="connsiteY7-124" fmla="*/ 4762 h 109537"/>
                    <a:gd name="connsiteX8-125" fmla="*/ 0 w 104775"/>
                    <a:gd name="connsiteY8-126" fmla="*/ 35718 h 109537"/>
                    <a:gd name="connsiteX0-127" fmla="*/ 0 w 104775"/>
                    <a:gd name="connsiteY0-128" fmla="*/ 36099 h 109918"/>
                    <a:gd name="connsiteX1-129" fmla="*/ 0 w 104775"/>
                    <a:gd name="connsiteY1-130" fmla="*/ 109918 h 109918"/>
                    <a:gd name="connsiteX2-131" fmla="*/ 16669 w 104775"/>
                    <a:gd name="connsiteY2-132" fmla="*/ 93249 h 109918"/>
                    <a:gd name="connsiteX3-133" fmla="*/ 38100 w 104775"/>
                    <a:gd name="connsiteY3-134" fmla="*/ 86106 h 109918"/>
                    <a:gd name="connsiteX4-135" fmla="*/ 80963 w 104775"/>
                    <a:gd name="connsiteY4-136" fmla="*/ 76581 h 109918"/>
                    <a:gd name="connsiteX5-137" fmla="*/ 104775 w 104775"/>
                    <a:gd name="connsiteY5-138" fmla="*/ 74199 h 109918"/>
                    <a:gd name="connsiteX6-139" fmla="*/ 102394 w 104775"/>
                    <a:gd name="connsiteY6-140" fmla="*/ 381 h 109918"/>
                    <a:gd name="connsiteX7-141" fmla="*/ 64294 w 104775"/>
                    <a:gd name="connsiteY7-142" fmla="*/ 5143 h 109918"/>
                    <a:gd name="connsiteX8-143" fmla="*/ 0 w 104775"/>
                    <a:gd name="connsiteY8-144" fmla="*/ 36099 h 109918"/>
                    <a:gd name="connsiteX0-145" fmla="*/ 0 w 104775"/>
                    <a:gd name="connsiteY0-146" fmla="*/ 36099 h 109918"/>
                    <a:gd name="connsiteX1-147" fmla="*/ 0 w 104775"/>
                    <a:gd name="connsiteY1-148" fmla="*/ 109918 h 109918"/>
                    <a:gd name="connsiteX2-149" fmla="*/ 16669 w 104775"/>
                    <a:gd name="connsiteY2-150" fmla="*/ 93249 h 109918"/>
                    <a:gd name="connsiteX3-151" fmla="*/ 38100 w 104775"/>
                    <a:gd name="connsiteY3-152" fmla="*/ 86106 h 109918"/>
                    <a:gd name="connsiteX4-153" fmla="*/ 80963 w 104775"/>
                    <a:gd name="connsiteY4-154" fmla="*/ 76581 h 109918"/>
                    <a:gd name="connsiteX5-155" fmla="*/ 104775 w 104775"/>
                    <a:gd name="connsiteY5-156" fmla="*/ 74199 h 109918"/>
                    <a:gd name="connsiteX6-157" fmla="*/ 102394 w 104775"/>
                    <a:gd name="connsiteY6-158" fmla="*/ 381 h 109918"/>
                    <a:gd name="connsiteX7-159" fmla="*/ 64294 w 104775"/>
                    <a:gd name="connsiteY7-160" fmla="*/ 5143 h 109918"/>
                    <a:gd name="connsiteX8-161" fmla="*/ 0 w 104775"/>
                    <a:gd name="connsiteY8-162" fmla="*/ 36099 h 10991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104775" h="109918">
                      <a:moveTo>
                        <a:pt x="0" y="36099"/>
                      </a:moveTo>
                      <a:lnTo>
                        <a:pt x="0" y="109918"/>
                      </a:lnTo>
                      <a:lnTo>
                        <a:pt x="16669" y="93249"/>
                      </a:lnTo>
                      <a:lnTo>
                        <a:pt x="38100" y="86106"/>
                      </a:lnTo>
                      <a:lnTo>
                        <a:pt x="80963" y="76581"/>
                      </a:lnTo>
                      <a:lnTo>
                        <a:pt x="104775" y="74199"/>
                      </a:lnTo>
                      <a:cubicBezTo>
                        <a:pt x="103981" y="49593"/>
                        <a:pt x="103188" y="24987"/>
                        <a:pt x="102394" y="381"/>
                      </a:cubicBezTo>
                      <a:cubicBezTo>
                        <a:pt x="80169" y="381"/>
                        <a:pt x="84138" y="-2001"/>
                        <a:pt x="64294" y="5143"/>
                      </a:cubicBezTo>
                      <a:cubicBezTo>
                        <a:pt x="19050" y="17049"/>
                        <a:pt x="16668" y="17050"/>
                        <a:pt x="0" y="36099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D25A00">
                        <a:alpha val="0"/>
                      </a:srgbClr>
                    </a:gs>
                    <a:gs pos="0">
                      <a:schemeClr val="bg1">
                        <a:alpha val="32000"/>
                      </a:schemeClr>
                    </a:gs>
                    <a:gs pos="46000">
                      <a:schemeClr val="bg1">
                        <a:alpha val="34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69" name="任意多边形 62"/>
                <p:cNvSpPr/>
                <p:nvPr/>
              </p:nvSpPr>
              <p:spPr>
                <a:xfrm>
                  <a:off x="4362451" y="3033713"/>
                  <a:ext cx="116681" cy="21431"/>
                </a:xfrm>
                <a:custGeom>
                  <a:avLst/>
                  <a:gdLst>
                    <a:gd name="connsiteX0" fmla="*/ 0 w 116681"/>
                    <a:gd name="connsiteY0" fmla="*/ 21431 h 21431"/>
                    <a:gd name="connsiteX1" fmla="*/ 64294 w 116681"/>
                    <a:gd name="connsiteY1" fmla="*/ 4762 h 21431"/>
                    <a:gd name="connsiteX2" fmla="*/ 116681 w 116681"/>
                    <a:gd name="connsiteY2" fmla="*/ 0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681" h="21431">
                      <a:moveTo>
                        <a:pt x="0" y="21431"/>
                      </a:moveTo>
                      <a:cubicBezTo>
                        <a:pt x="22423" y="14882"/>
                        <a:pt x="44847" y="8334"/>
                        <a:pt x="64294" y="4762"/>
                      </a:cubicBezTo>
                      <a:cubicBezTo>
                        <a:pt x="83741" y="1190"/>
                        <a:pt x="100211" y="595"/>
                        <a:pt x="116681" y="0"/>
                      </a:cubicBezTo>
                    </a:path>
                  </a:pathLst>
                </a:custGeom>
                <a:ln w="63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65000">
                        <a:srgbClr val="FFFFFF"/>
                      </a:gs>
                      <a:gs pos="32000">
                        <a:srgbClr val="FFFFFF"/>
                      </a:gs>
                      <a:gs pos="47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grpSp>
            <p:nvGrpSpPr>
              <p:cNvPr id="30" name="组合 27"/>
              <p:cNvGrpSpPr/>
              <p:nvPr/>
            </p:nvGrpSpPr>
            <p:grpSpPr bwMode="auto">
              <a:xfrm>
                <a:off x="4354397" y="3309690"/>
                <a:ext cx="264010" cy="151464"/>
                <a:chOff x="4354397" y="3309690"/>
                <a:chExt cx="264010" cy="151464"/>
              </a:xfrm>
            </p:grpSpPr>
            <p:sp>
              <p:nvSpPr>
                <p:cNvPr id="62" name="Freeform 19"/>
                <p:cNvSpPr/>
                <p:nvPr/>
              </p:nvSpPr>
              <p:spPr bwMode="auto">
                <a:xfrm>
                  <a:off x="4354397" y="3402251"/>
                  <a:ext cx="264010" cy="58903"/>
                </a:xfrm>
                <a:custGeom>
                  <a:avLst/>
                  <a:gdLst>
                    <a:gd name="T0" fmla="*/ 264010 w 106"/>
                    <a:gd name="T1" fmla="*/ 36814 h 24"/>
                    <a:gd name="T2" fmla="*/ 244085 w 106"/>
                    <a:gd name="T3" fmla="*/ 58903 h 24"/>
                    <a:gd name="T4" fmla="*/ 244085 w 106"/>
                    <a:gd name="T5" fmla="*/ 36814 h 24"/>
                    <a:gd name="T6" fmla="*/ 24907 w 106"/>
                    <a:gd name="T7" fmla="*/ 34360 h 24"/>
                    <a:gd name="T8" fmla="*/ 24907 w 106"/>
                    <a:gd name="T9" fmla="*/ 58903 h 24"/>
                    <a:gd name="T10" fmla="*/ 0 w 106"/>
                    <a:gd name="T11" fmla="*/ 36814 h 24"/>
                    <a:gd name="T12" fmla="*/ 132005 w 106"/>
                    <a:gd name="T13" fmla="*/ 0 h 24"/>
                    <a:gd name="T14" fmla="*/ 264010 w 106"/>
                    <a:gd name="T15" fmla="*/ 36814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06" h="24">
                      <a:moveTo>
                        <a:pt x="106" y="15"/>
                      </a:moveTo>
                      <a:cubicBezTo>
                        <a:pt x="106" y="18"/>
                        <a:pt x="103" y="21"/>
                        <a:pt x="98" y="24"/>
                      </a:cubicBezTo>
                      <a:cubicBezTo>
                        <a:pt x="98" y="20"/>
                        <a:pt x="98" y="19"/>
                        <a:pt x="98" y="15"/>
                      </a:cubicBezTo>
                      <a:cubicBezTo>
                        <a:pt x="86" y="6"/>
                        <a:pt x="29" y="3"/>
                        <a:pt x="10" y="14"/>
                      </a:cubicBezTo>
                      <a:cubicBezTo>
                        <a:pt x="10" y="18"/>
                        <a:pt x="10" y="19"/>
                        <a:pt x="10" y="24"/>
                      </a:cubicBezTo>
                      <a:cubicBezTo>
                        <a:pt x="3" y="22"/>
                        <a:pt x="0" y="19"/>
                        <a:pt x="0" y="15"/>
                      </a:cubicBezTo>
                      <a:cubicBezTo>
                        <a:pt x="0" y="7"/>
                        <a:pt x="23" y="0"/>
                        <a:pt x="53" y="0"/>
                      </a:cubicBezTo>
                      <a:cubicBezTo>
                        <a:pt x="82" y="0"/>
                        <a:pt x="106" y="7"/>
                        <a:pt x="106" y="15"/>
                      </a:cubicBezTo>
                      <a:close/>
                    </a:path>
                  </a:pathLst>
                </a:custGeom>
                <a:solidFill>
                  <a:srgbClr val="2948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3" name="Freeform 20"/>
                <p:cNvSpPr/>
                <p:nvPr/>
              </p:nvSpPr>
              <p:spPr bwMode="auto">
                <a:xfrm>
                  <a:off x="4354397" y="3309690"/>
                  <a:ext cx="264010" cy="129375"/>
                </a:xfrm>
                <a:custGeom>
                  <a:avLst/>
                  <a:gdLst>
                    <a:gd name="T0" fmla="*/ 264010 w 106"/>
                    <a:gd name="T1" fmla="*/ 129375 h 52"/>
                    <a:gd name="T2" fmla="*/ 0 w 106"/>
                    <a:gd name="T3" fmla="*/ 129375 h 52"/>
                    <a:gd name="T4" fmla="*/ 0 w 106"/>
                    <a:gd name="T5" fmla="*/ 54736 h 52"/>
                    <a:gd name="T6" fmla="*/ 261519 w 106"/>
                    <a:gd name="T7" fmla="*/ 54736 h 52"/>
                    <a:gd name="T8" fmla="*/ 264010 w 106"/>
                    <a:gd name="T9" fmla="*/ 129375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6" h="52">
                      <a:moveTo>
                        <a:pt x="106" y="52"/>
                      </a:moveTo>
                      <a:cubicBezTo>
                        <a:pt x="104" y="34"/>
                        <a:pt x="7" y="31"/>
                        <a:pt x="0" y="52"/>
                      </a:cubicBezTo>
                      <a:cubicBezTo>
                        <a:pt x="0" y="42"/>
                        <a:pt x="0" y="32"/>
                        <a:pt x="0" y="22"/>
                      </a:cubicBezTo>
                      <a:cubicBezTo>
                        <a:pt x="8" y="0"/>
                        <a:pt x="98" y="2"/>
                        <a:pt x="105" y="22"/>
                      </a:cubicBezTo>
                      <a:cubicBezTo>
                        <a:pt x="106" y="33"/>
                        <a:pt x="106" y="42"/>
                        <a:pt x="106" y="5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6A96"/>
                    </a:gs>
                    <a:gs pos="12000">
                      <a:srgbClr val="006A96"/>
                    </a:gs>
                    <a:gs pos="75000">
                      <a:srgbClr val="009AD9"/>
                    </a:gs>
                    <a:gs pos="100000">
                      <a:srgbClr val="00B8FF"/>
                    </a:gs>
                  </a:gsLst>
                  <a:lin ang="108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 57"/>
                <p:cNvSpPr/>
                <p:nvPr/>
              </p:nvSpPr>
              <p:spPr>
                <a:xfrm>
                  <a:off x="4355306" y="3325744"/>
                  <a:ext cx="104775" cy="109918"/>
                </a:xfrm>
                <a:custGeom>
                  <a:avLst/>
                  <a:gdLst>
                    <a:gd name="connsiteX0" fmla="*/ 0 w 104775"/>
                    <a:gd name="connsiteY0" fmla="*/ 35718 h 109537"/>
                    <a:gd name="connsiteX1" fmla="*/ 0 w 104775"/>
                    <a:gd name="connsiteY1" fmla="*/ 109537 h 109537"/>
                    <a:gd name="connsiteX2" fmla="*/ 16669 w 104775"/>
                    <a:gd name="connsiteY2" fmla="*/ 92868 h 109537"/>
                    <a:gd name="connsiteX3" fmla="*/ 38100 w 104775"/>
                    <a:gd name="connsiteY3" fmla="*/ 85725 h 109537"/>
                    <a:gd name="connsiteX4" fmla="*/ 80963 w 104775"/>
                    <a:gd name="connsiteY4" fmla="*/ 76200 h 109537"/>
                    <a:gd name="connsiteX5" fmla="*/ 104775 w 104775"/>
                    <a:gd name="connsiteY5" fmla="*/ 73818 h 109537"/>
                    <a:gd name="connsiteX6" fmla="*/ 102394 w 104775"/>
                    <a:gd name="connsiteY6" fmla="*/ 0 h 109537"/>
                    <a:gd name="connsiteX7" fmla="*/ 64294 w 104775"/>
                    <a:gd name="connsiteY7" fmla="*/ 7143 h 109537"/>
                    <a:gd name="connsiteX8" fmla="*/ 0 w 104775"/>
                    <a:gd name="connsiteY8" fmla="*/ 35718 h 109537"/>
                    <a:gd name="connsiteX0-1" fmla="*/ 0 w 104775"/>
                    <a:gd name="connsiteY0-2" fmla="*/ 35718 h 109537"/>
                    <a:gd name="connsiteX1-3" fmla="*/ 0 w 104775"/>
                    <a:gd name="connsiteY1-4" fmla="*/ 109537 h 109537"/>
                    <a:gd name="connsiteX2-5" fmla="*/ 16669 w 104775"/>
                    <a:gd name="connsiteY2-6" fmla="*/ 92868 h 109537"/>
                    <a:gd name="connsiteX3-7" fmla="*/ 38100 w 104775"/>
                    <a:gd name="connsiteY3-8" fmla="*/ 85725 h 109537"/>
                    <a:gd name="connsiteX4-9" fmla="*/ 80963 w 104775"/>
                    <a:gd name="connsiteY4-10" fmla="*/ 76200 h 109537"/>
                    <a:gd name="connsiteX5-11" fmla="*/ 104775 w 104775"/>
                    <a:gd name="connsiteY5-12" fmla="*/ 73818 h 109537"/>
                    <a:gd name="connsiteX6-13" fmla="*/ 102394 w 104775"/>
                    <a:gd name="connsiteY6-14" fmla="*/ 0 h 109537"/>
                    <a:gd name="connsiteX7-15" fmla="*/ 64294 w 104775"/>
                    <a:gd name="connsiteY7-16" fmla="*/ 7143 h 109537"/>
                    <a:gd name="connsiteX8-17" fmla="*/ 0 w 104775"/>
                    <a:gd name="connsiteY8-18" fmla="*/ 35718 h 109537"/>
                    <a:gd name="connsiteX0-19" fmla="*/ 0 w 104775"/>
                    <a:gd name="connsiteY0-20" fmla="*/ 35718 h 109537"/>
                    <a:gd name="connsiteX1-21" fmla="*/ 0 w 104775"/>
                    <a:gd name="connsiteY1-22" fmla="*/ 109537 h 109537"/>
                    <a:gd name="connsiteX2-23" fmla="*/ 16669 w 104775"/>
                    <a:gd name="connsiteY2-24" fmla="*/ 92868 h 109537"/>
                    <a:gd name="connsiteX3-25" fmla="*/ 38100 w 104775"/>
                    <a:gd name="connsiteY3-26" fmla="*/ 85725 h 109537"/>
                    <a:gd name="connsiteX4-27" fmla="*/ 80963 w 104775"/>
                    <a:gd name="connsiteY4-28" fmla="*/ 76200 h 109537"/>
                    <a:gd name="connsiteX5-29" fmla="*/ 104775 w 104775"/>
                    <a:gd name="connsiteY5-30" fmla="*/ 73818 h 109537"/>
                    <a:gd name="connsiteX6-31" fmla="*/ 102394 w 104775"/>
                    <a:gd name="connsiteY6-32" fmla="*/ 0 h 109537"/>
                    <a:gd name="connsiteX7-33" fmla="*/ 64294 w 104775"/>
                    <a:gd name="connsiteY7-34" fmla="*/ 7143 h 109537"/>
                    <a:gd name="connsiteX8-35" fmla="*/ 0 w 104775"/>
                    <a:gd name="connsiteY8-36" fmla="*/ 35718 h 109537"/>
                    <a:gd name="connsiteX0-37" fmla="*/ 0 w 104775"/>
                    <a:gd name="connsiteY0-38" fmla="*/ 35718 h 109537"/>
                    <a:gd name="connsiteX1-39" fmla="*/ 0 w 104775"/>
                    <a:gd name="connsiteY1-40" fmla="*/ 109537 h 109537"/>
                    <a:gd name="connsiteX2-41" fmla="*/ 16669 w 104775"/>
                    <a:gd name="connsiteY2-42" fmla="*/ 92868 h 109537"/>
                    <a:gd name="connsiteX3-43" fmla="*/ 38100 w 104775"/>
                    <a:gd name="connsiteY3-44" fmla="*/ 85725 h 109537"/>
                    <a:gd name="connsiteX4-45" fmla="*/ 80963 w 104775"/>
                    <a:gd name="connsiteY4-46" fmla="*/ 76200 h 109537"/>
                    <a:gd name="connsiteX5-47" fmla="*/ 104775 w 104775"/>
                    <a:gd name="connsiteY5-48" fmla="*/ 73818 h 109537"/>
                    <a:gd name="connsiteX6-49" fmla="*/ 102394 w 104775"/>
                    <a:gd name="connsiteY6-50" fmla="*/ 0 h 109537"/>
                    <a:gd name="connsiteX7-51" fmla="*/ 64294 w 104775"/>
                    <a:gd name="connsiteY7-52" fmla="*/ 7143 h 109537"/>
                    <a:gd name="connsiteX8-53" fmla="*/ 0 w 104775"/>
                    <a:gd name="connsiteY8-54" fmla="*/ 35718 h 109537"/>
                    <a:gd name="connsiteX0-55" fmla="*/ 0 w 104775"/>
                    <a:gd name="connsiteY0-56" fmla="*/ 35718 h 109537"/>
                    <a:gd name="connsiteX1-57" fmla="*/ 0 w 104775"/>
                    <a:gd name="connsiteY1-58" fmla="*/ 109537 h 109537"/>
                    <a:gd name="connsiteX2-59" fmla="*/ 16669 w 104775"/>
                    <a:gd name="connsiteY2-60" fmla="*/ 92868 h 109537"/>
                    <a:gd name="connsiteX3-61" fmla="*/ 38100 w 104775"/>
                    <a:gd name="connsiteY3-62" fmla="*/ 85725 h 109537"/>
                    <a:gd name="connsiteX4-63" fmla="*/ 80963 w 104775"/>
                    <a:gd name="connsiteY4-64" fmla="*/ 76200 h 109537"/>
                    <a:gd name="connsiteX5-65" fmla="*/ 104775 w 104775"/>
                    <a:gd name="connsiteY5-66" fmla="*/ 73818 h 109537"/>
                    <a:gd name="connsiteX6-67" fmla="*/ 102394 w 104775"/>
                    <a:gd name="connsiteY6-68" fmla="*/ 0 h 109537"/>
                    <a:gd name="connsiteX7-69" fmla="*/ 64294 w 104775"/>
                    <a:gd name="connsiteY7-70" fmla="*/ 7143 h 109537"/>
                    <a:gd name="connsiteX8-71" fmla="*/ 0 w 104775"/>
                    <a:gd name="connsiteY8-72" fmla="*/ 35718 h 109537"/>
                    <a:gd name="connsiteX0-73" fmla="*/ 0 w 104775"/>
                    <a:gd name="connsiteY0-74" fmla="*/ 35718 h 109537"/>
                    <a:gd name="connsiteX1-75" fmla="*/ 0 w 104775"/>
                    <a:gd name="connsiteY1-76" fmla="*/ 109537 h 109537"/>
                    <a:gd name="connsiteX2-77" fmla="*/ 16669 w 104775"/>
                    <a:gd name="connsiteY2-78" fmla="*/ 92868 h 109537"/>
                    <a:gd name="connsiteX3-79" fmla="*/ 38100 w 104775"/>
                    <a:gd name="connsiteY3-80" fmla="*/ 85725 h 109537"/>
                    <a:gd name="connsiteX4-81" fmla="*/ 80963 w 104775"/>
                    <a:gd name="connsiteY4-82" fmla="*/ 76200 h 109537"/>
                    <a:gd name="connsiteX5-83" fmla="*/ 104775 w 104775"/>
                    <a:gd name="connsiteY5-84" fmla="*/ 73818 h 109537"/>
                    <a:gd name="connsiteX6-85" fmla="*/ 102394 w 104775"/>
                    <a:gd name="connsiteY6-86" fmla="*/ 0 h 109537"/>
                    <a:gd name="connsiteX7-87" fmla="*/ 64294 w 104775"/>
                    <a:gd name="connsiteY7-88" fmla="*/ 7143 h 109537"/>
                    <a:gd name="connsiteX8-89" fmla="*/ 0 w 104775"/>
                    <a:gd name="connsiteY8-90" fmla="*/ 35718 h 109537"/>
                    <a:gd name="connsiteX0-91" fmla="*/ 0 w 104775"/>
                    <a:gd name="connsiteY0-92" fmla="*/ 35718 h 109537"/>
                    <a:gd name="connsiteX1-93" fmla="*/ 0 w 104775"/>
                    <a:gd name="connsiteY1-94" fmla="*/ 109537 h 109537"/>
                    <a:gd name="connsiteX2-95" fmla="*/ 16669 w 104775"/>
                    <a:gd name="connsiteY2-96" fmla="*/ 92868 h 109537"/>
                    <a:gd name="connsiteX3-97" fmla="*/ 38100 w 104775"/>
                    <a:gd name="connsiteY3-98" fmla="*/ 85725 h 109537"/>
                    <a:gd name="connsiteX4-99" fmla="*/ 80963 w 104775"/>
                    <a:gd name="connsiteY4-100" fmla="*/ 76200 h 109537"/>
                    <a:gd name="connsiteX5-101" fmla="*/ 104775 w 104775"/>
                    <a:gd name="connsiteY5-102" fmla="*/ 73818 h 109537"/>
                    <a:gd name="connsiteX6-103" fmla="*/ 102394 w 104775"/>
                    <a:gd name="connsiteY6-104" fmla="*/ 0 h 109537"/>
                    <a:gd name="connsiteX7-105" fmla="*/ 64294 w 104775"/>
                    <a:gd name="connsiteY7-106" fmla="*/ 7143 h 109537"/>
                    <a:gd name="connsiteX8-107" fmla="*/ 0 w 104775"/>
                    <a:gd name="connsiteY8-108" fmla="*/ 35718 h 109537"/>
                    <a:gd name="connsiteX0-109" fmla="*/ 0 w 104775"/>
                    <a:gd name="connsiteY0-110" fmla="*/ 35718 h 109537"/>
                    <a:gd name="connsiteX1-111" fmla="*/ 0 w 104775"/>
                    <a:gd name="connsiteY1-112" fmla="*/ 109537 h 109537"/>
                    <a:gd name="connsiteX2-113" fmla="*/ 16669 w 104775"/>
                    <a:gd name="connsiteY2-114" fmla="*/ 92868 h 109537"/>
                    <a:gd name="connsiteX3-115" fmla="*/ 38100 w 104775"/>
                    <a:gd name="connsiteY3-116" fmla="*/ 85725 h 109537"/>
                    <a:gd name="connsiteX4-117" fmla="*/ 80963 w 104775"/>
                    <a:gd name="connsiteY4-118" fmla="*/ 76200 h 109537"/>
                    <a:gd name="connsiteX5-119" fmla="*/ 104775 w 104775"/>
                    <a:gd name="connsiteY5-120" fmla="*/ 73818 h 109537"/>
                    <a:gd name="connsiteX6-121" fmla="*/ 102394 w 104775"/>
                    <a:gd name="connsiteY6-122" fmla="*/ 0 h 109537"/>
                    <a:gd name="connsiteX7-123" fmla="*/ 64294 w 104775"/>
                    <a:gd name="connsiteY7-124" fmla="*/ 4762 h 109537"/>
                    <a:gd name="connsiteX8-125" fmla="*/ 0 w 104775"/>
                    <a:gd name="connsiteY8-126" fmla="*/ 35718 h 109537"/>
                    <a:gd name="connsiteX0-127" fmla="*/ 0 w 104775"/>
                    <a:gd name="connsiteY0-128" fmla="*/ 36099 h 109918"/>
                    <a:gd name="connsiteX1-129" fmla="*/ 0 w 104775"/>
                    <a:gd name="connsiteY1-130" fmla="*/ 109918 h 109918"/>
                    <a:gd name="connsiteX2-131" fmla="*/ 16669 w 104775"/>
                    <a:gd name="connsiteY2-132" fmla="*/ 93249 h 109918"/>
                    <a:gd name="connsiteX3-133" fmla="*/ 38100 w 104775"/>
                    <a:gd name="connsiteY3-134" fmla="*/ 86106 h 109918"/>
                    <a:gd name="connsiteX4-135" fmla="*/ 80963 w 104775"/>
                    <a:gd name="connsiteY4-136" fmla="*/ 76581 h 109918"/>
                    <a:gd name="connsiteX5-137" fmla="*/ 104775 w 104775"/>
                    <a:gd name="connsiteY5-138" fmla="*/ 74199 h 109918"/>
                    <a:gd name="connsiteX6-139" fmla="*/ 102394 w 104775"/>
                    <a:gd name="connsiteY6-140" fmla="*/ 381 h 109918"/>
                    <a:gd name="connsiteX7-141" fmla="*/ 64294 w 104775"/>
                    <a:gd name="connsiteY7-142" fmla="*/ 5143 h 109918"/>
                    <a:gd name="connsiteX8-143" fmla="*/ 0 w 104775"/>
                    <a:gd name="connsiteY8-144" fmla="*/ 36099 h 109918"/>
                    <a:gd name="connsiteX0-145" fmla="*/ 0 w 104775"/>
                    <a:gd name="connsiteY0-146" fmla="*/ 36099 h 109918"/>
                    <a:gd name="connsiteX1-147" fmla="*/ 0 w 104775"/>
                    <a:gd name="connsiteY1-148" fmla="*/ 109918 h 109918"/>
                    <a:gd name="connsiteX2-149" fmla="*/ 16669 w 104775"/>
                    <a:gd name="connsiteY2-150" fmla="*/ 93249 h 109918"/>
                    <a:gd name="connsiteX3-151" fmla="*/ 38100 w 104775"/>
                    <a:gd name="connsiteY3-152" fmla="*/ 86106 h 109918"/>
                    <a:gd name="connsiteX4-153" fmla="*/ 80963 w 104775"/>
                    <a:gd name="connsiteY4-154" fmla="*/ 76581 h 109918"/>
                    <a:gd name="connsiteX5-155" fmla="*/ 104775 w 104775"/>
                    <a:gd name="connsiteY5-156" fmla="*/ 74199 h 109918"/>
                    <a:gd name="connsiteX6-157" fmla="*/ 102394 w 104775"/>
                    <a:gd name="connsiteY6-158" fmla="*/ 381 h 109918"/>
                    <a:gd name="connsiteX7-159" fmla="*/ 64294 w 104775"/>
                    <a:gd name="connsiteY7-160" fmla="*/ 5143 h 109918"/>
                    <a:gd name="connsiteX8-161" fmla="*/ 0 w 104775"/>
                    <a:gd name="connsiteY8-162" fmla="*/ 36099 h 10991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104775" h="109918">
                      <a:moveTo>
                        <a:pt x="0" y="36099"/>
                      </a:moveTo>
                      <a:lnTo>
                        <a:pt x="0" y="109918"/>
                      </a:lnTo>
                      <a:lnTo>
                        <a:pt x="16669" y="93249"/>
                      </a:lnTo>
                      <a:lnTo>
                        <a:pt x="38100" y="86106"/>
                      </a:lnTo>
                      <a:lnTo>
                        <a:pt x="80963" y="76581"/>
                      </a:lnTo>
                      <a:lnTo>
                        <a:pt x="104775" y="74199"/>
                      </a:lnTo>
                      <a:cubicBezTo>
                        <a:pt x="103981" y="49593"/>
                        <a:pt x="103188" y="24987"/>
                        <a:pt x="102394" y="381"/>
                      </a:cubicBezTo>
                      <a:cubicBezTo>
                        <a:pt x="80169" y="381"/>
                        <a:pt x="84138" y="-2001"/>
                        <a:pt x="64294" y="5143"/>
                      </a:cubicBezTo>
                      <a:cubicBezTo>
                        <a:pt x="19050" y="17049"/>
                        <a:pt x="16668" y="17050"/>
                        <a:pt x="0" y="36099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D25A00">
                        <a:alpha val="0"/>
                      </a:srgbClr>
                    </a:gs>
                    <a:gs pos="0">
                      <a:schemeClr val="bg1">
                        <a:alpha val="32000"/>
                      </a:schemeClr>
                    </a:gs>
                    <a:gs pos="46000">
                      <a:schemeClr val="bg1">
                        <a:alpha val="34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65" name="任意多边形 58"/>
                <p:cNvSpPr/>
                <p:nvPr/>
              </p:nvSpPr>
              <p:spPr>
                <a:xfrm>
                  <a:off x="4356011" y="3399234"/>
                  <a:ext cx="116681" cy="21431"/>
                </a:xfrm>
                <a:custGeom>
                  <a:avLst/>
                  <a:gdLst>
                    <a:gd name="connsiteX0" fmla="*/ 0 w 116681"/>
                    <a:gd name="connsiteY0" fmla="*/ 21431 h 21431"/>
                    <a:gd name="connsiteX1" fmla="*/ 64294 w 116681"/>
                    <a:gd name="connsiteY1" fmla="*/ 4762 h 21431"/>
                    <a:gd name="connsiteX2" fmla="*/ 116681 w 116681"/>
                    <a:gd name="connsiteY2" fmla="*/ 0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681" h="21431">
                      <a:moveTo>
                        <a:pt x="0" y="21431"/>
                      </a:moveTo>
                      <a:cubicBezTo>
                        <a:pt x="22423" y="14882"/>
                        <a:pt x="44847" y="8334"/>
                        <a:pt x="64294" y="4762"/>
                      </a:cubicBezTo>
                      <a:cubicBezTo>
                        <a:pt x="83741" y="1190"/>
                        <a:pt x="100211" y="595"/>
                        <a:pt x="116681" y="0"/>
                      </a:cubicBezTo>
                    </a:path>
                  </a:pathLst>
                </a:custGeom>
                <a:ln w="63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65000">
                        <a:srgbClr val="FFFFFF"/>
                      </a:gs>
                      <a:gs pos="32000">
                        <a:srgbClr val="FFFFFF"/>
                      </a:gs>
                      <a:gs pos="47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grpSp>
            <p:nvGrpSpPr>
              <p:cNvPr id="31" name="组合 28"/>
              <p:cNvGrpSpPr/>
              <p:nvPr/>
            </p:nvGrpSpPr>
            <p:grpSpPr bwMode="auto">
              <a:xfrm>
                <a:off x="4347368" y="3464309"/>
                <a:ext cx="271039" cy="153567"/>
                <a:chOff x="4347368" y="3464309"/>
                <a:chExt cx="271039" cy="153567"/>
              </a:xfrm>
            </p:grpSpPr>
            <p:sp>
              <p:nvSpPr>
                <p:cNvPr id="58" name="Freeform 17"/>
                <p:cNvSpPr/>
                <p:nvPr/>
              </p:nvSpPr>
              <p:spPr bwMode="auto">
                <a:xfrm>
                  <a:off x="4353813" y="3556152"/>
                  <a:ext cx="264887" cy="62666"/>
                </a:xfrm>
                <a:custGeom>
                  <a:avLst/>
                  <a:gdLst>
                    <a:gd name="T0" fmla="*/ 106 w 106"/>
                    <a:gd name="T1" fmla="*/ 15 h 25"/>
                    <a:gd name="T2" fmla="*/ 98 w 106"/>
                    <a:gd name="T3" fmla="*/ 24 h 25"/>
                    <a:gd name="T4" fmla="*/ 98 w 106"/>
                    <a:gd name="T5" fmla="*/ 15 h 25"/>
                    <a:gd name="T6" fmla="*/ 10 w 106"/>
                    <a:gd name="T7" fmla="*/ 14 h 25"/>
                    <a:gd name="T8" fmla="*/ 10 w 106"/>
                    <a:gd name="T9" fmla="*/ 25 h 25"/>
                    <a:gd name="T10" fmla="*/ 0 w 106"/>
                    <a:gd name="T11" fmla="*/ 15 h 25"/>
                    <a:gd name="T12" fmla="*/ 53 w 106"/>
                    <a:gd name="T13" fmla="*/ 0 h 25"/>
                    <a:gd name="T14" fmla="*/ 106 w 106"/>
                    <a:gd name="T15" fmla="*/ 1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6" h="25">
                      <a:moveTo>
                        <a:pt x="106" y="15"/>
                      </a:moveTo>
                      <a:cubicBezTo>
                        <a:pt x="106" y="18"/>
                        <a:pt x="103" y="21"/>
                        <a:pt x="98" y="24"/>
                      </a:cubicBezTo>
                      <a:cubicBezTo>
                        <a:pt x="98" y="20"/>
                        <a:pt x="98" y="19"/>
                        <a:pt x="98" y="15"/>
                      </a:cubicBezTo>
                      <a:cubicBezTo>
                        <a:pt x="86" y="7"/>
                        <a:pt x="29" y="4"/>
                        <a:pt x="10" y="14"/>
                      </a:cubicBezTo>
                      <a:cubicBezTo>
                        <a:pt x="10" y="19"/>
                        <a:pt x="10" y="19"/>
                        <a:pt x="10" y="25"/>
                      </a:cubicBezTo>
                      <a:cubicBezTo>
                        <a:pt x="3" y="22"/>
                        <a:pt x="0" y="19"/>
                        <a:pt x="0" y="15"/>
                      </a:cubicBezTo>
                      <a:cubicBezTo>
                        <a:pt x="0" y="7"/>
                        <a:pt x="23" y="0"/>
                        <a:pt x="53" y="0"/>
                      </a:cubicBezTo>
                      <a:cubicBezTo>
                        <a:pt x="82" y="0"/>
                        <a:pt x="106" y="7"/>
                        <a:pt x="106" y="1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">
                      <a:srgbClr val="6D2103"/>
                    </a:gs>
                    <a:gs pos="87000">
                      <a:srgbClr val="A43204"/>
                    </a:gs>
                    <a:gs pos="100000">
                      <a:srgbClr val="CD5B05"/>
                    </a:gs>
                  </a:gsLst>
                  <a:lin ang="1890000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59" name="Freeform 18"/>
                <p:cNvSpPr/>
                <p:nvPr/>
              </p:nvSpPr>
              <p:spPr bwMode="auto">
                <a:xfrm>
                  <a:off x="4354397" y="3464309"/>
                  <a:ext cx="264010" cy="129375"/>
                </a:xfrm>
                <a:custGeom>
                  <a:avLst/>
                  <a:gdLst>
                    <a:gd name="T0" fmla="*/ 264010 w 106"/>
                    <a:gd name="T1" fmla="*/ 129375 h 52"/>
                    <a:gd name="T2" fmla="*/ 0 w 106"/>
                    <a:gd name="T3" fmla="*/ 129375 h 52"/>
                    <a:gd name="T4" fmla="*/ 0 w 106"/>
                    <a:gd name="T5" fmla="*/ 54736 h 52"/>
                    <a:gd name="T6" fmla="*/ 261519 w 106"/>
                    <a:gd name="T7" fmla="*/ 54736 h 52"/>
                    <a:gd name="T8" fmla="*/ 264010 w 106"/>
                    <a:gd name="T9" fmla="*/ 129375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6" h="52">
                      <a:moveTo>
                        <a:pt x="106" y="52"/>
                      </a:moveTo>
                      <a:cubicBezTo>
                        <a:pt x="104" y="34"/>
                        <a:pt x="7" y="31"/>
                        <a:pt x="0" y="52"/>
                      </a:cubicBezTo>
                      <a:cubicBezTo>
                        <a:pt x="0" y="42"/>
                        <a:pt x="0" y="32"/>
                        <a:pt x="0" y="22"/>
                      </a:cubicBezTo>
                      <a:cubicBezTo>
                        <a:pt x="8" y="0"/>
                        <a:pt x="98" y="2"/>
                        <a:pt x="105" y="22"/>
                      </a:cubicBezTo>
                      <a:cubicBezTo>
                        <a:pt x="106" y="33"/>
                        <a:pt x="106" y="42"/>
                        <a:pt x="106" y="5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4AC1C"/>
                    </a:gs>
                    <a:gs pos="46001">
                      <a:srgbClr val="F9710B"/>
                    </a:gs>
                    <a:gs pos="100000">
                      <a:srgbClr val="D25A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" name="任意多边形 53"/>
                <p:cNvSpPr/>
                <p:nvPr/>
              </p:nvSpPr>
              <p:spPr>
                <a:xfrm>
                  <a:off x="4355306" y="3481007"/>
                  <a:ext cx="104775" cy="109918"/>
                </a:xfrm>
                <a:custGeom>
                  <a:avLst/>
                  <a:gdLst>
                    <a:gd name="connsiteX0" fmla="*/ 0 w 104775"/>
                    <a:gd name="connsiteY0" fmla="*/ 35718 h 109537"/>
                    <a:gd name="connsiteX1" fmla="*/ 0 w 104775"/>
                    <a:gd name="connsiteY1" fmla="*/ 109537 h 109537"/>
                    <a:gd name="connsiteX2" fmla="*/ 16669 w 104775"/>
                    <a:gd name="connsiteY2" fmla="*/ 92868 h 109537"/>
                    <a:gd name="connsiteX3" fmla="*/ 38100 w 104775"/>
                    <a:gd name="connsiteY3" fmla="*/ 85725 h 109537"/>
                    <a:gd name="connsiteX4" fmla="*/ 80963 w 104775"/>
                    <a:gd name="connsiteY4" fmla="*/ 76200 h 109537"/>
                    <a:gd name="connsiteX5" fmla="*/ 104775 w 104775"/>
                    <a:gd name="connsiteY5" fmla="*/ 73818 h 109537"/>
                    <a:gd name="connsiteX6" fmla="*/ 102394 w 104775"/>
                    <a:gd name="connsiteY6" fmla="*/ 0 h 109537"/>
                    <a:gd name="connsiteX7" fmla="*/ 64294 w 104775"/>
                    <a:gd name="connsiteY7" fmla="*/ 7143 h 109537"/>
                    <a:gd name="connsiteX8" fmla="*/ 0 w 104775"/>
                    <a:gd name="connsiteY8" fmla="*/ 35718 h 109537"/>
                    <a:gd name="connsiteX0-1" fmla="*/ 0 w 104775"/>
                    <a:gd name="connsiteY0-2" fmla="*/ 35718 h 109537"/>
                    <a:gd name="connsiteX1-3" fmla="*/ 0 w 104775"/>
                    <a:gd name="connsiteY1-4" fmla="*/ 109537 h 109537"/>
                    <a:gd name="connsiteX2-5" fmla="*/ 16669 w 104775"/>
                    <a:gd name="connsiteY2-6" fmla="*/ 92868 h 109537"/>
                    <a:gd name="connsiteX3-7" fmla="*/ 38100 w 104775"/>
                    <a:gd name="connsiteY3-8" fmla="*/ 85725 h 109537"/>
                    <a:gd name="connsiteX4-9" fmla="*/ 80963 w 104775"/>
                    <a:gd name="connsiteY4-10" fmla="*/ 76200 h 109537"/>
                    <a:gd name="connsiteX5-11" fmla="*/ 104775 w 104775"/>
                    <a:gd name="connsiteY5-12" fmla="*/ 73818 h 109537"/>
                    <a:gd name="connsiteX6-13" fmla="*/ 102394 w 104775"/>
                    <a:gd name="connsiteY6-14" fmla="*/ 0 h 109537"/>
                    <a:gd name="connsiteX7-15" fmla="*/ 64294 w 104775"/>
                    <a:gd name="connsiteY7-16" fmla="*/ 7143 h 109537"/>
                    <a:gd name="connsiteX8-17" fmla="*/ 0 w 104775"/>
                    <a:gd name="connsiteY8-18" fmla="*/ 35718 h 109537"/>
                    <a:gd name="connsiteX0-19" fmla="*/ 0 w 104775"/>
                    <a:gd name="connsiteY0-20" fmla="*/ 35718 h 109537"/>
                    <a:gd name="connsiteX1-21" fmla="*/ 0 w 104775"/>
                    <a:gd name="connsiteY1-22" fmla="*/ 109537 h 109537"/>
                    <a:gd name="connsiteX2-23" fmla="*/ 16669 w 104775"/>
                    <a:gd name="connsiteY2-24" fmla="*/ 92868 h 109537"/>
                    <a:gd name="connsiteX3-25" fmla="*/ 38100 w 104775"/>
                    <a:gd name="connsiteY3-26" fmla="*/ 85725 h 109537"/>
                    <a:gd name="connsiteX4-27" fmla="*/ 80963 w 104775"/>
                    <a:gd name="connsiteY4-28" fmla="*/ 76200 h 109537"/>
                    <a:gd name="connsiteX5-29" fmla="*/ 104775 w 104775"/>
                    <a:gd name="connsiteY5-30" fmla="*/ 73818 h 109537"/>
                    <a:gd name="connsiteX6-31" fmla="*/ 102394 w 104775"/>
                    <a:gd name="connsiteY6-32" fmla="*/ 0 h 109537"/>
                    <a:gd name="connsiteX7-33" fmla="*/ 64294 w 104775"/>
                    <a:gd name="connsiteY7-34" fmla="*/ 7143 h 109537"/>
                    <a:gd name="connsiteX8-35" fmla="*/ 0 w 104775"/>
                    <a:gd name="connsiteY8-36" fmla="*/ 35718 h 109537"/>
                    <a:gd name="connsiteX0-37" fmla="*/ 0 w 104775"/>
                    <a:gd name="connsiteY0-38" fmla="*/ 35718 h 109537"/>
                    <a:gd name="connsiteX1-39" fmla="*/ 0 w 104775"/>
                    <a:gd name="connsiteY1-40" fmla="*/ 109537 h 109537"/>
                    <a:gd name="connsiteX2-41" fmla="*/ 16669 w 104775"/>
                    <a:gd name="connsiteY2-42" fmla="*/ 92868 h 109537"/>
                    <a:gd name="connsiteX3-43" fmla="*/ 38100 w 104775"/>
                    <a:gd name="connsiteY3-44" fmla="*/ 85725 h 109537"/>
                    <a:gd name="connsiteX4-45" fmla="*/ 80963 w 104775"/>
                    <a:gd name="connsiteY4-46" fmla="*/ 76200 h 109537"/>
                    <a:gd name="connsiteX5-47" fmla="*/ 104775 w 104775"/>
                    <a:gd name="connsiteY5-48" fmla="*/ 73818 h 109537"/>
                    <a:gd name="connsiteX6-49" fmla="*/ 102394 w 104775"/>
                    <a:gd name="connsiteY6-50" fmla="*/ 0 h 109537"/>
                    <a:gd name="connsiteX7-51" fmla="*/ 64294 w 104775"/>
                    <a:gd name="connsiteY7-52" fmla="*/ 7143 h 109537"/>
                    <a:gd name="connsiteX8-53" fmla="*/ 0 w 104775"/>
                    <a:gd name="connsiteY8-54" fmla="*/ 35718 h 109537"/>
                    <a:gd name="connsiteX0-55" fmla="*/ 0 w 104775"/>
                    <a:gd name="connsiteY0-56" fmla="*/ 35718 h 109537"/>
                    <a:gd name="connsiteX1-57" fmla="*/ 0 w 104775"/>
                    <a:gd name="connsiteY1-58" fmla="*/ 109537 h 109537"/>
                    <a:gd name="connsiteX2-59" fmla="*/ 16669 w 104775"/>
                    <a:gd name="connsiteY2-60" fmla="*/ 92868 h 109537"/>
                    <a:gd name="connsiteX3-61" fmla="*/ 38100 w 104775"/>
                    <a:gd name="connsiteY3-62" fmla="*/ 85725 h 109537"/>
                    <a:gd name="connsiteX4-63" fmla="*/ 80963 w 104775"/>
                    <a:gd name="connsiteY4-64" fmla="*/ 76200 h 109537"/>
                    <a:gd name="connsiteX5-65" fmla="*/ 104775 w 104775"/>
                    <a:gd name="connsiteY5-66" fmla="*/ 73818 h 109537"/>
                    <a:gd name="connsiteX6-67" fmla="*/ 102394 w 104775"/>
                    <a:gd name="connsiteY6-68" fmla="*/ 0 h 109537"/>
                    <a:gd name="connsiteX7-69" fmla="*/ 64294 w 104775"/>
                    <a:gd name="connsiteY7-70" fmla="*/ 7143 h 109537"/>
                    <a:gd name="connsiteX8-71" fmla="*/ 0 w 104775"/>
                    <a:gd name="connsiteY8-72" fmla="*/ 35718 h 109537"/>
                    <a:gd name="connsiteX0-73" fmla="*/ 0 w 104775"/>
                    <a:gd name="connsiteY0-74" fmla="*/ 35718 h 109537"/>
                    <a:gd name="connsiteX1-75" fmla="*/ 0 w 104775"/>
                    <a:gd name="connsiteY1-76" fmla="*/ 109537 h 109537"/>
                    <a:gd name="connsiteX2-77" fmla="*/ 16669 w 104775"/>
                    <a:gd name="connsiteY2-78" fmla="*/ 92868 h 109537"/>
                    <a:gd name="connsiteX3-79" fmla="*/ 38100 w 104775"/>
                    <a:gd name="connsiteY3-80" fmla="*/ 85725 h 109537"/>
                    <a:gd name="connsiteX4-81" fmla="*/ 80963 w 104775"/>
                    <a:gd name="connsiteY4-82" fmla="*/ 76200 h 109537"/>
                    <a:gd name="connsiteX5-83" fmla="*/ 104775 w 104775"/>
                    <a:gd name="connsiteY5-84" fmla="*/ 73818 h 109537"/>
                    <a:gd name="connsiteX6-85" fmla="*/ 102394 w 104775"/>
                    <a:gd name="connsiteY6-86" fmla="*/ 0 h 109537"/>
                    <a:gd name="connsiteX7-87" fmla="*/ 64294 w 104775"/>
                    <a:gd name="connsiteY7-88" fmla="*/ 7143 h 109537"/>
                    <a:gd name="connsiteX8-89" fmla="*/ 0 w 104775"/>
                    <a:gd name="connsiteY8-90" fmla="*/ 35718 h 109537"/>
                    <a:gd name="connsiteX0-91" fmla="*/ 0 w 104775"/>
                    <a:gd name="connsiteY0-92" fmla="*/ 35718 h 109537"/>
                    <a:gd name="connsiteX1-93" fmla="*/ 0 w 104775"/>
                    <a:gd name="connsiteY1-94" fmla="*/ 109537 h 109537"/>
                    <a:gd name="connsiteX2-95" fmla="*/ 16669 w 104775"/>
                    <a:gd name="connsiteY2-96" fmla="*/ 92868 h 109537"/>
                    <a:gd name="connsiteX3-97" fmla="*/ 38100 w 104775"/>
                    <a:gd name="connsiteY3-98" fmla="*/ 85725 h 109537"/>
                    <a:gd name="connsiteX4-99" fmla="*/ 80963 w 104775"/>
                    <a:gd name="connsiteY4-100" fmla="*/ 76200 h 109537"/>
                    <a:gd name="connsiteX5-101" fmla="*/ 104775 w 104775"/>
                    <a:gd name="connsiteY5-102" fmla="*/ 73818 h 109537"/>
                    <a:gd name="connsiteX6-103" fmla="*/ 102394 w 104775"/>
                    <a:gd name="connsiteY6-104" fmla="*/ 0 h 109537"/>
                    <a:gd name="connsiteX7-105" fmla="*/ 64294 w 104775"/>
                    <a:gd name="connsiteY7-106" fmla="*/ 7143 h 109537"/>
                    <a:gd name="connsiteX8-107" fmla="*/ 0 w 104775"/>
                    <a:gd name="connsiteY8-108" fmla="*/ 35718 h 109537"/>
                    <a:gd name="connsiteX0-109" fmla="*/ 0 w 104775"/>
                    <a:gd name="connsiteY0-110" fmla="*/ 35718 h 109537"/>
                    <a:gd name="connsiteX1-111" fmla="*/ 0 w 104775"/>
                    <a:gd name="connsiteY1-112" fmla="*/ 109537 h 109537"/>
                    <a:gd name="connsiteX2-113" fmla="*/ 16669 w 104775"/>
                    <a:gd name="connsiteY2-114" fmla="*/ 92868 h 109537"/>
                    <a:gd name="connsiteX3-115" fmla="*/ 38100 w 104775"/>
                    <a:gd name="connsiteY3-116" fmla="*/ 85725 h 109537"/>
                    <a:gd name="connsiteX4-117" fmla="*/ 80963 w 104775"/>
                    <a:gd name="connsiteY4-118" fmla="*/ 76200 h 109537"/>
                    <a:gd name="connsiteX5-119" fmla="*/ 104775 w 104775"/>
                    <a:gd name="connsiteY5-120" fmla="*/ 73818 h 109537"/>
                    <a:gd name="connsiteX6-121" fmla="*/ 102394 w 104775"/>
                    <a:gd name="connsiteY6-122" fmla="*/ 0 h 109537"/>
                    <a:gd name="connsiteX7-123" fmla="*/ 64294 w 104775"/>
                    <a:gd name="connsiteY7-124" fmla="*/ 4762 h 109537"/>
                    <a:gd name="connsiteX8-125" fmla="*/ 0 w 104775"/>
                    <a:gd name="connsiteY8-126" fmla="*/ 35718 h 109537"/>
                    <a:gd name="connsiteX0-127" fmla="*/ 0 w 104775"/>
                    <a:gd name="connsiteY0-128" fmla="*/ 36099 h 109918"/>
                    <a:gd name="connsiteX1-129" fmla="*/ 0 w 104775"/>
                    <a:gd name="connsiteY1-130" fmla="*/ 109918 h 109918"/>
                    <a:gd name="connsiteX2-131" fmla="*/ 16669 w 104775"/>
                    <a:gd name="connsiteY2-132" fmla="*/ 93249 h 109918"/>
                    <a:gd name="connsiteX3-133" fmla="*/ 38100 w 104775"/>
                    <a:gd name="connsiteY3-134" fmla="*/ 86106 h 109918"/>
                    <a:gd name="connsiteX4-135" fmla="*/ 80963 w 104775"/>
                    <a:gd name="connsiteY4-136" fmla="*/ 76581 h 109918"/>
                    <a:gd name="connsiteX5-137" fmla="*/ 104775 w 104775"/>
                    <a:gd name="connsiteY5-138" fmla="*/ 74199 h 109918"/>
                    <a:gd name="connsiteX6-139" fmla="*/ 102394 w 104775"/>
                    <a:gd name="connsiteY6-140" fmla="*/ 381 h 109918"/>
                    <a:gd name="connsiteX7-141" fmla="*/ 64294 w 104775"/>
                    <a:gd name="connsiteY7-142" fmla="*/ 5143 h 109918"/>
                    <a:gd name="connsiteX8-143" fmla="*/ 0 w 104775"/>
                    <a:gd name="connsiteY8-144" fmla="*/ 36099 h 109918"/>
                    <a:gd name="connsiteX0-145" fmla="*/ 0 w 104775"/>
                    <a:gd name="connsiteY0-146" fmla="*/ 36099 h 109918"/>
                    <a:gd name="connsiteX1-147" fmla="*/ 0 w 104775"/>
                    <a:gd name="connsiteY1-148" fmla="*/ 109918 h 109918"/>
                    <a:gd name="connsiteX2-149" fmla="*/ 16669 w 104775"/>
                    <a:gd name="connsiteY2-150" fmla="*/ 93249 h 109918"/>
                    <a:gd name="connsiteX3-151" fmla="*/ 38100 w 104775"/>
                    <a:gd name="connsiteY3-152" fmla="*/ 86106 h 109918"/>
                    <a:gd name="connsiteX4-153" fmla="*/ 80963 w 104775"/>
                    <a:gd name="connsiteY4-154" fmla="*/ 76581 h 109918"/>
                    <a:gd name="connsiteX5-155" fmla="*/ 104775 w 104775"/>
                    <a:gd name="connsiteY5-156" fmla="*/ 74199 h 109918"/>
                    <a:gd name="connsiteX6-157" fmla="*/ 102394 w 104775"/>
                    <a:gd name="connsiteY6-158" fmla="*/ 381 h 109918"/>
                    <a:gd name="connsiteX7-159" fmla="*/ 64294 w 104775"/>
                    <a:gd name="connsiteY7-160" fmla="*/ 5143 h 109918"/>
                    <a:gd name="connsiteX8-161" fmla="*/ 0 w 104775"/>
                    <a:gd name="connsiteY8-162" fmla="*/ 36099 h 10991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104775" h="109918">
                      <a:moveTo>
                        <a:pt x="0" y="36099"/>
                      </a:moveTo>
                      <a:lnTo>
                        <a:pt x="0" y="109918"/>
                      </a:lnTo>
                      <a:lnTo>
                        <a:pt x="16669" y="93249"/>
                      </a:lnTo>
                      <a:lnTo>
                        <a:pt x="38100" y="86106"/>
                      </a:lnTo>
                      <a:lnTo>
                        <a:pt x="80963" y="76581"/>
                      </a:lnTo>
                      <a:lnTo>
                        <a:pt x="104775" y="74199"/>
                      </a:lnTo>
                      <a:cubicBezTo>
                        <a:pt x="103981" y="49593"/>
                        <a:pt x="103188" y="24987"/>
                        <a:pt x="102394" y="381"/>
                      </a:cubicBezTo>
                      <a:cubicBezTo>
                        <a:pt x="80169" y="381"/>
                        <a:pt x="84138" y="-2001"/>
                        <a:pt x="64294" y="5143"/>
                      </a:cubicBezTo>
                      <a:cubicBezTo>
                        <a:pt x="19050" y="17049"/>
                        <a:pt x="16668" y="17050"/>
                        <a:pt x="0" y="36099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D25A00">
                        <a:alpha val="0"/>
                      </a:srgbClr>
                    </a:gs>
                    <a:gs pos="0">
                      <a:schemeClr val="bg1">
                        <a:alpha val="74000"/>
                      </a:schemeClr>
                    </a:gs>
                    <a:gs pos="46000">
                      <a:schemeClr val="bg1">
                        <a:alpha val="34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61" name="任意多边形 54"/>
                <p:cNvSpPr/>
                <p:nvPr/>
              </p:nvSpPr>
              <p:spPr>
                <a:xfrm>
                  <a:off x="4347368" y="3555393"/>
                  <a:ext cx="116681" cy="21431"/>
                </a:xfrm>
                <a:custGeom>
                  <a:avLst/>
                  <a:gdLst>
                    <a:gd name="connsiteX0" fmla="*/ 0 w 116681"/>
                    <a:gd name="connsiteY0" fmla="*/ 21431 h 21431"/>
                    <a:gd name="connsiteX1" fmla="*/ 64294 w 116681"/>
                    <a:gd name="connsiteY1" fmla="*/ 4762 h 21431"/>
                    <a:gd name="connsiteX2" fmla="*/ 116681 w 116681"/>
                    <a:gd name="connsiteY2" fmla="*/ 0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681" h="21431">
                      <a:moveTo>
                        <a:pt x="0" y="21431"/>
                      </a:moveTo>
                      <a:cubicBezTo>
                        <a:pt x="22423" y="14882"/>
                        <a:pt x="44847" y="8334"/>
                        <a:pt x="64294" y="4762"/>
                      </a:cubicBezTo>
                      <a:cubicBezTo>
                        <a:pt x="83741" y="1190"/>
                        <a:pt x="100211" y="595"/>
                        <a:pt x="116681" y="0"/>
                      </a:cubicBezTo>
                    </a:path>
                  </a:pathLst>
                </a:custGeom>
                <a:ln w="63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65000">
                        <a:srgbClr val="FFFFFF"/>
                      </a:gs>
                      <a:gs pos="32000">
                        <a:srgbClr val="FFFFFF"/>
                      </a:gs>
                      <a:gs pos="47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grpSp>
            <p:nvGrpSpPr>
              <p:cNvPr id="32" name="组合 29"/>
              <p:cNvGrpSpPr/>
              <p:nvPr/>
            </p:nvGrpSpPr>
            <p:grpSpPr bwMode="auto">
              <a:xfrm>
                <a:off x="4336249" y="3834553"/>
                <a:ext cx="282158" cy="153567"/>
                <a:chOff x="4336249" y="3834553"/>
                <a:chExt cx="282158" cy="153567"/>
              </a:xfrm>
            </p:grpSpPr>
            <p:sp>
              <p:nvSpPr>
                <p:cNvPr id="54" name="Freeform 15"/>
                <p:cNvSpPr/>
                <p:nvPr/>
              </p:nvSpPr>
              <p:spPr bwMode="auto">
                <a:xfrm>
                  <a:off x="4355237" y="3926448"/>
                  <a:ext cx="263464" cy="62666"/>
                </a:xfrm>
                <a:custGeom>
                  <a:avLst/>
                  <a:gdLst>
                    <a:gd name="T0" fmla="*/ 106 w 106"/>
                    <a:gd name="T1" fmla="*/ 16 h 25"/>
                    <a:gd name="T2" fmla="*/ 98 w 106"/>
                    <a:gd name="T3" fmla="*/ 24 h 25"/>
                    <a:gd name="T4" fmla="*/ 98 w 106"/>
                    <a:gd name="T5" fmla="*/ 15 h 25"/>
                    <a:gd name="T6" fmla="*/ 10 w 106"/>
                    <a:gd name="T7" fmla="*/ 14 h 25"/>
                    <a:gd name="T8" fmla="*/ 10 w 106"/>
                    <a:gd name="T9" fmla="*/ 25 h 25"/>
                    <a:gd name="T10" fmla="*/ 0 w 106"/>
                    <a:gd name="T11" fmla="*/ 16 h 25"/>
                    <a:gd name="T12" fmla="*/ 53 w 106"/>
                    <a:gd name="T13" fmla="*/ 0 h 25"/>
                    <a:gd name="T14" fmla="*/ 106 w 106"/>
                    <a:gd name="T15" fmla="*/ 16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6" h="25">
                      <a:moveTo>
                        <a:pt x="106" y="16"/>
                      </a:moveTo>
                      <a:cubicBezTo>
                        <a:pt x="106" y="19"/>
                        <a:pt x="103" y="22"/>
                        <a:pt x="98" y="24"/>
                      </a:cubicBezTo>
                      <a:cubicBezTo>
                        <a:pt x="98" y="20"/>
                        <a:pt x="98" y="20"/>
                        <a:pt x="98" y="15"/>
                      </a:cubicBezTo>
                      <a:cubicBezTo>
                        <a:pt x="86" y="7"/>
                        <a:pt x="29" y="4"/>
                        <a:pt x="10" y="14"/>
                      </a:cubicBezTo>
                      <a:cubicBezTo>
                        <a:pt x="10" y="19"/>
                        <a:pt x="10" y="20"/>
                        <a:pt x="10" y="25"/>
                      </a:cubicBezTo>
                      <a:cubicBezTo>
                        <a:pt x="3" y="22"/>
                        <a:pt x="0" y="19"/>
                        <a:pt x="0" y="16"/>
                      </a:cubicBezTo>
                      <a:cubicBezTo>
                        <a:pt x="0" y="7"/>
                        <a:pt x="23" y="0"/>
                        <a:pt x="53" y="0"/>
                      </a:cubicBezTo>
                      <a:cubicBezTo>
                        <a:pt x="82" y="0"/>
                        <a:pt x="106" y="7"/>
                        <a:pt x="106" y="1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">
                      <a:srgbClr val="6D2103"/>
                    </a:gs>
                    <a:gs pos="87000">
                      <a:srgbClr val="A43204"/>
                    </a:gs>
                    <a:gs pos="100000">
                      <a:srgbClr val="CD5B05"/>
                    </a:gs>
                  </a:gsLst>
                  <a:lin ang="1890000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55" name="Freeform 16"/>
                <p:cNvSpPr/>
                <p:nvPr/>
              </p:nvSpPr>
              <p:spPr bwMode="auto">
                <a:xfrm>
                  <a:off x="4354397" y="3834553"/>
                  <a:ext cx="264010" cy="131479"/>
                </a:xfrm>
                <a:custGeom>
                  <a:avLst/>
                  <a:gdLst>
                    <a:gd name="T0" fmla="*/ 264010 w 106"/>
                    <a:gd name="T1" fmla="*/ 131479 h 53"/>
                    <a:gd name="T2" fmla="*/ 0 w 106"/>
                    <a:gd name="T3" fmla="*/ 131479 h 53"/>
                    <a:gd name="T4" fmla="*/ 0 w 106"/>
                    <a:gd name="T5" fmla="*/ 54576 h 53"/>
                    <a:gd name="T6" fmla="*/ 261519 w 106"/>
                    <a:gd name="T7" fmla="*/ 57057 h 53"/>
                    <a:gd name="T8" fmla="*/ 264010 w 106"/>
                    <a:gd name="T9" fmla="*/ 131479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6" h="53">
                      <a:moveTo>
                        <a:pt x="106" y="53"/>
                      </a:moveTo>
                      <a:cubicBezTo>
                        <a:pt x="104" y="35"/>
                        <a:pt x="7" y="31"/>
                        <a:pt x="0" y="53"/>
                      </a:cubicBezTo>
                      <a:cubicBezTo>
                        <a:pt x="0" y="43"/>
                        <a:pt x="0" y="32"/>
                        <a:pt x="0" y="22"/>
                      </a:cubicBezTo>
                      <a:cubicBezTo>
                        <a:pt x="8" y="0"/>
                        <a:pt x="98" y="2"/>
                        <a:pt x="105" y="23"/>
                      </a:cubicBezTo>
                      <a:cubicBezTo>
                        <a:pt x="106" y="33"/>
                        <a:pt x="106" y="43"/>
                        <a:pt x="106" y="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4AC1C"/>
                    </a:gs>
                    <a:gs pos="46001">
                      <a:srgbClr val="F9710B"/>
                    </a:gs>
                    <a:gs pos="100000">
                      <a:srgbClr val="D25A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6" name="任意多边形 49"/>
                <p:cNvSpPr/>
                <p:nvPr/>
              </p:nvSpPr>
              <p:spPr>
                <a:xfrm>
                  <a:off x="4355307" y="3846194"/>
                  <a:ext cx="105004" cy="116681"/>
                </a:xfrm>
                <a:custGeom>
                  <a:avLst/>
                  <a:gdLst>
                    <a:gd name="connsiteX0" fmla="*/ 0 w 104775"/>
                    <a:gd name="connsiteY0" fmla="*/ 35718 h 109537"/>
                    <a:gd name="connsiteX1" fmla="*/ 0 w 104775"/>
                    <a:gd name="connsiteY1" fmla="*/ 109537 h 109537"/>
                    <a:gd name="connsiteX2" fmla="*/ 16669 w 104775"/>
                    <a:gd name="connsiteY2" fmla="*/ 92868 h 109537"/>
                    <a:gd name="connsiteX3" fmla="*/ 38100 w 104775"/>
                    <a:gd name="connsiteY3" fmla="*/ 85725 h 109537"/>
                    <a:gd name="connsiteX4" fmla="*/ 80963 w 104775"/>
                    <a:gd name="connsiteY4" fmla="*/ 76200 h 109537"/>
                    <a:gd name="connsiteX5" fmla="*/ 104775 w 104775"/>
                    <a:gd name="connsiteY5" fmla="*/ 73818 h 109537"/>
                    <a:gd name="connsiteX6" fmla="*/ 102394 w 104775"/>
                    <a:gd name="connsiteY6" fmla="*/ 0 h 109537"/>
                    <a:gd name="connsiteX7" fmla="*/ 64294 w 104775"/>
                    <a:gd name="connsiteY7" fmla="*/ 7143 h 109537"/>
                    <a:gd name="connsiteX8" fmla="*/ 0 w 104775"/>
                    <a:gd name="connsiteY8" fmla="*/ 35718 h 109537"/>
                    <a:gd name="connsiteX0-1" fmla="*/ 0 w 104775"/>
                    <a:gd name="connsiteY0-2" fmla="*/ 35718 h 109537"/>
                    <a:gd name="connsiteX1-3" fmla="*/ 0 w 104775"/>
                    <a:gd name="connsiteY1-4" fmla="*/ 109537 h 109537"/>
                    <a:gd name="connsiteX2-5" fmla="*/ 16669 w 104775"/>
                    <a:gd name="connsiteY2-6" fmla="*/ 92868 h 109537"/>
                    <a:gd name="connsiteX3-7" fmla="*/ 38100 w 104775"/>
                    <a:gd name="connsiteY3-8" fmla="*/ 85725 h 109537"/>
                    <a:gd name="connsiteX4-9" fmla="*/ 80963 w 104775"/>
                    <a:gd name="connsiteY4-10" fmla="*/ 76200 h 109537"/>
                    <a:gd name="connsiteX5-11" fmla="*/ 104775 w 104775"/>
                    <a:gd name="connsiteY5-12" fmla="*/ 73818 h 109537"/>
                    <a:gd name="connsiteX6-13" fmla="*/ 102394 w 104775"/>
                    <a:gd name="connsiteY6-14" fmla="*/ 0 h 109537"/>
                    <a:gd name="connsiteX7-15" fmla="*/ 64294 w 104775"/>
                    <a:gd name="connsiteY7-16" fmla="*/ 7143 h 109537"/>
                    <a:gd name="connsiteX8-17" fmla="*/ 0 w 104775"/>
                    <a:gd name="connsiteY8-18" fmla="*/ 35718 h 109537"/>
                    <a:gd name="connsiteX0-19" fmla="*/ 0 w 104775"/>
                    <a:gd name="connsiteY0-20" fmla="*/ 35718 h 109537"/>
                    <a:gd name="connsiteX1-21" fmla="*/ 0 w 104775"/>
                    <a:gd name="connsiteY1-22" fmla="*/ 109537 h 109537"/>
                    <a:gd name="connsiteX2-23" fmla="*/ 16669 w 104775"/>
                    <a:gd name="connsiteY2-24" fmla="*/ 92868 h 109537"/>
                    <a:gd name="connsiteX3-25" fmla="*/ 38100 w 104775"/>
                    <a:gd name="connsiteY3-26" fmla="*/ 85725 h 109537"/>
                    <a:gd name="connsiteX4-27" fmla="*/ 80963 w 104775"/>
                    <a:gd name="connsiteY4-28" fmla="*/ 76200 h 109537"/>
                    <a:gd name="connsiteX5-29" fmla="*/ 104775 w 104775"/>
                    <a:gd name="connsiteY5-30" fmla="*/ 73818 h 109537"/>
                    <a:gd name="connsiteX6-31" fmla="*/ 102394 w 104775"/>
                    <a:gd name="connsiteY6-32" fmla="*/ 0 h 109537"/>
                    <a:gd name="connsiteX7-33" fmla="*/ 64294 w 104775"/>
                    <a:gd name="connsiteY7-34" fmla="*/ 7143 h 109537"/>
                    <a:gd name="connsiteX8-35" fmla="*/ 0 w 104775"/>
                    <a:gd name="connsiteY8-36" fmla="*/ 35718 h 109537"/>
                    <a:gd name="connsiteX0-37" fmla="*/ 0 w 104775"/>
                    <a:gd name="connsiteY0-38" fmla="*/ 35718 h 109537"/>
                    <a:gd name="connsiteX1-39" fmla="*/ 0 w 104775"/>
                    <a:gd name="connsiteY1-40" fmla="*/ 109537 h 109537"/>
                    <a:gd name="connsiteX2-41" fmla="*/ 16669 w 104775"/>
                    <a:gd name="connsiteY2-42" fmla="*/ 92868 h 109537"/>
                    <a:gd name="connsiteX3-43" fmla="*/ 38100 w 104775"/>
                    <a:gd name="connsiteY3-44" fmla="*/ 85725 h 109537"/>
                    <a:gd name="connsiteX4-45" fmla="*/ 80963 w 104775"/>
                    <a:gd name="connsiteY4-46" fmla="*/ 76200 h 109537"/>
                    <a:gd name="connsiteX5-47" fmla="*/ 104775 w 104775"/>
                    <a:gd name="connsiteY5-48" fmla="*/ 73818 h 109537"/>
                    <a:gd name="connsiteX6-49" fmla="*/ 102394 w 104775"/>
                    <a:gd name="connsiteY6-50" fmla="*/ 0 h 109537"/>
                    <a:gd name="connsiteX7-51" fmla="*/ 64294 w 104775"/>
                    <a:gd name="connsiteY7-52" fmla="*/ 7143 h 109537"/>
                    <a:gd name="connsiteX8-53" fmla="*/ 0 w 104775"/>
                    <a:gd name="connsiteY8-54" fmla="*/ 35718 h 109537"/>
                    <a:gd name="connsiteX0-55" fmla="*/ 0 w 104775"/>
                    <a:gd name="connsiteY0-56" fmla="*/ 35718 h 109537"/>
                    <a:gd name="connsiteX1-57" fmla="*/ 0 w 104775"/>
                    <a:gd name="connsiteY1-58" fmla="*/ 109537 h 109537"/>
                    <a:gd name="connsiteX2-59" fmla="*/ 16669 w 104775"/>
                    <a:gd name="connsiteY2-60" fmla="*/ 92868 h 109537"/>
                    <a:gd name="connsiteX3-61" fmla="*/ 38100 w 104775"/>
                    <a:gd name="connsiteY3-62" fmla="*/ 85725 h 109537"/>
                    <a:gd name="connsiteX4-63" fmla="*/ 80963 w 104775"/>
                    <a:gd name="connsiteY4-64" fmla="*/ 76200 h 109537"/>
                    <a:gd name="connsiteX5-65" fmla="*/ 104775 w 104775"/>
                    <a:gd name="connsiteY5-66" fmla="*/ 73818 h 109537"/>
                    <a:gd name="connsiteX6-67" fmla="*/ 102394 w 104775"/>
                    <a:gd name="connsiteY6-68" fmla="*/ 0 h 109537"/>
                    <a:gd name="connsiteX7-69" fmla="*/ 64294 w 104775"/>
                    <a:gd name="connsiteY7-70" fmla="*/ 7143 h 109537"/>
                    <a:gd name="connsiteX8-71" fmla="*/ 0 w 104775"/>
                    <a:gd name="connsiteY8-72" fmla="*/ 35718 h 109537"/>
                    <a:gd name="connsiteX0-73" fmla="*/ 0 w 104775"/>
                    <a:gd name="connsiteY0-74" fmla="*/ 35718 h 109537"/>
                    <a:gd name="connsiteX1-75" fmla="*/ 0 w 104775"/>
                    <a:gd name="connsiteY1-76" fmla="*/ 109537 h 109537"/>
                    <a:gd name="connsiteX2-77" fmla="*/ 16669 w 104775"/>
                    <a:gd name="connsiteY2-78" fmla="*/ 92868 h 109537"/>
                    <a:gd name="connsiteX3-79" fmla="*/ 38100 w 104775"/>
                    <a:gd name="connsiteY3-80" fmla="*/ 85725 h 109537"/>
                    <a:gd name="connsiteX4-81" fmla="*/ 80963 w 104775"/>
                    <a:gd name="connsiteY4-82" fmla="*/ 76200 h 109537"/>
                    <a:gd name="connsiteX5-83" fmla="*/ 104775 w 104775"/>
                    <a:gd name="connsiteY5-84" fmla="*/ 73818 h 109537"/>
                    <a:gd name="connsiteX6-85" fmla="*/ 102394 w 104775"/>
                    <a:gd name="connsiteY6-86" fmla="*/ 0 h 109537"/>
                    <a:gd name="connsiteX7-87" fmla="*/ 64294 w 104775"/>
                    <a:gd name="connsiteY7-88" fmla="*/ 7143 h 109537"/>
                    <a:gd name="connsiteX8-89" fmla="*/ 0 w 104775"/>
                    <a:gd name="connsiteY8-90" fmla="*/ 35718 h 109537"/>
                    <a:gd name="connsiteX0-91" fmla="*/ 0 w 104775"/>
                    <a:gd name="connsiteY0-92" fmla="*/ 35718 h 109537"/>
                    <a:gd name="connsiteX1-93" fmla="*/ 0 w 104775"/>
                    <a:gd name="connsiteY1-94" fmla="*/ 109537 h 109537"/>
                    <a:gd name="connsiteX2-95" fmla="*/ 16669 w 104775"/>
                    <a:gd name="connsiteY2-96" fmla="*/ 92868 h 109537"/>
                    <a:gd name="connsiteX3-97" fmla="*/ 38100 w 104775"/>
                    <a:gd name="connsiteY3-98" fmla="*/ 85725 h 109537"/>
                    <a:gd name="connsiteX4-99" fmla="*/ 80963 w 104775"/>
                    <a:gd name="connsiteY4-100" fmla="*/ 76200 h 109537"/>
                    <a:gd name="connsiteX5-101" fmla="*/ 104775 w 104775"/>
                    <a:gd name="connsiteY5-102" fmla="*/ 73818 h 109537"/>
                    <a:gd name="connsiteX6-103" fmla="*/ 102394 w 104775"/>
                    <a:gd name="connsiteY6-104" fmla="*/ 0 h 109537"/>
                    <a:gd name="connsiteX7-105" fmla="*/ 64294 w 104775"/>
                    <a:gd name="connsiteY7-106" fmla="*/ 7143 h 109537"/>
                    <a:gd name="connsiteX8-107" fmla="*/ 0 w 104775"/>
                    <a:gd name="connsiteY8-108" fmla="*/ 35718 h 109537"/>
                    <a:gd name="connsiteX0-109" fmla="*/ 0 w 104775"/>
                    <a:gd name="connsiteY0-110" fmla="*/ 35718 h 109537"/>
                    <a:gd name="connsiteX1-111" fmla="*/ 0 w 104775"/>
                    <a:gd name="connsiteY1-112" fmla="*/ 109537 h 109537"/>
                    <a:gd name="connsiteX2-113" fmla="*/ 16669 w 104775"/>
                    <a:gd name="connsiteY2-114" fmla="*/ 92868 h 109537"/>
                    <a:gd name="connsiteX3-115" fmla="*/ 38100 w 104775"/>
                    <a:gd name="connsiteY3-116" fmla="*/ 85725 h 109537"/>
                    <a:gd name="connsiteX4-117" fmla="*/ 80963 w 104775"/>
                    <a:gd name="connsiteY4-118" fmla="*/ 76200 h 109537"/>
                    <a:gd name="connsiteX5-119" fmla="*/ 104775 w 104775"/>
                    <a:gd name="connsiteY5-120" fmla="*/ 73818 h 109537"/>
                    <a:gd name="connsiteX6-121" fmla="*/ 102394 w 104775"/>
                    <a:gd name="connsiteY6-122" fmla="*/ 0 h 109537"/>
                    <a:gd name="connsiteX7-123" fmla="*/ 64294 w 104775"/>
                    <a:gd name="connsiteY7-124" fmla="*/ 4762 h 109537"/>
                    <a:gd name="connsiteX8-125" fmla="*/ 0 w 104775"/>
                    <a:gd name="connsiteY8-126" fmla="*/ 35718 h 109537"/>
                    <a:gd name="connsiteX0-127" fmla="*/ 0 w 104775"/>
                    <a:gd name="connsiteY0-128" fmla="*/ 36099 h 109918"/>
                    <a:gd name="connsiteX1-129" fmla="*/ 0 w 104775"/>
                    <a:gd name="connsiteY1-130" fmla="*/ 109918 h 109918"/>
                    <a:gd name="connsiteX2-131" fmla="*/ 16669 w 104775"/>
                    <a:gd name="connsiteY2-132" fmla="*/ 93249 h 109918"/>
                    <a:gd name="connsiteX3-133" fmla="*/ 38100 w 104775"/>
                    <a:gd name="connsiteY3-134" fmla="*/ 86106 h 109918"/>
                    <a:gd name="connsiteX4-135" fmla="*/ 80963 w 104775"/>
                    <a:gd name="connsiteY4-136" fmla="*/ 76581 h 109918"/>
                    <a:gd name="connsiteX5-137" fmla="*/ 104775 w 104775"/>
                    <a:gd name="connsiteY5-138" fmla="*/ 74199 h 109918"/>
                    <a:gd name="connsiteX6-139" fmla="*/ 102394 w 104775"/>
                    <a:gd name="connsiteY6-140" fmla="*/ 381 h 109918"/>
                    <a:gd name="connsiteX7-141" fmla="*/ 64294 w 104775"/>
                    <a:gd name="connsiteY7-142" fmla="*/ 5143 h 109918"/>
                    <a:gd name="connsiteX8-143" fmla="*/ 0 w 104775"/>
                    <a:gd name="connsiteY8-144" fmla="*/ 36099 h 109918"/>
                    <a:gd name="connsiteX0-145" fmla="*/ 0 w 104775"/>
                    <a:gd name="connsiteY0-146" fmla="*/ 36099 h 109918"/>
                    <a:gd name="connsiteX1-147" fmla="*/ 0 w 104775"/>
                    <a:gd name="connsiteY1-148" fmla="*/ 109918 h 109918"/>
                    <a:gd name="connsiteX2-149" fmla="*/ 16669 w 104775"/>
                    <a:gd name="connsiteY2-150" fmla="*/ 93249 h 109918"/>
                    <a:gd name="connsiteX3-151" fmla="*/ 38100 w 104775"/>
                    <a:gd name="connsiteY3-152" fmla="*/ 86106 h 109918"/>
                    <a:gd name="connsiteX4-153" fmla="*/ 80963 w 104775"/>
                    <a:gd name="connsiteY4-154" fmla="*/ 76581 h 109918"/>
                    <a:gd name="connsiteX5-155" fmla="*/ 104775 w 104775"/>
                    <a:gd name="connsiteY5-156" fmla="*/ 74199 h 109918"/>
                    <a:gd name="connsiteX6-157" fmla="*/ 102394 w 104775"/>
                    <a:gd name="connsiteY6-158" fmla="*/ 381 h 109918"/>
                    <a:gd name="connsiteX7-159" fmla="*/ 64294 w 104775"/>
                    <a:gd name="connsiteY7-160" fmla="*/ 5143 h 109918"/>
                    <a:gd name="connsiteX8-161" fmla="*/ 0 w 104775"/>
                    <a:gd name="connsiteY8-162" fmla="*/ 36099 h 109918"/>
                    <a:gd name="connsiteX0-163" fmla="*/ 0 w 104775"/>
                    <a:gd name="connsiteY0-164" fmla="*/ 31337 h 109918"/>
                    <a:gd name="connsiteX1-165" fmla="*/ 0 w 104775"/>
                    <a:gd name="connsiteY1-166" fmla="*/ 109918 h 109918"/>
                    <a:gd name="connsiteX2-167" fmla="*/ 16669 w 104775"/>
                    <a:gd name="connsiteY2-168" fmla="*/ 93249 h 109918"/>
                    <a:gd name="connsiteX3-169" fmla="*/ 38100 w 104775"/>
                    <a:gd name="connsiteY3-170" fmla="*/ 86106 h 109918"/>
                    <a:gd name="connsiteX4-171" fmla="*/ 80963 w 104775"/>
                    <a:gd name="connsiteY4-172" fmla="*/ 76581 h 109918"/>
                    <a:gd name="connsiteX5-173" fmla="*/ 104775 w 104775"/>
                    <a:gd name="connsiteY5-174" fmla="*/ 74199 h 109918"/>
                    <a:gd name="connsiteX6-175" fmla="*/ 102394 w 104775"/>
                    <a:gd name="connsiteY6-176" fmla="*/ 381 h 109918"/>
                    <a:gd name="connsiteX7-177" fmla="*/ 64294 w 104775"/>
                    <a:gd name="connsiteY7-178" fmla="*/ 5143 h 109918"/>
                    <a:gd name="connsiteX8-179" fmla="*/ 0 w 104775"/>
                    <a:gd name="connsiteY8-180" fmla="*/ 31337 h 109918"/>
                    <a:gd name="connsiteX0-181" fmla="*/ 0 w 104775"/>
                    <a:gd name="connsiteY0-182" fmla="*/ 34131 h 112712"/>
                    <a:gd name="connsiteX1-183" fmla="*/ 0 w 104775"/>
                    <a:gd name="connsiteY1-184" fmla="*/ 112712 h 112712"/>
                    <a:gd name="connsiteX2-185" fmla="*/ 16669 w 104775"/>
                    <a:gd name="connsiteY2-186" fmla="*/ 96043 h 112712"/>
                    <a:gd name="connsiteX3-187" fmla="*/ 38100 w 104775"/>
                    <a:gd name="connsiteY3-188" fmla="*/ 88900 h 112712"/>
                    <a:gd name="connsiteX4-189" fmla="*/ 80963 w 104775"/>
                    <a:gd name="connsiteY4-190" fmla="*/ 79375 h 112712"/>
                    <a:gd name="connsiteX5-191" fmla="*/ 104775 w 104775"/>
                    <a:gd name="connsiteY5-192" fmla="*/ 76993 h 112712"/>
                    <a:gd name="connsiteX6-193" fmla="*/ 102394 w 104775"/>
                    <a:gd name="connsiteY6-194" fmla="*/ 3175 h 112712"/>
                    <a:gd name="connsiteX7-195" fmla="*/ 64294 w 104775"/>
                    <a:gd name="connsiteY7-196" fmla="*/ 3174 h 112712"/>
                    <a:gd name="connsiteX8-197" fmla="*/ 0 w 104775"/>
                    <a:gd name="connsiteY8-198" fmla="*/ 34131 h 112712"/>
                    <a:gd name="connsiteX0-199" fmla="*/ 0 w 105004"/>
                    <a:gd name="connsiteY0-200" fmla="*/ 38100 h 116681"/>
                    <a:gd name="connsiteX1-201" fmla="*/ 0 w 105004"/>
                    <a:gd name="connsiteY1-202" fmla="*/ 116681 h 116681"/>
                    <a:gd name="connsiteX2-203" fmla="*/ 16669 w 105004"/>
                    <a:gd name="connsiteY2-204" fmla="*/ 100012 h 116681"/>
                    <a:gd name="connsiteX3-205" fmla="*/ 38100 w 105004"/>
                    <a:gd name="connsiteY3-206" fmla="*/ 92869 h 116681"/>
                    <a:gd name="connsiteX4-207" fmla="*/ 80963 w 105004"/>
                    <a:gd name="connsiteY4-208" fmla="*/ 83344 h 116681"/>
                    <a:gd name="connsiteX5-209" fmla="*/ 104775 w 105004"/>
                    <a:gd name="connsiteY5-210" fmla="*/ 80962 h 116681"/>
                    <a:gd name="connsiteX6-211" fmla="*/ 104775 w 105004"/>
                    <a:gd name="connsiteY6-212" fmla="*/ 0 h 116681"/>
                    <a:gd name="connsiteX7-213" fmla="*/ 64294 w 105004"/>
                    <a:gd name="connsiteY7-214" fmla="*/ 7143 h 116681"/>
                    <a:gd name="connsiteX8-215" fmla="*/ 0 w 105004"/>
                    <a:gd name="connsiteY8-216" fmla="*/ 38100 h 11668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105004" h="116681">
                      <a:moveTo>
                        <a:pt x="0" y="38100"/>
                      </a:moveTo>
                      <a:lnTo>
                        <a:pt x="0" y="116681"/>
                      </a:lnTo>
                      <a:lnTo>
                        <a:pt x="16669" y="100012"/>
                      </a:lnTo>
                      <a:lnTo>
                        <a:pt x="38100" y="92869"/>
                      </a:lnTo>
                      <a:lnTo>
                        <a:pt x="80963" y="83344"/>
                      </a:lnTo>
                      <a:lnTo>
                        <a:pt x="104775" y="80962"/>
                      </a:lnTo>
                      <a:cubicBezTo>
                        <a:pt x="103981" y="56356"/>
                        <a:pt x="105569" y="24606"/>
                        <a:pt x="104775" y="0"/>
                      </a:cubicBezTo>
                      <a:cubicBezTo>
                        <a:pt x="82550" y="0"/>
                        <a:pt x="84138" y="-1"/>
                        <a:pt x="64294" y="7143"/>
                      </a:cubicBezTo>
                      <a:cubicBezTo>
                        <a:pt x="19050" y="19049"/>
                        <a:pt x="16668" y="19051"/>
                        <a:pt x="0" y="38100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D25A00">
                        <a:alpha val="0"/>
                      </a:srgbClr>
                    </a:gs>
                    <a:gs pos="0">
                      <a:schemeClr val="bg1">
                        <a:alpha val="74000"/>
                      </a:schemeClr>
                    </a:gs>
                    <a:gs pos="46000">
                      <a:schemeClr val="bg1">
                        <a:alpha val="34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57" name="任意多边形 50"/>
                <p:cNvSpPr/>
                <p:nvPr/>
              </p:nvSpPr>
              <p:spPr>
                <a:xfrm>
                  <a:off x="4336249" y="3926062"/>
                  <a:ext cx="116681" cy="21431"/>
                </a:xfrm>
                <a:custGeom>
                  <a:avLst/>
                  <a:gdLst>
                    <a:gd name="connsiteX0" fmla="*/ 0 w 116681"/>
                    <a:gd name="connsiteY0" fmla="*/ 21431 h 21431"/>
                    <a:gd name="connsiteX1" fmla="*/ 64294 w 116681"/>
                    <a:gd name="connsiteY1" fmla="*/ 4762 h 21431"/>
                    <a:gd name="connsiteX2" fmla="*/ 116681 w 116681"/>
                    <a:gd name="connsiteY2" fmla="*/ 0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681" h="21431">
                      <a:moveTo>
                        <a:pt x="0" y="21431"/>
                      </a:moveTo>
                      <a:cubicBezTo>
                        <a:pt x="22423" y="14882"/>
                        <a:pt x="44847" y="8334"/>
                        <a:pt x="64294" y="4762"/>
                      </a:cubicBezTo>
                      <a:cubicBezTo>
                        <a:pt x="83741" y="1190"/>
                        <a:pt x="100211" y="595"/>
                        <a:pt x="116681" y="0"/>
                      </a:cubicBezTo>
                    </a:path>
                  </a:pathLst>
                </a:custGeom>
                <a:ln w="63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65000">
                        <a:srgbClr val="FFFFFF"/>
                      </a:gs>
                      <a:gs pos="32000">
                        <a:srgbClr val="FFFFFF"/>
                      </a:gs>
                      <a:gs pos="47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grpSp>
            <p:nvGrpSpPr>
              <p:cNvPr id="33" name="组合 30"/>
              <p:cNvGrpSpPr/>
              <p:nvPr/>
            </p:nvGrpSpPr>
            <p:grpSpPr bwMode="auto">
              <a:xfrm>
                <a:off x="4347368" y="2249444"/>
                <a:ext cx="298386" cy="153567"/>
                <a:chOff x="4347368" y="2249444"/>
                <a:chExt cx="298386" cy="153567"/>
              </a:xfrm>
            </p:grpSpPr>
            <p:sp>
              <p:nvSpPr>
                <p:cNvPr id="49" name="Freeform 27"/>
                <p:cNvSpPr/>
                <p:nvPr/>
              </p:nvSpPr>
              <p:spPr bwMode="auto">
                <a:xfrm>
                  <a:off x="4354397" y="2340953"/>
                  <a:ext cx="264010" cy="62058"/>
                </a:xfrm>
                <a:custGeom>
                  <a:avLst/>
                  <a:gdLst>
                    <a:gd name="T0" fmla="*/ 264010 w 106"/>
                    <a:gd name="T1" fmla="*/ 39717 h 25"/>
                    <a:gd name="T2" fmla="*/ 244085 w 106"/>
                    <a:gd name="T3" fmla="*/ 59576 h 25"/>
                    <a:gd name="T4" fmla="*/ 244085 w 106"/>
                    <a:gd name="T5" fmla="*/ 37235 h 25"/>
                    <a:gd name="T6" fmla="*/ 24907 w 106"/>
                    <a:gd name="T7" fmla="*/ 34752 h 25"/>
                    <a:gd name="T8" fmla="*/ 24907 w 106"/>
                    <a:gd name="T9" fmla="*/ 62058 h 25"/>
                    <a:gd name="T10" fmla="*/ 0 w 106"/>
                    <a:gd name="T11" fmla="*/ 39717 h 25"/>
                    <a:gd name="T12" fmla="*/ 132005 w 106"/>
                    <a:gd name="T13" fmla="*/ 0 h 25"/>
                    <a:gd name="T14" fmla="*/ 264010 w 106"/>
                    <a:gd name="T15" fmla="*/ 39717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06" h="25">
                      <a:moveTo>
                        <a:pt x="106" y="16"/>
                      </a:moveTo>
                      <a:cubicBezTo>
                        <a:pt x="106" y="19"/>
                        <a:pt x="103" y="22"/>
                        <a:pt x="98" y="24"/>
                      </a:cubicBezTo>
                      <a:cubicBezTo>
                        <a:pt x="98" y="20"/>
                        <a:pt x="98" y="20"/>
                        <a:pt x="98" y="15"/>
                      </a:cubicBezTo>
                      <a:cubicBezTo>
                        <a:pt x="86" y="7"/>
                        <a:pt x="29" y="4"/>
                        <a:pt x="10" y="14"/>
                      </a:cubicBezTo>
                      <a:cubicBezTo>
                        <a:pt x="10" y="19"/>
                        <a:pt x="10" y="20"/>
                        <a:pt x="10" y="25"/>
                      </a:cubicBezTo>
                      <a:cubicBezTo>
                        <a:pt x="3" y="22"/>
                        <a:pt x="0" y="19"/>
                        <a:pt x="0" y="16"/>
                      </a:cubicBezTo>
                      <a:cubicBezTo>
                        <a:pt x="0" y="7"/>
                        <a:pt x="23" y="0"/>
                        <a:pt x="53" y="0"/>
                      </a:cubicBezTo>
                      <a:cubicBezTo>
                        <a:pt x="82" y="0"/>
                        <a:pt x="106" y="7"/>
                        <a:pt x="106" y="1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B3D1A"/>
                    </a:gs>
                    <a:gs pos="32001">
                      <a:srgbClr val="0D4323"/>
                    </a:gs>
                    <a:gs pos="64000">
                      <a:srgbClr val="0B5D19"/>
                    </a:gs>
                    <a:gs pos="100000">
                      <a:srgbClr val="119327"/>
                    </a:gs>
                  </a:gsLst>
                  <a:lin ang="162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0" name="Freeform 28"/>
                <p:cNvSpPr/>
                <p:nvPr/>
              </p:nvSpPr>
              <p:spPr bwMode="auto">
                <a:xfrm>
                  <a:off x="4354397" y="2249444"/>
                  <a:ext cx="264010" cy="131479"/>
                </a:xfrm>
                <a:custGeom>
                  <a:avLst/>
                  <a:gdLst>
                    <a:gd name="T0" fmla="*/ 264010 w 106"/>
                    <a:gd name="T1" fmla="*/ 131479 h 53"/>
                    <a:gd name="T2" fmla="*/ 0 w 106"/>
                    <a:gd name="T3" fmla="*/ 131479 h 53"/>
                    <a:gd name="T4" fmla="*/ 0 w 106"/>
                    <a:gd name="T5" fmla="*/ 54576 h 53"/>
                    <a:gd name="T6" fmla="*/ 261519 w 106"/>
                    <a:gd name="T7" fmla="*/ 57057 h 53"/>
                    <a:gd name="T8" fmla="*/ 264010 w 106"/>
                    <a:gd name="T9" fmla="*/ 131479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6" h="53">
                      <a:moveTo>
                        <a:pt x="106" y="53"/>
                      </a:moveTo>
                      <a:cubicBezTo>
                        <a:pt x="104" y="35"/>
                        <a:pt x="7" y="31"/>
                        <a:pt x="0" y="53"/>
                      </a:cubicBezTo>
                      <a:cubicBezTo>
                        <a:pt x="0" y="43"/>
                        <a:pt x="0" y="32"/>
                        <a:pt x="0" y="22"/>
                      </a:cubicBezTo>
                      <a:cubicBezTo>
                        <a:pt x="8" y="0"/>
                        <a:pt x="98" y="3"/>
                        <a:pt x="105" y="23"/>
                      </a:cubicBezTo>
                      <a:cubicBezTo>
                        <a:pt x="106" y="33"/>
                        <a:pt x="106" y="43"/>
                        <a:pt x="106" y="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B5D19"/>
                    </a:gs>
                    <a:gs pos="34000">
                      <a:srgbClr val="0B5D19"/>
                    </a:gs>
                    <a:gs pos="63000">
                      <a:srgbClr val="21740C"/>
                    </a:gs>
                    <a:gs pos="84000">
                      <a:srgbClr val="34A916"/>
                    </a:gs>
                    <a:gs pos="100000">
                      <a:srgbClr val="41CB1B"/>
                    </a:gs>
                  </a:gsLst>
                  <a:lin ang="108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1" name="Freeform 34"/>
                <p:cNvSpPr/>
                <p:nvPr/>
              </p:nvSpPr>
              <p:spPr bwMode="auto">
                <a:xfrm>
                  <a:off x="4516379" y="2304139"/>
                  <a:ext cx="129375" cy="51540"/>
                </a:xfrm>
                <a:custGeom>
                  <a:avLst/>
                  <a:gdLst>
                    <a:gd name="T0" fmla="*/ 0 w 52"/>
                    <a:gd name="T1" fmla="*/ 41723 h 21"/>
                    <a:gd name="T2" fmla="*/ 57224 w 52"/>
                    <a:gd name="T3" fmla="*/ 51540 h 21"/>
                    <a:gd name="T4" fmla="*/ 77127 w 52"/>
                    <a:gd name="T5" fmla="*/ 31906 h 21"/>
                    <a:gd name="T6" fmla="*/ 129375 w 52"/>
                    <a:gd name="T7" fmla="*/ 7363 h 21"/>
                    <a:gd name="T8" fmla="*/ 92055 w 52"/>
                    <a:gd name="T9" fmla="*/ 0 h 21"/>
                    <a:gd name="T10" fmla="*/ 0 w 52"/>
                    <a:gd name="T11" fmla="*/ 41723 h 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2" h="21">
                      <a:moveTo>
                        <a:pt x="0" y="17"/>
                      </a:moveTo>
                      <a:cubicBezTo>
                        <a:pt x="0" y="17"/>
                        <a:pt x="18" y="20"/>
                        <a:pt x="23" y="21"/>
                      </a:cubicBezTo>
                      <a:cubicBezTo>
                        <a:pt x="22" y="18"/>
                        <a:pt x="27" y="16"/>
                        <a:pt x="31" y="13"/>
                      </a:cubicBezTo>
                      <a:cubicBezTo>
                        <a:pt x="41" y="8"/>
                        <a:pt x="52" y="3"/>
                        <a:pt x="52" y="3"/>
                      </a:cubicBezTo>
                      <a:cubicBezTo>
                        <a:pt x="37" y="0"/>
                        <a:pt x="37" y="0"/>
                        <a:pt x="37" y="0"/>
                      </a:cubicBezTo>
                      <a:lnTo>
                        <a:pt x="0" y="1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72711"/>
                    </a:gs>
                    <a:gs pos="100000">
                      <a:srgbClr val="093119"/>
                    </a:gs>
                  </a:gsLst>
                  <a:lin ang="162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2" name="任意多边形 45"/>
                <p:cNvSpPr/>
                <p:nvPr/>
              </p:nvSpPr>
              <p:spPr>
                <a:xfrm>
                  <a:off x="4346692" y="2265813"/>
                  <a:ext cx="115354" cy="111089"/>
                </a:xfrm>
                <a:custGeom>
                  <a:avLst/>
                  <a:gdLst>
                    <a:gd name="connsiteX0" fmla="*/ 5557 w 115146"/>
                    <a:gd name="connsiteY0" fmla="*/ 33338 h 111919"/>
                    <a:gd name="connsiteX1" fmla="*/ 5557 w 115146"/>
                    <a:gd name="connsiteY1" fmla="*/ 111919 h 111919"/>
                    <a:gd name="connsiteX2" fmla="*/ 29370 w 115146"/>
                    <a:gd name="connsiteY2" fmla="*/ 92869 h 111919"/>
                    <a:gd name="connsiteX3" fmla="*/ 76995 w 115146"/>
                    <a:gd name="connsiteY3" fmla="*/ 78581 h 111919"/>
                    <a:gd name="connsiteX4" fmla="*/ 112713 w 115146"/>
                    <a:gd name="connsiteY4" fmla="*/ 76200 h 111919"/>
                    <a:gd name="connsiteX5" fmla="*/ 115095 w 115146"/>
                    <a:gd name="connsiteY5" fmla="*/ 0 h 111919"/>
                    <a:gd name="connsiteX6" fmla="*/ 79376 w 115146"/>
                    <a:gd name="connsiteY6" fmla="*/ 4763 h 111919"/>
                    <a:gd name="connsiteX7" fmla="*/ 5557 w 115146"/>
                    <a:gd name="connsiteY7" fmla="*/ 33338 h 111919"/>
                    <a:gd name="connsiteX0-1" fmla="*/ 5557 w 115146"/>
                    <a:gd name="connsiteY0-2" fmla="*/ 33338 h 111919"/>
                    <a:gd name="connsiteX1-3" fmla="*/ 5557 w 115146"/>
                    <a:gd name="connsiteY1-4" fmla="*/ 111919 h 111919"/>
                    <a:gd name="connsiteX2-5" fmla="*/ 29370 w 115146"/>
                    <a:gd name="connsiteY2-6" fmla="*/ 92869 h 111919"/>
                    <a:gd name="connsiteX3-7" fmla="*/ 76995 w 115146"/>
                    <a:gd name="connsiteY3-8" fmla="*/ 78581 h 111919"/>
                    <a:gd name="connsiteX4-9" fmla="*/ 112713 w 115146"/>
                    <a:gd name="connsiteY4-10" fmla="*/ 76200 h 111919"/>
                    <a:gd name="connsiteX5-11" fmla="*/ 115095 w 115146"/>
                    <a:gd name="connsiteY5-12" fmla="*/ 0 h 111919"/>
                    <a:gd name="connsiteX6-13" fmla="*/ 79376 w 115146"/>
                    <a:gd name="connsiteY6-14" fmla="*/ 4763 h 111919"/>
                    <a:gd name="connsiteX7-15" fmla="*/ 5557 w 115146"/>
                    <a:gd name="connsiteY7-16" fmla="*/ 33338 h 11191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</a:cxnLst>
                  <a:rect l="l" t="t" r="r" b="b"/>
                  <a:pathLst>
                    <a:path w="115146" h="111919">
                      <a:moveTo>
                        <a:pt x="5557" y="33338"/>
                      </a:moveTo>
                      <a:cubicBezTo>
                        <a:pt x="-6746" y="51197"/>
                        <a:pt x="5160" y="96441"/>
                        <a:pt x="5557" y="111919"/>
                      </a:cubicBezTo>
                      <a:cubicBezTo>
                        <a:pt x="13495" y="105569"/>
                        <a:pt x="17464" y="98425"/>
                        <a:pt x="29370" y="92869"/>
                      </a:cubicBezTo>
                      <a:cubicBezTo>
                        <a:pt x="41276" y="87313"/>
                        <a:pt x="63105" y="81359"/>
                        <a:pt x="76995" y="78581"/>
                      </a:cubicBezTo>
                      <a:cubicBezTo>
                        <a:pt x="90886" y="75803"/>
                        <a:pt x="101998" y="75010"/>
                        <a:pt x="112713" y="76200"/>
                      </a:cubicBezTo>
                      <a:cubicBezTo>
                        <a:pt x="113507" y="50800"/>
                        <a:pt x="115492" y="14287"/>
                        <a:pt x="115095" y="0"/>
                      </a:cubicBezTo>
                      <a:cubicBezTo>
                        <a:pt x="103189" y="1588"/>
                        <a:pt x="93663" y="1588"/>
                        <a:pt x="79376" y="4763"/>
                      </a:cubicBezTo>
                      <a:cubicBezTo>
                        <a:pt x="65089" y="7938"/>
                        <a:pt x="17860" y="15479"/>
                        <a:pt x="5557" y="33338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D25A00">
                        <a:alpha val="0"/>
                      </a:srgbClr>
                    </a:gs>
                    <a:gs pos="0">
                      <a:schemeClr val="bg1">
                        <a:alpha val="0"/>
                      </a:schemeClr>
                    </a:gs>
                    <a:gs pos="2000">
                      <a:srgbClr val="FFFFFF">
                        <a:alpha val="27000"/>
                      </a:srgbClr>
                    </a:gs>
                    <a:gs pos="27000">
                      <a:schemeClr val="bg1">
                        <a:alpha val="53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53" name="任意多边形 46"/>
                <p:cNvSpPr/>
                <p:nvPr/>
              </p:nvSpPr>
              <p:spPr>
                <a:xfrm>
                  <a:off x="4352926" y="2333626"/>
                  <a:ext cx="107156" cy="33338"/>
                </a:xfrm>
                <a:custGeom>
                  <a:avLst/>
                  <a:gdLst>
                    <a:gd name="connsiteX0" fmla="*/ 0 w 107156"/>
                    <a:gd name="connsiteY0" fmla="*/ 33338 h 33338"/>
                    <a:gd name="connsiteX1" fmla="*/ 57150 w 107156"/>
                    <a:gd name="connsiteY1" fmla="*/ 7144 h 33338"/>
                    <a:gd name="connsiteX2" fmla="*/ 107156 w 107156"/>
                    <a:gd name="connsiteY2" fmla="*/ 0 h 33338"/>
                    <a:gd name="connsiteX3" fmla="*/ 107156 w 107156"/>
                    <a:gd name="connsiteY3" fmla="*/ 0 h 33338"/>
                    <a:gd name="connsiteX0-1" fmla="*/ 0 w 107156"/>
                    <a:gd name="connsiteY0-2" fmla="*/ 33338 h 33338"/>
                    <a:gd name="connsiteX1-3" fmla="*/ 57150 w 107156"/>
                    <a:gd name="connsiteY1-4" fmla="*/ 7144 h 33338"/>
                    <a:gd name="connsiteX2-5" fmla="*/ 107156 w 107156"/>
                    <a:gd name="connsiteY2-6" fmla="*/ 0 h 33338"/>
                    <a:gd name="connsiteX3-7" fmla="*/ 107156 w 107156"/>
                    <a:gd name="connsiteY3-8" fmla="*/ 0 h 3333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07156" h="33338">
                      <a:moveTo>
                        <a:pt x="0" y="33338"/>
                      </a:moveTo>
                      <a:cubicBezTo>
                        <a:pt x="19645" y="23019"/>
                        <a:pt x="27385" y="12700"/>
                        <a:pt x="57150" y="7144"/>
                      </a:cubicBezTo>
                      <a:cubicBezTo>
                        <a:pt x="86915" y="1588"/>
                        <a:pt x="107156" y="0"/>
                        <a:pt x="107156" y="0"/>
                      </a:cubicBezTo>
                      <a:lnTo>
                        <a:pt x="107156" y="0"/>
                      </a:lnTo>
                    </a:path>
                  </a:pathLst>
                </a:custGeom>
                <a:ln w="63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65000">
                        <a:srgbClr val="FFFFFF"/>
                      </a:gs>
                      <a:gs pos="32000">
                        <a:srgbClr val="FFFFFF"/>
                      </a:gs>
                      <a:gs pos="47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grpSp>
            <p:nvGrpSpPr>
              <p:cNvPr id="34" name="组合 31"/>
              <p:cNvGrpSpPr/>
              <p:nvPr/>
            </p:nvGrpSpPr>
            <p:grpSpPr bwMode="auto">
              <a:xfrm>
                <a:off x="4347368" y="1879200"/>
                <a:ext cx="271039" cy="153567"/>
                <a:chOff x="4347368" y="1879200"/>
                <a:chExt cx="271039" cy="153567"/>
              </a:xfrm>
            </p:grpSpPr>
            <p:sp>
              <p:nvSpPr>
                <p:cNvPr id="45" name="Freeform 29"/>
                <p:cNvSpPr/>
                <p:nvPr/>
              </p:nvSpPr>
              <p:spPr bwMode="auto">
                <a:xfrm>
                  <a:off x="4354397" y="1970709"/>
                  <a:ext cx="264010" cy="62058"/>
                </a:xfrm>
                <a:custGeom>
                  <a:avLst/>
                  <a:gdLst>
                    <a:gd name="T0" fmla="*/ 264010 w 106"/>
                    <a:gd name="T1" fmla="*/ 39717 h 25"/>
                    <a:gd name="T2" fmla="*/ 244085 w 106"/>
                    <a:gd name="T3" fmla="*/ 59576 h 25"/>
                    <a:gd name="T4" fmla="*/ 244085 w 106"/>
                    <a:gd name="T5" fmla="*/ 37235 h 25"/>
                    <a:gd name="T6" fmla="*/ 24907 w 106"/>
                    <a:gd name="T7" fmla="*/ 34752 h 25"/>
                    <a:gd name="T8" fmla="*/ 24907 w 106"/>
                    <a:gd name="T9" fmla="*/ 62058 h 25"/>
                    <a:gd name="T10" fmla="*/ 0 w 106"/>
                    <a:gd name="T11" fmla="*/ 39717 h 25"/>
                    <a:gd name="T12" fmla="*/ 132005 w 106"/>
                    <a:gd name="T13" fmla="*/ 0 h 25"/>
                    <a:gd name="T14" fmla="*/ 264010 w 106"/>
                    <a:gd name="T15" fmla="*/ 39717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06" h="25">
                      <a:moveTo>
                        <a:pt x="106" y="16"/>
                      </a:moveTo>
                      <a:cubicBezTo>
                        <a:pt x="106" y="19"/>
                        <a:pt x="103" y="21"/>
                        <a:pt x="98" y="24"/>
                      </a:cubicBezTo>
                      <a:cubicBezTo>
                        <a:pt x="98" y="20"/>
                        <a:pt x="98" y="19"/>
                        <a:pt x="98" y="15"/>
                      </a:cubicBezTo>
                      <a:cubicBezTo>
                        <a:pt x="86" y="7"/>
                        <a:pt x="29" y="4"/>
                        <a:pt x="10" y="14"/>
                      </a:cubicBezTo>
                      <a:cubicBezTo>
                        <a:pt x="10" y="19"/>
                        <a:pt x="10" y="19"/>
                        <a:pt x="10" y="25"/>
                      </a:cubicBezTo>
                      <a:cubicBezTo>
                        <a:pt x="3" y="22"/>
                        <a:pt x="0" y="19"/>
                        <a:pt x="0" y="16"/>
                      </a:cubicBezTo>
                      <a:cubicBezTo>
                        <a:pt x="0" y="7"/>
                        <a:pt x="23" y="0"/>
                        <a:pt x="53" y="0"/>
                      </a:cubicBezTo>
                      <a:cubicBezTo>
                        <a:pt x="82" y="0"/>
                        <a:pt x="106" y="7"/>
                        <a:pt x="106" y="1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B3D1A"/>
                    </a:gs>
                    <a:gs pos="32001">
                      <a:srgbClr val="0D4323"/>
                    </a:gs>
                    <a:gs pos="64000">
                      <a:srgbClr val="0B5D19"/>
                    </a:gs>
                    <a:gs pos="100000">
                      <a:srgbClr val="119327"/>
                    </a:gs>
                  </a:gsLst>
                  <a:lin ang="162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6" name="Freeform 30"/>
                <p:cNvSpPr/>
                <p:nvPr/>
              </p:nvSpPr>
              <p:spPr bwMode="auto">
                <a:xfrm>
                  <a:off x="4354397" y="1879200"/>
                  <a:ext cx="264010" cy="131479"/>
                </a:xfrm>
                <a:custGeom>
                  <a:avLst/>
                  <a:gdLst>
                    <a:gd name="T0" fmla="*/ 264010 w 106"/>
                    <a:gd name="T1" fmla="*/ 131479 h 53"/>
                    <a:gd name="T2" fmla="*/ 0 w 106"/>
                    <a:gd name="T3" fmla="*/ 131479 h 53"/>
                    <a:gd name="T4" fmla="*/ 0 w 106"/>
                    <a:gd name="T5" fmla="*/ 54576 h 53"/>
                    <a:gd name="T6" fmla="*/ 261519 w 106"/>
                    <a:gd name="T7" fmla="*/ 54576 h 53"/>
                    <a:gd name="T8" fmla="*/ 264010 w 106"/>
                    <a:gd name="T9" fmla="*/ 131479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6" h="53">
                      <a:moveTo>
                        <a:pt x="106" y="53"/>
                      </a:moveTo>
                      <a:cubicBezTo>
                        <a:pt x="104" y="34"/>
                        <a:pt x="7" y="31"/>
                        <a:pt x="0" y="53"/>
                      </a:cubicBezTo>
                      <a:cubicBezTo>
                        <a:pt x="0" y="42"/>
                        <a:pt x="0" y="32"/>
                        <a:pt x="0" y="22"/>
                      </a:cubicBezTo>
                      <a:cubicBezTo>
                        <a:pt x="8" y="0"/>
                        <a:pt x="98" y="2"/>
                        <a:pt x="105" y="22"/>
                      </a:cubicBezTo>
                      <a:cubicBezTo>
                        <a:pt x="106" y="33"/>
                        <a:pt x="106" y="42"/>
                        <a:pt x="106" y="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B5D19"/>
                    </a:gs>
                    <a:gs pos="34000">
                      <a:srgbClr val="0B5D19"/>
                    </a:gs>
                    <a:gs pos="63000">
                      <a:srgbClr val="21740C"/>
                    </a:gs>
                    <a:gs pos="84000">
                      <a:srgbClr val="34A916"/>
                    </a:gs>
                    <a:gs pos="100000">
                      <a:srgbClr val="41CB1B"/>
                    </a:gs>
                  </a:gsLst>
                  <a:lin ang="108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7" name="任意多边形 40"/>
                <p:cNvSpPr/>
                <p:nvPr/>
              </p:nvSpPr>
              <p:spPr>
                <a:xfrm>
                  <a:off x="4346692" y="1894094"/>
                  <a:ext cx="115354" cy="112513"/>
                </a:xfrm>
                <a:custGeom>
                  <a:avLst/>
                  <a:gdLst>
                    <a:gd name="connsiteX0" fmla="*/ 5557 w 115146"/>
                    <a:gd name="connsiteY0" fmla="*/ 33338 h 111919"/>
                    <a:gd name="connsiteX1" fmla="*/ 5557 w 115146"/>
                    <a:gd name="connsiteY1" fmla="*/ 111919 h 111919"/>
                    <a:gd name="connsiteX2" fmla="*/ 29370 w 115146"/>
                    <a:gd name="connsiteY2" fmla="*/ 92869 h 111919"/>
                    <a:gd name="connsiteX3" fmla="*/ 76995 w 115146"/>
                    <a:gd name="connsiteY3" fmla="*/ 78581 h 111919"/>
                    <a:gd name="connsiteX4" fmla="*/ 112713 w 115146"/>
                    <a:gd name="connsiteY4" fmla="*/ 76200 h 111919"/>
                    <a:gd name="connsiteX5" fmla="*/ 115095 w 115146"/>
                    <a:gd name="connsiteY5" fmla="*/ 0 h 111919"/>
                    <a:gd name="connsiteX6" fmla="*/ 79376 w 115146"/>
                    <a:gd name="connsiteY6" fmla="*/ 4763 h 111919"/>
                    <a:gd name="connsiteX7" fmla="*/ 5557 w 115146"/>
                    <a:gd name="connsiteY7" fmla="*/ 33338 h 111919"/>
                    <a:gd name="connsiteX0-1" fmla="*/ 5557 w 115146"/>
                    <a:gd name="connsiteY0-2" fmla="*/ 33338 h 111919"/>
                    <a:gd name="connsiteX1-3" fmla="*/ 5557 w 115146"/>
                    <a:gd name="connsiteY1-4" fmla="*/ 111919 h 111919"/>
                    <a:gd name="connsiteX2-5" fmla="*/ 29370 w 115146"/>
                    <a:gd name="connsiteY2-6" fmla="*/ 92869 h 111919"/>
                    <a:gd name="connsiteX3-7" fmla="*/ 76995 w 115146"/>
                    <a:gd name="connsiteY3-8" fmla="*/ 78581 h 111919"/>
                    <a:gd name="connsiteX4-9" fmla="*/ 112713 w 115146"/>
                    <a:gd name="connsiteY4-10" fmla="*/ 76200 h 111919"/>
                    <a:gd name="connsiteX5-11" fmla="*/ 115095 w 115146"/>
                    <a:gd name="connsiteY5-12" fmla="*/ 0 h 111919"/>
                    <a:gd name="connsiteX6-13" fmla="*/ 79376 w 115146"/>
                    <a:gd name="connsiteY6-14" fmla="*/ 4763 h 111919"/>
                    <a:gd name="connsiteX7-15" fmla="*/ 5557 w 115146"/>
                    <a:gd name="connsiteY7-16" fmla="*/ 33338 h 11191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</a:cxnLst>
                  <a:rect l="l" t="t" r="r" b="b"/>
                  <a:pathLst>
                    <a:path w="115146" h="111919">
                      <a:moveTo>
                        <a:pt x="5557" y="33338"/>
                      </a:moveTo>
                      <a:cubicBezTo>
                        <a:pt x="-6746" y="51197"/>
                        <a:pt x="5160" y="96441"/>
                        <a:pt x="5557" y="111919"/>
                      </a:cubicBezTo>
                      <a:cubicBezTo>
                        <a:pt x="13495" y="105569"/>
                        <a:pt x="17464" y="98425"/>
                        <a:pt x="29370" y="92869"/>
                      </a:cubicBezTo>
                      <a:cubicBezTo>
                        <a:pt x="41276" y="87313"/>
                        <a:pt x="63105" y="81359"/>
                        <a:pt x="76995" y="78581"/>
                      </a:cubicBezTo>
                      <a:cubicBezTo>
                        <a:pt x="90886" y="75803"/>
                        <a:pt x="101998" y="75010"/>
                        <a:pt x="112713" y="76200"/>
                      </a:cubicBezTo>
                      <a:cubicBezTo>
                        <a:pt x="113507" y="50800"/>
                        <a:pt x="115492" y="14287"/>
                        <a:pt x="115095" y="0"/>
                      </a:cubicBezTo>
                      <a:cubicBezTo>
                        <a:pt x="103189" y="1588"/>
                        <a:pt x="93663" y="1588"/>
                        <a:pt x="79376" y="4763"/>
                      </a:cubicBezTo>
                      <a:cubicBezTo>
                        <a:pt x="65089" y="7938"/>
                        <a:pt x="17860" y="15479"/>
                        <a:pt x="5557" y="33338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D25A00">
                        <a:alpha val="0"/>
                      </a:srgbClr>
                    </a:gs>
                    <a:gs pos="0">
                      <a:schemeClr val="bg1">
                        <a:alpha val="0"/>
                      </a:schemeClr>
                    </a:gs>
                    <a:gs pos="2000">
                      <a:srgbClr val="FFFFFF">
                        <a:alpha val="27000"/>
                      </a:srgbClr>
                    </a:gs>
                    <a:gs pos="27000">
                      <a:schemeClr val="bg1">
                        <a:alpha val="53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48" name="任意多边形 41"/>
                <p:cNvSpPr/>
                <p:nvPr/>
              </p:nvSpPr>
              <p:spPr>
                <a:xfrm>
                  <a:off x="4357688" y="1969294"/>
                  <a:ext cx="102393" cy="28575"/>
                </a:xfrm>
                <a:custGeom>
                  <a:avLst/>
                  <a:gdLst>
                    <a:gd name="connsiteX0" fmla="*/ 0 w 102393"/>
                    <a:gd name="connsiteY0" fmla="*/ 28575 h 28575"/>
                    <a:gd name="connsiteX1" fmla="*/ 45243 w 102393"/>
                    <a:gd name="connsiteY1" fmla="*/ 4763 h 28575"/>
                    <a:gd name="connsiteX2" fmla="*/ 102393 w 102393"/>
                    <a:gd name="connsiteY2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2393" h="28575">
                      <a:moveTo>
                        <a:pt x="0" y="28575"/>
                      </a:moveTo>
                      <a:cubicBezTo>
                        <a:pt x="14089" y="19050"/>
                        <a:pt x="28178" y="9525"/>
                        <a:pt x="45243" y="4763"/>
                      </a:cubicBezTo>
                      <a:cubicBezTo>
                        <a:pt x="62309" y="0"/>
                        <a:pt x="102393" y="0"/>
                        <a:pt x="102393" y="0"/>
                      </a:cubicBezTo>
                    </a:path>
                  </a:pathLst>
                </a:custGeom>
                <a:ln w="63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65000">
                        <a:srgbClr val="FFFFFF"/>
                      </a:gs>
                      <a:gs pos="32000">
                        <a:srgbClr val="FFFFFF"/>
                      </a:gs>
                      <a:gs pos="47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35" name="任意多边形 32"/>
              <p:cNvSpPr/>
              <p:nvPr/>
            </p:nvSpPr>
            <p:spPr>
              <a:xfrm>
                <a:off x="5253038" y="1535906"/>
                <a:ext cx="121443" cy="461963"/>
              </a:xfrm>
              <a:custGeom>
                <a:avLst/>
                <a:gdLst>
                  <a:gd name="connsiteX0" fmla="*/ 0 w 121443"/>
                  <a:gd name="connsiteY0" fmla="*/ 0 h 461963"/>
                  <a:gd name="connsiteX1" fmla="*/ 121443 w 121443"/>
                  <a:gd name="connsiteY1" fmla="*/ 119063 h 461963"/>
                  <a:gd name="connsiteX2" fmla="*/ 23812 w 121443"/>
                  <a:gd name="connsiteY2" fmla="*/ 461963 h 461963"/>
                  <a:gd name="connsiteX3" fmla="*/ 0 w 121443"/>
                  <a:gd name="connsiteY3" fmla="*/ 0 h 461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43" h="461963">
                    <a:moveTo>
                      <a:pt x="0" y="0"/>
                    </a:moveTo>
                    <a:lnTo>
                      <a:pt x="121443" y="119063"/>
                    </a:lnTo>
                    <a:lnTo>
                      <a:pt x="23812" y="461963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30000"/>
                    </a:schemeClr>
                  </a:gs>
                  <a:gs pos="10000">
                    <a:schemeClr val="bg1">
                      <a:alpha val="24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grpSp>
            <p:nvGrpSpPr>
              <p:cNvPr id="40" name="组合 33"/>
              <p:cNvGrpSpPr/>
              <p:nvPr/>
            </p:nvGrpSpPr>
            <p:grpSpPr bwMode="auto">
              <a:xfrm>
                <a:off x="4516379" y="1536303"/>
                <a:ext cx="874072" cy="809910"/>
                <a:chOff x="4516379" y="1536303"/>
                <a:chExt cx="874072" cy="809910"/>
              </a:xfrm>
            </p:grpSpPr>
            <p:sp>
              <p:nvSpPr>
                <p:cNvPr id="41" name="Freeform 31"/>
                <p:cNvSpPr/>
                <p:nvPr/>
              </p:nvSpPr>
              <p:spPr bwMode="auto">
                <a:xfrm>
                  <a:off x="4607889" y="1653056"/>
                  <a:ext cx="782562" cy="658446"/>
                </a:xfrm>
                <a:custGeom>
                  <a:avLst/>
                  <a:gdLst>
                    <a:gd name="T0" fmla="*/ 0 w 744"/>
                    <a:gd name="T1" fmla="*/ 651083 h 626"/>
                    <a:gd name="T2" fmla="*/ 37866 w 744"/>
                    <a:gd name="T3" fmla="*/ 658446 h 626"/>
                    <a:gd name="T4" fmla="*/ 691053 w 744"/>
                    <a:gd name="T5" fmla="*/ 367089 h 626"/>
                    <a:gd name="T6" fmla="*/ 782562 w 744"/>
                    <a:gd name="T7" fmla="*/ 27348 h 626"/>
                    <a:gd name="T8" fmla="*/ 769940 w 744"/>
                    <a:gd name="T9" fmla="*/ 0 h 626"/>
                    <a:gd name="T10" fmla="*/ 0 w 744"/>
                    <a:gd name="T11" fmla="*/ 651083 h 6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44" h="626">
                      <a:moveTo>
                        <a:pt x="0" y="619"/>
                      </a:moveTo>
                      <a:lnTo>
                        <a:pt x="36" y="626"/>
                      </a:lnTo>
                      <a:lnTo>
                        <a:pt x="657" y="349"/>
                      </a:lnTo>
                      <a:lnTo>
                        <a:pt x="744" y="26"/>
                      </a:lnTo>
                      <a:lnTo>
                        <a:pt x="732" y="0"/>
                      </a:lnTo>
                      <a:lnTo>
                        <a:pt x="0" y="61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B3D1A"/>
                    </a:gs>
                    <a:gs pos="32001">
                      <a:srgbClr val="0D4323"/>
                    </a:gs>
                    <a:gs pos="64000">
                      <a:srgbClr val="0B5D19"/>
                    </a:gs>
                    <a:gs pos="100000">
                      <a:srgbClr val="119327"/>
                    </a:gs>
                  </a:gsLst>
                  <a:lin ang="162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2" name="Freeform 32"/>
                <p:cNvSpPr/>
                <p:nvPr/>
              </p:nvSpPr>
              <p:spPr bwMode="auto">
                <a:xfrm>
                  <a:off x="4607889" y="1536303"/>
                  <a:ext cx="769940" cy="767836"/>
                </a:xfrm>
                <a:custGeom>
                  <a:avLst/>
                  <a:gdLst>
                    <a:gd name="T0" fmla="*/ 0 w 732"/>
                    <a:gd name="T1" fmla="*/ 317653 h 730"/>
                    <a:gd name="T2" fmla="*/ 0 w 732"/>
                    <a:gd name="T3" fmla="*/ 767836 h 730"/>
                    <a:gd name="T4" fmla="*/ 671068 w 732"/>
                    <a:gd name="T5" fmla="*/ 463857 h 730"/>
                    <a:gd name="T6" fmla="*/ 769940 w 732"/>
                    <a:gd name="T7" fmla="*/ 116753 h 730"/>
                    <a:gd name="T8" fmla="*/ 645824 w 732"/>
                    <a:gd name="T9" fmla="*/ 0 h 730"/>
                    <a:gd name="T10" fmla="*/ 0 w 732"/>
                    <a:gd name="T11" fmla="*/ 317653 h 7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32" h="730">
                      <a:moveTo>
                        <a:pt x="0" y="302"/>
                      </a:moveTo>
                      <a:lnTo>
                        <a:pt x="0" y="730"/>
                      </a:lnTo>
                      <a:lnTo>
                        <a:pt x="638" y="441"/>
                      </a:lnTo>
                      <a:lnTo>
                        <a:pt x="732" y="111"/>
                      </a:lnTo>
                      <a:lnTo>
                        <a:pt x="614" y="0"/>
                      </a:lnTo>
                      <a:lnTo>
                        <a:pt x="0" y="30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21740C"/>
                    </a:gs>
                    <a:gs pos="48000">
                      <a:srgbClr val="34A916"/>
                    </a:gs>
                    <a:gs pos="81000">
                      <a:srgbClr val="3FC91D"/>
                    </a:gs>
                    <a:gs pos="100000">
                      <a:srgbClr val="3FC91D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3" name="Freeform 33"/>
                <p:cNvSpPr/>
                <p:nvPr/>
              </p:nvSpPr>
              <p:spPr bwMode="auto">
                <a:xfrm>
                  <a:off x="4516379" y="1853956"/>
                  <a:ext cx="91509" cy="492257"/>
                </a:xfrm>
                <a:custGeom>
                  <a:avLst/>
                  <a:gdLst>
                    <a:gd name="T0" fmla="*/ 91509 w 87"/>
                    <a:gd name="T1" fmla="*/ 0 h 468"/>
                    <a:gd name="T2" fmla="*/ 0 w 87"/>
                    <a:gd name="T3" fmla="*/ 45229 h 468"/>
                    <a:gd name="T4" fmla="*/ 0 w 87"/>
                    <a:gd name="T5" fmla="*/ 118857 h 468"/>
                    <a:gd name="T6" fmla="*/ 9466 w 87"/>
                    <a:gd name="T7" fmla="*/ 122012 h 468"/>
                    <a:gd name="T8" fmla="*/ 9466 w 87"/>
                    <a:gd name="T9" fmla="*/ 404955 h 468"/>
                    <a:gd name="T10" fmla="*/ 0 w 87"/>
                    <a:gd name="T11" fmla="*/ 412318 h 468"/>
                    <a:gd name="T12" fmla="*/ 0 w 87"/>
                    <a:gd name="T13" fmla="*/ 492257 h 468"/>
                    <a:gd name="T14" fmla="*/ 91509 w 87"/>
                    <a:gd name="T15" fmla="*/ 450184 h 468"/>
                    <a:gd name="T16" fmla="*/ 91509 w 87"/>
                    <a:gd name="T17" fmla="*/ 0 h 4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468">
                      <a:moveTo>
                        <a:pt x="87" y="0"/>
                      </a:moveTo>
                      <a:lnTo>
                        <a:pt x="0" y="43"/>
                      </a:lnTo>
                      <a:lnTo>
                        <a:pt x="0" y="113"/>
                      </a:lnTo>
                      <a:lnTo>
                        <a:pt x="9" y="116"/>
                      </a:lnTo>
                      <a:lnTo>
                        <a:pt x="9" y="385"/>
                      </a:lnTo>
                      <a:lnTo>
                        <a:pt x="0" y="392"/>
                      </a:lnTo>
                      <a:lnTo>
                        <a:pt x="0" y="468"/>
                      </a:lnTo>
                      <a:lnTo>
                        <a:pt x="87" y="428"/>
                      </a:lnTo>
                      <a:lnTo>
                        <a:pt x="8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164709"/>
                    </a:gs>
                    <a:gs pos="38000">
                      <a:srgbClr val="164709"/>
                    </a:gs>
                    <a:gs pos="100000">
                      <a:srgbClr val="1A5E0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 37"/>
                <p:cNvSpPr/>
                <p:nvPr/>
              </p:nvSpPr>
              <p:spPr>
                <a:xfrm>
                  <a:off x="5280025" y="1676400"/>
                  <a:ext cx="85725" cy="317500"/>
                </a:xfrm>
                <a:custGeom>
                  <a:avLst/>
                  <a:gdLst>
                    <a:gd name="connsiteX0" fmla="*/ 0 w 85725"/>
                    <a:gd name="connsiteY0" fmla="*/ 317500 h 317500"/>
                    <a:gd name="connsiteX1" fmla="*/ 85725 w 85725"/>
                    <a:gd name="connsiteY1" fmla="*/ 0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725" h="317500">
                      <a:moveTo>
                        <a:pt x="0" y="317500"/>
                      </a:moveTo>
                      <a:lnTo>
                        <a:pt x="85725" y="0"/>
                      </a:lnTo>
                    </a:path>
                  </a:pathLst>
                </a:custGeom>
                <a:ln w="63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82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</p:grpSp>
        <p:sp>
          <p:nvSpPr>
            <p:cNvPr id="18" name="任意多边形 18"/>
            <p:cNvSpPr/>
            <p:nvPr/>
          </p:nvSpPr>
          <p:spPr bwMode="auto">
            <a:xfrm>
              <a:off x="5359099" y="1455368"/>
              <a:ext cx="1034962" cy="220657"/>
            </a:xfrm>
            <a:custGeom>
              <a:avLst/>
              <a:gdLst>
                <a:gd name="connsiteX0" fmla="*/ 0 w 1066800"/>
                <a:gd name="connsiteY0" fmla="*/ 323850 h 323850"/>
                <a:gd name="connsiteX1" fmla="*/ 152400 w 1066800"/>
                <a:gd name="connsiteY1" fmla="*/ 0 h 323850"/>
                <a:gd name="connsiteX2" fmla="*/ 1066800 w 1066800"/>
                <a:gd name="connsiteY2" fmla="*/ 0 h 323850"/>
                <a:gd name="connsiteX0-1" fmla="*/ 0 w 1066800"/>
                <a:gd name="connsiteY0-2" fmla="*/ 323850 h 323850"/>
                <a:gd name="connsiteX1-3" fmla="*/ 152400 w 1066800"/>
                <a:gd name="connsiteY1-4" fmla="*/ 58616 h 323850"/>
                <a:gd name="connsiteX2-5" fmla="*/ 1066800 w 1066800"/>
                <a:gd name="connsiteY2-6" fmla="*/ 0 h 323850"/>
                <a:gd name="connsiteX0-7" fmla="*/ 0 w 1465385"/>
                <a:gd name="connsiteY0-8" fmla="*/ 276957 h 276957"/>
                <a:gd name="connsiteX1-9" fmla="*/ 152400 w 1465385"/>
                <a:gd name="connsiteY1-10" fmla="*/ 11723 h 276957"/>
                <a:gd name="connsiteX2-11" fmla="*/ 1465385 w 1465385"/>
                <a:gd name="connsiteY2-12" fmla="*/ 0 h 2769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465385" h="276957">
                  <a:moveTo>
                    <a:pt x="0" y="276957"/>
                  </a:moveTo>
                  <a:lnTo>
                    <a:pt x="152400" y="11723"/>
                  </a:lnTo>
                  <a:lnTo>
                    <a:pt x="1465385" y="0"/>
                  </a:lnTo>
                </a:path>
              </a:pathLst>
            </a:cu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" name="任意多边形 16"/>
            <p:cNvSpPr/>
            <p:nvPr/>
          </p:nvSpPr>
          <p:spPr bwMode="auto">
            <a:xfrm>
              <a:off x="5300367" y="3819106"/>
              <a:ext cx="1034962" cy="220658"/>
            </a:xfrm>
            <a:custGeom>
              <a:avLst/>
              <a:gdLst>
                <a:gd name="connsiteX0" fmla="*/ 0 w 1066800"/>
                <a:gd name="connsiteY0" fmla="*/ 323850 h 323850"/>
                <a:gd name="connsiteX1" fmla="*/ 152400 w 1066800"/>
                <a:gd name="connsiteY1" fmla="*/ 0 h 323850"/>
                <a:gd name="connsiteX2" fmla="*/ 1066800 w 1066800"/>
                <a:gd name="connsiteY2" fmla="*/ 0 h 323850"/>
                <a:gd name="connsiteX0-1" fmla="*/ 0 w 1066800"/>
                <a:gd name="connsiteY0-2" fmla="*/ 323850 h 323850"/>
                <a:gd name="connsiteX1-3" fmla="*/ 152400 w 1066800"/>
                <a:gd name="connsiteY1-4" fmla="*/ 58616 h 323850"/>
                <a:gd name="connsiteX2-5" fmla="*/ 1066800 w 1066800"/>
                <a:gd name="connsiteY2-6" fmla="*/ 0 h 323850"/>
                <a:gd name="connsiteX0-7" fmla="*/ 0 w 1465385"/>
                <a:gd name="connsiteY0-8" fmla="*/ 276957 h 276957"/>
                <a:gd name="connsiteX1-9" fmla="*/ 152400 w 1465385"/>
                <a:gd name="connsiteY1-10" fmla="*/ 11723 h 276957"/>
                <a:gd name="connsiteX2-11" fmla="*/ 1465385 w 1465385"/>
                <a:gd name="connsiteY2-12" fmla="*/ 0 h 2769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465385" h="276957">
                  <a:moveTo>
                    <a:pt x="0" y="276957"/>
                  </a:moveTo>
                  <a:lnTo>
                    <a:pt x="152400" y="11723"/>
                  </a:lnTo>
                  <a:lnTo>
                    <a:pt x="1465385" y="0"/>
                  </a:lnTo>
                </a:path>
              </a:pathLst>
            </a:cu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" name="任意多边形 14"/>
            <p:cNvSpPr/>
            <p:nvPr/>
          </p:nvSpPr>
          <p:spPr bwMode="auto">
            <a:xfrm flipH="1">
              <a:off x="2246276" y="2261801"/>
              <a:ext cx="1034962" cy="220657"/>
            </a:xfrm>
            <a:custGeom>
              <a:avLst/>
              <a:gdLst>
                <a:gd name="connsiteX0" fmla="*/ 0 w 1066800"/>
                <a:gd name="connsiteY0" fmla="*/ 323850 h 323850"/>
                <a:gd name="connsiteX1" fmla="*/ 152400 w 1066800"/>
                <a:gd name="connsiteY1" fmla="*/ 0 h 323850"/>
                <a:gd name="connsiteX2" fmla="*/ 1066800 w 1066800"/>
                <a:gd name="connsiteY2" fmla="*/ 0 h 323850"/>
                <a:gd name="connsiteX0-1" fmla="*/ 0 w 1066800"/>
                <a:gd name="connsiteY0-2" fmla="*/ 323850 h 323850"/>
                <a:gd name="connsiteX1-3" fmla="*/ 152400 w 1066800"/>
                <a:gd name="connsiteY1-4" fmla="*/ 58616 h 323850"/>
                <a:gd name="connsiteX2-5" fmla="*/ 1066800 w 1066800"/>
                <a:gd name="connsiteY2-6" fmla="*/ 0 h 323850"/>
                <a:gd name="connsiteX0-7" fmla="*/ 0 w 1465385"/>
                <a:gd name="connsiteY0-8" fmla="*/ 276957 h 276957"/>
                <a:gd name="connsiteX1-9" fmla="*/ 152400 w 1465385"/>
                <a:gd name="connsiteY1-10" fmla="*/ 11723 h 276957"/>
                <a:gd name="connsiteX2-11" fmla="*/ 1465385 w 1465385"/>
                <a:gd name="connsiteY2-12" fmla="*/ 0 h 2769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465385" h="276957">
                  <a:moveTo>
                    <a:pt x="0" y="276957"/>
                  </a:moveTo>
                  <a:lnTo>
                    <a:pt x="152400" y="11723"/>
                  </a:lnTo>
                  <a:lnTo>
                    <a:pt x="1465385" y="0"/>
                  </a:lnTo>
                </a:path>
              </a:pathLst>
            </a:cu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1" name="任意多边形 12"/>
            <p:cNvSpPr/>
            <p:nvPr/>
          </p:nvSpPr>
          <p:spPr bwMode="auto">
            <a:xfrm flipH="1">
              <a:off x="3001007" y="3561936"/>
              <a:ext cx="929463" cy="474468"/>
            </a:xfrm>
            <a:custGeom>
              <a:avLst/>
              <a:gdLst>
                <a:gd name="connsiteX0" fmla="*/ 0 w 1066800"/>
                <a:gd name="connsiteY0" fmla="*/ 323850 h 323850"/>
                <a:gd name="connsiteX1" fmla="*/ 152400 w 1066800"/>
                <a:gd name="connsiteY1" fmla="*/ 0 h 323850"/>
                <a:gd name="connsiteX2" fmla="*/ 1066800 w 1066800"/>
                <a:gd name="connsiteY2" fmla="*/ 0 h 323850"/>
                <a:gd name="connsiteX0-1" fmla="*/ 0 w 1066800"/>
                <a:gd name="connsiteY0-2" fmla="*/ 323850 h 323850"/>
                <a:gd name="connsiteX1-3" fmla="*/ 152400 w 1066800"/>
                <a:gd name="connsiteY1-4" fmla="*/ 58616 h 323850"/>
                <a:gd name="connsiteX2-5" fmla="*/ 1066800 w 1066800"/>
                <a:gd name="connsiteY2-6" fmla="*/ 0 h 323850"/>
                <a:gd name="connsiteX0-7" fmla="*/ 0 w 1465385"/>
                <a:gd name="connsiteY0-8" fmla="*/ 276957 h 276957"/>
                <a:gd name="connsiteX1-9" fmla="*/ 152400 w 1465385"/>
                <a:gd name="connsiteY1-10" fmla="*/ 11723 h 276957"/>
                <a:gd name="connsiteX2-11" fmla="*/ 1465385 w 1465385"/>
                <a:gd name="connsiteY2-12" fmla="*/ 0 h 276957"/>
                <a:gd name="connsiteX0-13" fmla="*/ 0 w 1465385"/>
                <a:gd name="connsiteY0-14" fmla="*/ 276957 h 993872"/>
                <a:gd name="connsiteX1-15" fmla="*/ 27922 w 1465385"/>
                <a:gd name="connsiteY1-16" fmla="*/ 993872 h 993872"/>
                <a:gd name="connsiteX2-17" fmla="*/ 1465385 w 1465385"/>
                <a:gd name="connsiteY2-18" fmla="*/ 0 h 993872"/>
                <a:gd name="connsiteX0-19" fmla="*/ 0 w 1465385"/>
                <a:gd name="connsiteY0-20" fmla="*/ 276957 h 872483"/>
                <a:gd name="connsiteX1-21" fmla="*/ 388909 w 1465385"/>
                <a:gd name="connsiteY1-22" fmla="*/ 872483 h 872483"/>
                <a:gd name="connsiteX2-23" fmla="*/ 1465385 w 1465385"/>
                <a:gd name="connsiteY2-24" fmla="*/ 0 h 872483"/>
                <a:gd name="connsiteX0-25" fmla="*/ 0 w 1316011"/>
                <a:gd name="connsiteY0-26" fmla="*/ 0 h 595526"/>
                <a:gd name="connsiteX1-27" fmla="*/ 388909 w 1316011"/>
                <a:gd name="connsiteY1-28" fmla="*/ 595526 h 595526"/>
                <a:gd name="connsiteX2-29" fmla="*/ 1316011 w 1316011"/>
                <a:gd name="connsiteY2-30" fmla="*/ 583803 h 5955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316011" h="595526">
                  <a:moveTo>
                    <a:pt x="0" y="0"/>
                  </a:moveTo>
                  <a:lnTo>
                    <a:pt x="388909" y="595526"/>
                  </a:lnTo>
                  <a:lnTo>
                    <a:pt x="1316011" y="583803"/>
                  </a:lnTo>
                </a:path>
              </a:pathLst>
            </a:cu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96" name="图片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2" y="2255106"/>
            <a:ext cx="2208396" cy="15664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7" name="矩形 96"/>
          <p:cNvSpPr/>
          <p:nvPr/>
        </p:nvSpPr>
        <p:spPr>
          <a:xfrm>
            <a:off x="2247804" y="2232478"/>
            <a:ext cx="2400653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无语良师</a:t>
            </a:r>
          </a:p>
          <a:p>
            <a:pPr algn="ctr"/>
            <a:r>
              <a:rPr lang="en-US" altLang="zh-CN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李秉权教授</a:t>
            </a: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82" y="1216165"/>
            <a:ext cx="1759117" cy="1907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9" name="矩形 98"/>
          <p:cNvSpPr/>
          <p:nvPr/>
        </p:nvSpPr>
        <p:spPr>
          <a:xfrm>
            <a:off x="5872226" y="3185167"/>
            <a:ext cx="2419580" cy="503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zh-CN" altLang="en-US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悬壶济世，大葬于心</a:t>
            </a:r>
            <a:endParaRPr lang="en-US" altLang="zh-CN" sz="1335" b="1" spc="51" dirty="0">
              <a:ln w="11430"/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fontAlgn="auto"/>
            <a:r>
              <a:rPr lang="en-US" altLang="zh-CN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胡素秋教授</a:t>
            </a:r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192" y="4053954"/>
            <a:ext cx="2716479" cy="19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文本框 100"/>
          <p:cNvSpPr txBox="1"/>
          <p:nvPr/>
        </p:nvSpPr>
        <p:spPr>
          <a:xfrm>
            <a:off x="396348" y="5945665"/>
            <a:ext cx="2608284" cy="503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云南省首届“兴滇人才奖”</a:t>
            </a:r>
            <a:r>
              <a:rPr lang="zh-CN" altLang="en-US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</a:t>
            </a:r>
          </a:p>
          <a:p>
            <a:pPr algn="ctr"/>
            <a:r>
              <a:rPr lang="zh-CN" altLang="en-US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业</a:t>
            </a:r>
            <a:r>
              <a:rPr lang="zh-CN" altLang="en-US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技术奖获得者</a:t>
            </a:r>
            <a:r>
              <a:rPr lang="en-US" altLang="zh-CN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蓝瑚教授</a:t>
            </a:r>
          </a:p>
        </p:txBody>
      </p:sp>
      <p:pic>
        <p:nvPicPr>
          <p:cNvPr id="102" name="图片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7734" y="3779835"/>
            <a:ext cx="1851655" cy="207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 102"/>
          <p:cNvSpPr/>
          <p:nvPr/>
        </p:nvSpPr>
        <p:spPr>
          <a:xfrm>
            <a:off x="5980049" y="5916616"/>
            <a:ext cx="2442261" cy="503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lnSpc>
                <a:spcPct val="100000"/>
              </a:lnSpc>
              <a:buClr>
                <a:srgbClr val="FF0000"/>
              </a:buClr>
            </a:pPr>
            <a:r>
              <a:rPr lang="zh-CN" altLang="en-US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全国教书育人十大楷模</a:t>
            </a:r>
          </a:p>
          <a:p>
            <a:pPr algn="ctr" eaLnBrk="0" fontAlgn="auto" hangingPunct="0">
              <a:lnSpc>
                <a:spcPct val="100000"/>
              </a:lnSpc>
              <a:buClr>
                <a:srgbClr val="FF0000"/>
              </a:buClr>
            </a:pPr>
            <a:r>
              <a:rPr lang="zh-CN" altLang="en-US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1335" b="1" spc="51" dirty="0">
                <a:ln w="11430"/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何黎教授</a:t>
            </a:r>
          </a:p>
        </p:txBody>
      </p:sp>
      <p:sp>
        <p:nvSpPr>
          <p:cNvPr id="2" name="矩形 1"/>
          <p:cNvSpPr/>
          <p:nvPr/>
        </p:nvSpPr>
        <p:spPr>
          <a:xfrm>
            <a:off x="1193858" y="834616"/>
            <a:ext cx="4742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There are 6,732 staff working in Kunming medical university, among which </a:t>
            </a:r>
          </a:p>
          <a:p>
            <a:r>
              <a:rPr lang="en-US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1616 working in campus and 5116 working in affiliated hospitals.</a:t>
            </a:r>
            <a:endParaRPr lang="zh-CN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图片 10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12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14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5" name="AutoShape 11"/>
          <p:cNvSpPr>
            <a:spLocks noChangeArrowheads="1"/>
          </p:cNvSpPr>
          <p:nvPr/>
        </p:nvSpPr>
        <p:spPr bwMode="gray">
          <a:xfrm>
            <a:off x="571927" y="4289010"/>
            <a:ext cx="1908000" cy="1799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contourW="19050">
            <a:bevelT w="146050" h="120650" prst="divot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TextBox 146"/>
          <p:cNvSpPr txBox="1">
            <a:spLocks noChangeArrowheads="1"/>
          </p:cNvSpPr>
          <p:nvPr/>
        </p:nvSpPr>
        <p:spPr bwMode="auto">
          <a:xfrm>
            <a:off x="665226" y="4753305"/>
            <a:ext cx="1721402" cy="7571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Clinical</a:t>
            </a:r>
          </a:p>
          <a:p>
            <a:pPr algn="ctr">
              <a:lnSpc>
                <a:spcPct val="120000"/>
              </a:lnSpc>
            </a:pPr>
            <a:r>
              <a:rPr lang="en-GB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Medicine</a:t>
            </a:r>
            <a:endParaRPr lang="en-US" altLang="zh-C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AutoShape 11"/>
          <p:cNvSpPr>
            <a:spLocks noChangeArrowheads="1"/>
          </p:cNvSpPr>
          <p:nvPr/>
        </p:nvSpPr>
        <p:spPr bwMode="gray">
          <a:xfrm>
            <a:off x="2603927" y="4289010"/>
            <a:ext cx="1908000" cy="180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contourW="19050">
            <a:bevelT w="146050" h="120650" prst="divot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AutoShape 11"/>
          <p:cNvSpPr>
            <a:spLocks noChangeArrowheads="1"/>
          </p:cNvSpPr>
          <p:nvPr/>
        </p:nvSpPr>
        <p:spPr bwMode="gray">
          <a:xfrm>
            <a:off x="4635927" y="4289010"/>
            <a:ext cx="1908000" cy="180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contourW="19050">
            <a:bevelT w="146050" h="120650" prst="divot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TextBox 146"/>
          <p:cNvSpPr txBox="1">
            <a:spLocks noChangeArrowheads="1"/>
          </p:cNvSpPr>
          <p:nvPr/>
        </p:nvSpPr>
        <p:spPr bwMode="auto">
          <a:xfrm>
            <a:off x="4696289" y="4753305"/>
            <a:ext cx="1721402" cy="75713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Neuroscience </a:t>
            </a:r>
          </a:p>
          <a:p>
            <a:pPr algn="ctr">
              <a:lnSpc>
                <a:spcPct val="120000"/>
              </a:lnSpc>
            </a:pPr>
            <a:r>
              <a:rPr lang="en-GB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&amp; Behaviour </a:t>
            </a:r>
            <a:endParaRPr lang="en-US" altLang="zh-C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AutoShape 11"/>
          <p:cNvSpPr>
            <a:spLocks noChangeArrowheads="1"/>
          </p:cNvSpPr>
          <p:nvPr/>
        </p:nvSpPr>
        <p:spPr bwMode="gray">
          <a:xfrm>
            <a:off x="6667927" y="4289010"/>
            <a:ext cx="1908000" cy="180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contourW="19050">
            <a:bevelT w="146050" h="120650" prst="divot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TextBox 146"/>
          <p:cNvSpPr txBox="1">
            <a:spLocks noChangeArrowheads="1"/>
          </p:cNvSpPr>
          <p:nvPr/>
        </p:nvSpPr>
        <p:spPr bwMode="auto">
          <a:xfrm>
            <a:off x="6761226" y="4781453"/>
            <a:ext cx="1721402" cy="75713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Biology &amp;</a:t>
            </a:r>
          </a:p>
          <a:p>
            <a:pPr algn="ctr">
              <a:lnSpc>
                <a:spcPct val="120000"/>
              </a:lnSpc>
            </a:pPr>
            <a:r>
              <a:rPr lang="en-GB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Biochemistry</a:t>
            </a:r>
            <a:endParaRPr lang="en-US" altLang="zh-C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Freeform 9"/>
          <p:cNvSpPr/>
          <p:nvPr/>
        </p:nvSpPr>
        <p:spPr bwMode="auto">
          <a:xfrm>
            <a:off x="4589450" y="2433637"/>
            <a:ext cx="1935081" cy="1800000"/>
          </a:xfrm>
          <a:custGeom>
            <a:avLst/>
            <a:gdLst/>
            <a:ahLst/>
            <a:cxnLst>
              <a:cxn ang="0">
                <a:pos x="10" y="51"/>
              </a:cxn>
              <a:cxn ang="0">
                <a:pos x="7" y="0"/>
              </a:cxn>
              <a:cxn ang="0">
                <a:pos x="0" y="0"/>
              </a:cxn>
              <a:cxn ang="0">
                <a:pos x="7" y="250"/>
              </a:cxn>
              <a:cxn ang="0">
                <a:pos x="224" y="250"/>
              </a:cxn>
              <a:cxn ang="0">
                <a:pos x="10" y="51"/>
              </a:cxn>
            </a:cxnLst>
            <a:rect l="0" t="0" r="r" b="b"/>
            <a:pathLst>
              <a:path w="224" h="250">
                <a:moveTo>
                  <a:pt x="10" y="51"/>
                </a:moveTo>
                <a:cubicBezTo>
                  <a:pt x="8" y="29"/>
                  <a:pt x="8" y="17"/>
                  <a:pt x="7" y="0"/>
                </a:cubicBezTo>
                <a:lnTo>
                  <a:pt x="0" y="0"/>
                </a:lnTo>
                <a:cubicBezTo>
                  <a:pt x="0" y="57"/>
                  <a:pt x="5" y="211"/>
                  <a:pt x="7" y="250"/>
                </a:cubicBezTo>
                <a:lnTo>
                  <a:pt x="224" y="250"/>
                </a:lnTo>
                <a:cubicBezTo>
                  <a:pt x="134" y="208"/>
                  <a:pt x="21" y="151"/>
                  <a:pt x="10" y="51"/>
                </a:cubicBezTo>
                <a:close/>
              </a:path>
            </a:pathLst>
          </a:custGeom>
          <a:gradFill flip="none" rotWithShape="1">
            <a:gsLst>
              <a:gs pos="25000">
                <a:srgbClr val="00DFF6"/>
              </a:gs>
              <a:gs pos="100000">
                <a:srgbClr val="002774"/>
              </a:gs>
            </a:gsLst>
            <a:lin ang="5400000" scaled="1"/>
            <a:tileRect/>
          </a:gra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4200000"/>
            </a:lightRig>
          </a:scene3d>
          <a:sp3d extrusionH="127000" contourW="19050">
            <a:bevelT prst="convex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Freeform 11"/>
          <p:cNvSpPr/>
          <p:nvPr/>
        </p:nvSpPr>
        <p:spPr bwMode="auto">
          <a:xfrm>
            <a:off x="2619469" y="2433637"/>
            <a:ext cx="1942837" cy="1800000"/>
          </a:xfrm>
          <a:custGeom>
            <a:avLst/>
            <a:gdLst/>
            <a:ahLst/>
            <a:cxnLst>
              <a:cxn ang="0">
                <a:pos x="225" y="0"/>
              </a:cxn>
              <a:cxn ang="0">
                <a:pos x="218" y="0"/>
              </a:cxn>
              <a:cxn ang="0">
                <a:pos x="214" y="51"/>
              </a:cxn>
              <a:cxn ang="0">
                <a:pos x="0" y="250"/>
              </a:cxn>
              <a:cxn ang="0">
                <a:pos x="217" y="250"/>
              </a:cxn>
              <a:cxn ang="0">
                <a:pos x="225" y="0"/>
              </a:cxn>
            </a:cxnLst>
            <a:rect l="0" t="0" r="r" b="b"/>
            <a:pathLst>
              <a:path w="225" h="250">
                <a:moveTo>
                  <a:pt x="225" y="0"/>
                </a:moveTo>
                <a:lnTo>
                  <a:pt x="218" y="0"/>
                </a:lnTo>
                <a:cubicBezTo>
                  <a:pt x="218" y="17"/>
                  <a:pt x="215" y="38"/>
                  <a:pt x="214" y="51"/>
                </a:cubicBezTo>
                <a:cubicBezTo>
                  <a:pt x="201" y="149"/>
                  <a:pt x="77" y="212"/>
                  <a:pt x="0" y="250"/>
                </a:cubicBezTo>
                <a:lnTo>
                  <a:pt x="217" y="250"/>
                </a:lnTo>
                <a:cubicBezTo>
                  <a:pt x="220" y="208"/>
                  <a:pt x="223" y="84"/>
                  <a:pt x="225" y="0"/>
                </a:cubicBezTo>
                <a:close/>
              </a:path>
            </a:pathLst>
          </a:custGeom>
          <a:gradFill flip="none" rotWithShape="1">
            <a:gsLst>
              <a:gs pos="25000">
                <a:srgbClr val="00DFF6"/>
              </a:gs>
              <a:gs pos="100000">
                <a:srgbClr val="002774"/>
              </a:gs>
            </a:gsLst>
            <a:lin ang="5400000" scaled="1"/>
            <a:tileRect/>
          </a:gra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4200000"/>
            </a:lightRig>
          </a:scene3d>
          <a:sp3d extrusionH="127000" contourW="19050">
            <a:bevelT prst="convex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" name="Freeform 7"/>
          <p:cNvSpPr/>
          <p:nvPr/>
        </p:nvSpPr>
        <p:spPr bwMode="auto">
          <a:xfrm>
            <a:off x="571927" y="2433637"/>
            <a:ext cx="3905064" cy="1800000"/>
          </a:xfrm>
          <a:custGeom>
            <a:avLst/>
            <a:gdLst/>
            <a:ahLst/>
            <a:cxnLst>
              <a:cxn ang="0">
                <a:pos x="0" y="250"/>
              </a:cxn>
              <a:cxn ang="0">
                <a:pos x="297" y="161"/>
              </a:cxn>
              <a:cxn ang="0">
                <a:pos x="436" y="40"/>
              </a:cxn>
              <a:cxn ang="0">
                <a:pos x="441" y="6"/>
              </a:cxn>
              <a:cxn ang="0">
                <a:pos x="452" y="0"/>
              </a:cxn>
              <a:cxn ang="0">
                <a:pos x="446" y="51"/>
              </a:cxn>
              <a:cxn ang="0">
                <a:pos x="219" y="250"/>
              </a:cxn>
              <a:cxn ang="0">
                <a:pos x="0" y="250"/>
              </a:cxn>
            </a:cxnLst>
            <a:rect l="0" t="0" r="r" b="b"/>
            <a:pathLst>
              <a:path w="452" h="250">
                <a:moveTo>
                  <a:pt x="0" y="250"/>
                </a:moveTo>
                <a:cubicBezTo>
                  <a:pt x="100" y="224"/>
                  <a:pt x="201" y="194"/>
                  <a:pt x="297" y="161"/>
                </a:cubicBezTo>
                <a:cubicBezTo>
                  <a:pt x="357" y="140"/>
                  <a:pt x="425" y="96"/>
                  <a:pt x="436" y="40"/>
                </a:cubicBezTo>
                <a:cubicBezTo>
                  <a:pt x="439" y="28"/>
                  <a:pt x="440" y="17"/>
                  <a:pt x="441" y="6"/>
                </a:cubicBezTo>
                <a:lnTo>
                  <a:pt x="452" y="0"/>
                </a:lnTo>
                <a:cubicBezTo>
                  <a:pt x="450" y="23"/>
                  <a:pt x="449" y="34"/>
                  <a:pt x="446" y="51"/>
                </a:cubicBezTo>
                <a:cubicBezTo>
                  <a:pt x="430" y="149"/>
                  <a:pt x="309" y="201"/>
                  <a:pt x="219" y="250"/>
                </a:cubicBezTo>
                <a:lnTo>
                  <a:pt x="0" y="250"/>
                </a:lnTo>
                <a:close/>
              </a:path>
            </a:pathLst>
          </a:cu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8100000" scaled="1"/>
            <a:tileRect/>
          </a:gra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extrusionH="127000" contourW="19050">
            <a:bevelT prst="convex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" name="Freeform 13"/>
          <p:cNvSpPr/>
          <p:nvPr/>
        </p:nvSpPr>
        <p:spPr bwMode="auto">
          <a:xfrm>
            <a:off x="4667009" y="2433637"/>
            <a:ext cx="3905064" cy="1800000"/>
          </a:xfrm>
          <a:custGeom>
            <a:avLst/>
            <a:gdLst/>
            <a:ahLst/>
            <a:cxnLst>
              <a:cxn ang="0">
                <a:pos x="452" y="250"/>
              </a:cxn>
              <a:cxn ang="0">
                <a:pos x="155" y="161"/>
              </a:cxn>
              <a:cxn ang="0">
                <a:pos x="16" y="40"/>
              </a:cxn>
              <a:cxn ang="0">
                <a:pos x="11" y="6"/>
              </a:cxn>
              <a:cxn ang="0">
                <a:pos x="0" y="0"/>
              </a:cxn>
              <a:cxn ang="0">
                <a:pos x="6" y="51"/>
              </a:cxn>
              <a:cxn ang="0">
                <a:pos x="233" y="250"/>
              </a:cxn>
              <a:cxn ang="0">
                <a:pos x="452" y="250"/>
              </a:cxn>
            </a:cxnLst>
            <a:rect l="0" t="0" r="r" b="b"/>
            <a:pathLst>
              <a:path w="452" h="250">
                <a:moveTo>
                  <a:pt x="452" y="250"/>
                </a:moveTo>
                <a:cubicBezTo>
                  <a:pt x="352" y="224"/>
                  <a:pt x="251" y="194"/>
                  <a:pt x="155" y="161"/>
                </a:cubicBezTo>
                <a:cubicBezTo>
                  <a:pt x="95" y="140"/>
                  <a:pt x="27" y="96"/>
                  <a:pt x="16" y="40"/>
                </a:cubicBezTo>
                <a:cubicBezTo>
                  <a:pt x="13" y="28"/>
                  <a:pt x="12" y="17"/>
                  <a:pt x="11" y="6"/>
                </a:cubicBezTo>
                <a:lnTo>
                  <a:pt x="0" y="0"/>
                </a:lnTo>
                <a:cubicBezTo>
                  <a:pt x="2" y="23"/>
                  <a:pt x="3" y="34"/>
                  <a:pt x="6" y="51"/>
                </a:cubicBezTo>
                <a:cubicBezTo>
                  <a:pt x="22" y="152"/>
                  <a:pt x="143" y="201"/>
                  <a:pt x="233" y="250"/>
                </a:cubicBezTo>
                <a:lnTo>
                  <a:pt x="452" y="250"/>
                </a:lnTo>
                <a:close/>
              </a:path>
            </a:pathLst>
          </a:cu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extrusionH="127000" contourW="19050">
            <a:bevelT prst="convex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6" name="组合 6"/>
          <p:cNvGrpSpPr>
            <a:grpSpLocks noChangeAspect="1"/>
          </p:cNvGrpSpPr>
          <p:nvPr/>
        </p:nvGrpSpPr>
        <p:grpSpPr>
          <a:xfrm>
            <a:off x="3978000" y="1162655"/>
            <a:ext cx="1188000" cy="1188000"/>
            <a:chOff x="4776334" y="4404800"/>
            <a:chExt cx="1012166" cy="1008000"/>
          </a:xfrm>
        </p:grpSpPr>
        <p:sp>
          <p:nvSpPr>
            <p:cNvPr id="77" name="Oval 2"/>
            <p:cNvSpPr>
              <a:spLocks noChangeAspect="1" noChangeArrowheads="1"/>
            </p:cNvSpPr>
            <p:nvPr/>
          </p:nvSpPr>
          <p:spPr bwMode="auto">
            <a:xfrm>
              <a:off x="4780500" y="4404800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fr-FR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8" name="椭圆 8"/>
            <p:cNvSpPr/>
            <p:nvPr/>
          </p:nvSpPr>
          <p:spPr>
            <a:xfrm rot="19388639">
              <a:off x="4776334" y="4463328"/>
              <a:ext cx="684000" cy="468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45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>
              <a:spLocks noChangeAspect="1"/>
            </p:cNvSpPr>
            <p:nvPr/>
          </p:nvSpPr>
          <p:spPr>
            <a:xfrm>
              <a:off x="4888500" y="4512800"/>
              <a:ext cx="792000" cy="792000"/>
            </a:xfrm>
            <a:prstGeom prst="ellipse">
              <a:avLst/>
            </a:prstGeom>
            <a:gradFill flip="none" rotWithShape="1">
              <a:gsLst>
                <a:gs pos="10000">
                  <a:srgbClr val="FFC000">
                    <a:alpha val="60000"/>
                  </a:srgb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TextBox 146"/>
          <p:cNvSpPr txBox="1">
            <a:spLocks noChangeArrowheads="1"/>
          </p:cNvSpPr>
          <p:nvPr/>
        </p:nvSpPr>
        <p:spPr bwMode="auto">
          <a:xfrm>
            <a:off x="4038826" y="1597467"/>
            <a:ext cx="104696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contourClr>
                <a:schemeClr val="tx1"/>
              </a:contourClr>
            </a:sp3d>
          </a:bodyPr>
          <a:lstStyle/>
          <a:p>
            <a:pPr algn="ctr" defTabSz="933450"/>
            <a:r>
              <a:rPr lang="en-US" altLang="zh-CN" sz="3200" dirty="0">
                <a:ln w="0">
                  <a:noFill/>
                </a:ln>
                <a:solidFill>
                  <a:schemeClr val="bg1"/>
                </a:solidFill>
                <a:effectLst>
                  <a:outerShdw blurRad="127000" sx="104000" sy="104000" algn="ctr" rotWithShape="0">
                    <a:srgbClr val="580A00"/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ESI</a:t>
            </a:r>
          </a:p>
        </p:txBody>
      </p:sp>
      <p:sp>
        <p:nvSpPr>
          <p:cNvPr id="81" name="TextBox 146"/>
          <p:cNvSpPr txBox="1">
            <a:spLocks noChangeArrowheads="1"/>
          </p:cNvSpPr>
          <p:nvPr/>
        </p:nvSpPr>
        <p:spPr bwMode="auto">
          <a:xfrm rot="4500000">
            <a:off x="2403973" y="3441332"/>
            <a:ext cx="442653" cy="954107"/>
          </a:xfrm>
          <a:prstGeom prst="rect">
            <a:avLst/>
          </a:prstGeom>
          <a:noFill/>
          <a:scene3d>
            <a:camera prst="perspectiveAbove">
              <a:rot lat="19799996" lon="0" rev="0"/>
            </a:camera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ctr">
              <a:buClr>
                <a:srgbClr val="FF0000"/>
              </a:buClr>
              <a:buSzPct val="70000"/>
              <a:defRPr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127000" sx="104000" sy="104000" algn="ctr" rotWithShape="0">
                    <a:schemeClr val="tx1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临床医学</a:t>
            </a:r>
            <a:endParaRPr lang="en-US" altLang="zh-CN" sz="1400" dirty="0">
              <a:solidFill>
                <a:schemeClr val="bg1"/>
              </a:solidFill>
              <a:effectLst>
                <a:outerShdw blurRad="127000" sx="104000" sy="104000" algn="ctr" rotWithShape="0">
                  <a:schemeClr val="tx1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TextBox 146"/>
          <p:cNvSpPr txBox="1">
            <a:spLocks noChangeArrowheads="1"/>
          </p:cNvSpPr>
          <p:nvPr/>
        </p:nvSpPr>
        <p:spPr bwMode="auto">
          <a:xfrm>
            <a:off x="4616948" y="3710417"/>
            <a:ext cx="1043534" cy="523220"/>
          </a:xfrm>
          <a:prstGeom prst="rect">
            <a:avLst/>
          </a:prstGeom>
          <a:noFill/>
          <a:scene3d>
            <a:camera prst="perspectiveAbove">
              <a:rot lat="19799996" lon="0" rev="0"/>
            </a:camera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ctr">
              <a:buClr>
                <a:srgbClr val="FF0000"/>
              </a:buClr>
              <a:buSzPct val="70000"/>
              <a:defRPr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127000" sx="104000" sy="104000" algn="ctr" rotWithShape="0">
                    <a:schemeClr val="tx1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神经科学与行为</a:t>
            </a:r>
          </a:p>
        </p:txBody>
      </p:sp>
      <p:sp>
        <p:nvSpPr>
          <p:cNvPr id="83" name="TextBox 146"/>
          <p:cNvSpPr txBox="1">
            <a:spLocks noChangeArrowheads="1"/>
          </p:cNvSpPr>
          <p:nvPr/>
        </p:nvSpPr>
        <p:spPr bwMode="auto">
          <a:xfrm rot="17118615">
            <a:off x="6365204" y="3010444"/>
            <a:ext cx="442653" cy="1815882"/>
          </a:xfrm>
          <a:prstGeom prst="rect">
            <a:avLst/>
          </a:prstGeom>
          <a:noFill/>
          <a:scene3d>
            <a:camera prst="perspectiveAbove">
              <a:rot lat="19799996" lon="0" rev="0"/>
            </a:camera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ctr">
              <a:buClr>
                <a:srgbClr val="FF0000"/>
              </a:buClr>
              <a:buSzPct val="70000"/>
              <a:defRPr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127000" sx="104000" sy="104000" algn="ctr" rotWithShape="0">
                    <a:schemeClr val="tx1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生物学与生物化学</a:t>
            </a:r>
            <a:endParaRPr lang="en-US" altLang="zh-CN" sz="1400" dirty="0">
              <a:solidFill>
                <a:schemeClr val="bg1"/>
              </a:solidFill>
              <a:effectLst>
                <a:outerShdw blurRad="127000" sx="104000" sy="104000" algn="ctr" rotWithShape="0">
                  <a:schemeClr val="tx1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4" name="TextBox 146"/>
          <p:cNvSpPr txBox="1">
            <a:spLocks noChangeArrowheads="1"/>
          </p:cNvSpPr>
          <p:nvPr/>
        </p:nvSpPr>
        <p:spPr bwMode="auto">
          <a:xfrm>
            <a:off x="3568833" y="3713706"/>
            <a:ext cx="962646" cy="523220"/>
          </a:xfrm>
          <a:prstGeom prst="rect">
            <a:avLst/>
          </a:prstGeom>
          <a:noFill/>
          <a:scene3d>
            <a:camera prst="perspectiveAbove">
              <a:rot lat="19799996" lon="0" rev="0"/>
            </a:camera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ctr">
              <a:buClr>
                <a:srgbClr val="FF0000"/>
              </a:buClr>
              <a:buSzPct val="70000"/>
              <a:defRPr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127000" sx="104000" sy="104000" algn="ctr" rotWithShape="0">
                    <a:schemeClr val="tx1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药理学与毒理学</a:t>
            </a:r>
            <a:endParaRPr lang="en-US" altLang="zh-CN" sz="1400" dirty="0">
              <a:solidFill>
                <a:schemeClr val="bg1"/>
              </a:solidFill>
              <a:effectLst>
                <a:outerShdw blurRad="127000" sx="104000" sy="104000" algn="ctr" rotWithShape="0">
                  <a:schemeClr val="tx1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345041" y="885800"/>
            <a:ext cx="24888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TOP 1%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6" name="TextBox 146"/>
          <p:cNvSpPr txBox="1">
            <a:spLocks noChangeArrowheads="1"/>
          </p:cNvSpPr>
          <p:nvPr/>
        </p:nvSpPr>
        <p:spPr bwMode="auto">
          <a:xfrm>
            <a:off x="2619469" y="4753305"/>
            <a:ext cx="1865080" cy="7571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Pharmacology &amp; Toxicology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菱形 18"/>
          <p:cNvSpPr/>
          <p:nvPr/>
        </p:nvSpPr>
        <p:spPr>
          <a:xfrm>
            <a:off x="4934727" y="1101350"/>
            <a:ext cx="3873472" cy="2938142"/>
          </a:xfrm>
          <a:prstGeom prst="diamond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329733" y="1101350"/>
            <a:ext cx="3873472" cy="2938142"/>
          </a:xfrm>
          <a:prstGeom prst="diamond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243092" y="4430752"/>
          <a:ext cx="8657816" cy="2053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83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3825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Acedemic</a:t>
                      </a:r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Year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Teaching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Test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Clinical Practice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Vocation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Total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96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31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——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12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46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96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36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——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12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52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96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36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——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12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52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96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36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——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12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52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96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30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13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52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96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——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39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——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40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96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Total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169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52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50</a:t>
                      </a:r>
                      <a:endParaRPr lang="zh-CN" sz="1600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289</a:t>
                      </a:r>
                      <a:endParaRPr lang="zh-CN" sz="16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TextBox 146"/>
          <p:cNvSpPr txBox="1">
            <a:spLocks noChangeArrowheads="1"/>
          </p:cNvSpPr>
          <p:nvPr/>
        </p:nvSpPr>
        <p:spPr bwMode="auto">
          <a:xfrm>
            <a:off x="5826242" y="2122486"/>
            <a:ext cx="2036275" cy="83099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marL="92075" indent="-92075"/>
            <a:r>
              <a:rPr lang="en-US" altLang="zh-CN" sz="1600" b="1" dirty="0"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•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Professionalism</a:t>
            </a:r>
          </a:p>
          <a:p>
            <a:pPr marL="92075" indent="-92075"/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•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微软雅黑" panose="020B0503020204020204" charset="-122"/>
                <a:sym typeface="+mn-ea"/>
              </a:rPr>
              <a:t>Knowledge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92075" indent="-92075"/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•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Clinical Practice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TextBox 147"/>
          <p:cNvSpPr txBox="1">
            <a:spLocks noChangeArrowheads="1"/>
          </p:cNvSpPr>
          <p:nvPr/>
        </p:nvSpPr>
        <p:spPr bwMode="auto">
          <a:xfrm>
            <a:off x="917382" y="2030152"/>
            <a:ext cx="3222115" cy="1015663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marL="92075" indent="-92075"/>
            <a:r>
              <a:rPr lang="en-US" altLang="zh-CN" sz="1200" b="1" dirty="0"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•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First batch to enroll MBBS</a:t>
            </a:r>
          </a:p>
          <a:p>
            <a:pPr marL="92075" indent="-92075"/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•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R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微软雅黑" panose="020B0503020204020204" charset="-122"/>
                <a:sym typeface="+mn-ea"/>
              </a:rPr>
              <a:t>anked in 1% of global ESI</a:t>
            </a:r>
          </a:p>
          <a:p>
            <a:pPr marL="92075" indent="-92075"/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•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Passed the quality certification </a:t>
            </a:r>
          </a:p>
          <a:p>
            <a:pPr marL="92075" indent="-92075"/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of overseas students’ education</a:t>
            </a:r>
          </a:p>
          <a:p>
            <a:pPr marL="92075" indent="-92075"/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•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P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微软雅黑" panose="020B0503020204020204" charset="-122"/>
                <a:cs typeface="微软雅黑" panose="020B0503020204020204" charset="-122"/>
                <a:sym typeface="+mn-ea"/>
              </a:rPr>
              <a:t>assed the professional certification</a:t>
            </a:r>
          </a:p>
        </p:txBody>
      </p:sp>
      <p:grpSp>
        <p:nvGrpSpPr>
          <p:cNvPr id="14" name="组合 82"/>
          <p:cNvGrpSpPr>
            <a:grpSpLocks noChangeAspect="1"/>
          </p:cNvGrpSpPr>
          <p:nvPr/>
        </p:nvGrpSpPr>
        <p:grpSpPr bwMode="auto">
          <a:xfrm rot="-2700000">
            <a:off x="3913761" y="1853147"/>
            <a:ext cx="1439863" cy="1439863"/>
            <a:chOff x="3582288" y="2893432"/>
            <a:chExt cx="1728000" cy="1728000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3582288" y="2893432"/>
              <a:ext cx="1728000" cy="1728000"/>
            </a:xfrm>
            <a:prstGeom prst="roundRect">
              <a:avLst>
                <a:gd name="adj" fmla="val 9682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anchor="ctr"/>
            <a:lstStyle/>
            <a:p>
              <a:endParaRPr lang="zh-CN" altLang="zh-CN"/>
            </a:p>
          </p:txBody>
        </p:sp>
        <p:sp>
          <p:nvSpPr>
            <p:cNvPr id="16" name="AutoShape 3"/>
            <p:cNvSpPr>
              <a:spLocks noChangeAspect="1" noChangeArrowheads="1"/>
            </p:cNvSpPr>
            <p:nvPr/>
          </p:nvSpPr>
          <p:spPr bwMode="gray">
            <a:xfrm>
              <a:off x="3690288" y="3001432"/>
              <a:ext cx="1512000" cy="1512000"/>
            </a:xfrm>
            <a:prstGeom prst="roundRect">
              <a:avLst>
                <a:gd name="adj" fmla="val 8505"/>
              </a:avLst>
            </a:prstGeom>
            <a:solidFill>
              <a:schemeClr val="accent1"/>
            </a:solidFill>
            <a:ln w="19050" algn="ctr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 eaLnBrk="0" hangingPunct="0"/>
              <a:endParaRPr lang="zh-CN" altLang="zh-CN" sz="2000">
                <a:solidFill>
                  <a:schemeClr val="tx2"/>
                </a:solidFill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3888528" y="2249118"/>
            <a:ext cx="15440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MBBS</a:t>
            </a:r>
            <a:endParaRPr lang="zh-CN" alt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7504" y="116632"/>
            <a:ext cx="8900526" cy="6444235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图片 19" descr="微信截图_20211201152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42" y="239443"/>
            <a:ext cx="1021080" cy="861907"/>
          </a:xfrm>
          <a:prstGeom prst="rect">
            <a:avLst/>
          </a:prstGeom>
        </p:spPr>
      </p:pic>
      <p:cxnSp>
        <p:nvCxnSpPr>
          <p:cNvPr id="24" name="직선 연결선 2"/>
          <p:cNvCxnSpPr/>
          <p:nvPr/>
        </p:nvCxnSpPr>
        <p:spPr>
          <a:xfrm>
            <a:off x="1205880" y="836712"/>
            <a:ext cx="7542584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295682" y="239443"/>
            <a:ext cx="723137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昆明医科大学 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Kunming Medical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11369" y="6484304"/>
            <a:ext cx="425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KUNMING MEDICAL UNIVERSITY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13" name="그림 6">
            <a:extLst>
              <a:ext uri="{FF2B5EF4-FFF2-40B4-BE49-F238E27FC236}">
                <a16:creationId xmlns:a16="http://schemas.microsoft.com/office/drawing/2014/main" id="{2DA04E4B-3BEA-4D84-A69F-E56F6054C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70" y="872668"/>
            <a:ext cx="1219200" cy="1219200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2B8323DF-E7A2-4931-BF27-73B5F81E742E}"/>
              </a:ext>
            </a:extLst>
          </p:cNvPr>
          <p:cNvSpPr txBox="1"/>
          <p:nvPr/>
        </p:nvSpPr>
        <p:spPr>
          <a:xfrm>
            <a:off x="3047818" y="1137718"/>
            <a:ext cx="6836542" cy="565604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81A0D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atinLnBrk="0">
              <a:lnSpc>
                <a:spcPct val="120000"/>
              </a:lnSpc>
              <a:spcBef>
                <a:spcPct val="80000"/>
              </a:spcBef>
              <a:spcAft>
                <a:spcPct val="80000"/>
              </a:spcAft>
            </a:pPr>
            <a:r>
              <a:rPr lang="en-US" altLang="zh-CN" sz="2800" b="1" i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Courses of MBBS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CF57DC8-016D-4D4E-97B9-7544C2181359}"/>
              </a:ext>
            </a:extLst>
          </p:cNvPr>
          <p:cNvGrpSpPr>
            <a:grpSpLocks noChangeAspect="1"/>
          </p:cNvGrpSpPr>
          <p:nvPr/>
        </p:nvGrpSpPr>
        <p:grpSpPr>
          <a:xfrm>
            <a:off x="866170" y="1955046"/>
            <a:ext cx="8237575" cy="4392000"/>
            <a:chOff x="2670174" y="2416175"/>
            <a:chExt cx="3805239" cy="2028826"/>
          </a:xfrm>
          <a:effectLst>
            <a:outerShdw blurRad="1905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ContrastingRightFacing">
              <a:rot lat="20670000" lon="19920000" rev="798000"/>
            </a:camera>
            <a:lightRig rig="flat" dir="t">
              <a:rot lat="0" lon="0" rev="3000000"/>
            </a:lightRig>
          </a:scene3d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7A4E01FB-B2BA-4A1B-8F01-B4CD51FF7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8" y="2962276"/>
              <a:ext cx="542925" cy="742950"/>
            </a:xfrm>
            <a:custGeom>
              <a:avLst/>
              <a:gdLst/>
              <a:ahLst/>
              <a:cxnLst>
                <a:cxn ang="0">
                  <a:pos x="85" y="53"/>
                </a:cxn>
                <a:cxn ang="0">
                  <a:pos x="145" y="53"/>
                </a:cxn>
                <a:cxn ang="0">
                  <a:pos x="145" y="198"/>
                </a:cxn>
                <a:cxn ang="0">
                  <a:pos x="0" y="198"/>
                </a:cxn>
                <a:cxn ang="0">
                  <a:pos x="0" y="138"/>
                </a:cxn>
                <a:cxn ang="0">
                  <a:pos x="2" y="136"/>
                </a:cxn>
                <a:cxn ang="0">
                  <a:pos x="12" y="136"/>
                </a:cxn>
                <a:cxn ang="0">
                  <a:pos x="17" y="139"/>
                </a:cxn>
                <a:cxn ang="0">
                  <a:pos x="32" y="146"/>
                </a:cxn>
                <a:cxn ang="0">
                  <a:pos x="53" y="126"/>
                </a:cxn>
                <a:cxn ang="0">
                  <a:pos x="32" y="105"/>
                </a:cxn>
                <a:cxn ang="0">
                  <a:pos x="17" y="112"/>
                </a:cxn>
                <a:cxn ang="0">
                  <a:pos x="12" y="115"/>
                </a:cxn>
                <a:cxn ang="0">
                  <a:pos x="2" y="115"/>
                </a:cxn>
                <a:cxn ang="0">
                  <a:pos x="0" y="113"/>
                </a:cxn>
                <a:cxn ang="0">
                  <a:pos x="0" y="53"/>
                </a:cxn>
                <a:cxn ang="0">
                  <a:pos x="60" y="53"/>
                </a:cxn>
                <a:cxn ang="0">
                  <a:pos x="62" y="50"/>
                </a:cxn>
                <a:cxn ang="0">
                  <a:pos x="62" y="41"/>
                </a:cxn>
                <a:cxn ang="0">
                  <a:pos x="59" y="36"/>
                </a:cxn>
                <a:cxn ang="0">
                  <a:pos x="52" y="20"/>
                </a:cxn>
                <a:cxn ang="0">
                  <a:pos x="72" y="0"/>
                </a:cxn>
                <a:cxn ang="0">
                  <a:pos x="93" y="20"/>
                </a:cxn>
                <a:cxn ang="0">
                  <a:pos x="86" y="36"/>
                </a:cxn>
                <a:cxn ang="0">
                  <a:pos x="83" y="41"/>
                </a:cxn>
                <a:cxn ang="0">
                  <a:pos x="83" y="50"/>
                </a:cxn>
                <a:cxn ang="0">
                  <a:pos x="85" y="53"/>
                </a:cxn>
              </a:cxnLst>
              <a:rect l="0" t="0" r="r" b="b"/>
              <a:pathLst>
                <a:path w="145" h="198">
                  <a:moveTo>
                    <a:pt x="85" y="53"/>
                  </a:moveTo>
                  <a:cubicBezTo>
                    <a:pt x="105" y="53"/>
                    <a:pt x="125" y="53"/>
                    <a:pt x="145" y="53"/>
                  </a:cubicBezTo>
                  <a:cubicBezTo>
                    <a:pt x="145" y="185"/>
                    <a:pt x="145" y="65"/>
                    <a:pt x="145" y="198"/>
                  </a:cubicBezTo>
                  <a:cubicBezTo>
                    <a:pt x="12" y="198"/>
                    <a:pt x="132" y="198"/>
                    <a:pt x="0" y="198"/>
                  </a:cubicBezTo>
                  <a:cubicBezTo>
                    <a:pt x="0" y="178"/>
                    <a:pt x="0" y="158"/>
                    <a:pt x="0" y="138"/>
                  </a:cubicBezTo>
                  <a:cubicBezTo>
                    <a:pt x="0" y="137"/>
                    <a:pt x="1" y="136"/>
                    <a:pt x="2" y="136"/>
                  </a:cubicBezTo>
                  <a:cubicBezTo>
                    <a:pt x="5" y="136"/>
                    <a:pt x="9" y="136"/>
                    <a:pt x="12" y="136"/>
                  </a:cubicBezTo>
                  <a:cubicBezTo>
                    <a:pt x="14" y="136"/>
                    <a:pt x="15" y="137"/>
                    <a:pt x="17" y="139"/>
                  </a:cubicBezTo>
                  <a:cubicBezTo>
                    <a:pt x="21" y="143"/>
                    <a:pt x="26" y="146"/>
                    <a:pt x="32" y="146"/>
                  </a:cubicBezTo>
                  <a:cubicBezTo>
                    <a:pt x="43" y="146"/>
                    <a:pt x="53" y="137"/>
                    <a:pt x="53" y="126"/>
                  </a:cubicBezTo>
                  <a:cubicBezTo>
                    <a:pt x="53" y="114"/>
                    <a:pt x="43" y="105"/>
                    <a:pt x="32" y="105"/>
                  </a:cubicBezTo>
                  <a:cubicBezTo>
                    <a:pt x="26" y="105"/>
                    <a:pt x="21" y="108"/>
                    <a:pt x="17" y="112"/>
                  </a:cubicBezTo>
                  <a:cubicBezTo>
                    <a:pt x="15" y="115"/>
                    <a:pt x="15" y="115"/>
                    <a:pt x="12" y="115"/>
                  </a:cubicBezTo>
                  <a:cubicBezTo>
                    <a:pt x="9" y="115"/>
                    <a:pt x="6" y="115"/>
                    <a:pt x="2" y="115"/>
                  </a:cubicBezTo>
                  <a:cubicBezTo>
                    <a:pt x="1" y="115"/>
                    <a:pt x="0" y="114"/>
                    <a:pt x="0" y="113"/>
                  </a:cubicBezTo>
                  <a:cubicBezTo>
                    <a:pt x="0" y="93"/>
                    <a:pt x="0" y="73"/>
                    <a:pt x="0" y="53"/>
                  </a:cubicBezTo>
                  <a:cubicBezTo>
                    <a:pt x="20" y="53"/>
                    <a:pt x="40" y="53"/>
                    <a:pt x="60" y="53"/>
                  </a:cubicBezTo>
                  <a:cubicBezTo>
                    <a:pt x="61" y="53"/>
                    <a:pt x="62" y="52"/>
                    <a:pt x="62" y="50"/>
                  </a:cubicBezTo>
                  <a:cubicBezTo>
                    <a:pt x="62" y="47"/>
                    <a:pt x="62" y="44"/>
                    <a:pt x="62" y="41"/>
                  </a:cubicBezTo>
                  <a:cubicBezTo>
                    <a:pt x="62" y="38"/>
                    <a:pt x="62" y="38"/>
                    <a:pt x="59" y="36"/>
                  </a:cubicBezTo>
                  <a:cubicBezTo>
                    <a:pt x="55" y="32"/>
                    <a:pt x="52" y="27"/>
                    <a:pt x="52" y="20"/>
                  </a:cubicBezTo>
                  <a:cubicBezTo>
                    <a:pt x="52" y="9"/>
                    <a:pt x="61" y="0"/>
                    <a:pt x="72" y="0"/>
                  </a:cubicBezTo>
                  <a:cubicBezTo>
                    <a:pt x="84" y="0"/>
                    <a:pt x="93" y="9"/>
                    <a:pt x="93" y="20"/>
                  </a:cubicBezTo>
                  <a:cubicBezTo>
                    <a:pt x="93" y="27"/>
                    <a:pt x="90" y="32"/>
                    <a:pt x="86" y="36"/>
                  </a:cubicBezTo>
                  <a:cubicBezTo>
                    <a:pt x="83" y="38"/>
                    <a:pt x="83" y="38"/>
                    <a:pt x="83" y="41"/>
                  </a:cubicBezTo>
                  <a:cubicBezTo>
                    <a:pt x="83" y="44"/>
                    <a:pt x="83" y="47"/>
                    <a:pt x="83" y="50"/>
                  </a:cubicBezTo>
                  <a:cubicBezTo>
                    <a:pt x="83" y="52"/>
                    <a:pt x="84" y="53"/>
                    <a:pt x="85" y="5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p3d extrusionH="190500" contourW="19050">
              <a:bevelT prst="convex"/>
              <a:contourClr>
                <a:srgbClr val="89FF8C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D3D48112-B127-47C4-A4C8-A8A94ABD2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365" y="3160713"/>
              <a:ext cx="941388" cy="544513"/>
            </a:xfrm>
            <a:custGeom>
              <a:avLst/>
              <a:gdLst/>
              <a:ahLst/>
              <a:cxnLst>
                <a:cxn ang="0">
                  <a:pos x="198" y="60"/>
                </a:cxn>
                <a:cxn ang="0">
                  <a:pos x="198" y="0"/>
                </a:cxn>
                <a:cxn ang="0">
                  <a:pos x="138" y="0"/>
                </a:cxn>
                <a:cxn ang="0">
                  <a:pos x="136" y="3"/>
                </a:cxn>
                <a:cxn ang="0">
                  <a:pos x="136" y="12"/>
                </a:cxn>
                <a:cxn ang="0">
                  <a:pos x="139" y="17"/>
                </a:cxn>
                <a:cxn ang="0">
                  <a:pos x="145" y="33"/>
                </a:cxn>
                <a:cxn ang="0">
                  <a:pos x="125" y="53"/>
                </a:cxn>
                <a:cxn ang="0">
                  <a:pos x="105" y="33"/>
                </a:cxn>
                <a:cxn ang="0">
                  <a:pos x="111" y="17"/>
                </a:cxn>
                <a:cxn ang="0">
                  <a:pos x="115" y="12"/>
                </a:cxn>
                <a:cxn ang="0">
                  <a:pos x="115" y="3"/>
                </a:cxn>
                <a:cxn ang="0">
                  <a:pos x="112" y="0"/>
                </a:cxn>
                <a:cxn ang="0">
                  <a:pos x="52" y="0"/>
                </a:cxn>
                <a:cxn ang="0">
                  <a:pos x="52" y="60"/>
                </a:cxn>
                <a:cxn ang="0">
                  <a:pos x="50" y="62"/>
                </a:cxn>
                <a:cxn ang="0">
                  <a:pos x="40" y="62"/>
                </a:cxn>
                <a:cxn ang="0">
                  <a:pos x="35" y="59"/>
                </a:cxn>
                <a:cxn ang="0">
                  <a:pos x="20" y="52"/>
                </a:cxn>
                <a:cxn ang="0">
                  <a:pos x="0" y="73"/>
                </a:cxn>
                <a:cxn ang="0">
                  <a:pos x="20" y="93"/>
                </a:cxn>
                <a:cxn ang="0">
                  <a:pos x="35" y="86"/>
                </a:cxn>
                <a:cxn ang="0">
                  <a:pos x="40" y="83"/>
                </a:cxn>
                <a:cxn ang="0">
                  <a:pos x="50" y="83"/>
                </a:cxn>
                <a:cxn ang="0">
                  <a:pos x="52" y="86"/>
                </a:cxn>
                <a:cxn ang="0">
                  <a:pos x="52" y="145"/>
                </a:cxn>
                <a:cxn ang="0">
                  <a:pos x="198" y="145"/>
                </a:cxn>
                <a:cxn ang="0">
                  <a:pos x="198" y="86"/>
                </a:cxn>
                <a:cxn ang="0">
                  <a:pos x="200" y="83"/>
                </a:cxn>
                <a:cxn ang="0">
                  <a:pos x="210" y="83"/>
                </a:cxn>
                <a:cxn ang="0">
                  <a:pos x="215" y="86"/>
                </a:cxn>
                <a:cxn ang="0">
                  <a:pos x="230" y="93"/>
                </a:cxn>
                <a:cxn ang="0">
                  <a:pos x="251" y="73"/>
                </a:cxn>
                <a:cxn ang="0">
                  <a:pos x="230" y="52"/>
                </a:cxn>
                <a:cxn ang="0">
                  <a:pos x="215" y="59"/>
                </a:cxn>
                <a:cxn ang="0">
                  <a:pos x="210" y="62"/>
                </a:cxn>
                <a:cxn ang="0">
                  <a:pos x="200" y="62"/>
                </a:cxn>
                <a:cxn ang="0">
                  <a:pos x="198" y="60"/>
                </a:cxn>
              </a:cxnLst>
              <a:rect l="0" t="0" r="r" b="b"/>
              <a:pathLst>
                <a:path w="251" h="145">
                  <a:moveTo>
                    <a:pt x="198" y="60"/>
                  </a:moveTo>
                  <a:cubicBezTo>
                    <a:pt x="198" y="40"/>
                    <a:pt x="198" y="20"/>
                    <a:pt x="198" y="0"/>
                  </a:cubicBezTo>
                  <a:cubicBezTo>
                    <a:pt x="178" y="0"/>
                    <a:pt x="158" y="0"/>
                    <a:pt x="138" y="0"/>
                  </a:cubicBezTo>
                  <a:cubicBezTo>
                    <a:pt x="137" y="0"/>
                    <a:pt x="136" y="1"/>
                    <a:pt x="136" y="3"/>
                  </a:cubicBezTo>
                  <a:cubicBezTo>
                    <a:pt x="136" y="6"/>
                    <a:pt x="136" y="9"/>
                    <a:pt x="136" y="12"/>
                  </a:cubicBezTo>
                  <a:cubicBezTo>
                    <a:pt x="136" y="15"/>
                    <a:pt x="136" y="15"/>
                    <a:pt x="139" y="17"/>
                  </a:cubicBezTo>
                  <a:cubicBezTo>
                    <a:pt x="143" y="21"/>
                    <a:pt x="145" y="27"/>
                    <a:pt x="145" y="33"/>
                  </a:cubicBezTo>
                  <a:cubicBezTo>
                    <a:pt x="145" y="44"/>
                    <a:pt x="136" y="53"/>
                    <a:pt x="125" y="53"/>
                  </a:cubicBezTo>
                  <a:cubicBezTo>
                    <a:pt x="114" y="53"/>
                    <a:pt x="105" y="44"/>
                    <a:pt x="105" y="33"/>
                  </a:cubicBezTo>
                  <a:cubicBezTo>
                    <a:pt x="105" y="27"/>
                    <a:pt x="107" y="21"/>
                    <a:pt x="111" y="17"/>
                  </a:cubicBezTo>
                  <a:cubicBezTo>
                    <a:pt x="114" y="15"/>
                    <a:pt x="115" y="15"/>
                    <a:pt x="115" y="12"/>
                  </a:cubicBezTo>
                  <a:cubicBezTo>
                    <a:pt x="115" y="9"/>
                    <a:pt x="115" y="6"/>
                    <a:pt x="115" y="3"/>
                  </a:cubicBezTo>
                  <a:cubicBezTo>
                    <a:pt x="114" y="1"/>
                    <a:pt x="113" y="0"/>
                    <a:pt x="112" y="0"/>
                  </a:cubicBezTo>
                  <a:cubicBezTo>
                    <a:pt x="92" y="0"/>
                    <a:pt x="72" y="0"/>
                    <a:pt x="52" y="0"/>
                  </a:cubicBezTo>
                  <a:cubicBezTo>
                    <a:pt x="52" y="20"/>
                    <a:pt x="52" y="40"/>
                    <a:pt x="52" y="60"/>
                  </a:cubicBezTo>
                  <a:cubicBezTo>
                    <a:pt x="52" y="61"/>
                    <a:pt x="52" y="62"/>
                    <a:pt x="50" y="62"/>
                  </a:cubicBezTo>
                  <a:cubicBezTo>
                    <a:pt x="47" y="62"/>
                    <a:pt x="44" y="62"/>
                    <a:pt x="40" y="62"/>
                  </a:cubicBezTo>
                  <a:cubicBezTo>
                    <a:pt x="38" y="62"/>
                    <a:pt x="37" y="62"/>
                    <a:pt x="35" y="59"/>
                  </a:cubicBezTo>
                  <a:cubicBezTo>
                    <a:pt x="32" y="55"/>
                    <a:pt x="26" y="52"/>
                    <a:pt x="20" y="52"/>
                  </a:cubicBezTo>
                  <a:cubicBezTo>
                    <a:pt x="9" y="52"/>
                    <a:pt x="0" y="61"/>
                    <a:pt x="0" y="73"/>
                  </a:cubicBezTo>
                  <a:cubicBezTo>
                    <a:pt x="0" y="84"/>
                    <a:pt x="9" y="93"/>
                    <a:pt x="20" y="93"/>
                  </a:cubicBezTo>
                  <a:cubicBezTo>
                    <a:pt x="26" y="93"/>
                    <a:pt x="32" y="90"/>
                    <a:pt x="35" y="86"/>
                  </a:cubicBezTo>
                  <a:cubicBezTo>
                    <a:pt x="37" y="84"/>
                    <a:pt x="38" y="83"/>
                    <a:pt x="40" y="83"/>
                  </a:cubicBezTo>
                  <a:cubicBezTo>
                    <a:pt x="44" y="83"/>
                    <a:pt x="47" y="83"/>
                    <a:pt x="50" y="83"/>
                  </a:cubicBezTo>
                  <a:cubicBezTo>
                    <a:pt x="52" y="83"/>
                    <a:pt x="52" y="84"/>
                    <a:pt x="52" y="86"/>
                  </a:cubicBezTo>
                  <a:cubicBezTo>
                    <a:pt x="52" y="105"/>
                    <a:pt x="52" y="125"/>
                    <a:pt x="52" y="145"/>
                  </a:cubicBezTo>
                  <a:cubicBezTo>
                    <a:pt x="185" y="145"/>
                    <a:pt x="65" y="145"/>
                    <a:pt x="198" y="145"/>
                  </a:cubicBezTo>
                  <a:cubicBezTo>
                    <a:pt x="198" y="125"/>
                    <a:pt x="198" y="105"/>
                    <a:pt x="198" y="86"/>
                  </a:cubicBezTo>
                  <a:cubicBezTo>
                    <a:pt x="198" y="84"/>
                    <a:pt x="198" y="83"/>
                    <a:pt x="200" y="83"/>
                  </a:cubicBezTo>
                  <a:cubicBezTo>
                    <a:pt x="203" y="83"/>
                    <a:pt x="207" y="83"/>
                    <a:pt x="210" y="83"/>
                  </a:cubicBezTo>
                  <a:cubicBezTo>
                    <a:pt x="212" y="83"/>
                    <a:pt x="213" y="84"/>
                    <a:pt x="215" y="86"/>
                  </a:cubicBezTo>
                  <a:cubicBezTo>
                    <a:pt x="219" y="90"/>
                    <a:pt x="224" y="93"/>
                    <a:pt x="230" y="93"/>
                  </a:cubicBezTo>
                  <a:cubicBezTo>
                    <a:pt x="241" y="93"/>
                    <a:pt x="251" y="84"/>
                    <a:pt x="251" y="73"/>
                  </a:cubicBezTo>
                  <a:cubicBezTo>
                    <a:pt x="251" y="61"/>
                    <a:pt x="241" y="52"/>
                    <a:pt x="230" y="52"/>
                  </a:cubicBezTo>
                  <a:cubicBezTo>
                    <a:pt x="224" y="52"/>
                    <a:pt x="219" y="55"/>
                    <a:pt x="215" y="59"/>
                  </a:cubicBezTo>
                  <a:cubicBezTo>
                    <a:pt x="213" y="62"/>
                    <a:pt x="212" y="62"/>
                    <a:pt x="210" y="62"/>
                  </a:cubicBezTo>
                  <a:cubicBezTo>
                    <a:pt x="207" y="62"/>
                    <a:pt x="203" y="62"/>
                    <a:pt x="200" y="62"/>
                  </a:cubicBezTo>
                  <a:cubicBezTo>
                    <a:pt x="199" y="62"/>
                    <a:pt x="198" y="61"/>
                    <a:pt x="198" y="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p3d extrusionH="190500" contourW="19050">
              <a:bevelT prst="convex"/>
              <a:contourClr>
                <a:srgbClr val="89FF8C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Freeform 73">
              <a:extLst>
                <a:ext uri="{FF2B5EF4-FFF2-40B4-BE49-F238E27FC236}">
                  <a16:creationId xmlns:a16="http://schemas.microsoft.com/office/drawing/2014/main" id="{79233F32-7994-4E61-A74C-B30182592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257" y="2962276"/>
              <a:ext cx="542925" cy="742950"/>
            </a:xfrm>
            <a:custGeom>
              <a:avLst/>
              <a:gdLst/>
              <a:ahLst/>
              <a:cxnLst>
                <a:cxn ang="0">
                  <a:pos x="59" y="53"/>
                </a:cxn>
                <a:cxn ang="0">
                  <a:pos x="0" y="53"/>
                </a:cxn>
                <a:cxn ang="0">
                  <a:pos x="0" y="113"/>
                </a:cxn>
                <a:cxn ang="0">
                  <a:pos x="2" y="115"/>
                </a:cxn>
                <a:cxn ang="0">
                  <a:pos x="12" y="115"/>
                </a:cxn>
                <a:cxn ang="0">
                  <a:pos x="17" y="112"/>
                </a:cxn>
                <a:cxn ang="0">
                  <a:pos x="32" y="105"/>
                </a:cxn>
                <a:cxn ang="0">
                  <a:pos x="53" y="126"/>
                </a:cxn>
                <a:cxn ang="0">
                  <a:pos x="32" y="146"/>
                </a:cxn>
                <a:cxn ang="0">
                  <a:pos x="17" y="139"/>
                </a:cxn>
                <a:cxn ang="0">
                  <a:pos x="12" y="136"/>
                </a:cxn>
                <a:cxn ang="0">
                  <a:pos x="2" y="136"/>
                </a:cxn>
                <a:cxn ang="0">
                  <a:pos x="0" y="139"/>
                </a:cxn>
                <a:cxn ang="0">
                  <a:pos x="0" y="198"/>
                </a:cxn>
                <a:cxn ang="0">
                  <a:pos x="145" y="198"/>
                </a:cxn>
                <a:cxn ang="0">
                  <a:pos x="145" y="139"/>
                </a:cxn>
                <a:cxn ang="0">
                  <a:pos x="142" y="136"/>
                </a:cxn>
                <a:cxn ang="0">
                  <a:pos x="133" y="136"/>
                </a:cxn>
                <a:cxn ang="0">
                  <a:pos x="127" y="139"/>
                </a:cxn>
                <a:cxn ang="0">
                  <a:pos x="112" y="146"/>
                </a:cxn>
                <a:cxn ang="0">
                  <a:pos x="92" y="126"/>
                </a:cxn>
                <a:cxn ang="0">
                  <a:pos x="112" y="105"/>
                </a:cxn>
                <a:cxn ang="0">
                  <a:pos x="127" y="112"/>
                </a:cxn>
                <a:cxn ang="0">
                  <a:pos x="133" y="115"/>
                </a:cxn>
                <a:cxn ang="0">
                  <a:pos x="142" y="115"/>
                </a:cxn>
                <a:cxn ang="0">
                  <a:pos x="145" y="113"/>
                </a:cxn>
                <a:cxn ang="0">
                  <a:pos x="145" y="53"/>
                </a:cxn>
                <a:cxn ang="0">
                  <a:pos x="85" y="53"/>
                </a:cxn>
                <a:cxn ang="0">
                  <a:pos x="83" y="51"/>
                </a:cxn>
                <a:cxn ang="0">
                  <a:pos x="83" y="41"/>
                </a:cxn>
                <a:cxn ang="0">
                  <a:pos x="86" y="36"/>
                </a:cxn>
                <a:cxn ang="0">
                  <a:pos x="93" y="21"/>
                </a:cxn>
                <a:cxn ang="0">
                  <a:pos x="72" y="0"/>
                </a:cxn>
                <a:cxn ang="0">
                  <a:pos x="52" y="21"/>
                </a:cxn>
                <a:cxn ang="0">
                  <a:pos x="59" y="36"/>
                </a:cxn>
                <a:cxn ang="0">
                  <a:pos x="62" y="41"/>
                </a:cxn>
                <a:cxn ang="0">
                  <a:pos x="62" y="50"/>
                </a:cxn>
                <a:cxn ang="0">
                  <a:pos x="59" y="53"/>
                </a:cxn>
              </a:cxnLst>
              <a:rect l="0" t="0" r="r" b="b"/>
              <a:pathLst>
                <a:path w="145" h="198">
                  <a:moveTo>
                    <a:pt x="59" y="53"/>
                  </a:moveTo>
                  <a:cubicBezTo>
                    <a:pt x="40" y="53"/>
                    <a:pt x="20" y="53"/>
                    <a:pt x="0" y="53"/>
                  </a:cubicBezTo>
                  <a:cubicBezTo>
                    <a:pt x="0" y="73"/>
                    <a:pt x="0" y="93"/>
                    <a:pt x="0" y="113"/>
                  </a:cubicBezTo>
                  <a:cubicBezTo>
                    <a:pt x="0" y="114"/>
                    <a:pt x="1" y="115"/>
                    <a:pt x="2" y="115"/>
                  </a:cubicBezTo>
                  <a:cubicBezTo>
                    <a:pt x="6" y="115"/>
                    <a:pt x="9" y="115"/>
                    <a:pt x="12" y="115"/>
                  </a:cubicBezTo>
                  <a:cubicBezTo>
                    <a:pt x="15" y="115"/>
                    <a:pt x="15" y="115"/>
                    <a:pt x="17" y="112"/>
                  </a:cubicBezTo>
                  <a:cubicBezTo>
                    <a:pt x="21" y="108"/>
                    <a:pt x="26" y="105"/>
                    <a:pt x="32" y="105"/>
                  </a:cubicBezTo>
                  <a:cubicBezTo>
                    <a:pt x="44" y="105"/>
                    <a:pt x="53" y="114"/>
                    <a:pt x="53" y="126"/>
                  </a:cubicBezTo>
                  <a:cubicBezTo>
                    <a:pt x="53" y="137"/>
                    <a:pt x="44" y="146"/>
                    <a:pt x="32" y="146"/>
                  </a:cubicBezTo>
                  <a:cubicBezTo>
                    <a:pt x="26" y="146"/>
                    <a:pt x="21" y="143"/>
                    <a:pt x="17" y="139"/>
                  </a:cubicBezTo>
                  <a:cubicBezTo>
                    <a:pt x="15" y="137"/>
                    <a:pt x="14" y="136"/>
                    <a:pt x="12" y="136"/>
                  </a:cubicBezTo>
                  <a:cubicBezTo>
                    <a:pt x="9" y="136"/>
                    <a:pt x="6" y="136"/>
                    <a:pt x="2" y="136"/>
                  </a:cubicBezTo>
                  <a:cubicBezTo>
                    <a:pt x="1" y="136"/>
                    <a:pt x="0" y="137"/>
                    <a:pt x="0" y="139"/>
                  </a:cubicBezTo>
                  <a:cubicBezTo>
                    <a:pt x="0" y="158"/>
                    <a:pt x="0" y="178"/>
                    <a:pt x="0" y="198"/>
                  </a:cubicBezTo>
                  <a:cubicBezTo>
                    <a:pt x="132" y="198"/>
                    <a:pt x="12" y="198"/>
                    <a:pt x="145" y="198"/>
                  </a:cubicBezTo>
                  <a:cubicBezTo>
                    <a:pt x="145" y="178"/>
                    <a:pt x="145" y="158"/>
                    <a:pt x="145" y="139"/>
                  </a:cubicBezTo>
                  <a:cubicBezTo>
                    <a:pt x="145" y="137"/>
                    <a:pt x="144" y="136"/>
                    <a:pt x="142" y="136"/>
                  </a:cubicBezTo>
                  <a:cubicBezTo>
                    <a:pt x="139" y="136"/>
                    <a:pt x="136" y="136"/>
                    <a:pt x="133" y="136"/>
                  </a:cubicBezTo>
                  <a:cubicBezTo>
                    <a:pt x="130" y="136"/>
                    <a:pt x="130" y="137"/>
                    <a:pt x="127" y="139"/>
                  </a:cubicBezTo>
                  <a:cubicBezTo>
                    <a:pt x="124" y="143"/>
                    <a:pt x="118" y="146"/>
                    <a:pt x="112" y="146"/>
                  </a:cubicBezTo>
                  <a:cubicBezTo>
                    <a:pt x="101" y="146"/>
                    <a:pt x="92" y="137"/>
                    <a:pt x="92" y="126"/>
                  </a:cubicBezTo>
                  <a:cubicBezTo>
                    <a:pt x="92" y="114"/>
                    <a:pt x="101" y="105"/>
                    <a:pt x="112" y="105"/>
                  </a:cubicBezTo>
                  <a:cubicBezTo>
                    <a:pt x="118" y="105"/>
                    <a:pt x="124" y="108"/>
                    <a:pt x="127" y="112"/>
                  </a:cubicBezTo>
                  <a:cubicBezTo>
                    <a:pt x="130" y="115"/>
                    <a:pt x="130" y="115"/>
                    <a:pt x="133" y="115"/>
                  </a:cubicBezTo>
                  <a:cubicBezTo>
                    <a:pt x="136" y="115"/>
                    <a:pt x="139" y="115"/>
                    <a:pt x="142" y="115"/>
                  </a:cubicBezTo>
                  <a:cubicBezTo>
                    <a:pt x="144" y="115"/>
                    <a:pt x="145" y="114"/>
                    <a:pt x="145" y="113"/>
                  </a:cubicBezTo>
                  <a:cubicBezTo>
                    <a:pt x="145" y="93"/>
                    <a:pt x="145" y="73"/>
                    <a:pt x="145" y="53"/>
                  </a:cubicBezTo>
                  <a:cubicBezTo>
                    <a:pt x="125" y="53"/>
                    <a:pt x="105" y="53"/>
                    <a:pt x="85" y="53"/>
                  </a:cubicBezTo>
                  <a:cubicBezTo>
                    <a:pt x="84" y="53"/>
                    <a:pt x="83" y="52"/>
                    <a:pt x="83" y="51"/>
                  </a:cubicBezTo>
                  <a:cubicBezTo>
                    <a:pt x="83" y="48"/>
                    <a:pt x="83" y="44"/>
                    <a:pt x="83" y="41"/>
                  </a:cubicBezTo>
                  <a:cubicBezTo>
                    <a:pt x="83" y="39"/>
                    <a:pt x="83" y="38"/>
                    <a:pt x="86" y="36"/>
                  </a:cubicBezTo>
                  <a:cubicBezTo>
                    <a:pt x="90" y="32"/>
                    <a:pt x="93" y="27"/>
                    <a:pt x="93" y="21"/>
                  </a:cubicBezTo>
                  <a:cubicBezTo>
                    <a:pt x="93" y="10"/>
                    <a:pt x="84" y="0"/>
                    <a:pt x="72" y="0"/>
                  </a:cubicBezTo>
                  <a:cubicBezTo>
                    <a:pt x="61" y="0"/>
                    <a:pt x="52" y="10"/>
                    <a:pt x="52" y="21"/>
                  </a:cubicBezTo>
                  <a:cubicBezTo>
                    <a:pt x="52" y="27"/>
                    <a:pt x="55" y="32"/>
                    <a:pt x="59" y="36"/>
                  </a:cubicBezTo>
                  <a:cubicBezTo>
                    <a:pt x="62" y="38"/>
                    <a:pt x="62" y="39"/>
                    <a:pt x="62" y="41"/>
                  </a:cubicBezTo>
                  <a:cubicBezTo>
                    <a:pt x="62" y="44"/>
                    <a:pt x="62" y="48"/>
                    <a:pt x="62" y="50"/>
                  </a:cubicBezTo>
                  <a:cubicBezTo>
                    <a:pt x="62" y="52"/>
                    <a:pt x="61" y="53"/>
                    <a:pt x="59" y="5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p3d extrusionH="190500" contourW="19050">
              <a:bevelT prst="convex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C2ED7078-5EDE-42D8-81F6-199565AC2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0174" y="2962276"/>
              <a:ext cx="542925" cy="742950"/>
            </a:xfrm>
            <a:custGeom>
              <a:avLst/>
              <a:gdLst/>
              <a:ahLst/>
              <a:cxnLst>
                <a:cxn ang="0">
                  <a:pos x="60" y="53"/>
                </a:cxn>
                <a:cxn ang="0">
                  <a:pos x="0" y="53"/>
                </a:cxn>
                <a:cxn ang="0">
                  <a:pos x="0" y="198"/>
                </a:cxn>
                <a:cxn ang="0">
                  <a:pos x="145" y="198"/>
                </a:cxn>
                <a:cxn ang="0">
                  <a:pos x="145" y="139"/>
                </a:cxn>
                <a:cxn ang="0">
                  <a:pos x="143" y="136"/>
                </a:cxn>
                <a:cxn ang="0">
                  <a:pos x="133" y="136"/>
                </a:cxn>
                <a:cxn ang="0">
                  <a:pos x="128" y="139"/>
                </a:cxn>
                <a:cxn ang="0">
                  <a:pos x="113" y="146"/>
                </a:cxn>
                <a:cxn ang="0">
                  <a:pos x="92" y="126"/>
                </a:cxn>
                <a:cxn ang="0">
                  <a:pos x="113" y="105"/>
                </a:cxn>
                <a:cxn ang="0">
                  <a:pos x="128" y="112"/>
                </a:cxn>
                <a:cxn ang="0">
                  <a:pos x="133" y="115"/>
                </a:cxn>
                <a:cxn ang="0">
                  <a:pos x="143" y="115"/>
                </a:cxn>
                <a:cxn ang="0">
                  <a:pos x="145" y="113"/>
                </a:cxn>
                <a:cxn ang="0">
                  <a:pos x="145" y="53"/>
                </a:cxn>
                <a:cxn ang="0">
                  <a:pos x="86" y="53"/>
                </a:cxn>
                <a:cxn ang="0">
                  <a:pos x="83" y="51"/>
                </a:cxn>
                <a:cxn ang="0">
                  <a:pos x="83" y="41"/>
                </a:cxn>
                <a:cxn ang="0">
                  <a:pos x="86" y="36"/>
                </a:cxn>
                <a:cxn ang="0">
                  <a:pos x="93" y="21"/>
                </a:cxn>
                <a:cxn ang="0">
                  <a:pos x="73" y="0"/>
                </a:cxn>
                <a:cxn ang="0">
                  <a:pos x="52" y="21"/>
                </a:cxn>
                <a:cxn ang="0">
                  <a:pos x="59" y="36"/>
                </a:cxn>
                <a:cxn ang="0">
                  <a:pos x="62" y="41"/>
                </a:cxn>
                <a:cxn ang="0">
                  <a:pos x="62" y="50"/>
                </a:cxn>
                <a:cxn ang="0">
                  <a:pos x="60" y="53"/>
                </a:cxn>
              </a:cxnLst>
              <a:rect l="0" t="0" r="r" b="b"/>
              <a:pathLst>
                <a:path w="145" h="198">
                  <a:moveTo>
                    <a:pt x="60" y="53"/>
                  </a:moveTo>
                  <a:cubicBezTo>
                    <a:pt x="40" y="53"/>
                    <a:pt x="20" y="53"/>
                    <a:pt x="0" y="53"/>
                  </a:cubicBezTo>
                  <a:cubicBezTo>
                    <a:pt x="0" y="186"/>
                    <a:pt x="0" y="66"/>
                    <a:pt x="0" y="198"/>
                  </a:cubicBezTo>
                  <a:cubicBezTo>
                    <a:pt x="133" y="198"/>
                    <a:pt x="13" y="198"/>
                    <a:pt x="145" y="198"/>
                  </a:cubicBezTo>
                  <a:cubicBezTo>
                    <a:pt x="145" y="178"/>
                    <a:pt x="145" y="158"/>
                    <a:pt x="145" y="139"/>
                  </a:cubicBezTo>
                  <a:cubicBezTo>
                    <a:pt x="145" y="137"/>
                    <a:pt x="145" y="136"/>
                    <a:pt x="143" y="136"/>
                  </a:cubicBezTo>
                  <a:cubicBezTo>
                    <a:pt x="140" y="136"/>
                    <a:pt x="137" y="136"/>
                    <a:pt x="133" y="136"/>
                  </a:cubicBezTo>
                  <a:cubicBezTo>
                    <a:pt x="131" y="136"/>
                    <a:pt x="130" y="137"/>
                    <a:pt x="128" y="139"/>
                  </a:cubicBezTo>
                  <a:cubicBezTo>
                    <a:pt x="124" y="143"/>
                    <a:pt x="119" y="146"/>
                    <a:pt x="113" y="146"/>
                  </a:cubicBezTo>
                  <a:cubicBezTo>
                    <a:pt x="102" y="146"/>
                    <a:pt x="92" y="137"/>
                    <a:pt x="92" y="126"/>
                  </a:cubicBezTo>
                  <a:cubicBezTo>
                    <a:pt x="92" y="114"/>
                    <a:pt x="102" y="105"/>
                    <a:pt x="113" y="105"/>
                  </a:cubicBezTo>
                  <a:cubicBezTo>
                    <a:pt x="119" y="105"/>
                    <a:pt x="124" y="108"/>
                    <a:pt x="128" y="112"/>
                  </a:cubicBezTo>
                  <a:cubicBezTo>
                    <a:pt x="130" y="115"/>
                    <a:pt x="131" y="115"/>
                    <a:pt x="133" y="115"/>
                  </a:cubicBezTo>
                  <a:cubicBezTo>
                    <a:pt x="137" y="115"/>
                    <a:pt x="140" y="115"/>
                    <a:pt x="143" y="115"/>
                  </a:cubicBezTo>
                  <a:cubicBezTo>
                    <a:pt x="144" y="115"/>
                    <a:pt x="145" y="114"/>
                    <a:pt x="145" y="113"/>
                  </a:cubicBezTo>
                  <a:cubicBezTo>
                    <a:pt x="145" y="93"/>
                    <a:pt x="145" y="73"/>
                    <a:pt x="145" y="53"/>
                  </a:cubicBezTo>
                  <a:cubicBezTo>
                    <a:pt x="125" y="53"/>
                    <a:pt x="105" y="53"/>
                    <a:pt x="86" y="53"/>
                  </a:cubicBezTo>
                  <a:cubicBezTo>
                    <a:pt x="85" y="53"/>
                    <a:pt x="83" y="52"/>
                    <a:pt x="83" y="51"/>
                  </a:cubicBezTo>
                  <a:cubicBezTo>
                    <a:pt x="83" y="48"/>
                    <a:pt x="83" y="44"/>
                    <a:pt x="83" y="41"/>
                  </a:cubicBezTo>
                  <a:cubicBezTo>
                    <a:pt x="83" y="39"/>
                    <a:pt x="84" y="38"/>
                    <a:pt x="86" y="36"/>
                  </a:cubicBezTo>
                  <a:cubicBezTo>
                    <a:pt x="90" y="32"/>
                    <a:pt x="93" y="27"/>
                    <a:pt x="93" y="21"/>
                  </a:cubicBezTo>
                  <a:cubicBezTo>
                    <a:pt x="93" y="10"/>
                    <a:pt x="84" y="0"/>
                    <a:pt x="73" y="0"/>
                  </a:cubicBezTo>
                  <a:cubicBezTo>
                    <a:pt x="62" y="0"/>
                    <a:pt x="52" y="10"/>
                    <a:pt x="52" y="21"/>
                  </a:cubicBezTo>
                  <a:cubicBezTo>
                    <a:pt x="52" y="27"/>
                    <a:pt x="55" y="32"/>
                    <a:pt x="59" y="36"/>
                  </a:cubicBezTo>
                  <a:cubicBezTo>
                    <a:pt x="62" y="38"/>
                    <a:pt x="62" y="39"/>
                    <a:pt x="62" y="41"/>
                  </a:cubicBezTo>
                  <a:cubicBezTo>
                    <a:pt x="62" y="44"/>
                    <a:pt x="62" y="48"/>
                    <a:pt x="62" y="50"/>
                  </a:cubicBezTo>
                  <a:cubicBezTo>
                    <a:pt x="62" y="52"/>
                    <a:pt x="61" y="53"/>
                    <a:pt x="60" y="5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p3d extrusionH="190500" contourW="19050">
              <a:bevelT prst="convex"/>
              <a:contourClr>
                <a:srgbClr val="AFEAFF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Freeform 75">
              <a:extLst>
                <a:ext uri="{FF2B5EF4-FFF2-40B4-BE49-F238E27FC236}">
                  <a16:creationId xmlns:a16="http://schemas.microsoft.com/office/drawing/2014/main" id="{6773A55B-D1E1-420C-A54B-229DF97F4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067" y="3160713"/>
              <a:ext cx="941388" cy="544513"/>
            </a:xfrm>
            <a:custGeom>
              <a:avLst/>
              <a:gdLst/>
              <a:ahLst/>
              <a:cxnLst>
                <a:cxn ang="0">
                  <a:pos x="198" y="60"/>
                </a:cxn>
                <a:cxn ang="0">
                  <a:pos x="198" y="0"/>
                </a:cxn>
                <a:cxn ang="0">
                  <a:pos x="138" y="0"/>
                </a:cxn>
                <a:cxn ang="0">
                  <a:pos x="136" y="3"/>
                </a:cxn>
                <a:cxn ang="0">
                  <a:pos x="136" y="12"/>
                </a:cxn>
                <a:cxn ang="0">
                  <a:pos x="139" y="17"/>
                </a:cxn>
                <a:cxn ang="0">
                  <a:pos x="146" y="33"/>
                </a:cxn>
                <a:cxn ang="0">
                  <a:pos x="126" y="53"/>
                </a:cxn>
                <a:cxn ang="0">
                  <a:pos x="105" y="33"/>
                </a:cxn>
                <a:cxn ang="0">
                  <a:pos x="112" y="17"/>
                </a:cxn>
                <a:cxn ang="0">
                  <a:pos x="115" y="12"/>
                </a:cxn>
                <a:cxn ang="0">
                  <a:pos x="115" y="3"/>
                </a:cxn>
                <a:cxn ang="0">
                  <a:pos x="113" y="0"/>
                </a:cxn>
                <a:cxn ang="0">
                  <a:pos x="53" y="0"/>
                </a:cxn>
                <a:cxn ang="0">
                  <a:pos x="53" y="60"/>
                </a:cxn>
                <a:cxn ang="0">
                  <a:pos x="50" y="62"/>
                </a:cxn>
                <a:cxn ang="0">
                  <a:pos x="41" y="62"/>
                </a:cxn>
                <a:cxn ang="0">
                  <a:pos x="36" y="59"/>
                </a:cxn>
                <a:cxn ang="0">
                  <a:pos x="21" y="52"/>
                </a:cxn>
                <a:cxn ang="0">
                  <a:pos x="0" y="73"/>
                </a:cxn>
                <a:cxn ang="0">
                  <a:pos x="21" y="93"/>
                </a:cxn>
                <a:cxn ang="0">
                  <a:pos x="36" y="86"/>
                </a:cxn>
                <a:cxn ang="0">
                  <a:pos x="41" y="83"/>
                </a:cxn>
                <a:cxn ang="0">
                  <a:pos x="51" y="83"/>
                </a:cxn>
                <a:cxn ang="0">
                  <a:pos x="53" y="86"/>
                </a:cxn>
                <a:cxn ang="0">
                  <a:pos x="53" y="145"/>
                </a:cxn>
                <a:cxn ang="0">
                  <a:pos x="198" y="145"/>
                </a:cxn>
                <a:cxn ang="0">
                  <a:pos x="198" y="86"/>
                </a:cxn>
                <a:cxn ang="0">
                  <a:pos x="201" y="83"/>
                </a:cxn>
                <a:cxn ang="0">
                  <a:pos x="210" y="83"/>
                </a:cxn>
                <a:cxn ang="0">
                  <a:pos x="215" y="86"/>
                </a:cxn>
                <a:cxn ang="0">
                  <a:pos x="231" y="93"/>
                </a:cxn>
                <a:cxn ang="0">
                  <a:pos x="251" y="73"/>
                </a:cxn>
                <a:cxn ang="0">
                  <a:pos x="231" y="52"/>
                </a:cxn>
                <a:cxn ang="0">
                  <a:pos x="215" y="59"/>
                </a:cxn>
                <a:cxn ang="0">
                  <a:pos x="210" y="62"/>
                </a:cxn>
                <a:cxn ang="0">
                  <a:pos x="201" y="62"/>
                </a:cxn>
                <a:cxn ang="0">
                  <a:pos x="198" y="60"/>
                </a:cxn>
              </a:cxnLst>
              <a:rect l="0" t="0" r="r" b="b"/>
              <a:pathLst>
                <a:path w="251" h="145">
                  <a:moveTo>
                    <a:pt x="198" y="60"/>
                  </a:moveTo>
                  <a:cubicBezTo>
                    <a:pt x="198" y="40"/>
                    <a:pt x="198" y="20"/>
                    <a:pt x="198" y="0"/>
                  </a:cubicBezTo>
                  <a:cubicBezTo>
                    <a:pt x="178" y="0"/>
                    <a:pt x="158" y="0"/>
                    <a:pt x="138" y="0"/>
                  </a:cubicBezTo>
                  <a:cubicBezTo>
                    <a:pt x="138" y="0"/>
                    <a:pt x="136" y="1"/>
                    <a:pt x="136" y="3"/>
                  </a:cubicBezTo>
                  <a:cubicBezTo>
                    <a:pt x="136" y="6"/>
                    <a:pt x="136" y="9"/>
                    <a:pt x="136" y="12"/>
                  </a:cubicBezTo>
                  <a:cubicBezTo>
                    <a:pt x="136" y="15"/>
                    <a:pt x="137" y="15"/>
                    <a:pt x="139" y="17"/>
                  </a:cubicBezTo>
                  <a:cubicBezTo>
                    <a:pt x="143" y="21"/>
                    <a:pt x="146" y="27"/>
                    <a:pt x="146" y="33"/>
                  </a:cubicBezTo>
                  <a:cubicBezTo>
                    <a:pt x="146" y="44"/>
                    <a:pt x="137" y="53"/>
                    <a:pt x="126" y="53"/>
                  </a:cubicBezTo>
                  <a:cubicBezTo>
                    <a:pt x="114" y="53"/>
                    <a:pt x="105" y="44"/>
                    <a:pt x="105" y="33"/>
                  </a:cubicBezTo>
                  <a:cubicBezTo>
                    <a:pt x="105" y="27"/>
                    <a:pt x="108" y="21"/>
                    <a:pt x="112" y="17"/>
                  </a:cubicBezTo>
                  <a:cubicBezTo>
                    <a:pt x="115" y="15"/>
                    <a:pt x="115" y="15"/>
                    <a:pt x="115" y="12"/>
                  </a:cubicBezTo>
                  <a:cubicBezTo>
                    <a:pt x="115" y="9"/>
                    <a:pt x="115" y="6"/>
                    <a:pt x="115" y="3"/>
                  </a:cubicBezTo>
                  <a:cubicBezTo>
                    <a:pt x="115" y="1"/>
                    <a:pt x="114" y="0"/>
                    <a:pt x="113" y="0"/>
                  </a:cubicBezTo>
                  <a:cubicBezTo>
                    <a:pt x="93" y="0"/>
                    <a:pt x="73" y="0"/>
                    <a:pt x="53" y="0"/>
                  </a:cubicBezTo>
                  <a:cubicBezTo>
                    <a:pt x="53" y="20"/>
                    <a:pt x="53" y="40"/>
                    <a:pt x="53" y="60"/>
                  </a:cubicBezTo>
                  <a:cubicBezTo>
                    <a:pt x="53" y="61"/>
                    <a:pt x="52" y="62"/>
                    <a:pt x="50" y="62"/>
                  </a:cubicBezTo>
                  <a:cubicBezTo>
                    <a:pt x="47" y="62"/>
                    <a:pt x="44" y="62"/>
                    <a:pt x="41" y="62"/>
                  </a:cubicBezTo>
                  <a:cubicBezTo>
                    <a:pt x="38" y="62"/>
                    <a:pt x="38" y="62"/>
                    <a:pt x="36" y="59"/>
                  </a:cubicBezTo>
                  <a:cubicBezTo>
                    <a:pt x="32" y="55"/>
                    <a:pt x="27" y="52"/>
                    <a:pt x="21" y="52"/>
                  </a:cubicBezTo>
                  <a:cubicBezTo>
                    <a:pt x="9" y="52"/>
                    <a:pt x="0" y="61"/>
                    <a:pt x="0" y="73"/>
                  </a:cubicBezTo>
                  <a:cubicBezTo>
                    <a:pt x="0" y="84"/>
                    <a:pt x="9" y="93"/>
                    <a:pt x="21" y="93"/>
                  </a:cubicBezTo>
                  <a:cubicBezTo>
                    <a:pt x="27" y="93"/>
                    <a:pt x="32" y="90"/>
                    <a:pt x="36" y="86"/>
                  </a:cubicBezTo>
                  <a:cubicBezTo>
                    <a:pt x="38" y="84"/>
                    <a:pt x="38" y="83"/>
                    <a:pt x="41" y="83"/>
                  </a:cubicBezTo>
                  <a:cubicBezTo>
                    <a:pt x="44" y="83"/>
                    <a:pt x="47" y="83"/>
                    <a:pt x="51" y="83"/>
                  </a:cubicBezTo>
                  <a:cubicBezTo>
                    <a:pt x="52" y="83"/>
                    <a:pt x="53" y="84"/>
                    <a:pt x="53" y="86"/>
                  </a:cubicBezTo>
                  <a:cubicBezTo>
                    <a:pt x="53" y="105"/>
                    <a:pt x="53" y="125"/>
                    <a:pt x="53" y="145"/>
                  </a:cubicBezTo>
                  <a:cubicBezTo>
                    <a:pt x="186" y="145"/>
                    <a:pt x="66" y="145"/>
                    <a:pt x="198" y="145"/>
                  </a:cubicBezTo>
                  <a:cubicBezTo>
                    <a:pt x="198" y="125"/>
                    <a:pt x="198" y="105"/>
                    <a:pt x="198" y="86"/>
                  </a:cubicBezTo>
                  <a:cubicBezTo>
                    <a:pt x="198" y="84"/>
                    <a:pt x="199" y="83"/>
                    <a:pt x="201" y="83"/>
                  </a:cubicBezTo>
                  <a:cubicBezTo>
                    <a:pt x="204" y="83"/>
                    <a:pt x="207" y="83"/>
                    <a:pt x="210" y="83"/>
                  </a:cubicBezTo>
                  <a:cubicBezTo>
                    <a:pt x="213" y="83"/>
                    <a:pt x="213" y="84"/>
                    <a:pt x="215" y="86"/>
                  </a:cubicBezTo>
                  <a:cubicBezTo>
                    <a:pt x="219" y="90"/>
                    <a:pt x="225" y="93"/>
                    <a:pt x="231" y="93"/>
                  </a:cubicBezTo>
                  <a:cubicBezTo>
                    <a:pt x="242" y="93"/>
                    <a:pt x="251" y="84"/>
                    <a:pt x="251" y="73"/>
                  </a:cubicBezTo>
                  <a:cubicBezTo>
                    <a:pt x="251" y="61"/>
                    <a:pt x="242" y="52"/>
                    <a:pt x="231" y="52"/>
                  </a:cubicBezTo>
                  <a:cubicBezTo>
                    <a:pt x="225" y="52"/>
                    <a:pt x="219" y="55"/>
                    <a:pt x="215" y="59"/>
                  </a:cubicBezTo>
                  <a:cubicBezTo>
                    <a:pt x="213" y="62"/>
                    <a:pt x="213" y="62"/>
                    <a:pt x="210" y="62"/>
                  </a:cubicBezTo>
                  <a:cubicBezTo>
                    <a:pt x="207" y="62"/>
                    <a:pt x="204" y="62"/>
                    <a:pt x="201" y="62"/>
                  </a:cubicBezTo>
                  <a:cubicBezTo>
                    <a:pt x="199" y="62"/>
                    <a:pt x="198" y="61"/>
                    <a:pt x="198" y="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p3d extrusionH="190500" contourW="19050">
              <a:bevelT prst="convex"/>
              <a:contourClr>
                <a:srgbClr val="AFEAFF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Freeform 76">
              <a:extLst>
                <a:ext uri="{FF2B5EF4-FFF2-40B4-BE49-F238E27FC236}">
                  <a16:creationId xmlns:a16="http://schemas.microsoft.com/office/drawing/2014/main" id="{CA3D1F98-F779-4E6E-8277-C43C04DBE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959" y="2961482"/>
              <a:ext cx="542925" cy="938213"/>
            </a:xfrm>
            <a:custGeom>
              <a:avLst/>
              <a:gdLst/>
              <a:ahLst/>
              <a:cxnLst>
                <a:cxn ang="0">
                  <a:pos x="60" y="53"/>
                </a:cxn>
                <a:cxn ang="0">
                  <a:pos x="0" y="53"/>
                </a:cxn>
                <a:cxn ang="0">
                  <a:pos x="0" y="113"/>
                </a:cxn>
                <a:cxn ang="0">
                  <a:pos x="3" y="115"/>
                </a:cxn>
                <a:cxn ang="0">
                  <a:pos x="12" y="115"/>
                </a:cxn>
                <a:cxn ang="0">
                  <a:pos x="18" y="112"/>
                </a:cxn>
                <a:cxn ang="0">
                  <a:pos x="33" y="105"/>
                </a:cxn>
                <a:cxn ang="0">
                  <a:pos x="53" y="125"/>
                </a:cxn>
                <a:cxn ang="0">
                  <a:pos x="33" y="146"/>
                </a:cxn>
                <a:cxn ang="0">
                  <a:pos x="18" y="139"/>
                </a:cxn>
                <a:cxn ang="0">
                  <a:pos x="12" y="136"/>
                </a:cxn>
                <a:cxn ang="0">
                  <a:pos x="3" y="136"/>
                </a:cxn>
                <a:cxn ang="0">
                  <a:pos x="0" y="138"/>
                </a:cxn>
                <a:cxn ang="0">
                  <a:pos x="0" y="198"/>
                </a:cxn>
                <a:cxn ang="0">
                  <a:pos x="60" y="198"/>
                </a:cxn>
                <a:cxn ang="0">
                  <a:pos x="62" y="200"/>
                </a:cxn>
                <a:cxn ang="0">
                  <a:pos x="62" y="210"/>
                </a:cxn>
                <a:cxn ang="0">
                  <a:pos x="59" y="215"/>
                </a:cxn>
                <a:cxn ang="0">
                  <a:pos x="52" y="230"/>
                </a:cxn>
                <a:cxn ang="0">
                  <a:pos x="73" y="250"/>
                </a:cxn>
                <a:cxn ang="0">
                  <a:pos x="93" y="230"/>
                </a:cxn>
                <a:cxn ang="0">
                  <a:pos x="86" y="215"/>
                </a:cxn>
                <a:cxn ang="0">
                  <a:pos x="83" y="210"/>
                </a:cxn>
                <a:cxn ang="0">
                  <a:pos x="83" y="200"/>
                </a:cxn>
                <a:cxn ang="0">
                  <a:pos x="86" y="198"/>
                </a:cxn>
                <a:cxn ang="0">
                  <a:pos x="145" y="198"/>
                </a:cxn>
                <a:cxn ang="0">
                  <a:pos x="145" y="138"/>
                </a:cxn>
                <a:cxn ang="0">
                  <a:pos x="143" y="136"/>
                </a:cxn>
                <a:cxn ang="0">
                  <a:pos x="133" y="136"/>
                </a:cxn>
                <a:cxn ang="0">
                  <a:pos x="128" y="139"/>
                </a:cxn>
                <a:cxn ang="0">
                  <a:pos x="113" y="146"/>
                </a:cxn>
                <a:cxn ang="0">
                  <a:pos x="92" y="125"/>
                </a:cxn>
                <a:cxn ang="0">
                  <a:pos x="113" y="105"/>
                </a:cxn>
                <a:cxn ang="0">
                  <a:pos x="128" y="112"/>
                </a:cxn>
                <a:cxn ang="0">
                  <a:pos x="133" y="115"/>
                </a:cxn>
                <a:cxn ang="0">
                  <a:pos x="143" y="115"/>
                </a:cxn>
                <a:cxn ang="0">
                  <a:pos x="145" y="113"/>
                </a:cxn>
                <a:cxn ang="0">
                  <a:pos x="145" y="53"/>
                </a:cxn>
                <a:cxn ang="0">
                  <a:pos x="86" y="53"/>
                </a:cxn>
                <a:cxn ang="0">
                  <a:pos x="83" y="50"/>
                </a:cxn>
                <a:cxn ang="0">
                  <a:pos x="83" y="41"/>
                </a:cxn>
                <a:cxn ang="0">
                  <a:pos x="86" y="36"/>
                </a:cxn>
                <a:cxn ang="0">
                  <a:pos x="93" y="20"/>
                </a:cxn>
                <a:cxn ang="0">
                  <a:pos x="73" y="0"/>
                </a:cxn>
                <a:cxn ang="0">
                  <a:pos x="52" y="20"/>
                </a:cxn>
                <a:cxn ang="0">
                  <a:pos x="59" y="36"/>
                </a:cxn>
                <a:cxn ang="0">
                  <a:pos x="62" y="41"/>
                </a:cxn>
                <a:cxn ang="0">
                  <a:pos x="62" y="50"/>
                </a:cxn>
                <a:cxn ang="0">
                  <a:pos x="60" y="53"/>
                </a:cxn>
              </a:cxnLst>
              <a:rect l="0" t="0" r="r" b="b"/>
              <a:pathLst>
                <a:path w="145" h="250">
                  <a:moveTo>
                    <a:pt x="60" y="53"/>
                  </a:moveTo>
                  <a:cubicBezTo>
                    <a:pt x="40" y="53"/>
                    <a:pt x="20" y="53"/>
                    <a:pt x="0" y="53"/>
                  </a:cubicBezTo>
                  <a:cubicBezTo>
                    <a:pt x="0" y="73"/>
                    <a:pt x="0" y="93"/>
                    <a:pt x="0" y="113"/>
                  </a:cubicBezTo>
                  <a:cubicBezTo>
                    <a:pt x="0" y="113"/>
                    <a:pt x="1" y="115"/>
                    <a:pt x="3" y="115"/>
                  </a:cubicBezTo>
                  <a:cubicBezTo>
                    <a:pt x="6" y="115"/>
                    <a:pt x="9" y="115"/>
                    <a:pt x="12" y="115"/>
                  </a:cubicBezTo>
                  <a:cubicBezTo>
                    <a:pt x="15" y="115"/>
                    <a:pt x="15" y="115"/>
                    <a:pt x="18" y="112"/>
                  </a:cubicBezTo>
                  <a:cubicBezTo>
                    <a:pt x="21" y="108"/>
                    <a:pt x="27" y="105"/>
                    <a:pt x="33" y="105"/>
                  </a:cubicBezTo>
                  <a:cubicBezTo>
                    <a:pt x="44" y="105"/>
                    <a:pt x="53" y="114"/>
                    <a:pt x="53" y="125"/>
                  </a:cubicBezTo>
                  <a:cubicBezTo>
                    <a:pt x="53" y="137"/>
                    <a:pt x="44" y="146"/>
                    <a:pt x="33" y="146"/>
                  </a:cubicBezTo>
                  <a:cubicBezTo>
                    <a:pt x="27" y="146"/>
                    <a:pt x="21" y="143"/>
                    <a:pt x="18" y="139"/>
                  </a:cubicBezTo>
                  <a:cubicBezTo>
                    <a:pt x="15" y="136"/>
                    <a:pt x="15" y="136"/>
                    <a:pt x="12" y="136"/>
                  </a:cubicBezTo>
                  <a:cubicBezTo>
                    <a:pt x="9" y="136"/>
                    <a:pt x="6" y="136"/>
                    <a:pt x="3" y="136"/>
                  </a:cubicBezTo>
                  <a:cubicBezTo>
                    <a:pt x="1" y="136"/>
                    <a:pt x="0" y="137"/>
                    <a:pt x="0" y="138"/>
                  </a:cubicBezTo>
                  <a:cubicBezTo>
                    <a:pt x="0" y="158"/>
                    <a:pt x="0" y="178"/>
                    <a:pt x="0" y="198"/>
                  </a:cubicBezTo>
                  <a:cubicBezTo>
                    <a:pt x="20" y="198"/>
                    <a:pt x="40" y="198"/>
                    <a:pt x="60" y="198"/>
                  </a:cubicBezTo>
                  <a:cubicBezTo>
                    <a:pt x="61" y="198"/>
                    <a:pt x="62" y="199"/>
                    <a:pt x="62" y="200"/>
                  </a:cubicBezTo>
                  <a:cubicBezTo>
                    <a:pt x="62" y="204"/>
                    <a:pt x="62" y="206"/>
                    <a:pt x="62" y="210"/>
                  </a:cubicBezTo>
                  <a:cubicBezTo>
                    <a:pt x="62" y="212"/>
                    <a:pt x="62" y="212"/>
                    <a:pt x="59" y="215"/>
                  </a:cubicBezTo>
                  <a:cubicBezTo>
                    <a:pt x="55" y="218"/>
                    <a:pt x="52" y="224"/>
                    <a:pt x="52" y="230"/>
                  </a:cubicBezTo>
                  <a:cubicBezTo>
                    <a:pt x="52" y="241"/>
                    <a:pt x="62" y="250"/>
                    <a:pt x="73" y="250"/>
                  </a:cubicBezTo>
                  <a:cubicBezTo>
                    <a:pt x="84" y="250"/>
                    <a:pt x="93" y="241"/>
                    <a:pt x="93" y="230"/>
                  </a:cubicBezTo>
                  <a:cubicBezTo>
                    <a:pt x="93" y="224"/>
                    <a:pt x="91" y="218"/>
                    <a:pt x="86" y="215"/>
                  </a:cubicBezTo>
                  <a:cubicBezTo>
                    <a:pt x="84" y="212"/>
                    <a:pt x="83" y="212"/>
                    <a:pt x="83" y="210"/>
                  </a:cubicBezTo>
                  <a:cubicBezTo>
                    <a:pt x="83" y="206"/>
                    <a:pt x="83" y="203"/>
                    <a:pt x="83" y="200"/>
                  </a:cubicBezTo>
                  <a:cubicBezTo>
                    <a:pt x="84" y="199"/>
                    <a:pt x="85" y="198"/>
                    <a:pt x="86" y="198"/>
                  </a:cubicBezTo>
                  <a:cubicBezTo>
                    <a:pt x="105" y="198"/>
                    <a:pt x="126" y="198"/>
                    <a:pt x="145" y="198"/>
                  </a:cubicBezTo>
                  <a:cubicBezTo>
                    <a:pt x="145" y="178"/>
                    <a:pt x="145" y="158"/>
                    <a:pt x="145" y="138"/>
                  </a:cubicBezTo>
                  <a:cubicBezTo>
                    <a:pt x="145" y="137"/>
                    <a:pt x="145" y="136"/>
                    <a:pt x="143" y="136"/>
                  </a:cubicBezTo>
                  <a:cubicBezTo>
                    <a:pt x="140" y="136"/>
                    <a:pt x="137" y="136"/>
                    <a:pt x="133" y="136"/>
                  </a:cubicBezTo>
                  <a:cubicBezTo>
                    <a:pt x="131" y="136"/>
                    <a:pt x="130" y="136"/>
                    <a:pt x="128" y="139"/>
                  </a:cubicBezTo>
                  <a:cubicBezTo>
                    <a:pt x="124" y="143"/>
                    <a:pt x="119" y="146"/>
                    <a:pt x="113" y="146"/>
                  </a:cubicBezTo>
                  <a:cubicBezTo>
                    <a:pt x="102" y="146"/>
                    <a:pt x="92" y="137"/>
                    <a:pt x="92" y="125"/>
                  </a:cubicBezTo>
                  <a:cubicBezTo>
                    <a:pt x="92" y="114"/>
                    <a:pt x="102" y="105"/>
                    <a:pt x="113" y="105"/>
                  </a:cubicBezTo>
                  <a:cubicBezTo>
                    <a:pt x="119" y="105"/>
                    <a:pt x="124" y="108"/>
                    <a:pt x="128" y="112"/>
                  </a:cubicBezTo>
                  <a:cubicBezTo>
                    <a:pt x="130" y="115"/>
                    <a:pt x="131" y="115"/>
                    <a:pt x="133" y="115"/>
                  </a:cubicBezTo>
                  <a:cubicBezTo>
                    <a:pt x="137" y="115"/>
                    <a:pt x="140" y="115"/>
                    <a:pt x="143" y="115"/>
                  </a:cubicBezTo>
                  <a:cubicBezTo>
                    <a:pt x="144" y="115"/>
                    <a:pt x="145" y="113"/>
                    <a:pt x="145" y="113"/>
                  </a:cubicBezTo>
                  <a:cubicBezTo>
                    <a:pt x="145" y="93"/>
                    <a:pt x="145" y="73"/>
                    <a:pt x="145" y="53"/>
                  </a:cubicBezTo>
                  <a:cubicBezTo>
                    <a:pt x="126" y="53"/>
                    <a:pt x="105" y="53"/>
                    <a:pt x="86" y="53"/>
                  </a:cubicBezTo>
                  <a:cubicBezTo>
                    <a:pt x="85" y="53"/>
                    <a:pt x="84" y="52"/>
                    <a:pt x="83" y="50"/>
                  </a:cubicBezTo>
                  <a:cubicBezTo>
                    <a:pt x="83" y="47"/>
                    <a:pt x="83" y="44"/>
                    <a:pt x="83" y="41"/>
                  </a:cubicBezTo>
                  <a:cubicBezTo>
                    <a:pt x="83" y="38"/>
                    <a:pt x="84" y="38"/>
                    <a:pt x="86" y="36"/>
                  </a:cubicBezTo>
                  <a:cubicBezTo>
                    <a:pt x="91" y="32"/>
                    <a:pt x="93" y="26"/>
                    <a:pt x="93" y="20"/>
                  </a:cubicBezTo>
                  <a:cubicBezTo>
                    <a:pt x="93" y="9"/>
                    <a:pt x="84" y="0"/>
                    <a:pt x="73" y="0"/>
                  </a:cubicBezTo>
                  <a:cubicBezTo>
                    <a:pt x="62" y="0"/>
                    <a:pt x="52" y="9"/>
                    <a:pt x="52" y="20"/>
                  </a:cubicBezTo>
                  <a:cubicBezTo>
                    <a:pt x="52" y="26"/>
                    <a:pt x="55" y="32"/>
                    <a:pt x="59" y="36"/>
                  </a:cubicBezTo>
                  <a:cubicBezTo>
                    <a:pt x="62" y="38"/>
                    <a:pt x="62" y="38"/>
                    <a:pt x="62" y="41"/>
                  </a:cubicBezTo>
                  <a:cubicBezTo>
                    <a:pt x="62" y="44"/>
                    <a:pt x="62" y="47"/>
                    <a:pt x="62" y="50"/>
                  </a:cubicBezTo>
                  <a:cubicBezTo>
                    <a:pt x="62" y="52"/>
                    <a:pt x="61" y="53"/>
                    <a:pt x="60" y="5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p3d extrusionH="190500" contourW="19050">
              <a:bevelT prst="convex"/>
              <a:contourClr>
                <a:srgbClr val="89FF8C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Freeform 77">
              <a:extLst>
                <a:ext uri="{FF2B5EF4-FFF2-40B4-BE49-F238E27FC236}">
                  <a16:creationId xmlns:a16="http://schemas.microsoft.com/office/drawing/2014/main" id="{F33CB988-F85A-469D-A53F-8A4E976F6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388" y="3160713"/>
              <a:ext cx="941388" cy="544513"/>
            </a:xfrm>
            <a:custGeom>
              <a:avLst/>
              <a:gdLst/>
              <a:ahLst/>
              <a:cxnLst>
                <a:cxn ang="0">
                  <a:pos x="198" y="60"/>
                </a:cxn>
                <a:cxn ang="0">
                  <a:pos x="198" y="0"/>
                </a:cxn>
                <a:cxn ang="0">
                  <a:pos x="138" y="0"/>
                </a:cxn>
                <a:cxn ang="0">
                  <a:pos x="136" y="3"/>
                </a:cxn>
                <a:cxn ang="0">
                  <a:pos x="136" y="12"/>
                </a:cxn>
                <a:cxn ang="0">
                  <a:pos x="139" y="17"/>
                </a:cxn>
                <a:cxn ang="0">
                  <a:pos x="145" y="32"/>
                </a:cxn>
                <a:cxn ang="0">
                  <a:pos x="125" y="53"/>
                </a:cxn>
                <a:cxn ang="0">
                  <a:pos x="105" y="32"/>
                </a:cxn>
                <a:cxn ang="0">
                  <a:pos x="112" y="17"/>
                </a:cxn>
                <a:cxn ang="0">
                  <a:pos x="115" y="12"/>
                </a:cxn>
                <a:cxn ang="0">
                  <a:pos x="115" y="3"/>
                </a:cxn>
                <a:cxn ang="0">
                  <a:pos x="113" y="0"/>
                </a:cxn>
                <a:cxn ang="0">
                  <a:pos x="53" y="0"/>
                </a:cxn>
                <a:cxn ang="0">
                  <a:pos x="53" y="60"/>
                </a:cxn>
                <a:cxn ang="0">
                  <a:pos x="50" y="62"/>
                </a:cxn>
                <a:cxn ang="0">
                  <a:pos x="41" y="62"/>
                </a:cxn>
                <a:cxn ang="0">
                  <a:pos x="35" y="59"/>
                </a:cxn>
                <a:cxn ang="0">
                  <a:pos x="20" y="52"/>
                </a:cxn>
                <a:cxn ang="0">
                  <a:pos x="0" y="73"/>
                </a:cxn>
                <a:cxn ang="0">
                  <a:pos x="20" y="93"/>
                </a:cxn>
                <a:cxn ang="0">
                  <a:pos x="35" y="86"/>
                </a:cxn>
                <a:cxn ang="0">
                  <a:pos x="41" y="83"/>
                </a:cxn>
                <a:cxn ang="0">
                  <a:pos x="50" y="83"/>
                </a:cxn>
                <a:cxn ang="0">
                  <a:pos x="53" y="85"/>
                </a:cxn>
                <a:cxn ang="0">
                  <a:pos x="53" y="145"/>
                </a:cxn>
                <a:cxn ang="0">
                  <a:pos x="113" y="145"/>
                </a:cxn>
                <a:cxn ang="0">
                  <a:pos x="115" y="142"/>
                </a:cxn>
                <a:cxn ang="0">
                  <a:pos x="115" y="133"/>
                </a:cxn>
                <a:cxn ang="0">
                  <a:pos x="112" y="128"/>
                </a:cxn>
                <a:cxn ang="0">
                  <a:pos x="105" y="112"/>
                </a:cxn>
                <a:cxn ang="0">
                  <a:pos x="125" y="92"/>
                </a:cxn>
                <a:cxn ang="0">
                  <a:pos x="145" y="112"/>
                </a:cxn>
                <a:cxn ang="0">
                  <a:pos x="139" y="128"/>
                </a:cxn>
                <a:cxn ang="0">
                  <a:pos x="136" y="133"/>
                </a:cxn>
                <a:cxn ang="0">
                  <a:pos x="136" y="142"/>
                </a:cxn>
                <a:cxn ang="0">
                  <a:pos x="138" y="145"/>
                </a:cxn>
                <a:cxn ang="0">
                  <a:pos x="198" y="145"/>
                </a:cxn>
                <a:cxn ang="0">
                  <a:pos x="198" y="85"/>
                </a:cxn>
                <a:cxn ang="0">
                  <a:pos x="200" y="83"/>
                </a:cxn>
                <a:cxn ang="0">
                  <a:pos x="210" y="83"/>
                </a:cxn>
                <a:cxn ang="0">
                  <a:pos x="215" y="86"/>
                </a:cxn>
                <a:cxn ang="0">
                  <a:pos x="230" y="93"/>
                </a:cxn>
                <a:cxn ang="0">
                  <a:pos x="251" y="73"/>
                </a:cxn>
                <a:cxn ang="0">
                  <a:pos x="230" y="52"/>
                </a:cxn>
                <a:cxn ang="0">
                  <a:pos x="215" y="59"/>
                </a:cxn>
                <a:cxn ang="0">
                  <a:pos x="210" y="62"/>
                </a:cxn>
                <a:cxn ang="0">
                  <a:pos x="200" y="62"/>
                </a:cxn>
                <a:cxn ang="0">
                  <a:pos x="198" y="60"/>
                </a:cxn>
              </a:cxnLst>
              <a:rect l="0" t="0" r="r" b="b"/>
              <a:pathLst>
                <a:path w="251" h="145">
                  <a:moveTo>
                    <a:pt x="198" y="60"/>
                  </a:moveTo>
                  <a:cubicBezTo>
                    <a:pt x="198" y="40"/>
                    <a:pt x="198" y="20"/>
                    <a:pt x="198" y="0"/>
                  </a:cubicBezTo>
                  <a:cubicBezTo>
                    <a:pt x="178" y="0"/>
                    <a:pt x="158" y="0"/>
                    <a:pt x="138" y="0"/>
                  </a:cubicBezTo>
                  <a:cubicBezTo>
                    <a:pt x="137" y="0"/>
                    <a:pt x="136" y="1"/>
                    <a:pt x="136" y="3"/>
                  </a:cubicBezTo>
                  <a:cubicBezTo>
                    <a:pt x="136" y="6"/>
                    <a:pt x="136" y="9"/>
                    <a:pt x="136" y="12"/>
                  </a:cubicBezTo>
                  <a:cubicBezTo>
                    <a:pt x="136" y="15"/>
                    <a:pt x="136" y="15"/>
                    <a:pt x="139" y="17"/>
                  </a:cubicBezTo>
                  <a:cubicBezTo>
                    <a:pt x="143" y="21"/>
                    <a:pt x="145" y="26"/>
                    <a:pt x="145" y="32"/>
                  </a:cubicBezTo>
                  <a:cubicBezTo>
                    <a:pt x="145" y="44"/>
                    <a:pt x="137" y="53"/>
                    <a:pt x="125" y="53"/>
                  </a:cubicBezTo>
                  <a:cubicBezTo>
                    <a:pt x="114" y="53"/>
                    <a:pt x="105" y="44"/>
                    <a:pt x="105" y="32"/>
                  </a:cubicBezTo>
                  <a:cubicBezTo>
                    <a:pt x="105" y="26"/>
                    <a:pt x="107" y="21"/>
                    <a:pt x="112" y="17"/>
                  </a:cubicBezTo>
                  <a:cubicBezTo>
                    <a:pt x="114" y="15"/>
                    <a:pt x="115" y="14"/>
                    <a:pt x="115" y="12"/>
                  </a:cubicBezTo>
                  <a:cubicBezTo>
                    <a:pt x="115" y="9"/>
                    <a:pt x="115" y="6"/>
                    <a:pt x="115" y="3"/>
                  </a:cubicBezTo>
                  <a:cubicBezTo>
                    <a:pt x="115" y="1"/>
                    <a:pt x="114" y="0"/>
                    <a:pt x="113" y="0"/>
                  </a:cubicBezTo>
                  <a:cubicBezTo>
                    <a:pt x="92" y="0"/>
                    <a:pt x="73" y="0"/>
                    <a:pt x="53" y="0"/>
                  </a:cubicBezTo>
                  <a:cubicBezTo>
                    <a:pt x="53" y="20"/>
                    <a:pt x="53" y="40"/>
                    <a:pt x="53" y="60"/>
                  </a:cubicBezTo>
                  <a:cubicBezTo>
                    <a:pt x="53" y="61"/>
                    <a:pt x="52" y="62"/>
                    <a:pt x="50" y="62"/>
                  </a:cubicBezTo>
                  <a:cubicBezTo>
                    <a:pt x="47" y="62"/>
                    <a:pt x="44" y="62"/>
                    <a:pt x="41" y="62"/>
                  </a:cubicBezTo>
                  <a:cubicBezTo>
                    <a:pt x="38" y="62"/>
                    <a:pt x="38" y="62"/>
                    <a:pt x="35" y="59"/>
                  </a:cubicBezTo>
                  <a:cubicBezTo>
                    <a:pt x="32" y="55"/>
                    <a:pt x="26" y="52"/>
                    <a:pt x="20" y="52"/>
                  </a:cubicBezTo>
                  <a:cubicBezTo>
                    <a:pt x="9" y="52"/>
                    <a:pt x="0" y="61"/>
                    <a:pt x="0" y="73"/>
                  </a:cubicBezTo>
                  <a:cubicBezTo>
                    <a:pt x="0" y="84"/>
                    <a:pt x="9" y="93"/>
                    <a:pt x="20" y="93"/>
                  </a:cubicBezTo>
                  <a:cubicBezTo>
                    <a:pt x="26" y="93"/>
                    <a:pt x="32" y="90"/>
                    <a:pt x="35" y="86"/>
                  </a:cubicBezTo>
                  <a:cubicBezTo>
                    <a:pt x="38" y="84"/>
                    <a:pt x="38" y="83"/>
                    <a:pt x="41" y="83"/>
                  </a:cubicBezTo>
                  <a:cubicBezTo>
                    <a:pt x="44" y="83"/>
                    <a:pt x="47" y="83"/>
                    <a:pt x="50" y="83"/>
                  </a:cubicBezTo>
                  <a:cubicBezTo>
                    <a:pt x="52" y="83"/>
                    <a:pt x="53" y="84"/>
                    <a:pt x="53" y="85"/>
                  </a:cubicBezTo>
                  <a:cubicBezTo>
                    <a:pt x="53" y="105"/>
                    <a:pt x="53" y="125"/>
                    <a:pt x="53" y="145"/>
                  </a:cubicBezTo>
                  <a:cubicBezTo>
                    <a:pt x="73" y="145"/>
                    <a:pt x="92" y="145"/>
                    <a:pt x="113" y="145"/>
                  </a:cubicBezTo>
                  <a:cubicBezTo>
                    <a:pt x="114" y="145"/>
                    <a:pt x="115" y="144"/>
                    <a:pt x="115" y="142"/>
                  </a:cubicBezTo>
                  <a:cubicBezTo>
                    <a:pt x="115" y="139"/>
                    <a:pt x="115" y="136"/>
                    <a:pt x="115" y="133"/>
                  </a:cubicBezTo>
                  <a:cubicBezTo>
                    <a:pt x="115" y="130"/>
                    <a:pt x="114" y="130"/>
                    <a:pt x="112" y="128"/>
                  </a:cubicBezTo>
                  <a:cubicBezTo>
                    <a:pt x="107" y="124"/>
                    <a:pt x="105" y="118"/>
                    <a:pt x="105" y="112"/>
                  </a:cubicBezTo>
                  <a:cubicBezTo>
                    <a:pt x="105" y="101"/>
                    <a:pt x="114" y="92"/>
                    <a:pt x="125" y="92"/>
                  </a:cubicBezTo>
                  <a:cubicBezTo>
                    <a:pt x="137" y="92"/>
                    <a:pt x="146" y="101"/>
                    <a:pt x="145" y="112"/>
                  </a:cubicBezTo>
                  <a:cubicBezTo>
                    <a:pt x="146" y="118"/>
                    <a:pt x="143" y="124"/>
                    <a:pt x="139" y="128"/>
                  </a:cubicBezTo>
                  <a:cubicBezTo>
                    <a:pt x="136" y="130"/>
                    <a:pt x="136" y="130"/>
                    <a:pt x="136" y="133"/>
                  </a:cubicBezTo>
                  <a:cubicBezTo>
                    <a:pt x="136" y="136"/>
                    <a:pt x="136" y="139"/>
                    <a:pt x="136" y="142"/>
                  </a:cubicBezTo>
                  <a:cubicBezTo>
                    <a:pt x="136" y="144"/>
                    <a:pt x="137" y="145"/>
                    <a:pt x="138" y="145"/>
                  </a:cubicBezTo>
                  <a:cubicBezTo>
                    <a:pt x="158" y="145"/>
                    <a:pt x="178" y="145"/>
                    <a:pt x="198" y="145"/>
                  </a:cubicBezTo>
                  <a:cubicBezTo>
                    <a:pt x="198" y="125"/>
                    <a:pt x="198" y="105"/>
                    <a:pt x="198" y="85"/>
                  </a:cubicBezTo>
                  <a:cubicBezTo>
                    <a:pt x="198" y="84"/>
                    <a:pt x="199" y="83"/>
                    <a:pt x="200" y="83"/>
                  </a:cubicBezTo>
                  <a:cubicBezTo>
                    <a:pt x="203" y="83"/>
                    <a:pt x="207" y="83"/>
                    <a:pt x="210" y="83"/>
                  </a:cubicBezTo>
                  <a:cubicBezTo>
                    <a:pt x="212" y="83"/>
                    <a:pt x="213" y="84"/>
                    <a:pt x="215" y="86"/>
                  </a:cubicBezTo>
                  <a:cubicBezTo>
                    <a:pt x="219" y="90"/>
                    <a:pt x="224" y="93"/>
                    <a:pt x="230" y="93"/>
                  </a:cubicBezTo>
                  <a:cubicBezTo>
                    <a:pt x="241" y="93"/>
                    <a:pt x="251" y="84"/>
                    <a:pt x="251" y="73"/>
                  </a:cubicBezTo>
                  <a:cubicBezTo>
                    <a:pt x="251" y="61"/>
                    <a:pt x="241" y="52"/>
                    <a:pt x="230" y="52"/>
                  </a:cubicBezTo>
                  <a:cubicBezTo>
                    <a:pt x="224" y="52"/>
                    <a:pt x="219" y="55"/>
                    <a:pt x="215" y="59"/>
                  </a:cubicBezTo>
                  <a:cubicBezTo>
                    <a:pt x="213" y="62"/>
                    <a:pt x="213" y="62"/>
                    <a:pt x="210" y="62"/>
                  </a:cubicBezTo>
                  <a:cubicBezTo>
                    <a:pt x="207" y="62"/>
                    <a:pt x="204" y="62"/>
                    <a:pt x="200" y="62"/>
                  </a:cubicBezTo>
                  <a:cubicBezTo>
                    <a:pt x="199" y="62"/>
                    <a:pt x="198" y="61"/>
                    <a:pt x="198" y="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p3d extrusionH="190500" contourW="19050">
              <a:bevelT prst="convex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Freeform 79">
              <a:extLst>
                <a:ext uri="{FF2B5EF4-FFF2-40B4-BE49-F238E27FC236}">
                  <a16:creationId xmlns:a16="http://schemas.microsoft.com/office/drawing/2014/main" id="{274E6D80-7695-4E17-B533-56739FF19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9826" y="3503613"/>
              <a:ext cx="544513" cy="941388"/>
            </a:xfrm>
            <a:custGeom>
              <a:avLst/>
              <a:gdLst/>
              <a:ahLst/>
              <a:cxnLst>
                <a:cxn ang="0">
                  <a:pos x="60" y="53"/>
                </a:cxn>
                <a:cxn ang="0">
                  <a:pos x="0" y="53"/>
                </a:cxn>
                <a:cxn ang="0">
                  <a:pos x="0" y="113"/>
                </a:cxn>
                <a:cxn ang="0">
                  <a:pos x="3" y="115"/>
                </a:cxn>
                <a:cxn ang="0">
                  <a:pos x="12" y="115"/>
                </a:cxn>
                <a:cxn ang="0">
                  <a:pos x="17" y="112"/>
                </a:cxn>
                <a:cxn ang="0">
                  <a:pos x="32" y="105"/>
                </a:cxn>
                <a:cxn ang="0">
                  <a:pos x="53" y="126"/>
                </a:cxn>
                <a:cxn ang="0">
                  <a:pos x="32" y="146"/>
                </a:cxn>
                <a:cxn ang="0">
                  <a:pos x="17" y="139"/>
                </a:cxn>
                <a:cxn ang="0">
                  <a:pos x="12" y="136"/>
                </a:cxn>
                <a:cxn ang="0">
                  <a:pos x="2" y="136"/>
                </a:cxn>
                <a:cxn ang="0">
                  <a:pos x="0" y="138"/>
                </a:cxn>
                <a:cxn ang="0">
                  <a:pos x="0" y="198"/>
                </a:cxn>
                <a:cxn ang="0">
                  <a:pos x="60" y="198"/>
                </a:cxn>
                <a:cxn ang="0">
                  <a:pos x="62" y="201"/>
                </a:cxn>
                <a:cxn ang="0">
                  <a:pos x="62" y="210"/>
                </a:cxn>
                <a:cxn ang="0">
                  <a:pos x="59" y="215"/>
                </a:cxn>
                <a:cxn ang="0">
                  <a:pos x="52" y="231"/>
                </a:cxn>
                <a:cxn ang="0">
                  <a:pos x="72" y="251"/>
                </a:cxn>
                <a:cxn ang="0">
                  <a:pos x="93" y="231"/>
                </a:cxn>
                <a:cxn ang="0">
                  <a:pos x="86" y="215"/>
                </a:cxn>
                <a:cxn ang="0">
                  <a:pos x="83" y="210"/>
                </a:cxn>
                <a:cxn ang="0">
                  <a:pos x="83" y="201"/>
                </a:cxn>
                <a:cxn ang="0">
                  <a:pos x="85" y="198"/>
                </a:cxn>
                <a:cxn ang="0">
                  <a:pos x="145" y="198"/>
                </a:cxn>
                <a:cxn ang="0">
                  <a:pos x="145" y="138"/>
                </a:cxn>
                <a:cxn ang="0">
                  <a:pos x="142" y="136"/>
                </a:cxn>
                <a:cxn ang="0">
                  <a:pos x="133" y="136"/>
                </a:cxn>
                <a:cxn ang="0">
                  <a:pos x="128" y="139"/>
                </a:cxn>
                <a:cxn ang="0">
                  <a:pos x="113" y="146"/>
                </a:cxn>
                <a:cxn ang="0">
                  <a:pos x="92" y="126"/>
                </a:cxn>
                <a:cxn ang="0">
                  <a:pos x="113" y="105"/>
                </a:cxn>
                <a:cxn ang="0">
                  <a:pos x="128" y="112"/>
                </a:cxn>
                <a:cxn ang="0">
                  <a:pos x="133" y="115"/>
                </a:cxn>
                <a:cxn ang="0">
                  <a:pos x="142" y="115"/>
                </a:cxn>
                <a:cxn ang="0">
                  <a:pos x="145" y="113"/>
                </a:cxn>
                <a:cxn ang="0">
                  <a:pos x="145" y="53"/>
                </a:cxn>
                <a:cxn ang="0">
                  <a:pos x="85" y="53"/>
                </a:cxn>
                <a:cxn ang="0">
                  <a:pos x="83" y="51"/>
                </a:cxn>
                <a:cxn ang="0">
                  <a:pos x="83" y="41"/>
                </a:cxn>
                <a:cxn ang="0">
                  <a:pos x="86" y="36"/>
                </a:cxn>
                <a:cxn ang="0">
                  <a:pos x="93" y="21"/>
                </a:cxn>
                <a:cxn ang="0">
                  <a:pos x="72" y="0"/>
                </a:cxn>
                <a:cxn ang="0">
                  <a:pos x="52" y="21"/>
                </a:cxn>
                <a:cxn ang="0">
                  <a:pos x="59" y="36"/>
                </a:cxn>
                <a:cxn ang="0">
                  <a:pos x="62" y="41"/>
                </a:cxn>
                <a:cxn ang="0">
                  <a:pos x="62" y="51"/>
                </a:cxn>
                <a:cxn ang="0">
                  <a:pos x="60" y="53"/>
                </a:cxn>
              </a:cxnLst>
              <a:rect l="0" t="0" r="r" b="b"/>
              <a:pathLst>
                <a:path w="145" h="251">
                  <a:moveTo>
                    <a:pt x="60" y="53"/>
                  </a:moveTo>
                  <a:cubicBezTo>
                    <a:pt x="40" y="53"/>
                    <a:pt x="20" y="53"/>
                    <a:pt x="0" y="53"/>
                  </a:cubicBezTo>
                  <a:cubicBezTo>
                    <a:pt x="0" y="73"/>
                    <a:pt x="0" y="93"/>
                    <a:pt x="0" y="113"/>
                  </a:cubicBezTo>
                  <a:cubicBezTo>
                    <a:pt x="0" y="114"/>
                    <a:pt x="1" y="115"/>
                    <a:pt x="3" y="115"/>
                  </a:cubicBezTo>
                  <a:cubicBezTo>
                    <a:pt x="6" y="115"/>
                    <a:pt x="9" y="115"/>
                    <a:pt x="12" y="115"/>
                  </a:cubicBezTo>
                  <a:cubicBezTo>
                    <a:pt x="14" y="115"/>
                    <a:pt x="15" y="115"/>
                    <a:pt x="17" y="112"/>
                  </a:cubicBezTo>
                  <a:cubicBezTo>
                    <a:pt x="21" y="108"/>
                    <a:pt x="26" y="105"/>
                    <a:pt x="32" y="105"/>
                  </a:cubicBezTo>
                  <a:cubicBezTo>
                    <a:pt x="44" y="105"/>
                    <a:pt x="53" y="115"/>
                    <a:pt x="53" y="126"/>
                  </a:cubicBezTo>
                  <a:cubicBezTo>
                    <a:pt x="53" y="137"/>
                    <a:pt x="44" y="146"/>
                    <a:pt x="32" y="146"/>
                  </a:cubicBezTo>
                  <a:cubicBezTo>
                    <a:pt x="26" y="146"/>
                    <a:pt x="21" y="143"/>
                    <a:pt x="17" y="139"/>
                  </a:cubicBezTo>
                  <a:cubicBezTo>
                    <a:pt x="15" y="137"/>
                    <a:pt x="14" y="136"/>
                    <a:pt x="12" y="136"/>
                  </a:cubicBezTo>
                  <a:cubicBezTo>
                    <a:pt x="9" y="136"/>
                    <a:pt x="6" y="136"/>
                    <a:pt x="2" y="136"/>
                  </a:cubicBezTo>
                  <a:cubicBezTo>
                    <a:pt x="1" y="136"/>
                    <a:pt x="0" y="138"/>
                    <a:pt x="0" y="138"/>
                  </a:cubicBezTo>
                  <a:cubicBezTo>
                    <a:pt x="0" y="158"/>
                    <a:pt x="0" y="178"/>
                    <a:pt x="0" y="198"/>
                  </a:cubicBezTo>
                  <a:cubicBezTo>
                    <a:pt x="20" y="198"/>
                    <a:pt x="40" y="198"/>
                    <a:pt x="60" y="198"/>
                  </a:cubicBezTo>
                  <a:cubicBezTo>
                    <a:pt x="61" y="198"/>
                    <a:pt x="62" y="199"/>
                    <a:pt x="62" y="201"/>
                  </a:cubicBezTo>
                  <a:cubicBezTo>
                    <a:pt x="62" y="204"/>
                    <a:pt x="62" y="207"/>
                    <a:pt x="62" y="210"/>
                  </a:cubicBezTo>
                  <a:cubicBezTo>
                    <a:pt x="62" y="213"/>
                    <a:pt x="61" y="213"/>
                    <a:pt x="59" y="215"/>
                  </a:cubicBezTo>
                  <a:cubicBezTo>
                    <a:pt x="55" y="219"/>
                    <a:pt x="52" y="225"/>
                    <a:pt x="52" y="231"/>
                  </a:cubicBezTo>
                  <a:cubicBezTo>
                    <a:pt x="52" y="242"/>
                    <a:pt x="61" y="251"/>
                    <a:pt x="72" y="251"/>
                  </a:cubicBezTo>
                  <a:cubicBezTo>
                    <a:pt x="84" y="251"/>
                    <a:pt x="93" y="242"/>
                    <a:pt x="93" y="231"/>
                  </a:cubicBezTo>
                  <a:cubicBezTo>
                    <a:pt x="93" y="225"/>
                    <a:pt x="90" y="219"/>
                    <a:pt x="86" y="215"/>
                  </a:cubicBezTo>
                  <a:cubicBezTo>
                    <a:pt x="84" y="213"/>
                    <a:pt x="83" y="213"/>
                    <a:pt x="83" y="210"/>
                  </a:cubicBezTo>
                  <a:cubicBezTo>
                    <a:pt x="83" y="207"/>
                    <a:pt x="83" y="204"/>
                    <a:pt x="83" y="201"/>
                  </a:cubicBezTo>
                  <a:cubicBezTo>
                    <a:pt x="83" y="199"/>
                    <a:pt x="84" y="198"/>
                    <a:pt x="85" y="198"/>
                  </a:cubicBezTo>
                  <a:cubicBezTo>
                    <a:pt x="105" y="198"/>
                    <a:pt x="125" y="198"/>
                    <a:pt x="145" y="198"/>
                  </a:cubicBezTo>
                  <a:cubicBezTo>
                    <a:pt x="145" y="178"/>
                    <a:pt x="145" y="158"/>
                    <a:pt x="145" y="138"/>
                  </a:cubicBezTo>
                  <a:cubicBezTo>
                    <a:pt x="145" y="138"/>
                    <a:pt x="144" y="136"/>
                    <a:pt x="142" y="136"/>
                  </a:cubicBezTo>
                  <a:cubicBezTo>
                    <a:pt x="139" y="136"/>
                    <a:pt x="136" y="136"/>
                    <a:pt x="133" y="136"/>
                  </a:cubicBezTo>
                  <a:cubicBezTo>
                    <a:pt x="131" y="136"/>
                    <a:pt x="130" y="137"/>
                    <a:pt x="128" y="139"/>
                  </a:cubicBezTo>
                  <a:cubicBezTo>
                    <a:pt x="124" y="143"/>
                    <a:pt x="119" y="146"/>
                    <a:pt x="113" y="146"/>
                  </a:cubicBezTo>
                  <a:cubicBezTo>
                    <a:pt x="101" y="146"/>
                    <a:pt x="92" y="137"/>
                    <a:pt x="92" y="126"/>
                  </a:cubicBezTo>
                  <a:cubicBezTo>
                    <a:pt x="92" y="115"/>
                    <a:pt x="101" y="105"/>
                    <a:pt x="113" y="105"/>
                  </a:cubicBezTo>
                  <a:cubicBezTo>
                    <a:pt x="119" y="105"/>
                    <a:pt x="124" y="108"/>
                    <a:pt x="128" y="112"/>
                  </a:cubicBezTo>
                  <a:cubicBezTo>
                    <a:pt x="130" y="115"/>
                    <a:pt x="131" y="115"/>
                    <a:pt x="133" y="115"/>
                  </a:cubicBezTo>
                  <a:cubicBezTo>
                    <a:pt x="136" y="115"/>
                    <a:pt x="139" y="115"/>
                    <a:pt x="142" y="115"/>
                  </a:cubicBezTo>
                  <a:cubicBezTo>
                    <a:pt x="144" y="115"/>
                    <a:pt x="145" y="114"/>
                    <a:pt x="145" y="113"/>
                  </a:cubicBezTo>
                  <a:cubicBezTo>
                    <a:pt x="145" y="93"/>
                    <a:pt x="145" y="73"/>
                    <a:pt x="145" y="53"/>
                  </a:cubicBezTo>
                  <a:cubicBezTo>
                    <a:pt x="125" y="53"/>
                    <a:pt x="105" y="53"/>
                    <a:pt x="85" y="53"/>
                  </a:cubicBezTo>
                  <a:cubicBezTo>
                    <a:pt x="84" y="53"/>
                    <a:pt x="83" y="52"/>
                    <a:pt x="83" y="51"/>
                  </a:cubicBezTo>
                  <a:cubicBezTo>
                    <a:pt x="83" y="47"/>
                    <a:pt x="83" y="44"/>
                    <a:pt x="83" y="41"/>
                  </a:cubicBezTo>
                  <a:cubicBezTo>
                    <a:pt x="83" y="38"/>
                    <a:pt x="84" y="38"/>
                    <a:pt x="86" y="36"/>
                  </a:cubicBezTo>
                  <a:cubicBezTo>
                    <a:pt x="90" y="32"/>
                    <a:pt x="93" y="27"/>
                    <a:pt x="93" y="21"/>
                  </a:cubicBezTo>
                  <a:cubicBezTo>
                    <a:pt x="93" y="9"/>
                    <a:pt x="84" y="0"/>
                    <a:pt x="72" y="0"/>
                  </a:cubicBezTo>
                  <a:cubicBezTo>
                    <a:pt x="61" y="0"/>
                    <a:pt x="52" y="9"/>
                    <a:pt x="52" y="21"/>
                  </a:cubicBezTo>
                  <a:cubicBezTo>
                    <a:pt x="52" y="27"/>
                    <a:pt x="55" y="32"/>
                    <a:pt x="59" y="36"/>
                  </a:cubicBezTo>
                  <a:cubicBezTo>
                    <a:pt x="61" y="38"/>
                    <a:pt x="62" y="38"/>
                    <a:pt x="62" y="41"/>
                  </a:cubicBezTo>
                  <a:cubicBezTo>
                    <a:pt x="62" y="44"/>
                    <a:pt x="62" y="47"/>
                    <a:pt x="62" y="51"/>
                  </a:cubicBezTo>
                  <a:cubicBezTo>
                    <a:pt x="62" y="52"/>
                    <a:pt x="61" y="53"/>
                    <a:pt x="60" y="5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p3d extrusionH="190500" contourW="19050">
              <a:bevelT prst="convex"/>
              <a:contourClr>
                <a:srgbClr val="89FF8C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Freeform 71">
              <a:extLst>
                <a:ext uri="{FF2B5EF4-FFF2-40B4-BE49-F238E27FC236}">
                  <a16:creationId xmlns:a16="http://schemas.microsoft.com/office/drawing/2014/main" id="{60641349-2CFA-4A27-BDD4-6E548151C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215" y="2416175"/>
              <a:ext cx="547688" cy="941388"/>
            </a:xfrm>
            <a:custGeom>
              <a:avLst/>
              <a:gdLst/>
              <a:ahLst/>
              <a:cxnLst>
                <a:cxn ang="0">
                  <a:pos x="60" y="53"/>
                </a:cxn>
                <a:cxn ang="0">
                  <a:pos x="0" y="53"/>
                </a:cxn>
                <a:cxn ang="0">
                  <a:pos x="0" y="112"/>
                </a:cxn>
                <a:cxn ang="0">
                  <a:pos x="3" y="115"/>
                </a:cxn>
                <a:cxn ang="0">
                  <a:pos x="13" y="115"/>
                </a:cxn>
                <a:cxn ang="0">
                  <a:pos x="18" y="112"/>
                </a:cxn>
                <a:cxn ang="0">
                  <a:pos x="33" y="105"/>
                </a:cxn>
                <a:cxn ang="0">
                  <a:pos x="53" y="125"/>
                </a:cxn>
                <a:cxn ang="0">
                  <a:pos x="33" y="146"/>
                </a:cxn>
                <a:cxn ang="0">
                  <a:pos x="18" y="139"/>
                </a:cxn>
                <a:cxn ang="0">
                  <a:pos x="13" y="136"/>
                </a:cxn>
                <a:cxn ang="0">
                  <a:pos x="3" y="136"/>
                </a:cxn>
                <a:cxn ang="0">
                  <a:pos x="0" y="138"/>
                </a:cxn>
                <a:cxn ang="0">
                  <a:pos x="0" y="198"/>
                </a:cxn>
                <a:cxn ang="0">
                  <a:pos x="60" y="198"/>
                </a:cxn>
                <a:cxn ang="0">
                  <a:pos x="63" y="200"/>
                </a:cxn>
                <a:cxn ang="0">
                  <a:pos x="63" y="210"/>
                </a:cxn>
                <a:cxn ang="0">
                  <a:pos x="59" y="215"/>
                </a:cxn>
                <a:cxn ang="0">
                  <a:pos x="53" y="230"/>
                </a:cxn>
                <a:cxn ang="0">
                  <a:pos x="73" y="251"/>
                </a:cxn>
                <a:cxn ang="0">
                  <a:pos x="93" y="230"/>
                </a:cxn>
                <a:cxn ang="0">
                  <a:pos x="87" y="215"/>
                </a:cxn>
                <a:cxn ang="0">
                  <a:pos x="84" y="210"/>
                </a:cxn>
                <a:cxn ang="0">
                  <a:pos x="84" y="200"/>
                </a:cxn>
                <a:cxn ang="0">
                  <a:pos x="86" y="198"/>
                </a:cxn>
                <a:cxn ang="0">
                  <a:pos x="146" y="198"/>
                </a:cxn>
                <a:cxn ang="0">
                  <a:pos x="146" y="138"/>
                </a:cxn>
                <a:cxn ang="0">
                  <a:pos x="143" y="136"/>
                </a:cxn>
                <a:cxn ang="0">
                  <a:pos x="133" y="136"/>
                </a:cxn>
                <a:cxn ang="0">
                  <a:pos x="128" y="139"/>
                </a:cxn>
                <a:cxn ang="0">
                  <a:pos x="113" y="146"/>
                </a:cxn>
                <a:cxn ang="0">
                  <a:pos x="93" y="125"/>
                </a:cxn>
                <a:cxn ang="0">
                  <a:pos x="113" y="105"/>
                </a:cxn>
                <a:cxn ang="0">
                  <a:pos x="128" y="112"/>
                </a:cxn>
                <a:cxn ang="0">
                  <a:pos x="133" y="115"/>
                </a:cxn>
                <a:cxn ang="0">
                  <a:pos x="143" y="115"/>
                </a:cxn>
                <a:cxn ang="0">
                  <a:pos x="146" y="112"/>
                </a:cxn>
                <a:cxn ang="0">
                  <a:pos x="146" y="53"/>
                </a:cxn>
                <a:cxn ang="0">
                  <a:pos x="86" y="53"/>
                </a:cxn>
                <a:cxn ang="0">
                  <a:pos x="84" y="50"/>
                </a:cxn>
                <a:cxn ang="0">
                  <a:pos x="84" y="40"/>
                </a:cxn>
                <a:cxn ang="0">
                  <a:pos x="87" y="35"/>
                </a:cxn>
                <a:cxn ang="0">
                  <a:pos x="93" y="20"/>
                </a:cxn>
                <a:cxn ang="0">
                  <a:pos x="73" y="0"/>
                </a:cxn>
                <a:cxn ang="0">
                  <a:pos x="53" y="20"/>
                </a:cxn>
                <a:cxn ang="0">
                  <a:pos x="59" y="36"/>
                </a:cxn>
                <a:cxn ang="0">
                  <a:pos x="63" y="40"/>
                </a:cxn>
                <a:cxn ang="0">
                  <a:pos x="63" y="50"/>
                </a:cxn>
                <a:cxn ang="0">
                  <a:pos x="60" y="53"/>
                </a:cxn>
              </a:cxnLst>
              <a:rect l="0" t="0" r="r" b="b"/>
              <a:pathLst>
                <a:path w="146" h="251">
                  <a:moveTo>
                    <a:pt x="60" y="53"/>
                  </a:moveTo>
                  <a:cubicBezTo>
                    <a:pt x="40" y="53"/>
                    <a:pt x="20" y="53"/>
                    <a:pt x="0" y="53"/>
                  </a:cubicBezTo>
                  <a:cubicBezTo>
                    <a:pt x="0" y="72"/>
                    <a:pt x="0" y="92"/>
                    <a:pt x="0" y="112"/>
                  </a:cubicBezTo>
                  <a:cubicBezTo>
                    <a:pt x="0" y="113"/>
                    <a:pt x="2" y="115"/>
                    <a:pt x="3" y="115"/>
                  </a:cubicBezTo>
                  <a:cubicBezTo>
                    <a:pt x="6" y="115"/>
                    <a:pt x="9" y="115"/>
                    <a:pt x="13" y="115"/>
                  </a:cubicBezTo>
                  <a:cubicBezTo>
                    <a:pt x="15" y="115"/>
                    <a:pt x="15" y="114"/>
                    <a:pt x="18" y="112"/>
                  </a:cubicBezTo>
                  <a:cubicBezTo>
                    <a:pt x="21" y="107"/>
                    <a:pt x="27" y="105"/>
                    <a:pt x="33" y="105"/>
                  </a:cubicBezTo>
                  <a:cubicBezTo>
                    <a:pt x="44" y="105"/>
                    <a:pt x="53" y="114"/>
                    <a:pt x="53" y="125"/>
                  </a:cubicBezTo>
                  <a:cubicBezTo>
                    <a:pt x="53" y="136"/>
                    <a:pt x="44" y="146"/>
                    <a:pt x="33" y="146"/>
                  </a:cubicBezTo>
                  <a:cubicBezTo>
                    <a:pt x="27" y="146"/>
                    <a:pt x="21" y="143"/>
                    <a:pt x="18" y="139"/>
                  </a:cubicBezTo>
                  <a:cubicBezTo>
                    <a:pt x="15" y="136"/>
                    <a:pt x="15" y="136"/>
                    <a:pt x="13" y="136"/>
                  </a:cubicBezTo>
                  <a:cubicBezTo>
                    <a:pt x="9" y="136"/>
                    <a:pt x="6" y="136"/>
                    <a:pt x="3" y="136"/>
                  </a:cubicBezTo>
                  <a:cubicBezTo>
                    <a:pt x="1" y="136"/>
                    <a:pt x="0" y="137"/>
                    <a:pt x="0" y="138"/>
                  </a:cubicBezTo>
                  <a:cubicBezTo>
                    <a:pt x="0" y="158"/>
                    <a:pt x="0" y="178"/>
                    <a:pt x="0" y="198"/>
                  </a:cubicBezTo>
                  <a:cubicBezTo>
                    <a:pt x="20" y="198"/>
                    <a:pt x="40" y="198"/>
                    <a:pt x="60" y="198"/>
                  </a:cubicBezTo>
                  <a:cubicBezTo>
                    <a:pt x="61" y="198"/>
                    <a:pt x="63" y="199"/>
                    <a:pt x="63" y="200"/>
                  </a:cubicBezTo>
                  <a:cubicBezTo>
                    <a:pt x="63" y="203"/>
                    <a:pt x="63" y="207"/>
                    <a:pt x="63" y="210"/>
                  </a:cubicBezTo>
                  <a:cubicBezTo>
                    <a:pt x="63" y="212"/>
                    <a:pt x="62" y="213"/>
                    <a:pt x="59" y="215"/>
                  </a:cubicBezTo>
                  <a:cubicBezTo>
                    <a:pt x="55" y="219"/>
                    <a:pt x="53" y="224"/>
                    <a:pt x="53" y="230"/>
                  </a:cubicBezTo>
                  <a:cubicBezTo>
                    <a:pt x="53" y="242"/>
                    <a:pt x="62" y="251"/>
                    <a:pt x="73" y="251"/>
                  </a:cubicBezTo>
                  <a:cubicBezTo>
                    <a:pt x="84" y="251"/>
                    <a:pt x="93" y="242"/>
                    <a:pt x="93" y="230"/>
                  </a:cubicBezTo>
                  <a:cubicBezTo>
                    <a:pt x="93" y="224"/>
                    <a:pt x="91" y="219"/>
                    <a:pt x="87" y="215"/>
                  </a:cubicBezTo>
                  <a:cubicBezTo>
                    <a:pt x="84" y="213"/>
                    <a:pt x="84" y="212"/>
                    <a:pt x="84" y="210"/>
                  </a:cubicBezTo>
                  <a:cubicBezTo>
                    <a:pt x="84" y="207"/>
                    <a:pt x="84" y="203"/>
                    <a:pt x="84" y="200"/>
                  </a:cubicBezTo>
                  <a:cubicBezTo>
                    <a:pt x="84" y="199"/>
                    <a:pt x="85" y="198"/>
                    <a:pt x="86" y="198"/>
                  </a:cubicBezTo>
                  <a:cubicBezTo>
                    <a:pt x="106" y="198"/>
                    <a:pt x="126" y="198"/>
                    <a:pt x="146" y="198"/>
                  </a:cubicBezTo>
                  <a:cubicBezTo>
                    <a:pt x="146" y="178"/>
                    <a:pt x="146" y="158"/>
                    <a:pt x="146" y="138"/>
                  </a:cubicBezTo>
                  <a:cubicBezTo>
                    <a:pt x="146" y="137"/>
                    <a:pt x="145" y="136"/>
                    <a:pt x="143" y="136"/>
                  </a:cubicBezTo>
                  <a:cubicBezTo>
                    <a:pt x="140" y="136"/>
                    <a:pt x="137" y="136"/>
                    <a:pt x="133" y="136"/>
                  </a:cubicBezTo>
                  <a:cubicBezTo>
                    <a:pt x="131" y="136"/>
                    <a:pt x="131" y="136"/>
                    <a:pt x="128" y="139"/>
                  </a:cubicBezTo>
                  <a:cubicBezTo>
                    <a:pt x="125" y="143"/>
                    <a:pt x="119" y="146"/>
                    <a:pt x="113" y="146"/>
                  </a:cubicBezTo>
                  <a:cubicBezTo>
                    <a:pt x="102" y="146"/>
                    <a:pt x="93" y="136"/>
                    <a:pt x="93" y="125"/>
                  </a:cubicBezTo>
                  <a:cubicBezTo>
                    <a:pt x="93" y="114"/>
                    <a:pt x="102" y="105"/>
                    <a:pt x="113" y="105"/>
                  </a:cubicBezTo>
                  <a:cubicBezTo>
                    <a:pt x="119" y="105"/>
                    <a:pt x="125" y="107"/>
                    <a:pt x="128" y="112"/>
                  </a:cubicBezTo>
                  <a:cubicBezTo>
                    <a:pt x="131" y="114"/>
                    <a:pt x="131" y="115"/>
                    <a:pt x="133" y="115"/>
                  </a:cubicBezTo>
                  <a:cubicBezTo>
                    <a:pt x="137" y="115"/>
                    <a:pt x="140" y="115"/>
                    <a:pt x="143" y="115"/>
                  </a:cubicBezTo>
                  <a:cubicBezTo>
                    <a:pt x="145" y="115"/>
                    <a:pt x="146" y="113"/>
                    <a:pt x="146" y="112"/>
                  </a:cubicBezTo>
                  <a:cubicBezTo>
                    <a:pt x="146" y="92"/>
                    <a:pt x="146" y="72"/>
                    <a:pt x="146" y="53"/>
                  </a:cubicBezTo>
                  <a:cubicBezTo>
                    <a:pt x="126" y="53"/>
                    <a:pt x="106" y="53"/>
                    <a:pt x="86" y="53"/>
                  </a:cubicBezTo>
                  <a:cubicBezTo>
                    <a:pt x="85" y="53"/>
                    <a:pt x="84" y="52"/>
                    <a:pt x="84" y="50"/>
                  </a:cubicBezTo>
                  <a:cubicBezTo>
                    <a:pt x="84" y="47"/>
                    <a:pt x="84" y="44"/>
                    <a:pt x="84" y="40"/>
                  </a:cubicBezTo>
                  <a:cubicBezTo>
                    <a:pt x="84" y="38"/>
                    <a:pt x="84" y="38"/>
                    <a:pt x="87" y="35"/>
                  </a:cubicBezTo>
                  <a:cubicBezTo>
                    <a:pt x="91" y="32"/>
                    <a:pt x="93" y="26"/>
                    <a:pt x="93" y="20"/>
                  </a:cubicBezTo>
                  <a:cubicBezTo>
                    <a:pt x="93" y="9"/>
                    <a:pt x="84" y="0"/>
                    <a:pt x="73" y="0"/>
                  </a:cubicBezTo>
                  <a:cubicBezTo>
                    <a:pt x="62" y="0"/>
                    <a:pt x="53" y="9"/>
                    <a:pt x="53" y="20"/>
                  </a:cubicBezTo>
                  <a:cubicBezTo>
                    <a:pt x="53" y="26"/>
                    <a:pt x="55" y="32"/>
                    <a:pt x="59" y="36"/>
                  </a:cubicBezTo>
                  <a:cubicBezTo>
                    <a:pt x="62" y="38"/>
                    <a:pt x="63" y="38"/>
                    <a:pt x="63" y="40"/>
                  </a:cubicBezTo>
                  <a:cubicBezTo>
                    <a:pt x="63" y="44"/>
                    <a:pt x="63" y="47"/>
                    <a:pt x="63" y="50"/>
                  </a:cubicBezTo>
                  <a:cubicBezTo>
                    <a:pt x="63" y="52"/>
                    <a:pt x="61" y="53"/>
                    <a:pt x="60" y="5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p3d extrusionH="190500" contourW="19050">
              <a:bevelT prst="convex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8" name="AutoShape 287">
            <a:extLst>
              <a:ext uri="{FF2B5EF4-FFF2-40B4-BE49-F238E27FC236}">
                <a16:creationId xmlns:a16="http://schemas.microsoft.com/office/drawing/2014/main" id="{6F26A4FA-2AEE-4920-B027-D312845BA64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564852">
            <a:off x="4292136" y="4177788"/>
            <a:ext cx="1426365" cy="3077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perspectiveContrastingRightFacing">
              <a:rot lat="20921797" lon="20030967" rev="480000"/>
            </a:camera>
            <a:lightRig rig="threePt" dir="t"/>
          </a:scene3d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ea typeface="微软雅黑" panose="020B0503020204020204" charset="-122"/>
              </a:rPr>
              <a:t>Clinical Skills</a:t>
            </a:r>
          </a:p>
        </p:txBody>
      </p:sp>
      <p:sp>
        <p:nvSpPr>
          <p:cNvPr id="29" name="TextBox 146">
            <a:extLst>
              <a:ext uri="{FF2B5EF4-FFF2-40B4-BE49-F238E27FC236}">
                <a16:creationId xmlns:a16="http://schemas.microsoft.com/office/drawing/2014/main" id="{53F11D4A-05BE-4A68-A2E4-263B9AA49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796" y="4372893"/>
            <a:ext cx="1119688" cy="276999"/>
          </a:xfrm>
          <a:prstGeom prst="rect">
            <a:avLst/>
          </a:prstGeom>
          <a:noFill/>
          <a:scene3d>
            <a:camera prst="perspectiveContrastingRightFacing">
              <a:rot lat="20507040" lon="20838101" rev="557776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PEDIATRICS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5FE3E048-9D70-4629-B1A4-AB0BFA2E2437}"/>
              </a:ext>
            </a:extLst>
          </p:cNvPr>
          <p:cNvCxnSpPr>
            <a:cxnSpLocks/>
          </p:cNvCxnSpPr>
          <p:nvPr/>
        </p:nvCxnSpPr>
        <p:spPr>
          <a:xfrm flipH="1">
            <a:off x="7848897" y="2951798"/>
            <a:ext cx="107788" cy="857169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  <a:alpha val="50000"/>
              </a:schemeClr>
            </a:solidFill>
            <a:headEnd type="oval"/>
            <a:tailEnd type="oval"/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utoShape 287">
            <a:extLst>
              <a:ext uri="{FF2B5EF4-FFF2-40B4-BE49-F238E27FC236}">
                <a16:creationId xmlns:a16="http://schemas.microsoft.com/office/drawing/2014/main" id="{C478E3C5-4FFC-4E76-AED7-B4E00139EF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71920" y="2616475"/>
            <a:ext cx="1426365" cy="5232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perspectiveContrastingRightFacing">
              <a:rot lat="20921797" lon="20030967" rev="480000"/>
            </a:camera>
            <a:lightRig rig="threePt" dir="t"/>
          </a:scene3d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FORENSIC </a:t>
            </a:r>
          </a:p>
          <a:p>
            <a:pPr algn="ctr"/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MEDICINE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CA4B60AA-5B4D-45C9-92EC-0F028ABF1459}"/>
              </a:ext>
            </a:extLst>
          </p:cNvPr>
          <p:cNvCxnSpPr/>
          <p:nvPr/>
        </p:nvCxnSpPr>
        <p:spPr>
          <a:xfrm rot="16200000" flipH="1">
            <a:off x="6347552" y="3479388"/>
            <a:ext cx="720000" cy="180000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  <a:alpha val="50000"/>
              </a:schemeClr>
            </a:solidFill>
            <a:headEnd type="oval"/>
            <a:tailEnd type="oval"/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utoShape 287">
            <a:extLst>
              <a:ext uri="{FF2B5EF4-FFF2-40B4-BE49-F238E27FC236}">
                <a16:creationId xmlns:a16="http://schemas.microsoft.com/office/drawing/2014/main" id="{F1617AB2-E149-45B1-AC33-603EB2E2FB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345" y="5483693"/>
            <a:ext cx="1622457" cy="5232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perspectiveContrastingRightFacing">
              <a:rot lat="20921797" lon="20030967" rev="660000"/>
            </a:camera>
            <a:lightRig rig="threePt" dir="t"/>
          </a:scene3d>
        </p:spPr>
        <p:txBody>
          <a:bodyPr wrap="square" anchor="ctr">
            <a:spAutoFit/>
          </a:bodyPr>
          <a:lstStyle/>
          <a:p>
            <a:pPr algn="ctr" latinLnBrk="0"/>
            <a:r>
              <a:rPr lang="en-US" altLang="zh-CN" sz="1400" b="1" dirty="0">
                <a:ea typeface="微软雅黑" panose="020B0503020204020204" charset="-122"/>
              </a:rPr>
              <a:t>OBSTETRICS &amp; GYNECOLOGY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13B4437D-4DF3-403A-B224-CE34AB130315}"/>
              </a:ext>
            </a:extLst>
          </p:cNvPr>
          <p:cNvCxnSpPr/>
          <p:nvPr/>
        </p:nvCxnSpPr>
        <p:spPr>
          <a:xfrm rot="16200000" flipH="1">
            <a:off x="3700061" y="4822183"/>
            <a:ext cx="791566" cy="163771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  <a:alpha val="50000"/>
              </a:schemeClr>
            </a:solidFill>
            <a:headEnd type="oval"/>
            <a:tailEnd type="oval"/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8354594A-003D-48CD-AB5C-45087C4990CB}"/>
              </a:ext>
            </a:extLst>
          </p:cNvPr>
          <p:cNvSpPr/>
          <p:nvPr/>
        </p:nvSpPr>
        <p:spPr>
          <a:xfrm rot="21326859">
            <a:off x="1959404" y="2977291"/>
            <a:ext cx="12098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SURGERY</a:t>
            </a:r>
            <a:endParaRPr lang="zh-CN" altLang="en-US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6536DD9-1690-48DF-80FA-8E7D0CBC2BDC}"/>
              </a:ext>
            </a:extLst>
          </p:cNvPr>
          <p:cNvSpPr/>
          <p:nvPr/>
        </p:nvSpPr>
        <p:spPr>
          <a:xfrm rot="2495571">
            <a:off x="515995" y="4304557"/>
            <a:ext cx="189628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Internal Medicine</a:t>
            </a:r>
            <a:endParaRPr lang="zh-CN" altLang="en-US" sz="1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9" name="AutoShape 287">
            <a:extLst>
              <a:ext uri="{FF2B5EF4-FFF2-40B4-BE49-F238E27FC236}">
                <a16:creationId xmlns:a16="http://schemas.microsoft.com/office/drawing/2014/main" id="{EE47C8BD-CA85-4276-BC4D-74A2A007148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1362820">
            <a:off x="5321191" y="4237383"/>
            <a:ext cx="1426365" cy="3077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perspectiveContrastingRightFacing">
              <a:rot lat="20921797" lon="20030967" rev="480000"/>
            </a:camera>
            <a:lightRig rig="threePt" dir="t"/>
          </a:scene3d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ea typeface="微软雅黑" panose="020B0503020204020204" charset="-122"/>
              </a:rPr>
              <a:t>ANATOMY</a:t>
            </a:r>
          </a:p>
        </p:txBody>
      </p:sp>
      <p:sp>
        <p:nvSpPr>
          <p:cNvPr id="41" name="AutoShape 287">
            <a:extLst>
              <a:ext uri="{FF2B5EF4-FFF2-40B4-BE49-F238E27FC236}">
                <a16:creationId xmlns:a16="http://schemas.microsoft.com/office/drawing/2014/main" id="{F5F9587B-83F3-4636-83A8-6D119B5B8E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13356" y="2504633"/>
            <a:ext cx="1619904" cy="3077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perspectiveContrastingRightFacing">
              <a:rot lat="20921797" lon="20030967" rev="480000"/>
            </a:camera>
            <a:lightRig rig="threePt" dir="t"/>
          </a:scene3d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PATHOLOGY</a:t>
            </a:r>
          </a:p>
        </p:txBody>
      </p:sp>
    </p:spTree>
    <p:extLst>
      <p:ext uri="{BB962C8B-B14F-4D97-AF65-F5344CB8AC3E}">
        <p14:creationId xmlns:p14="http://schemas.microsoft.com/office/powerpoint/2010/main" val="33505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048f5bb6-8b3e-4d1d-ace0-c7e4b58411a9"/>
  <p:tag name="COMMONDATA" val="eyJoZGlkIjoiMzgzZWYwYmE5ZmU1ZGJmODE4NjNiZDY0NmMwODU0NTk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ef996b8-a6e0-4dc6-acd8-b21df63a8483}"/>
  <p:tag name="TABLE_ENDDRAG_ORIGIN_RECT" val="849*380"/>
  <p:tag name="TABLE_ENDDRAG_RECT" val="57*106*849*3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1319</Words>
  <Application>Microsoft Office PowerPoint</Application>
  <PresentationFormat>全屏显示(4:3)</PresentationFormat>
  <Paragraphs>409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5" baseType="lpstr">
      <vt:lpstr>Malgun Gothic</vt:lpstr>
      <vt:lpstr>方正综艺简体</vt:lpstr>
      <vt:lpstr>宋体</vt:lpstr>
      <vt:lpstr>微软雅黑</vt:lpstr>
      <vt:lpstr>-윤고딕330</vt:lpstr>
      <vt:lpstr>-윤고딕360</vt:lpstr>
      <vt:lpstr>Arial</vt:lpstr>
      <vt:lpstr>Calibri</vt:lpstr>
      <vt:lpstr>Estrangelo Edessa</vt:lpstr>
      <vt:lpstr>Times New Roman</vt:lpstr>
      <vt:lpstr>Wingdings</vt:lpstr>
      <vt:lpstr>Office 테마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Xnote</dc:creator>
  <cp:lastModifiedBy>6366</cp:lastModifiedBy>
  <cp:revision>62</cp:revision>
  <dcterms:created xsi:type="dcterms:W3CDTF">2011-10-23T16:50:00Z</dcterms:created>
  <dcterms:modified xsi:type="dcterms:W3CDTF">2023-06-09T10:01:27Z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B31E10249FE648A59127AB676BDE5464_12</vt:lpwstr>
  </property>
  <property fmtid="{D5CDD505-2E9C-101B-9397-08002B2CF9AE}" pid="3" name="KSOProductBuildVer">
    <vt:lpwstr>2052-11.1.0.14309</vt:lpwstr>
  </property>
</Properties>
</file>