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400" r:id="rId2"/>
    <p:sldId id="399" r:id="rId3"/>
    <p:sldId id="401" r:id="rId4"/>
    <p:sldId id="402" r:id="rId5"/>
    <p:sldId id="403" r:id="rId6"/>
    <p:sldId id="404" r:id="rId7"/>
    <p:sldId id="405" r:id="rId8"/>
    <p:sldId id="406" r:id="rId9"/>
    <p:sldId id="407" r:id="rId10"/>
    <p:sldId id="408" r:id="rId11"/>
    <p:sldId id="409" r:id="rId12"/>
    <p:sldId id="410" r:id="rId13"/>
    <p:sldId id="411" r:id="rId14"/>
    <p:sldId id="412" r:id="rId15"/>
    <p:sldId id="413" r:id="rId16"/>
    <p:sldId id="414" r:id="rId17"/>
    <p:sldId id="415" r:id="rId18"/>
    <p:sldId id="416" r:id="rId19"/>
    <p:sldId id="417" r:id="rId20"/>
    <p:sldId id="418" r:id="rId21"/>
    <p:sldId id="422" r:id="rId22"/>
    <p:sldId id="425" r:id="rId23"/>
    <p:sldId id="424" r:id="rId24"/>
    <p:sldId id="420" r:id="rId25"/>
    <p:sldId id="421" r:id="rId26"/>
    <p:sldId id="383" r:id="rId27"/>
    <p:sldId id="384" r:id="rId28"/>
    <p:sldId id="385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7">
          <p15:clr>
            <a:srgbClr val="A4A3A4"/>
          </p15:clr>
        </p15:guide>
        <p15:guide id="2" pos="38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9462"/>
    <a:srgbClr val="88201F"/>
    <a:srgbClr val="EFEFEA"/>
    <a:srgbClr val="DB5A2F"/>
    <a:srgbClr val="FA4453"/>
    <a:srgbClr val="3F3938"/>
    <a:srgbClr val="D2A16D"/>
    <a:srgbClr val="EFE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5"/>
    <p:restoredTop sz="95467"/>
  </p:normalViewPr>
  <p:slideViewPr>
    <p:cSldViewPr snapToGrid="0" snapToObjects="1">
      <p:cViewPr varScale="1">
        <p:scale>
          <a:sx n="63" d="100"/>
          <a:sy n="63" d="100"/>
        </p:scale>
        <p:origin x="79" y="867"/>
      </p:cViewPr>
      <p:guideLst>
        <p:guide orient="horz" pos="2037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224289-B34B-4559-A2ED-5D6DE7B65A08}" type="doc">
      <dgm:prSet loTypeId="urn:microsoft.com/office/officeart/2005/8/layout/chevron2" loCatId="process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5C516D75-FA60-45E3-8528-4608F80B2A95}">
      <dgm:prSet phldrT="[文本]" custT="1"/>
      <dgm:spPr/>
      <dgm:t>
        <a:bodyPr/>
        <a:lstStyle/>
        <a:p>
          <a:r>
            <a: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①</a:t>
          </a:r>
        </a:p>
      </dgm:t>
    </dgm:pt>
    <dgm:pt modelId="{6F93D933-6DD1-4DA7-9C23-C9BA42628E0C}" type="parTrans" cxnId="{9E7945A7-5049-4769-870F-6D8E3C8234DF}">
      <dgm:prSet/>
      <dgm:spPr/>
      <dgm:t>
        <a:bodyPr/>
        <a:lstStyle/>
        <a:p>
          <a:endParaRPr lang="zh-CN" altLang="en-US"/>
        </a:p>
      </dgm:t>
    </dgm:pt>
    <dgm:pt modelId="{1A4E7EA1-5C20-4B28-90E2-D88CB271B4D9}" type="sibTrans" cxnId="{9E7945A7-5049-4769-870F-6D8E3C8234DF}">
      <dgm:prSet/>
      <dgm:spPr/>
      <dgm:t>
        <a:bodyPr/>
        <a:lstStyle/>
        <a:p>
          <a:endParaRPr lang="zh-CN" altLang="en-US"/>
        </a:p>
      </dgm:t>
    </dgm:pt>
    <dgm:pt modelId="{68B2426D-4019-43F9-AF19-439D9C8094D1}">
      <dgm:prSet phldrT="[文本]" custT="1"/>
      <dgm:spPr/>
      <dgm:t>
        <a:bodyPr/>
        <a:lstStyle/>
        <a:p>
          <a:r>
            <a:rPr lang="zh-CN" altLang="en-US" sz="1400" b="1" dirty="0"/>
            <a:t>②</a:t>
          </a:r>
        </a:p>
      </dgm:t>
    </dgm:pt>
    <dgm:pt modelId="{BBA61869-6C25-4CA4-86CB-ED9C53BA90F8}" type="parTrans" cxnId="{60BB9217-8C00-40A6-99B9-F1DAD866746E}">
      <dgm:prSet/>
      <dgm:spPr/>
      <dgm:t>
        <a:bodyPr/>
        <a:lstStyle/>
        <a:p>
          <a:endParaRPr lang="zh-CN" altLang="en-US"/>
        </a:p>
      </dgm:t>
    </dgm:pt>
    <dgm:pt modelId="{284932AD-E616-4C91-8236-DF1379D2ABA8}" type="sibTrans" cxnId="{60BB9217-8C00-40A6-99B9-F1DAD866746E}">
      <dgm:prSet/>
      <dgm:spPr/>
      <dgm:t>
        <a:bodyPr/>
        <a:lstStyle/>
        <a:p>
          <a:endParaRPr lang="zh-CN" altLang="en-US"/>
        </a:p>
      </dgm:t>
    </dgm:pt>
    <dgm:pt modelId="{05AABC9C-4A85-4ABB-854D-FA1CD54C4C1D}">
      <dgm:prSet phldrT="[文本]" custT="1"/>
      <dgm:spPr/>
      <dgm:t>
        <a:bodyPr/>
        <a:lstStyle/>
        <a:p>
          <a:r>
            <a:rPr lang="zh-CN" altLang="en-US" sz="1400" b="1" dirty="0"/>
            <a:t>③</a:t>
          </a:r>
        </a:p>
      </dgm:t>
    </dgm:pt>
    <dgm:pt modelId="{5D96FF90-9FEA-49BB-B558-918370FBA0DF}" type="parTrans" cxnId="{E4E55B1D-3835-49B2-B9C7-6C714FB3E7E6}">
      <dgm:prSet/>
      <dgm:spPr/>
      <dgm:t>
        <a:bodyPr/>
        <a:lstStyle/>
        <a:p>
          <a:endParaRPr lang="zh-CN" altLang="en-US"/>
        </a:p>
      </dgm:t>
    </dgm:pt>
    <dgm:pt modelId="{F585175C-686A-43EC-B53F-197853DDFF85}" type="sibTrans" cxnId="{E4E55B1D-3835-49B2-B9C7-6C714FB3E7E6}">
      <dgm:prSet/>
      <dgm:spPr/>
      <dgm:t>
        <a:bodyPr/>
        <a:lstStyle/>
        <a:p>
          <a:endParaRPr lang="zh-CN" altLang="en-US"/>
        </a:p>
      </dgm:t>
    </dgm:pt>
    <dgm:pt modelId="{16BBC970-562E-4D59-AB54-0083D5C0AD11}">
      <dgm:prSet phldrT="[文本]" custT="1"/>
      <dgm:spPr/>
      <dgm:t>
        <a:bodyPr/>
        <a:lstStyle/>
        <a:p>
          <a:r>
            <a:rPr lang="zh-CN" altLang="en-US" sz="1400" b="1" dirty="0"/>
            <a:t>④</a:t>
          </a:r>
        </a:p>
      </dgm:t>
    </dgm:pt>
    <dgm:pt modelId="{FF2AB4F7-71EA-495E-B8E2-575898A00268}" type="parTrans" cxnId="{5C63F1E0-05D9-4794-B6C1-6EEC00B4784E}">
      <dgm:prSet/>
      <dgm:spPr/>
      <dgm:t>
        <a:bodyPr/>
        <a:lstStyle/>
        <a:p>
          <a:endParaRPr lang="zh-CN" altLang="en-US"/>
        </a:p>
      </dgm:t>
    </dgm:pt>
    <dgm:pt modelId="{7A36F7EC-8F2E-47C5-A60F-42D330C1A798}" type="sibTrans" cxnId="{5C63F1E0-05D9-4794-B6C1-6EEC00B4784E}">
      <dgm:prSet/>
      <dgm:spPr/>
      <dgm:t>
        <a:bodyPr/>
        <a:lstStyle/>
        <a:p>
          <a:endParaRPr lang="zh-CN" altLang="en-US"/>
        </a:p>
      </dgm:t>
    </dgm:pt>
    <dgm:pt modelId="{B41C2E84-138B-4C43-845F-7913AB76EACC}">
      <dgm:prSet custT="1"/>
      <dgm:spPr/>
      <dgm:t>
        <a:bodyPr/>
        <a:lstStyle/>
        <a:p>
          <a:r>
            <a:rPr lang="en-US" altLang="zh-CN" sz="2400" b="1" i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rPr>
            <a:t>Login to </a:t>
          </a:r>
          <a:r>
            <a:rPr lang="en-US" altLang="zh-CN" sz="2400" b="1" i="1" u="sng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rPr>
            <a:t>cis.chinese.cn </a:t>
          </a:r>
          <a:r>
            <a:rPr lang="en-US" altLang="zh-CN" sz="2400" b="1" i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rPr>
            <a:t>to register </a:t>
          </a:r>
          <a:endParaRPr lang="zh-CN" altLang="en-US" sz="2400" dirty="0"/>
        </a:p>
      </dgm:t>
    </dgm:pt>
    <dgm:pt modelId="{CDB29377-39EE-424D-9633-5995AF3E9A15}" type="parTrans" cxnId="{16A5B35B-7FFF-4055-A704-DE573D7AB65C}">
      <dgm:prSet/>
      <dgm:spPr/>
      <dgm:t>
        <a:bodyPr/>
        <a:lstStyle/>
        <a:p>
          <a:endParaRPr lang="zh-CN" altLang="en-US"/>
        </a:p>
      </dgm:t>
    </dgm:pt>
    <dgm:pt modelId="{2F4019E3-8DDF-448F-B540-1D1E0206ED02}" type="sibTrans" cxnId="{16A5B35B-7FFF-4055-A704-DE573D7AB65C}">
      <dgm:prSet/>
      <dgm:spPr/>
      <dgm:t>
        <a:bodyPr/>
        <a:lstStyle/>
        <a:p>
          <a:endParaRPr lang="zh-CN" altLang="en-US"/>
        </a:p>
      </dgm:t>
    </dgm:pt>
    <dgm:pt modelId="{9CDCA620-BDE0-4F69-9593-F2ED5E4EFB69}">
      <dgm:prSet custT="1"/>
      <dgm:spPr/>
      <dgm:t>
        <a:bodyPr/>
        <a:lstStyle/>
        <a:p>
          <a:r>
            <a:rPr lang="en-US" altLang="zh-CN" sz="2400" b="1" i="1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rPr>
            <a:t>Upload application materials </a:t>
          </a:r>
          <a:endParaRPr lang="zh-CN" altLang="en-US" sz="2400" dirty="0"/>
        </a:p>
      </dgm:t>
    </dgm:pt>
    <dgm:pt modelId="{AA6C2B12-B2CA-4B68-86EB-B0BC4F186430}" type="parTrans" cxnId="{FA18F4D8-1655-4CEB-A25E-E300793F69B4}">
      <dgm:prSet/>
      <dgm:spPr/>
      <dgm:t>
        <a:bodyPr/>
        <a:lstStyle/>
        <a:p>
          <a:endParaRPr lang="zh-CN" altLang="en-US"/>
        </a:p>
      </dgm:t>
    </dgm:pt>
    <dgm:pt modelId="{71F63046-73BC-46C5-89B9-F75FEC285A1E}" type="sibTrans" cxnId="{FA18F4D8-1655-4CEB-A25E-E300793F69B4}">
      <dgm:prSet/>
      <dgm:spPr/>
      <dgm:t>
        <a:bodyPr/>
        <a:lstStyle/>
        <a:p>
          <a:endParaRPr lang="zh-CN" altLang="en-US"/>
        </a:p>
      </dgm:t>
    </dgm:pt>
    <dgm:pt modelId="{04C2630C-26F7-4DB7-A502-DD71E32F6A13}">
      <dgm:prSet custT="1"/>
      <dgm:spPr/>
      <dgm:t>
        <a:bodyPr/>
        <a:lstStyle/>
        <a:p>
          <a:r>
            <a:rPr lang="en-US" altLang="zh-CN" sz="2400" b="1" i="1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rPr>
            <a:t>Follow the application progress and emails </a:t>
          </a:r>
          <a:endParaRPr lang="zh-CN" altLang="en-US" sz="2400" dirty="0"/>
        </a:p>
      </dgm:t>
    </dgm:pt>
    <dgm:pt modelId="{4284F4B2-807C-4C7C-AB0F-006846147B2A}" type="parTrans" cxnId="{0A73581B-7A89-4888-9478-E624B7660A81}">
      <dgm:prSet/>
      <dgm:spPr/>
      <dgm:t>
        <a:bodyPr/>
        <a:lstStyle/>
        <a:p>
          <a:endParaRPr lang="zh-CN" altLang="en-US"/>
        </a:p>
      </dgm:t>
    </dgm:pt>
    <dgm:pt modelId="{736B7064-B54A-4573-BC10-963FB6811795}" type="sibTrans" cxnId="{0A73581B-7A89-4888-9478-E624B7660A81}">
      <dgm:prSet/>
      <dgm:spPr/>
      <dgm:t>
        <a:bodyPr/>
        <a:lstStyle/>
        <a:p>
          <a:endParaRPr lang="zh-CN" altLang="en-US"/>
        </a:p>
      </dgm:t>
    </dgm:pt>
    <dgm:pt modelId="{0D1D5F40-6F93-40FE-A5BD-0E4173C81F15}">
      <dgm:prSet custT="1"/>
      <dgm:spPr/>
      <dgm:t>
        <a:bodyPr/>
        <a:lstStyle/>
        <a:p>
          <a:r>
            <a:rPr lang="en-US" altLang="zh-CN" sz="2400" b="1" i="1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rPr>
            <a:t>Visit the International Student Service of SYUCT, register and submit application materials online</a:t>
          </a:r>
          <a:endParaRPr lang="zh-CN" altLang="en-US" sz="2400" dirty="0"/>
        </a:p>
      </dgm:t>
    </dgm:pt>
    <dgm:pt modelId="{6453B27F-DEA3-4970-A3D8-395274F27C56}" type="parTrans" cxnId="{BA05F3C6-6A8C-4CCE-9B21-3A5F9F0BFFE0}">
      <dgm:prSet/>
      <dgm:spPr/>
      <dgm:t>
        <a:bodyPr/>
        <a:lstStyle/>
        <a:p>
          <a:endParaRPr lang="zh-CN" altLang="en-US"/>
        </a:p>
      </dgm:t>
    </dgm:pt>
    <dgm:pt modelId="{116ED5FF-41E8-4EE9-BA8D-2A4F6126E027}" type="sibTrans" cxnId="{BA05F3C6-6A8C-4CCE-9B21-3A5F9F0BFFE0}">
      <dgm:prSet/>
      <dgm:spPr/>
      <dgm:t>
        <a:bodyPr/>
        <a:lstStyle/>
        <a:p>
          <a:endParaRPr lang="zh-CN" altLang="en-US"/>
        </a:p>
      </dgm:t>
    </dgm:pt>
    <dgm:pt modelId="{5EA6C597-B855-41C5-BD30-4ADC5A0488DF}" type="pres">
      <dgm:prSet presAssocID="{D1224289-B34B-4559-A2ED-5D6DE7B65A08}" presName="linearFlow" presStyleCnt="0">
        <dgm:presLayoutVars>
          <dgm:dir/>
          <dgm:animLvl val="lvl"/>
          <dgm:resizeHandles val="exact"/>
        </dgm:presLayoutVars>
      </dgm:prSet>
      <dgm:spPr/>
    </dgm:pt>
    <dgm:pt modelId="{AC1071FA-234F-4FF3-871F-9AC9FC9ACF07}" type="pres">
      <dgm:prSet presAssocID="{5C516D75-FA60-45E3-8528-4608F80B2A95}" presName="composite" presStyleCnt="0"/>
      <dgm:spPr/>
    </dgm:pt>
    <dgm:pt modelId="{2611C75B-8048-4ED0-8607-D661A09F1D52}" type="pres">
      <dgm:prSet presAssocID="{5C516D75-FA60-45E3-8528-4608F80B2A95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C758DED5-A8DB-4561-A2A7-8DD78518085E}" type="pres">
      <dgm:prSet presAssocID="{5C516D75-FA60-45E3-8528-4608F80B2A95}" presName="descendantText" presStyleLbl="alignAcc1" presStyleIdx="0" presStyleCnt="4" custLinFactNeighborX="0" custLinFactNeighborY="-401">
        <dgm:presLayoutVars>
          <dgm:bulletEnabled val="1"/>
        </dgm:presLayoutVars>
      </dgm:prSet>
      <dgm:spPr/>
    </dgm:pt>
    <dgm:pt modelId="{518AC272-92A7-4989-AA85-DEE81B828D46}" type="pres">
      <dgm:prSet presAssocID="{1A4E7EA1-5C20-4B28-90E2-D88CB271B4D9}" presName="sp" presStyleCnt="0"/>
      <dgm:spPr/>
    </dgm:pt>
    <dgm:pt modelId="{A16BAA99-971F-4429-A868-D8B10A2B9F4C}" type="pres">
      <dgm:prSet presAssocID="{68B2426D-4019-43F9-AF19-439D9C8094D1}" presName="composite" presStyleCnt="0"/>
      <dgm:spPr/>
    </dgm:pt>
    <dgm:pt modelId="{3F93406D-E28A-4BFA-9935-D2D4E21AEC7D}" type="pres">
      <dgm:prSet presAssocID="{68B2426D-4019-43F9-AF19-439D9C8094D1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DEEE8B03-AB58-4160-BC28-CA41D8F0B9B9}" type="pres">
      <dgm:prSet presAssocID="{68B2426D-4019-43F9-AF19-439D9C8094D1}" presName="descendantText" presStyleLbl="alignAcc1" presStyleIdx="1" presStyleCnt="4">
        <dgm:presLayoutVars>
          <dgm:bulletEnabled val="1"/>
        </dgm:presLayoutVars>
      </dgm:prSet>
      <dgm:spPr/>
    </dgm:pt>
    <dgm:pt modelId="{35E3357A-7D67-4F6C-AD24-CD4908F213E3}" type="pres">
      <dgm:prSet presAssocID="{284932AD-E616-4C91-8236-DF1379D2ABA8}" presName="sp" presStyleCnt="0"/>
      <dgm:spPr/>
    </dgm:pt>
    <dgm:pt modelId="{52796134-1577-48C1-897C-E472AEFF001A}" type="pres">
      <dgm:prSet presAssocID="{05AABC9C-4A85-4ABB-854D-FA1CD54C4C1D}" presName="composite" presStyleCnt="0"/>
      <dgm:spPr/>
    </dgm:pt>
    <dgm:pt modelId="{F0076FF5-D536-4C0D-BBFB-08C561E7D5B9}" type="pres">
      <dgm:prSet presAssocID="{05AABC9C-4A85-4ABB-854D-FA1CD54C4C1D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6BB5FC06-AF10-4D53-8A15-37537B4D55D9}" type="pres">
      <dgm:prSet presAssocID="{05AABC9C-4A85-4ABB-854D-FA1CD54C4C1D}" presName="descendantText" presStyleLbl="alignAcc1" presStyleIdx="2" presStyleCnt="4">
        <dgm:presLayoutVars>
          <dgm:bulletEnabled val="1"/>
        </dgm:presLayoutVars>
      </dgm:prSet>
      <dgm:spPr/>
    </dgm:pt>
    <dgm:pt modelId="{60F3AD00-26FE-489D-9861-74DE02D578FE}" type="pres">
      <dgm:prSet presAssocID="{F585175C-686A-43EC-B53F-197853DDFF85}" presName="sp" presStyleCnt="0"/>
      <dgm:spPr/>
    </dgm:pt>
    <dgm:pt modelId="{88449D62-416A-44B9-88EC-C102B6DA59E7}" type="pres">
      <dgm:prSet presAssocID="{16BBC970-562E-4D59-AB54-0083D5C0AD11}" presName="composite" presStyleCnt="0"/>
      <dgm:spPr/>
    </dgm:pt>
    <dgm:pt modelId="{8D6E0496-9F23-4BE7-95D9-223B5EB3E30C}" type="pres">
      <dgm:prSet presAssocID="{16BBC970-562E-4D59-AB54-0083D5C0AD11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8C68CDBC-C6C0-4C49-82C8-6586C24452F5}" type="pres">
      <dgm:prSet presAssocID="{16BBC970-562E-4D59-AB54-0083D5C0AD11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B08F4700-439D-4605-A902-F4035C073F25}" type="presOf" srcId="{16BBC970-562E-4D59-AB54-0083D5C0AD11}" destId="{8D6E0496-9F23-4BE7-95D9-223B5EB3E30C}" srcOrd="0" destOrd="0" presId="urn:microsoft.com/office/officeart/2005/8/layout/chevron2"/>
    <dgm:cxn modelId="{0295F208-27F0-4298-815A-FBAD698B5591}" type="presOf" srcId="{04C2630C-26F7-4DB7-A502-DD71E32F6A13}" destId="{6BB5FC06-AF10-4D53-8A15-37537B4D55D9}" srcOrd="0" destOrd="0" presId="urn:microsoft.com/office/officeart/2005/8/layout/chevron2"/>
    <dgm:cxn modelId="{60BB9217-8C00-40A6-99B9-F1DAD866746E}" srcId="{D1224289-B34B-4559-A2ED-5D6DE7B65A08}" destId="{68B2426D-4019-43F9-AF19-439D9C8094D1}" srcOrd="1" destOrd="0" parTransId="{BBA61869-6C25-4CA4-86CB-ED9C53BA90F8}" sibTransId="{284932AD-E616-4C91-8236-DF1379D2ABA8}"/>
    <dgm:cxn modelId="{0A73581B-7A89-4888-9478-E624B7660A81}" srcId="{05AABC9C-4A85-4ABB-854D-FA1CD54C4C1D}" destId="{04C2630C-26F7-4DB7-A502-DD71E32F6A13}" srcOrd="0" destOrd="0" parTransId="{4284F4B2-807C-4C7C-AB0F-006846147B2A}" sibTransId="{736B7064-B54A-4573-BC10-963FB6811795}"/>
    <dgm:cxn modelId="{E4E55B1D-3835-49B2-B9C7-6C714FB3E7E6}" srcId="{D1224289-B34B-4559-A2ED-5D6DE7B65A08}" destId="{05AABC9C-4A85-4ABB-854D-FA1CD54C4C1D}" srcOrd="2" destOrd="0" parTransId="{5D96FF90-9FEA-49BB-B558-918370FBA0DF}" sibTransId="{F585175C-686A-43EC-B53F-197853DDFF85}"/>
    <dgm:cxn modelId="{91C99C33-0BEA-4556-A1F0-395F48978E21}" type="presOf" srcId="{0D1D5F40-6F93-40FE-A5BD-0E4173C81F15}" destId="{8C68CDBC-C6C0-4C49-82C8-6586C24452F5}" srcOrd="0" destOrd="0" presId="urn:microsoft.com/office/officeart/2005/8/layout/chevron2"/>
    <dgm:cxn modelId="{419ABF40-AB7D-46EE-B8F3-D1411B5351D2}" type="presOf" srcId="{B41C2E84-138B-4C43-845F-7913AB76EACC}" destId="{C758DED5-A8DB-4561-A2A7-8DD78518085E}" srcOrd="0" destOrd="0" presId="urn:microsoft.com/office/officeart/2005/8/layout/chevron2"/>
    <dgm:cxn modelId="{16A5B35B-7FFF-4055-A704-DE573D7AB65C}" srcId="{5C516D75-FA60-45E3-8528-4608F80B2A95}" destId="{B41C2E84-138B-4C43-845F-7913AB76EACC}" srcOrd="0" destOrd="0" parTransId="{CDB29377-39EE-424D-9633-5995AF3E9A15}" sibTransId="{2F4019E3-8DDF-448F-B540-1D1E0206ED02}"/>
    <dgm:cxn modelId="{F6405E4C-7D67-44D4-9318-FA0C5041EFC7}" type="presOf" srcId="{9CDCA620-BDE0-4F69-9593-F2ED5E4EFB69}" destId="{DEEE8B03-AB58-4160-BC28-CA41D8F0B9B9}" srcOrd="0" destOrd="0" presId="urn:microsoft.com/office/officeart/2005/8/layout/chevron2"/>
    <dgm:cxn modelId="{2B7CA374-7B7A-4469-84B9-6C68E21BE57F}" type="presOf" srcId="{05AABC9C-4A85-4ABB-854D-FA1CD54C4C1D}" destId="{F0076FF5-D536-4C0D-BBFB-08C561E7D5B9}" srcOrd="0" destOrd="0" presId="urn:microsoft.com/office/officeart/2005/8/layout/chevron2"/>
    <dgm:cxn modelId="{ECFA5756-64E2-4FC2-8D9E-780D26235D2E}" type="presOf" srcId="{5C516D75-FA60-45E3-8528-4608F80B2A95}" destId="{2611C75B-8048-4ED0-8607-D661A09F1D52}" srcOrd="0" destOrd="0" presId="urn:microsoft.com/office/officeart/2005/8/layout/chevron2"/>
    <dgm:cxn modelId="{FFB71381-5D76-46B0-81AB-2ECC3AE36399}" type="presOf" srcId="{D1224289-B34B-4559-A2ED-5D6DE7B65A08}" destId="{5EA6C597-B855-41C5-BD30-4ADC5A0488DF}" srcOrd="0" destOrd="0" presId="urn:microsoft.com/office/officeart/2005/8/layout/chevron2"/>
    <dgm:cxn modelId="{9E7945A7-5049-4769-870F-6D8E3C8234DF}" srcId="{D1224289-B34B-4559-A2ED-5D6DE7B65A08}" destId="{5C516D75-FA60-45E3-8528-4608F80B2A95}" srcOrd="0" destOrd="0" parTransId="{6F93D933-6DD1-4DA7-9C23-C9BA42628E0C}" sibTransId="{1A4E7EA1-5C20-4B28-90E2-D88CB271B4D9}"/>
    <dgm:cxn modelId="{BA05F3C6-6A8C-4CCE-9B21-3A5F9F0BFFE0}" srcId="{16BBC970-562E-4D59-AB54-0083D5C0AD11}" destId="{0D1D5F40-6F93-40FE-A5BD-0E4173C81F15}" srcOrd="0" destOrd="0" parTransId="{6453B27F-DEA3-4970-A3D8-395274F27C56}" sibTransId="{116ED5FF-41E8-4EE9-BA8D-2A4F6126E027}"/>
    <dgm:cxn modelId="{FA18F4D8-1655-4CEB-A25E-E300793F69B4}" srcId="{68B2426D-4019-43F9-AF19-439D9C8094D1}" destId="{9CDCA620-BDE0-4F69-9593-F2ED5E4EFB69}" srcOrd="0" destOrd="0" parTransId="{AA6C2B12-B2CA-4B68-86EB-B0BC4F186430}" sibTransId="{71F63046-73BC-46C5-89B9-F75FEC285A1E}"/>
    <dgm:cxn modelId="{5C63F1E0-05D9-4794-B6C1-6EEC00B4784E}" srcId="{D1224289-B34B-4559-A2ED-5D6DE7B65A08}" destId="{16BBC970-562E-4D59-AB54-0083D5C0AD11}" srcOrd="3" destOrd="0" parTransId="{FF2AB4F7-71EA-495E-B8E2-575898A00268}" sibTransId="{7A36F7EC-8F2E-47C5-A60F-42D330C1A798}"/>
    <dgm:cxn modelId="{510A13F2-9A46-4B5B-8A99-BF3BC573A513}" type="presOf" srcId="{68B2426D-4019-43F9-AF19-439D9C8094D1}" destId="{3F93406D-E28A-4BFA-9935-D2D4E21AEC7D}" srcOrd="0" destOrd="0" presId="urn:microsoft.com/office/officeart/2005/8/layout/chevron2"/>
    <dgm:cxn modelId="{1CF40D72-877E-4875-90CB-02BA7EF57FDF}" type="presParOf" srcId="{5EA6C597-B855-41C5-BD30-4ADC5A0488DF}" destId="{AC1071FA-234F-4FF3-871F-9AC9FC9ACF07}" srcOrd="0" destOrd="0" presId="urn:microsoft.com/office/officeart/2005/8/layout/chevron2"/>
    <dgm:cxn modelId="{5B00B064-3BDD-4C1C-A75D-71A2B9E83DC9}" type="presParOf" srcId="{AC1071FA-234F-4FF3-871F-9AC9FC9ACF07}" destId="{2611C75B-8048-4ED0-8607-D661A09F1D52}" srcOrd="0" destOrd="0" presId="urn:microsoft.com/office/officeart/2005/8/layout/chevron2"/>
    <dgm:cxn modelId="{26FD131A-DB90-491D-864E-AA4674C3960E}" type="presParOf" srcId="{AC1071FA-234F-4FF3-871F-9AC9FC9ACF07}" destId="{C758DED5-A8DB-4561-A2A7-8DD78518085E}" srcOrd="1" destOrd="0" presId="urn:microsoft.com/office/officeart/2005/8/layout/chevron2"/>
    <dgm:cxn modelId="{6B0F40E5-1E47-4665-A765-86BFB2875B04}" type="presParOf" srcId="{5EA6C597-B855-41C5-BD30-4ADC5A0488DF}" destId="{518AC272-92A7-4989-AA85-DEE81B828D46}" srcOrd="1" destOrd="0" presId="urn:microsoft.com/office/officeart/2005/8/layout/chevron2"/>
    <dgm:cxn modelId="{C2CB3DC3-0C7A-4AC7-BC83-DBB5DFF5FF4D}" type="presParOf" srcId="{5EA6C597-B855-41C5-BD30-4ADC5A0488DF}" destId="{A16BAA99-971F-4429-A868-D8B10A2B9F4C}" srcOrd="2" destOrd="0" presId="urn:microsoft.com/office/officeart/2005/8/layout/chevron2"/>
    <dgm:cxn modelId="{D1A13D73-3427-481E-8E4B-17FECE39BBFF}" type="presParOf" srcId="{A16BAA99-971F-4429-A868-D8B10A2B9F4C}" destId="{3F93406D-E28A-4BFA-9935-D2D4E21AEC7D}" srcOrd="0" destOrd="0" presId="urn:microsoft.com/office/officeart/2005/8/layout/chevron2"/>
    <dgm:cxn modelId="{88FF4EBB-756E-41AC-8B07-3C6368766BED}" type="presParOf" srcId="{A16BAA99-971F-4429-A868-D8B10A2B9F4C}" destId="{DEEE8B03-AB58-4160-BC28-CA41D8F0B9B9}" srcOrd="1" destOrd="0" presId="urn:microsoft.com/office/officeart/2005/8/layout/chevron2"/>
    <dgm:cxn modelId="{CEB09F1E-517A-4147-A460-04602900DF19}" type="presParOf" srcId="{5EA6C597-B855-41C5-BD30-4ADC5A0488DF}" destId="{35E3357A-7D67-4F6C-AD24-CD4908F213E3}" srcOrd="3" destOrd="0" presId="urn:microsoft.com/office/officeart/2005/8/layout/chevron2"/>
    <dgm:cxn modelId="{E4F33BB7-E4A5-4E15-8BBE-98F0BBA0AF95}" type="presParOf" srcId="{5EA6C597-B855-41C5-BD30-4ADC5A0488DF}" destId="{52796134-1577-48C1-897C-E472AEFF001A}" srcOrd="4" destOrd="0" presId="urn:microsoft.com/office/officeart/2005/8/layout/chevron2"/>
    <dgm:cxn modelId="{8FCE65CA-77BE-4252-937E-DDB5F14C22DD}" type="presParOf" srcId="{52796134-1577-48C1-897C-E472AEFF001A}" destId="{F0076FF5-D536-4C0D-BBFB-08C561E7D5B9}" srcOrd="0" destOrd="0" presId="urn:microsoft.com/office/officeart/2005/8/layout/chevron2"/>
    <dgm:cxn modelId="{DF1F4430-8BD6-46FA-B2A0-A9DA6AE11D08}" type="presParOf" srcId="{52796134-1577-48C1-897C-E472AEFF001A}" destId="{6BB5FC06-AF10-4D53-8A15-37537B4D55D9}" srcOrd="1" destOrd="0" presId="urn:microsoft.com/office/officeart/2005/8/layout/chevron2"/>
    <dgm:cxn modelId="{FA9CEBEC-5209-4C51-87FE-B7048BC2D7C3}" type="presParOf" srcId="{5EA6C597-B855-41C5-BD30-4ADC5A0488DF}" destId="{60F3AD00-26FE-489D-9861-74DE02D578FE}" srcOrd="5" destOrd="0" presId="urn:microsoft.com/office/officeart/2005/8/layout/chevron2"/>
    <dgm:cxn modelId="{1D210E2A-244A-4558-9635-955998870047}" type="presParOf" srcId="{5EA6C597-B855-41C5-BD30-4ADC5A0488DF}" destId="{88449D62-416A-44B9-88EC-C102B6DA59E7}" srcOrd="6" destOrd="0" presId="urn:microsoft.com/office/officeart/2005/8/layout/chevron2"/>
    <dgm:cxn modelId="{C43FDDF2-287B-48A9-AF13-CF7A3B1FC0A8}" type="presParOf" srcId="{88449D62-416A-44B9-88EC-C102B6DA59E7}" destId="{8D6E0496-9F23-4BE7-95D9-223B5EB3E30C}" srcOrd="0" destOrd="0" presId="urn:microsoft.com/office/officeart/2005/8/layout/chevron2"/>
    <dgm:cxn modelId="{3630D208-D655-488B-B25E-C291A0D7C7ED}" type="presParOf" srcId="{88449D62-416A-44B9-88EC-C102B6DA59E7}" destId="{8C68CDBC-C6C0-4C49-82C8-6586C24452F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1C75B-8048-4ED0-8607-D661A09F1D52}">
      <dsp:nvSpPr>
        <dsp:cNvPr id="0" name=""/>
        <dsp:cNvSpPr/>
      </dsp:nvSpPr>
      <dsp:spPr>
        <a:xfrm rot="5400000">
          <a:off x="-180682" y="183341"/>
          <a:ext cx="1204547" cy="843183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①</a:t>
          </a:r>
        </a:p>
      </dsp:txBody>
      <dsp:txXfrm rot="-5400000">
        <a:off x="1" y="424251"/>
        <a:ext cx="843183" cy="361364"/>
      </dsp:txXfrm>
    </dsp:sp>
    <dsp:sp modelId="{C758DED5-A8DB-4561-A2A7-8DD78518085E}">
      <dsp:nvSpPr>
        <dsp:cNvPr id="0" name=""/>
        <dsp:cNvSpPr/>
      </dsp:nvSpPr>
      <dsp:spPr>
        <a:xfrm rot="5400000">
          <a:off x="4210117" y="-3366934"/>
          <a:ext cx="782956" cy="75168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400" b="1" i="1" kern="12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rPr>
            <a:t>Login to </a:t>
          </a:r>
          <a:r>
            <a:rPr lang="en-US" altLang="zh-CN" sz="2400" b="1" i="1" u="sng" kern="12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rPr>
            <a:t>cis.chinese.cn </a:t>
          </a:r>
          <a:r>
            <a:rPr lang="en-US" altLang="zh-CN" sz="2400" b="1" i="1" kern="12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rPr>
            <a:t>to register </a:t>
          </a:r>
          <a:endParaRPr lang="zh-CN" altLang="en-US" sz="2400" kern="1200" dirty="0"/>
        </a:p>
      </dsp:txBody>
      <dsp:txXfrm rot="-5400000">
        <a:off x="843184" y="38220"/>
        <a:ext cx="7478603" cy="706514"/>
      </dsp:txXfrm>
    </dsp:sp>
    <dsp:sp modelId="{3F93406D-E28A-4BFA-9935-D2D4E21AEC7D}">
      <dsp:nvSpPr>
        <dsp:cNvPr id="0" name=""/>
        <dsp:cNvSpPr/>
      </dsp:nvSpPr>
      <dsp:spPr>
        <a:xfrm rot="5400000">
          <a:off x="-180682" y="1240629"/>
          <a:ext cx="1204547" cy="843183"/>
        </a:xfrm>
        <a:prstGeom prst="chevron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/>
            <a:t>②</a:t>
          </a:r>
        </a:p>
      </dsp:txBody>
      <dsp:txXfrm rot="-5400000">
        <a:off x="1" y="1481539"/>
        <a:ext cx="843183" cy="361364"/>
      </dsp:txXfrm>
    </dsp:sp>
    <dsp:sp modelId="{DEEE8B03-AB58-4160-BC28-CA41D8F0B9B9}">
      <dsp:nvSpPr>
        <dsp:cNvPr id="0" name=""/>
        <dsp:cNvSpPr/>
      </dsp:nvSpPr>
      <dsp:spPr>
        <a:xfrm rot="5400000">
          <a:off x="4210117" y="-2306987"/>
          <a:ext cx="782956" cy="75168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400" b="1" i="1" kern="12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rPr>
            <a:t>Upload application materials </a:t>
          </a:r>
          <a:endParaRPr lang="zh-CN" altLang="en-US" sz="2400" kern="1200" dirty="0"/>
        </a:p>
      </dsp:txBody>
      <dsp:txXfrm rot="-5400000">
        <a:off x="843184" y="1098167"/>
        <a:ext cx="7478603" cy="706514"/>
      </dsp:txXfrm>
    </dsp:sp>
    <dsp:sp modelId="{F0076FF5-D536-4C0D-BBFB-08C561E7D5B9}">
      <dsp:nvSpPr>
        <dsp:cNvPr id="0" name=""/>
        <dsp:cNvSpPr/>
      </dsp:nvSpPr>
      <dsp:spPr>
        <a:xfrm rot="5400000">
          <a:off x="-180682" y="2297917"/>
          <a:ext cx="1204547" cy="843183"/>
        </a:xfrm>
        <a:prstGeom prst="chevron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/>
            <a:t>③</a:t>
          </a:r>
        </a:p>
      </dsp:txBody>
      <dsp:txXfrm rot="-5400000">
        <a:off x="1" y="2538827"/>
        <a:ext cx="843183" cy="361364"/>
      </dsp:txXfrm>
    </dsp:sp>
    <dsp:sp modelId="{6BB5FC06-AF10-4D53-8A15-37537B4D55D9}">
      <dsp:nvSpPr>
        <dsp:cNvPr id="0" name=""/>
        <dsp:cNvSpPr/>
      </dsp:nvSpPr>
      <dsp:spPr>
        <a:xfrm rot="5400000">
          <a:off x="4210117" y="-1249699"/>
          <a:ext cx="782956" cy="75168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400" b="1" i="1" kern="12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rPr>
            <a:t>Follow the application progress and emails </a:t>
          </a:r>
          <a:endParaRPr lang="zh-CN" altLang="en-US" sz="2400" kern="1200" dirty="0"/>
        </a:p>
      </dsp:txBody>
      <dsp:txXfrm rot="-5400000">
        <a:off x="843184" y="2155455"/>
        <a:ext cx="7478603" cy="706514"/>
      </dsp:txXfrm>
    </dsp:sp>
    <dsp:sp modelId="{8D6E0496-9F23-4BE7-95D9-223B5EB3E30C}">
      <dsp:nvSpPr>
        <dsp:cNvPr id="0" name=""/>
        <dsp:cNvSpPr/>
      </dsp:nvSpPr>
      <dsp:spPr>
        <a:xfrm rot="5400000">
          <a:off x="-180682" y="3355205"/>
          <a:ext cx="1204547" cy="843183"/>
        </a:xfrm>
        <a:prstGeom prst="chevron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/>
            <a:t>④</a:t>
          </a:r>
        </a:p>
      </dsp:txBody>
      <dsp:txXfrm rot="-5400000">
        <a:off x="1" y="3596115"/>
        <a:ext cx="843183" cy="361364"/>
      </dsp:txXfrm>
    </dsp:sp>
    <dsp:sp modelId="{8C68CDBC-C6C0-4C49-82C8-6586C24452F5}">
      <dsp:nvSpPr>
        <dsp:cNvPr id="0" name=""/>
        <dsp:cNvSpPr/>
      </dsp:nvSpPr>
      <dsp:spPr>
        <a:xfrm rot="5400000">
          <a:off x="4210117" y="-192410"/>
          <a:ext cx="782956" cy="75168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400" b="1" i="1" kern="12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rPr>
            <a:t>Visit the International Student Service of SYUCT, register and submit application materials online</a:t>
          </a:r>
          <a:endParaRPr lang="zh-CN" altLang="en-US" sz="2400" kern="1200" dirty="0"/>
        </a:p>
      </dsp:txBody>
      <dsp:txXfrm rot="-5400000">
        <a:off x="843184" y="3212744"/>
        <a:ext cx="7478603" cy="706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F599-9EDB-9F40-A6D6-72BBC58E7A7E}" type="datetimeFigureOut">
              <a:rPr kumimoji="1" lang="zh-CN" altLang="en-US" smtClean="0"/>
              <a:t>2023/4/17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DB20-A317-3345-809A-DBD256E59B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F599-9EDB-9F40-A6D6-72BBC58E7A7E}" type="datetimeFigureOut">
              <a:rPr kumimoji="1" lang="zh-CN" altLang="en-US" smtClean="0"/>
              <a:t>2023/4/17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DB20-A317-3345-809A-DBD256E59B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F599-9EDB-9F40-A6D6-72BBC58E7A7E}" type="datetimeFigureOut">
              <a:rPr kumimoji="1" lang="zh-CN" altLang="en-US" smtClean="0"/>
              <a:t>2023/4/17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DB20-A317-3345-809A-DBD256E59B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F599-9EDB-9F40-A6D6-72BBC58E7A7E}" type="datetimeFigureOut">
              <a:rPr kumimoji="1" lang="zh-CN" altLang="en-US" smtClean="0"/>
              <a:t>2023/4/17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DB20-A317-3345-809A-DBD256E59B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F599-9EDB-9F40-A6D6-72BBC58E7A7E}" type="datetimeFigureOut">
              <a:rPr kumimoji="1" lang="zh-CN" altLang="en-US" smtClean="0"/>
              <a:t>2023/4/17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DB20-A317-3345-809A-DBD256E59B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F599-9EDB-9F40-A6D6-72BBC58E7A7E}" type="datetimeFigureOut">
              <a:rPr kumimoji="1" lang="zh-CN" altLang="en-US" smtClean="0"/>
              <a:t>2023/4/17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DB20-A317-3345-809A-DBD256E59B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F599-9EDB-9F40-A6D6-72BBC58E7A7E}" type="datetimeFigureOut">
              <a:rPr kumimoji="1" lang="zh-CN" altLang="en-US" smtClean="0"/>
              <a:t>2023/4/17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DB20-A317-3345-809A-DBD256E59B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F599-9EDB-9F40-A6D6-72BBC58E7A7E}" type="datetimeFigureOut">
              <a:rPr kumimoji="1" lang="zh-CN" altLang="en-US" smtClean="0"/>
              <a:t>2023/4/17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DB20-A317-3345-809A-DBD256E59B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F599-9EDB-9F40-A6D6-72BBC58E7A7E}" type="datetimeFigureOut">
              <a:rPr kumimoji="1" lang="zh-CN" altLang="en-US" smtClean="0"/>
              <a:t>2023/4/17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DB20-A317-3345-809A-DBD256E59B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F599-9EDB-9F40-A6D6-72BBC58E7A7E}" type="datetimeFigureOut">
              <a:rPr kumimoji="1" lang="zh-CN" altLang="en-US" smtClean="0"/>
              <a:t>2023/4/17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DB20-A317-3345-809A-DBD256E59B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F599-9EDB-9F40-A6D6-72BBC58E7A7E}" type="datetimeFigureOut">
              <a:rPr kumimoji="1" lang="zh-CN" altLang="en-US" smtClean="0"/>
              <a:t>2023/4/17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DB20-A317-3345-809A-DBD256E59B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BF599-9EDB-9F40-A6D6-72BBC58E7A7E}" type="datetimeFigureOut">
              <a:rPr kumimoji="1" lang="zh-CN" altLang="en-US" smtClean="0"/>
              <a:t>2023/4/17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CDB20-A317-3345-809A-DBD256E59B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yuct.edu.cn/gjjy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://admission.syuct.edu.cn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yuct.edu.cn/gjjy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dmission.syuct.edu.cn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1" name="图片占位符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15" y="0"/>
            <a:ext cx="5647326" cy="6921257"/>
          </a:xfrm>
          <a:custGeom>
            <a:avLst/>
            <a:gdLst>
              <a:gd name="connsiteX0" fmla="*/ 321808 w 5586957"/>
              <a:gd name="connsiteY0" fmla="*/ 0 h 6851239"/>
              <a:gd name="connsiteX1" fmla="*/ 5586957 w 5586957"/>
              <a:gd name="connsiteY1" fmla="*/ 0 h 6851239"/>
              <a:gd name="connsiteX2" fmla="*/ 5586957 w 5586957"/>
              <a:gd name="connsiteY2" fmla="*/ 6851239 h 6851239"/>
              <a:gd name="connsiteX3" fmla="*/ 3372103 w 5586957"/>
              <a:gd name="connsiteY3" fmla="*/ 6851239 h 6851239"/>
              <a:gd name="connsiteX4" fmla="*/ 3249840 w 5586957"/>
              <a:gd name="connsiteY4" fmla="*/ 6727500 h 6851239"/>
              <a:gd name="connsiteX5" fmla="*/ 2691244 w 5586957"/>
              <a:gd name="connsiteY5" fmla="*/ 5173950 h 6851239"/>
              <a:gd name="connsiteX6" fmla="*/ 1179750 w 5586957"/>
              <a:gd name="connsiteY6" fmla="*/ 4576431 h 6851239"/>
              <a:gd name="connsiteX7" fmla="*/ 621155 w 5586957"/>
              <a:gd name="connsiteY7" fmla="*/ 3182220 h 6851239"/>
              <a:gd name="connsiteX8" fmla="*/ 256519 w 5586957"/>
              <a:gd name="connsiteY8" fmla="*/ 48454 h 685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6957" h="6851239">
                <a:moveTo>
                  <a:pt x="321808" y="0"/>
                </a:moveTo>
                <a:lnTo>
                  <a:pt x="5586957" y="0"/>
                </a:lnTo>
                <a:lnTo>
                  <a:pt x="5586957" y="6851239"/>
                </a:lnTo>
                <a:lnTo>
                  <a:pt x="3372103" y="6851239"/>
                </a:lnTo>
                <a:lnTo>
                  <a:pt x="3249840" y="6727500"/>
                </a:lnTo>
                <a:cubicBezTo>
                  <a:pt x="2908933" y="6319195"/>
                  <a:pt x="3036260" y="5532462"/>
                  <a:pt x="2691244" y="5173950"/>
                </a:cubicBezTo>
                <a:cubicBezTo>
                  <a:pt x="2346230" y="4815439"/>
                  <a:pt x="1524765" y="4908386"/>
                  <a:pt x="1179750" y="4576431"/>
                </a:cubicBezTo>
                <a:cubicBezTo>
                  <a:pt x="834736" y="4244477"/>
                  <a:pt x="762963" y="3945835"/>
                  <a:pt x="621155" y="3182220"/>
                </a:cubicBezTo>
                <a:cubicBezTo>
                  <a:pt x="483778" y="2442467"/>
                  <a:pt x="-438420" y="643171"/>
                  <a:pt x="256519" y="48454"/>
                </a:cubicBezTo>
                <a:close/>
              </a:path>
            </a:pathLst>
          </a:custGeom>
          <a:effectLst>
            <a:outerShdw blurRad="139700" dist="50800" dir="8100000" sx="101000" sy="101000" algn="tr" rotWithShape="0">
              <a:prstClr val="black">
                <a:alpha val="44000"/>
              </a:prstClr>
            </a:outerShdw>
          </a:effectLst>
        </p:spPr>
      </p:pic>
      <p:pic>
        <p:nvPicPr>
          <p:cNvPr id="8" name="图片占位符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73" y="-28117"/>
            <a:ext cx="5630926" cy="6907705"/>
          </a:xfrm>
          <a:custGeom>
            <a:avLst/>
            <a:gdLst>
              <a:gd name="connsiteX0" fmla="*/ 321808 w 5586957"/>
              <a:gd name="connsiteY0" fmla="*/ 0 h 6851239"/>
              <a:gd name="connsiteX1" fmla="*/ 5586957 w 5586957"/>
              <a:gd name="connsiteY1" fmla="*/ 0 h 6851239"/>
              <a:gd name="connsiteX2" fmla="*/ 5586957 w 5586957"/>
              <a:gd name="connsiteY2" fmla="*/ 6851239 h 6851239"/>
              <a:gd name="connsiteX3" fmla="*/ 3372103 w 5586957"/>
              <a:gd name="connsiteY3" fmla="*/ 6851239 h 6851239"/>
              <a:gd name="connsiteX4" fmla="*/ 3249840 w 5586957"/>
              <a:gd name="connsiteY4" fmla="*/ 6727500 h 6851239"/>
              <a:gd name="connsiteX5" fmla="*/ 2691244 w 5586957"/>
              <a:gd name="connsiteY5" fmla="*/ 5173950 h 6851239"/>
              <a:gd name="connsiteX6" fmla="*/ 1179750 w 5586957"/>
              <a:gd name="connsiteY6" fmla="*/ 4576431 h 6851239"/>
              <a:gd name="connsiteX7" fmla="*/ 621155 w 5586957"/>
              <a:gd name="connsiteY7" fmla="*/ 3182220 h 6851239"/>
              <a:gd name="connsiteX8" fmla="*/ 256519 w 5586957"/>
              <a:gd name="connsiteY8" fmla="*/ 48454 h 685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6957" h="6851239">
                <a:moveTo>
                  <a:pt x="321808" y="0"/>
                </a:moveTo>
                <a:lnTo>
                  <a:pt x="5586957" y="0"/>
                </a:lnTo>
                <a:lnTo>
                  <a:pt x="5586957" y="6851239"/>
                </a:lnTo>
                <a:lnTo>
                  <a:pt x="3372103" y="6851239"/>
                </a:lnTo>
                <a:lnTo>
                  <a:pt x="3249840" y="6727500"/>
                </a:lnTo>
                <a:cubicBezTo>
                  <a:pt x="2908933" y="6319195"/>
                  <a:pt x="3036260" y="5532462"/>
                  <a:pt x="2691244" y="5173950"/>
                </a:cubicBezTo>
                <a:cubicBezTo>
                  <a:pt x="2346230" y="4815439"/>
                  <a:pt x="1524765" y="4908386"/>
                  <a:pt x="1179750" y="4576431"/>
                </a:cubicBezTo>
                <a:cubicBezTo>
                  <a:pt x="834736" y="4244477"/>
                  <a:pt x="762963" y="3945835"/>
                  <a:pt x="621155" y="3182220"/>
                </a:cubicBezTo>
                <a:cubicBezTo>
                  <a:pt x="483778" y="2442467"/>
                  <a:pt x="-438420" y="643171"/>
                  <a:pt x="256519" y="48454"/>
                </a:cubicBezTo>
                <a:close/>
              </a:path>
            </a:pathLst>
          </a:custGeom>
          <a:effectLst/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grpSp>
        <p:nvGrpSpPr>
          <p:cNvPr id="16" name="组 15"/>
          <p:cNvGrpSpPr/>
          <p:nvPr/>
        </p:nvGrpSpPr>
        <p:grpSpPr>
          <a:xfrm>
            <a:off x="921827" y="1394378"/>
            <a:ext cx="3727902" cy="4062714"/>
            <a:chOff x="161195" y="1099595"/>
            <a:chExt cx="3727902" cy="4062714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>
              <a:alphaModFix amt="9000"/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68" y="1240545"/>
              <a:ext cx="3505679" cy="3788655"/>
            </a:xfrm>
            <a:prstGeom prst="rect">
              <a:avLst/>
            </a:prstGeom>
          </p:spPr>
        </p:pic>
        <p:sp>
          <p:nvSpPr>
            <p:cNvPr id="15" name="六边形 14"/>
            <p:cNvSpPr/>
            <p:nvPr/>
          </p:nvSpPr>
          <p:spPr>
            <a:xfrm rot="16200000">
              <a:off x="-6211" y="1267001"/>
              <a:ext cx="4062714" cy="3727902"/>
            </a:xfrm>
            <a:prstGeom prst="hexagon">
              <a:avLst>
                <a:gd name="adj" fmla="val 22829"/>
                <a:gd name="vf" fmla="val 115470"/>
              </a:avLst>
            </a:prstGeom>
            <a:noFill/>
            <a:ln w="60325">
              <a:solidFill>
                <a:schemeClr val="tx1">
                  <a:lumMod val="50000"/>
                  <a:lumOff val="50000"/>
                  <a:alpha val="1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411741" y="2368004"/>
            <a:ext cx="5541645" cy="144526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STUDY in SYUCT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u="none" strike="noStrike" kern="1200" cap="none" spc="0" normalizeH="0" baseline="0" noProof="0" dirty="0">
                <a:ln>
                  <a:noFill/>
                </a:ln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Xingkai SC" charset="-122"/>
                <a:ea typeface="Xingkai SC" charset="-122"/>
                <a:cs typeface="Xingkai SC" charset="-122"/>
              </a:rPr>
              <a:t>学在化大</a:t>
            </a:r>
          </a:p>
        </p:txBody>
      </p:sp>
      <p:sp>
        <p:nvSpPr>
          <p:cNvPr id="19" name="圆角矩形"/>
          <p:cNvSpPr/>
          <p:nvPr/>
        </p:nvSpPr>
        <p:spPr>
          <a:xfrm>
            <a:off x="822401" y="4686501"/>
            <a:ext cx="1773841" cy="37117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88201F"/>
              </a:gs>
              <a:gs pos="0">
                <a:srgbClr val="88201F">
                  <a:alpha val="47059"/>
                </a:srgbClr>
              </a:gs>
            </a:gsLst>
            <a:lin ang="5400000" scaled="1"/>
          </a:gradFill>
          <a:ln>
            <a:noFill/>
          </a:ln>
          <a:effectLst>
            <a:outerShdw blurRad="381000" dist="63500" dir="540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Lecturer</a:t>
            </a:r>
            <a:r>
              <a:rPr lang="en-US" altLang="zh-CN" sz="1400" dirty="0">
                <a:latin typeface="+mn-ea"/>
                <a:sym typeface="+mn-lt"/>
              </a:rPr>
              <a:t> </a:t>
            </a:r>
            <a:r>
              <a: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  <a:sym typeface="+mn-lt"/>
              </a:rPr>
              <a:t>主讲</a:t>
            </a:r>
            <a:r>
              <a:rPr lang="zh-CN" altLang="en-US" sz="1400" b="1" dirty="0">
                <a:latin typeface="+mn-ea"/>
                <a:sym typeface="+mn-lt"/>
              </a:rPr>
              <a:t>人</a:t>
            </a:r>
            <a:endParaRPr sz="1400" b="1" dirty="0">
              <a:latin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22402" y="5120934"/>
            <a:ext cx="91059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Yang Bo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杨博</a:t>
            </a:r>
          </a:p>
        </p:txBody>
      </p:sp>
      <p:sp>
        <p:nvSpPr>
          <p:cNvPr id="21" name="圆角矩形"/>
          <p:cNvSpPr/>
          <p:nvPr/>
        </p:nvSpPr>
        <p:spPr>
          <a:xfrm>
            <a:off x="3464002" y="4686501"/>
            <a:ext cx="1364503" cy="369332"/>
          </a:xfrm>
          <a:prstGeom prst="roundRect">
            <a:avLst>
              <a:gd name="adj" fmla="val 50000"/>
            </a:avLst>
          </a:prstGeom>
          <a:noFill/>
          <a:ln w="19050" cap="flat">
            <a:solidFill>
              <a:srgbClr val="88201F"/>
            </a:solidFill>
            <a:prstDash val="solid"/>
            <a:miter lim="8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00">
                <a:solidFill>
                  <a:srgbClr val="A6A6A6"/>
                </a:solidFill>
              </a:defRPr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428364" y="5120933"/>
            <a:ext cx="29354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International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 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Education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 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School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国际教育学院</a:t>
            </a:r>
          </a:p>
        </p:txBody>
      </p:sp>
      <p:sp>
        <p:nvSpPr>
          <p:cNvPr id="17" name="矩形 16"/>
          <p:cNvSpPr/>
          <p:nvPr/>
        </p:nvSpPr>
        <p:spPr>
          <a:xfrm>
            <a:off x="3565530" y="4711901"/>
            <a:ext cx="1109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hangingPunct="0">
              <a:defRPr sz="1100">
                <a:solidFill>
                  <a:srgbClr val="A6A6A6"/>
                </a:solidFill>
              </a:defRPr>
            </a:pPr>
            <a:r>
              <a:rPr lang="en-US" altLang="zh-CN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Host</a:t>
            </a:r>
            <a:r>
              <a:rPr lang="en-US" altLang="zh-CN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 </a:t>
            </a:r>
            <a:r>
              <a:rPr lang="zh-CN" altLang="en-US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主办</a:t>
            </a:r>
          </a:p>
        </p:txBody>
      </p:sp>
    </p:spTree>
  </p:cSld>
  <p:clrMapOvr>
    <a:masterClrMapping/>
  </p:clrMapOvr>
  <p:transition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215265" y="702945"/>
            <a:ext cx="11639550" cy="5255260"/>
          </a:xfrm>
          <a:prstGeom prst="ellipse">
            <a:avLst/>
          </a:prstGeom>
          <a:gradFill flip="none" rotWithShape="1">
            <a:gsLst>
              <a:gs pos="100000">
                <a:srgbClr val="88201F">
                  <a:alpha val="0"/>
                  <a:lumMod val="20000"/>
                  <a:lumOff val="80000"/>
                </a:srgbClr>
              </a:gs>
              <a:gs pos="0">
                <a:srgbClr val="88201F">
                  <a:alpha val="30000"/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744714" y="84924"/>
            <a:ext cx="470256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lt"/>
              </a:rPr>
              <a:t>Undergraduate Programs</a:t>
            </a: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95713339"/>
              </p:ext>
            </p:extLst>
          </p:nvPr>
        </p:nvGraphicFramePr>
        <p:xfrm>
          <a:off x="650500" y="795289"/>
          <a:ext cx="10890999" cy="487399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16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1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2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74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9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6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67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College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201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Specialty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201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Duration</a:t>
                      </a:r>
                      <a:r>
                        <a:rPr lang="zh-CN" alt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(Year)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201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Instruction Language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201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Tuition Fees (Yuan/Year)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201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Dormitory Fees</a:t>
                      </a:r>
                      <a:r>
                        <a:rPr lang="zh-CN" alt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altLang="zh-CN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(</a:t>
                      </a: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Yuan/Year/</a:t>
                      </a:r>
                      <a:endParaRPr lang="zh-CN" altLang="en-US" sz="1600" dirty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Double Room</a:t>
                      </a:r>
                      <a:r>
                        <a:rPr lang="en-US" altLang="zh-CN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)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20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54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College of Chemical Engineering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Chemical Engineering and Technology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Chinese/English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14,000/16,000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4,000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54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College of Information Engineering 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Electrical Engineering and Automation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Chinese/English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14,000/16,000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4,000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4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College of Pharmaceutical and Biological Engineering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Pharmaceutical Engineering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Chinese/English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14,000/16,000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4,000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954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College of Computer Science and Technology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Computer Science and Technology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Chinese/English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14,000/16,000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4,000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954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College of Economics and Management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International Economics and Trade </a:t>
                      </a:r>
                      <a:endParaRPr lang="en-US" altLang="en-US" sz="1400" b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Chinese/English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14,000/16,000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4,000</a:t>
                      </a: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9544">
                <a:tc gridSpan="6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333333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NOTE: The above programs can only be offered after the enrollment has been reached.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9462"/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333333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7294957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blind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215265" y="702945"/>
            <a:ext cx="11639550" cy="5255260"/>
          </a:xfrm>
          <a:prstGeom prst="ellipse">
            <a:avLst/>
          </a:prstGeom>
          <a:gradFill flip="none" rotWithShape="1">
            <a:gsLst>
              <a:gs pos="100000">
                <a:srgbClr val="88201F">
                  <a:alpha val="0"/>
                  <a:lumMod val="20000"/>
                  <a:lumOff val="80000"/>
                </a:srgbClr>
              </a:gs>
              <a:gs pos="0">
                <a:srgbClr val="88201F">
                  <a:alpha val="30000"/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4246486" y="459459"/>
            <a:ext cx="3699026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lt"/>
              </a:rPr>
              <a:t>Graduate Programs</a:t>
            </a: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16310852"/>
              </p:ext>
            </p:extLst>
          </p:nvPr>
        </p:nvGraphicFramePr>
        <p:xfrm>
          <a:off x="650499" y="1351323"/>
          <a:ext cx="10890999" cy="395850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16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1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2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74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9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6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6135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College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201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Specialty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201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Duration</a:t>
                      </a:r>
                      <a:r>
                        <a:rPr lang="zh-CN" alt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(Year)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201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Instruction Language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201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Tuition Fees (Yuan/Year)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201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Dormitory Fees</a:t>
                      </a:r>
                      <a:r>
                        <a:rPr lang="zh-CN" alt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altLang="zh-CN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(</a:t>
                      </a: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Yuan/Year/</a:t>
                      </a:r>
                      <a:endParaRPr lang="zh-CN" altLang="en-US" sz="1600" dirty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Double Room</a:t>
                      </a:r>
                      <a:r>
                        <a:rPr lang="en-US" altLang="zh-CN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)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20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4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College of Chemical Engineering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Chemical Engineering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Chinese/English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18,000/20,000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4,000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4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College of Information Engineering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Control Science and Engineering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Chinese/English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18,000/20,000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4,000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94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College of Computer Science and Technology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Computer Science and Technology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Chinese/English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18,000/20,000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4,000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943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College of Economics and Management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Applied Economics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Chinese/English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18,000/20,000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4,000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943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Management Science and Engineering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Chinese/English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18,000/20,000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4,000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215265" y="702945"/>
            <a:ext cx="11639550" cy="5255260"/>
          </a:xfrm>
          <a:prstGeom prst="ellipse">
            <a:avLst/>
          </a:prstGeom>
          <a:gradFill flip="none" rotWithShape="1">
            <a:gsLst>
              <a:gs pos="100000">
                <a:srgbClr val="88201F">
                  <a:alpha val="0"/>
                  <a:lumMod val="20000"/>
                  <a:lumOff val="80000"/>
                </a:srgbClr>
              </a:gs>
              <a:gs pos="0">
                <a:srgbClr val="88201F">
                  <a:alpha val="30000"/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4044219" y="1023997"/>
            <a:ext cx="410355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lt"/>
              </a:rPr>
              <a:t>Non-Degree Programs</a:t>
            </a: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5501330"/>
              </p:ext>
            </p:extLst>
          </p:nvPr>
        </p:nvGraphicFramePr>
        <p:xfrm>
          <a:off x="668235" y="2514600"/>
          <a:ext cx="10855528" cy="18288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205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1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5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676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8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College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201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Program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201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Program Length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201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Instruction Language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201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Tuition Fees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201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dirty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Dormitory Fees</a:t>
                      </a:r>
                      <a:endParaRPr lang="zh-CN" altLang="en-US" sz="1600" dirty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20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School of International Education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Chinese Language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1 semester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Chinese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6,000 RMB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2,000 RMB/Double Room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zh-CN" sz="160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Chinese Language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1 year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Chinese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12,000 RMB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4,000 RMB/Double Room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20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blind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505" y="109287"/>
            <a:ext cx="6720028" cy="606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5500" y="1635005"/>
            <a:ext cx="4272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Basic</a:t>
            </a:r>
            <a:r>
              <a:rPr lang="zh-CN" altLang="en-US" sz="40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Requirements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704945" y="911730"/>
            <a:ext cx="2311612" cy="13849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Non-Chinese citizen with the passport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98759" y="1151494"/>
            <a:ext cx="2439195" cy="13849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en-US" dirty="0">
                <a:sym typeface="+mn-ea"/>
              </a:rPr>
              <a:t>Good physical and mental health</a:t>
            </a:r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704945" y="3283152"/>
            <a:ext cx="2345161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en-US" dirty="0">
                <a:sym typeface="+mn-ea"/>
              </a:rPr>
              <a:t>No criminal record</a:t>
            </a:r>
            <a:endParaRPr 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8598759" y="3557009"/>
            <a:ext cx="2848249" cy="18158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en-US" dirty="0">
                <a:sym typeface="+mn-ea"/>
              </a:rPr>
              <a:t>Financial ability to sponsor the expenses in China</a:t>
            </a:r>
            <a:endParaRPr lang="en-US" dirty="0"/>
          </a:p>
        </p:txBody>
      </p:sp>
      <p:pic>
        <p:nvPicPr>
          <p:cNvPr id="11" name="图片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8" t="18857" r="13930" b="25943"/>
          <a:stretch>
            <a:fillRect/>
          </a:stretch>
        </p:blipFill>
        <p:spPr bwMode="auto">
          <a:xfrm>
            <a:off x="-19965" y="3143541"/>
            <a:ext cx="5639780" cy="312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30" name="圆角矩形 20"/>
          <p:cNvSpPr>
            <a:spLocks noChangeArrowheads="1"/>
          </p:cNvSpPr>
          <p:nvPr/>
        </p:nvSpPr>
        <p:spPr bwMode="auto">
          <a:xfrm>
            <a:off x="524627" y="188284"/>
            <a:ext cx="11206257" cy="4810278"/>
          </a:xfrm>
          <a:prstGeom prst="roundRect">
            <a:avLst>
              <a:gd name="adj" fmla="val 9958"/>
            </a:avLst>
          </a:prstGeom>
          <a:gradFill rotWithShape="1">
            <a:gsLst>
              <a:gs pos="0">
                <a:srgbClr val="F2F2F2"/>
              </a:gs>
              <a:gs pos="100000">
                <a:srgbClr val="FFFFFF"/>
              </a:gs>
            </a:gsLst>
            <a:lin ang="5400000" scaled="1"/>
          </a:gradFill>
          <a:ln w="9525" cap="flat" cmpd="sng">
            <a:solidFill>
              <a:srgbClr val="FFFFFF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1" name="圆角矩形 21"/>
          <p:cNvSpPr>
            <a:spLocks noChangeArrowheads="1"/>
          </p:cNvSpPr>
          <p:nvPr/>
        </p:nvSpPr>
        <p:spPr bwMode="auto">
          <a:xfrm>
            <a:off x="3572853" y="4273496"/>
            <a:ext cx="2169985" cy="142010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8B"/>
              </a:gs>
              <a:gs pos="50000">
                <a:srgbClr val="0092C8"/>
              </a:gs>
              <a:gs pos="100000">
                <a:srgbClr val="00B0F0"/>
              </a:gs>
            </a:gsLst>
            <a:lin ang="2700000" scaled="1"/>
          </a:gradFill>
          <a:ln w="25400" cap="flat" cmpd="sng">
            <a:solidFill>
              <a:srgbClr val="2DC8FF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2" name="圆角矩形 22"/>
          <p:cNvSpPr>
            <a:spLocks noChangeArrowheads="1"/>
          </p:cNvSpPr>
          <p:nvPr/>
        </p:nvSpPr>
        <p:spPr bwMode="auto">
          <a:xfrm>
            <a:off x="1064137" y="4700520"/>
            <a:ext cx="2245262" cy="14039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46F00"/>
              </a:gs>
              <a:gs pos="50000">
                <a:srgbClr val="D4A000"/>
              </a:gs>
              <a:gs pos="100000">
                <a:srgbClr val="FFC000"/>
              </a:gs>
            </a:gsLst>
            <a:lin ang="2700000" scaled="1"/>
          </a:gradFill>
          <a:ln w="25400" cap="flat" cmpd="sng">
            <a:solidFill>
              <a:srgbClr val="FFC000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3" name="圆角矩形 23"/>
          <p:cNvSpPr>
            <a:spLocks noChangeArrowheads="1"/>
          </p:cNvSpPr>
          <p:nvPr/>
        </p:nvSpPr>
        <p:spPr bwMode="auto">
          <a:xfrm>
            <a:off x="5953051" y="4273495"/>
            <a:ext cx="2194321" cy="142010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8B"/>
              </a:gs>
              <a:gs pos="50000">
                <a:srgbClr val="0092C8"/>
              </a:gs>
              <a:gs pos="100000">
                <a:srgbClr val="00B0F0"/>
              </a:gs>
            </a:gsLst>
            <a:lin ang="2700000" scaled="1"/>
          </a:gradFill>
          <a:ln w="25400" cap="flat" cmpd="sng">
            <a:solidFill>
              <a:srgbClr val="2DC8FF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7" name="圆角矩形 27"/>
          <p:cNvSpPr>
            <a:spLocks noChangeArrowheads="1"/>
          </p:cNvSpPr>
          <p:nvPr/>
        </p:nvSpPr>
        <p:spPr bwMode="auto">
          <a:xfrm>
            <a:off x="660722" y="313856"/>
            <a:ext cx="10967931" cy="457778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F2F2F2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9" name="TextBox 29"/>
          <p:cNvSpPr>
            <a:spLocks noChangeArrowheads="1"/>
          </p:cNvSpPr>
          <p:nvPr/>
        </p:nvSpPr>
        <p:spPr bwMode="auto">
          <a:xfrm>
            <a:off x="1301205" y="1300389"/>
            <a:ext cx="999333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4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Age 18 years to 25 years old;</a:t>
            </a:r>
            <a:endParaRPr lang="zh-CN" altLang="en-US" sz="2400" i="1" dirty="0">
              <a:solidFill>
                <a:srgbClr val="88201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4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Passport valid for more than 12 months;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4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Highest academic qualifications and transcripts (non-English materials require a certified Chinese/English translation);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4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Proof of recent employment or proof of no criminal record (for applicants graduated for more than 12 months);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4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Physical Examination Form.</a:t>
            </a:r>
          </a:p>
        </p:txBody>
      </p:sp>
      <p:sp>
        <p:nvSpPr>
          <p:cNvPr id="40" name="TextBox 30"/>
          <p:cNvSpPr>
            <a:spLocks noChangeArrowheads="1"/>
          </p:cNvSpPr>
          <p:nvPr/>
        </p:nvSpPr>
        <p:spPr bwMode="auto">
          <a:xfrm>
            <a:off x="927131" y="5017212"/>
            <a:ext cx="2516769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sz="2800" b="1" i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charset="0"/>
                <a:ea typeface="微软雅黑" panose="020B0503020204020204" charset="-122"/>
                <a:sym typeface="Agency FB" panose="020B0503020202020204" charset="0"/>
              </a:rPr>
              <a:t>Language</a:t>
            </a:r>
            <a:r>
              <a:rPr lang="zh-CN" altLang="en-US" sz="2800" b="1" i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charset="0"/>
                <a:ea typeface="微软雅黑" panose="020B0503020204020204" charset="-122"/>
                <a:sym typeface="Agency FB" panose="020B0503020202020204" charset="0"/>
              </a:rPr>
              <a:t> </a:t>
            </a:r>
            <a:r>
              <a:rPr lang="en-US" altLang="zh-CN" sz="2800" b="1" i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charset="0"/>
                <a:ea typeface="微软雅黑" panose="020B0503020204020204" charset="-122"/>
                <a:sym typeface="Agency FB" panose="020B0503020202020204" charset="0"/>
              </a:rPr>
              <a:t>&amp;</a:t>
            </a:r>
            <a:r>
              <a:rPr lang="zh-CN" altLang="en-US" sz="2800" b="1" i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charset="0"/>
                <a:ea typeface="微软雅黑" panose="020B0503020204020204" charset="-122"/>
                <a:sym typeface="Agency FB" panose="020B0503020202020204" charset="0"/>
              </a:rPr>
              <a:t> </a:t>
            </a:r>
            <a:r>
              <a:rPr lang="en-US" altLang="zh-CN" sz="2800" b="1" i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charset="0"/>
                <a:ea typeface="微软雅黑" panose="020B0503020204020204" charset="-122"/>
                <a:sym typeface="Agency FB" panose="020B0503020202020204" charset="0"/>
              </a:rPr>
              <a:t>Foundation Student</a:t>
            </a:r>
          </a:p>
        </p:txBody>
      </p:sp>
      <p:sp>
        <p:nvSpPr>
          <p:cNvPr id="10" name="矩形 9"/>
          <p:cNvSpPr/>
          <p:nvPr/>
        </p:nvSpPr>
        <p:spPr>
          <a:xfrm>
            <a:off x="3627562" y="5019198"/>
            <a:ext cx="19702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000" b="1" i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charset="0"/>
                <a:ea typeface="微软雅黑" panose="020B0503020204020204" charset="-122"/>
              </a:rPr>
              <a:t>Undergraduate Student</a:t>
            </a:r>
          </a:p>
        </p:txBody>
      </p:sp>
      <p:sp>
        <p:nvSpPr>
          <p:cNvPr id="11" name="矩形 10"/>
          <p:cNvSpPr/>
          <p:nvPr/>
        </p:nvSpPr>
        <p:spPr>
          <a:xfrm>
            <a:off x="6127755" y="5019198"/>
            <a:ext cx="18864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000" b="1" i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charset="0"/>
                <a:ea typeface="微软雅黑" panose="020B0503020204020204" charset="-122"/>
              </a:rPr>
              <a:t>Graduate Student</a:t>
            </a:r>
          </a:p>
        </p:txBody>
      </p:sp>
      <p:sp>
        <p:nvSpPr>
          <p:cNvPr id="20" name="矩形 19"/>
          <p:cNvSpPr/>
          <p:nvPr/>
        </p:nvSpPr>
        <p:spPr>
          <a:xfrm>
            <a:off x="1560392" y="492214"/>
            <a:ext cx="8360007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>
            <a:spAutoFit/>
          </a:bodyPr>
          <a:lstStyle/>
          <a:p>
            <a:r>
              <a:rPr lang="en-US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lt"/>
              </a:rPr>
              <a:t>Application</a:t>
            </a:r>
            <a:r>
              <a:rPr lang="zh-CN" altLang="en-US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lt"/>
              </a:rPr>
              <a:t> </a:t>
            </a:r>
            <a:r>
              <a:rPr lang="en-US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lt"/>
              </a:rPr>
              <a:t>Requirements</a:t>
            </a:r>
          </a:p>
        </p:txBody>
      </p:sp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30" name="圆角矩形 20"/>
          <p:cNvSpPr>
            <a:spLocks noChangeArrowheads="1"/>
          </p:cNvSpPr>
          <p:nvPr/>
        </p:nvSpPr>
        <p:spPr bwMode="auto">
          <a:xfrm>
            <a:off x="524627" y="188284"/>
            <a:ext cx="11206257" cy="4810278"/>
          </a:xfrm>
          <a:prstGeom prst="roundRect">
            <a:avLst>
              <a:gd name="adj" fmla="val 9958"/>
            </a:avLst>
          </a:prstGeom>
          <a:gradFill rotWithShape="1">
            <a:gsLst>
              <a:gs pos="0">
                <a:srgbClr val="F2F2F2"/>
              </a:gs>
              <a:gs pos="100000">
                <a:srgbClr val="FFFFFF"/>
              </a:gs>
            </a:gsLst>
            <a:lin ang="5400000" scaled="1"/>
          </a:gradFill>
          <a:ln w="9525" cap="flat" cmpd="sng">
            <a:solidFill>
              <a:srgbClr val="FFFFFF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2" name="圆角矩形 22"/>
          <p:cNvSpPr>
            <a:spLocks noChangeArrowheads="1"/>
          </p:cNvSpPr>
          <p:nvPr/>
        </p:nvSpPr>
        <p:spPr bwMode="auto">
          <a:xfrm>
            <a:off x="3502537" y="4700520"/>
            <a:ext cx="2245262" cy="14039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46F00"/>
              </a:gs>
              <a:gs pos="50000">
                <a:srgbClr val="D4A000"/>
              </a:gs>
              <a:gs pos="100000">
                <a:srgbClr val="FFC000"/>
              </a:gs>
            </a:gsLst>
            <a:lin ang="2700000" scaled="1"/>
          </a:gradFill>
          <a:ln w="25400" cap="flat" cmpd="sng">
            <a:solidFill>
              <a:srgbClr val="FFC000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1" name="圆角矩形 21"/>
          <p:cNvSpPr>
            <a:spLocks noChangeArrowheads="1"/>
          </p:cNvSpPr>
          <p:nvPr/>
        </p:nvSpPr>
        <p:spPr bwMode="auto">
          <a:xfrm>
            <a:off x="1110120" y="4273496"/>
            <a:ext cx="2177388" cy="142010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8B"/>
              </a:gs>
              <a:gs pos="50000">
                <a:srgbClr val="0092C8"/>
              </a:gs>
              <a:gs pos="100000">
                <a:srgbClr val="00B0F0"/>
              </a:gs>
            </a:gsLst>
            <a:lin ang="2700000" scaled="1"/>
          </a:gradFill>
          <a:ln w="25400" cap="flat" cmpd="sng">
            <a:solidFill>
              <a:srgbClr val="2DC8FF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3" name="圆角矩形 23"/>
          <p:cNvSpPr>
            <a:spLocks noChangeArrowheads="1"/>
          </p:cNvSpPr>
          <p:nvPr/>
        </p:nvSpPr>
        <p:spPr bwMode="auto">
          <a:xfrm>
            <a:off x="5953051" y="4273495"/>
            <a:ext cx="2194321" cy="142010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8B"/>
              </a:gs>
              <a:gs pos="50000">
                <a:srgbClr val="0092C8"/>
              </a:gs>
              <a:gs pos="100000">
                <a:srgbClr val="00B0F0"/>
              </a:gs>
            </a:gsLst>
            <a:lin ang="2700000" scaled="1"/>
          </a:gradFill>
          <a:ln w="25400" cap="flat" cmpd="sng">
            <a:solidFill>
              <a:srgbClr val="2DC8FF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7" name="圆角矩形 27"/>
          <p:cNvSpPr>
            <a:spLocks noChangeArrowheads="1"/>
          </p:cNvSpPr>
          <p:nvPr/>
        </p:nvSpPr>
        <p:spPr bwMode="auto">
          <a:xfrm>
            <a:off x="660722" y="313856"/>
            <a:ext cx="10967931" cy="457778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F2F2F2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9" name="TextBox 29"/>
          <p:cNvSpPr>
            <a:spLocks noChangeArrowheads="1"/>
          </p:cNvSpPr>
          <p:nvPr/>
        </p:nvSpPr>
        <p:spPr bwMode="auto">
          <a:xfrm>
            <a:off x="1301204" y="1223447"/>
            <a:ext cx="10072189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4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Age 25 years old or younger;</a:t>
            </a:r>
            <a:endParaRPr lang="zh-CN" altLang="en-US" sz="2400" i="1" dirty="0">
              <a:solidFill>
                <a:srgbClr val="88201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4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Passport valid for more than 12 months;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4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Senior school diploma and transcripts (C/70% or above);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4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Language proficiency (Chinese HSK4, English TOEFL 60/ IELTS 5.0)</a:t>
            </a:r>
            <a:r>
              <a:rPr lang="zh-CN" altLang="en-US" sz="24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；</a:t>
            </a:r>
            <a:endParaRPr lang="en-US" altLang="zh-CN" sz="2400" i="1" dirty="0">
              <a:solidFill>
                <a:srgbClr val="88201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4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Proof of recent employment or proof of no criminal record (for applicants graduated for more than 12 months);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4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Physical Examination Form.</a:t>
            </a:r>
            <a:endParaRPr lang="zh-CN" altLang="en-US" sz="2400" i="1" dirty="0">
              <a:solidFill>
                <a:srgbClr val="88201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0" name="TextBox 30"/>
          <p:cNvSpPr>
            <a:spLocks noChangeArrowheads="1"/>
          </p:cNvSpPr>
          <p:nvPr/>
        </p:nvSpPr>
        <p:spPr bwMode="auto">
          <a:xfrm>
            <a:off x="3365531" y="5322012"/>
            <a:ext cx="2516769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sz="2800" b="1" i="1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charset="0"/>
                <a:ea typeface="微软雅黑" panose="020B0503020204020204" charset="-122"/>
                <a:sym typeface="Agency FB" panose="020B0503020202020204" charset="0"/>
              </a:rPr>
              <a:t>Undergraduate Student</a:t>
            </a:r>
          </a:p>
        </p:txBody>
      </p:sp>
      <p:sp>
        <p:nvSpPr>
          <p:cNvPr id="10" name="矩形 9"/>
          <p:cNvSpPr/>
          <p:nvPr/>
        </p:nvSpPr>
        <p:spPr>
          <a:xfrm>
            <a:off x="1172229" y="4883731"/>
            <a:ext cx="21128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000" b="1" i="1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charset="0"/>
                <a:ea typeface="微软雅黑" panose="020B0503020204020204" charset="-122"/>
              </a:rPr>
              <a:t>Language &amp; Foundation Student</a:t>
            </a:r>
          </a:p>
        </p:txBody>
      </p:sp>
      <p:sp>
        <p:nvSpPr>
          <p:cNvPr id="11" name="矩形 10"/>
          <p:cNvSpPr/>
          <p:nvPr/>
        </p:nvSpPr>
        <p:spPr>
          <a:xfrm>
            <a:off x="6127755" y="5019198"/>
            <a:ext cx="18864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000" b="1" i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charset="0"/>
                <a:ea typeface="微软雅黑" panose="020B0503020204020204" charset="-122"/>
              </a:rPr>
              <a:t>Graduate Student</a:t>
            </a:r>
          </a:p>
        </p:txBody>
      </p:sp>
      <p:sp>
        <p:nvSpPr>
          <p:cNvPr id="20" name="矩形 19"/>
          <p:cNvSpPr/>
          <p:nvPr/>
        </p:nvSpPr>
        <p:spPr>
          <a:xfrm>
            <a:off x="1560392" y="492214"/>
            <a:ext cx="8360007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>
            <a:spAutoFit/>
          </a:bodyPr>
          <a:lstStyle/>
          <a:p>
            <a:r>
              <a:rPr lang="en-US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lt"/>
              </a:rPr>
              <a:t>Application</a:t>
            </a:r>
            <a:r>
              <a:rPr lang="zh-CN" altLang="en-US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lt"/>
              </a:rPr>
              <a:t> </a:t>
            </a:r>
            <a:r>
              <a:rPr lang="en-US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lt"/>
              </a:rPr>
              <a:t>Requirements</a:t>
            </a:r>
          </a:p>
        </p:txBody>
      </p:sp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30" name="圆角矩形 20"/>
          <p:cNvSpPr>
            <a:spLocks noChangeArrowheads="1"/>
          </p:cNvSpPr>
          <p:nvPr/>
        </p:nvSpPr>
        <p:spPr bwMode="auto">
          <a:xfrm>
            <a:off x="524627" y="188284"/>
            <a:ext cx="11206257" cy="4810278"/>
          </a:xfrm>
          <a:prstGeom prst="roundRect">
            <a:avLst>
              <a:gd name="adj" fmla="val 9958"/>
            </a:avLst>
          </a:prstGeom>
          <a:gradFill rotWithShape="1">
            <a:gsLst>
              <a:gs pos="0">
                <a:srgbClr val="F2F2F2"/>
              </a:gs>
              <a:gs pos="100000">
                <a:srgbClr val="FFFFFF"/>
              </a:gs>
            </a:gsLst>
            <a:lin ang="5400000" scaled="1"/>
          </a:gradFill>
          <a:ln w="9525" cap="flat" cmpd="sng">
            <a:solidFill>
              <a:srgbClr val="FFFFFF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2" name="圆角矩形 22"/>
          <p:cNvSpPr>
            <a:spLocks noChangeArrowheads="1"/>
          </p:cNvSpPr>
          <p:nvPr/>
        </p:nvSpPr>
        <p:spPr bwMode="auto">
          <a:xfrm>
            <a:off x="5924001" y="4700520"/>
            <a:ext cx="2245262" cy="14039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46F00"/>
              </a:gs>
              <a:gs pos="50000">
                <a:srgbClr val="D4A000"/>
              </a:gs>
              <a:gs pos="100000">
                <a:srgbClr val="FFC000"/>
              </a:gs>
            </a:gsLst>
            <a:lin ang="2700000" scaled="1"/>
          </a:gradFill>
          <a:ln w="25400" cap="flat" cmpd="sng">
            <a:solidFill>
              <a:srgbClr val="FFC000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1" name="圆角矩形 21"/>
          <p:cNvSpPr>
            <a:spLocks noChangeArrowheads="1"/>
          </p:cNvSpPr>
          <p:nvPr/>
        </p:nvSpPr>
        <p:spPr bwMode="auto">
          <a:xfrm>
            <a:off x="1110120" y="4273496"/>
            <a:ext cx="2177388" cy="142010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8B"/>
              </a:gs>
              <a:gs pos="50000">
                <a:srgbClr val="0092C8"/>
              </a:gs>
              <a:gs pos="100000">
                <a:srgbClr val="00B0F0"/>
              </a:gs>
            </a:gsLst>
            <a:lin ang="2700000" scaled="1"/>
          </a:gradFill>
          <a:ln w="25400" cap="flat" cmpd="sng">
            <a:solidFill>
              <a:srgbClr val="2DC8FF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3" name="圆角矩形 23"/>
          <p:cNvSpPr>
            <a:spLocks noChangeArrowheads="1"/>
          </p:cNvSpPr>
          <p:nvPr/>
        </p:nvSpPr>
        <p:spPr bwMode="auto">
          <a:xfrm>
            <a:off x="3514654" y="4273495"/>
            <a:ext cx="2194321" cy="142010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8B"/>
              </a:gs>
              <a:gs pos="50000">
                <a:srgbClr val="0092C8"/>
              </a:gs>
              <a:gs pos="100000">
                <a:srgbClr val="00B0F0"/>
              </a:gs>
            </a:gsLst>
            <a:lin ang="2700000" scaled="1"/>
          </a:gradFill>
          <a:ln w="25400" cap="flat" cmpd="sng">
            <a:solidFill>
              <a:srgbClr val="2DC8FF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7" name="圆角矩形 27"/>
          <p:cNvSpPr>
            <a:spLocks noChangeArrowheads="1"/>
          </p:cNvSpPr>
          <p:nvPr/>
        </p:nvSpPr>
        <p:spPr bwMode="auto">
          <a:xfrm>
            <a:off x="660722" y="313856"/>
            <a:ext cx="10967931" cy="457778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F2F2F2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9" name="TextBox 29"/>
          <p:cNvSpPr>
            <a:spLocks noChangeArrowheads="1"/>
          </p:cNvSpPr>
          <p:nvPr/>
        </p:nvSpPr>
        <p:spPr bwMode="auto">
          <a:xfrm>
            <a:off x="1301205" y="1084948"/>
            <a:ext cx="999333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2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Age not more than 35 years old;</a:t>
            </a:r>
            <a:endParaRPr lang="zh-CN" altLang="en-US" sz="2200" i="1" dirty="0">
              <a:solidFill>
                <a:srgbClr val="88201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2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Passport valid for more than 12 months;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2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Bachelor degree and transcripts;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2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Proof of language proficiency;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2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Research Plan and 2 Recommendation Letters;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0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Proof of recent employment or proof of no criminal record (for applicants graduated for more than 12 months);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2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Physical Examination Form</a:t>
            </a:r>
          </a:p>
        </p:txBody>
      </p:sp>
      <p:sp>
        <p:nvSpPr>
          <p:cNvPr id="40" name="TextBox 30"/>
          <p:cNvSpPr>
            <a:spLocks noChangeArrowheads="1"/>
          </p:cNvSpPr>
          <p:nvPr/>
        </p:nvSpPr>
        <p:spPr bwMode="auto">
          <a:xfrm>
            <a:off x="3327526" y="5034145"/>
            <a:ext cx="25167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000" b="1" i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charset="0"/>
                <a:ea typeface="微软雅黑" panose="020B0503020204020204" charset="-122"/>
                <a:sym typeface="Agency FB" panose="020B0503020202020204" charset="0"/>
              </a:rPr>
              <a:t>Undergraduate Student</a:t>
            </a:r>
          </a:p>
        </p:txBody>
      </p:sp>
      <p:sp>
        <p:nvSpPr>
          <p:cNvPr id="10" name="矩形 9"/>
          <p:cNvSpPr/>
          <p:nvPr/>
        </p:nvSpPr>
        <p:spPr>
          <a:xfrm>
            <a:off x="1172229" y="4883731"/>
            <a:ext cx="21128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000" b="1" i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charset="0"/>
                <a:ea typeface="微软雅黑" panose="020B0503020204020204" charset="-122"/>
              </a:rPr>
              <a:t>Language &amp; Foundation Student</a:t>
            </a:r>
          </a:p>
        </p:txBody>
      </p:sp>
      <p:sp>
        <p:nvSpPr>
          <p:cNvPr id="11" name="矩形 10"/>
          <p:cNvSpPr/>
          <p:nvPr/>
        </p:nvSpPr>
        <p:spPr>
          <a:xfrm>
            <a:off x="5943390" y="5300992"/>
            <a:ext cx="2256534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800" b="1" i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charset="0"/>
                <a:ea typeface="微软雅黑" panose="020B0503020204020204" charset="-122"/>
              </a:rPr>
              <a:t>Graduate Student</a:t>
            </a:r>
          </a:p>
        </p:txBody>
      </p:sp>
      <p:sp>
        <p:nvSpPr>
          <p:cNvPr id="20" name="矩形 19"/>
          <p:cNvSpPr/>
          <p:nvPr/>
        </p:nvSpPr>
        <p:spPr>
          <a:xfrm>
            <a:off x="1560392" y="492214"/>
            <a:ext cx="8360007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>
            <a:spAutoFit/>
          </a:bodyPr>
          <a:lstStyle/>
          <a:p>
            <a:r>
              <a:rPr lang="en-US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lt"/>
              </a:rPr>
              <a:t>Application</a:t>
            </a:r>
            <a:r>
              <a:rPr lang="zh-CN" altLang="en-US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lt"/>
              </a:rPr>
              <a:t> </a:t>
            </a:r>
            <a:r>
              <a:rPr lang="en-US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lt"/>
              </a:rPr>
              <a:t>Requirements</a:t>
            </a:r>
          </a:p>
        </p:txBody>
      </p:sp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15242" y="148010"/>
            <a:ext cx="4830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Application Time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777240" y="3234055"/>
            <a:ext cx="9381490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12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zh-CN" altLang="en-US"/>
          </a:p>
        </p:txBody>
      </p:sp>
      <p:grpSp>
        <p:nvGrpSpPr>
          <p:cNvPr id="2" name="组 1"/>
          <p:cNvGrpSpPr/>
          <p:nvPr/>
        </p:nvGrpSpPr>
        <p:grpSpPr>
          <a:xfrm>
            <a:off x="542925" y="1266825"/>
            <a:ext cx="10904220" cy="3841115"/>
            <a:chOff x="543235" y="1266740"/>
            <a:chExt cx="10904534" cy="2133812"/>
          </a:xfrm>
        </p:grpSpPr>
        <p:pic>
          <p:nvPicPr>
            <p:cNvPr id="15" name="图片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232" y="1266740"/>
              <a:ext cx="6840537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35" y="1266952"/>
              <a:ext cx="6840537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11"/>
          <p:cNvSpPr>
            <a:spLocks noChangeArrowheads="1"/>
          </p:cNvSpPr>
          <p:nvPr/>
        </p:nvSpPr>
        <p:spPr bwMode="auto">
          <a:xfrm>
            <a:off x="570193" y="2796315"/>
            <a:ext cx="1843768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6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gency FB" panose="020B0503020202020204" charset="0"/>
              </a:rPr>
              <a:t>September</a:t>
            </a:r>
          </a:p>
          <a:p>
            <a:pPr algn="ctr">
              <a:lnSpc>
                <a:spcPct val="800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Agency FB" panose="020B0503020202020204" charset="0"/>
                <a:ea typeface="微软雅黑" panose="020B0503020204020204" charset="-122"/>
                <a:sym typeface="Agency FB" panose="020B0503020202020204" charset="0"/>
              </a:rPr>
              <a:t> </a:t>
            </a:r>
            <a:r>
              <a:rPr lang="en-US" altLang="zh-CN" sz="26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gency FB" panose="020B0503020202020204" charset="0"/>
              </a:rPr>
              <a:t>Intake</a:t>
            </a:r>
            <a:endParaRPr lang="zh-CN" altLang="en-US" sz="2600" b="1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Agency FB" panose="020B0503020202020204" charset="0"/>
            </a:endParaRPr>
          </a:p>
        </p:txBody>
      </p:sp>
      <p:sp>
        <p:nvSpPr>
          <p:cNvPr id="13" name="TextBox 12"/>
          <p:cNvSpPr>
            <a:spLocks noChangeArrowheads="1"/>
          </p:cNvSpPr>
          <p:nvPr/>
        </p:nvSpPr>
        <p:spPr bwMode="auto">
          <a:xfrm>
            <a:off x="2441228" y="2496370"/>
            <a:ext cx="8876047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rial" panose="020B0604020202020204" pitchFamily="34" charset="0"/>
              </a:rPr>
              <a:t>Semester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rial" panose="020B0604020202020204" pitchFamily="34" charset="0"/>
              </a:rPr>
              <a:t>Period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rial" panose="020B0604020202020204" pitchFamily="34" charset="0"/>
              </a:rPr>
              <a:t>：</a:t>
            </a:r>
            <a:r>
              <a:rPr lang="en-US" altLang="zh-CN" sz="28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rial" panose="020B0604020202020204" pitchFamily="34" charset="0"/>
              </a:rPr>
              <a:t>September to January next year</a:t>
            </a:r>
          </a:p>
          <a:p>
            <a:r>
              <a:rPr lang="en-US" altLang="zh-CN" sz="2800" b="1" i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rial" panose="020B0604020202020204" pitchFamily="34" charset="0"/>
              </a:rPr>
              <a:t>Admission Open Date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rial" panose="020B0604020202020204" pitchFamily="34" charset="0"/>
              </a:rPr>
              <a:t>：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rial" panose="020B0604020202020204" pitchFamily="34" charset="0"/>
              </a:rPr>
              <a:t>Oct.15</a:t>
            </a:r>
          </a:p>
          <a:p>
            <a:r>
              <a:rPr lang="en-US" altLang="zh-CN" sz="2800" b="1" i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rial" panose="020B0604020202020204" pitchFamily="34" charset="0"/>
              </a:rPr>
              <a:t>Admission Close Date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rial" panose="020B0604020202020204" pitchFamily="34" charset="0"/>
              </a:rPr>
              <a:t>：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rial" panose="020B0604020202020204" pitchFamily="34" charset="0"/>
              </a:rPr>
              <a:t>Jul.15 (Next Year)</a:t>
            </a:r>
          </a:p>
        </p:txBody>
      </p:sp>
    </p:spTree>
  </p:cSld>
  <p:clrMapOvr>
    <a:masterClrMapping/>
  </p:clrMapOvr>
  <p:transition>
    <p:newsfla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29"/>
          <p:cNvSpPr>
            <a:spLocks noChangeArrowheads="1"/>
          </p:cNvSpPr>
          <p:nvPr/>
        </p:nvSpPr>
        <p:spPr bwMode="auto">
          <a:xfrm>
            <a:off x="3728700" y="-16637"/>
            <a:ext cx="4963610" cy="685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3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2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BCF33C4-010C-C442-A6F0-2590A1106666}" type="slidenum">
              <a:rPr lang="zh-CN" altLang="en-US"/>
              <a:t>18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矩形 29"/>
          <p:cNvSpPr>
            <a:spLocks noChangeArrowheads="1"/>
          </p:cNvSpPr>
          <p:nvPr/>
        </p:nvSpPr>
        <p:spPr bwMode="auto">
          <a:xfrm>
            <a:off x="0" y="-16329"/>
            <a:ext cx="6500536" cy="685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37000">
                <a:srgbClr val="FFFFFF"/>
              </a:gs>
              <a:gs pos="100000">
                <a:srgbClr val="D5D5D5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bevel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grpSp>
        <p:nvGrpSpPr>
          <p:cNvPr id="33" name="组 32"/>
          <p:cNvGrpSpPr/>
          <p:nvPr/>
        </p:nvGrpSpPr>
        <p:grpSpPr>
          <a:xfrm>
            <a:off x="2555371" y="1906533"/>
            <a:ext cx="9562362" cy="4910138"/>
            <a:chOff x="961415" y="-387313"/>
            <a:chExt cx="9562362" cy="4910138"/>
          </a:xfrm>
        </p:grpSpPr>
        <p:pic>
          <p:nvPicPr>
            <p:cNvPr id="34" name="图片 3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4" b="21811"/>
            <a:stretch>
              <a:fillRect/>
            </a:stretch>
          </p:blipFill>
          <p:spPr bwMode="auto">
            <a:xfrm rot="2773636">
              <a:off x="4384810" y="340084"/>
              <a:ext cx="3853786" cy="3819334"/>
            </a:xfrm>
            <a:custGeom>
              <a:avLst/>
              <a:gdLst>
                <a:gd name="connsiteX0" fmla="*/ 0 w 3853786"/>
                <a:gd name="connsiteY0" fmla="*/ 1964471 h 3819334"/>
                <a:gd name="connsiteX1" fmla="*/ 1882067 w 3853786"/>
                <a:gd name="connsiteY1" fmla="*/ 0 h 3819334"/>
                <a:gd name="connsiteX2" fmla="*/ 3853786 w 3853786"/>
                <a:gd name="connsiteY2" fmla="*/ 0 h 3819334"/>
                <a:gd name="connsiteX3" fmla="*/ 3853785 w 3853786"/>
                <a:gd name="connsiteY3" fmla="*/ 1817658 h 3819334"/>
                <a:gd name="connsiteX4" fmla="*/ 1936076 w 3853786"/>
                <a:gd name="connsiteY4" fmla="*/ 3819334 h 381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3786" h="3819334">
                  <a:moveTo>
                    <a:pt x="0" y="1964471"/>
                  </a:moveTo>
                  <a:lnTo>
                    <a:pt x="1882067" y="0"/>
                  </a:lnTo>
                  <a:lnTo>
                    <a:pt x="3853786" y="0"/>
                  </a:lnTo>
                  <a:lnTo>
                    <a:pt x="3853785" y="1817658"/>
                  </a:lnTo>
                  <a:lnTo>
                    <a:pt x="1936076" y="381933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图片 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73636">
              <a:off x="948715" y="-374613"/>
              <a:ext cx="4910138" cy="4884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矩形 35"/>
            <p:cNvSpPr/>
            <p:nvPr/>
          </p:nvSpPr>
          <p:spPr>
            <a:xfrm>
              <a:off x="7607633" y="1596738"/>
              <a:ext cx="2916144" cy="1404000"/>
            </a:xfrm>
            <a:prstGeom prst="rect">
              <a:avLst/>
            </a:prstGeom>
            <a:solidFill>
              <a:srgbClr val="DB5A2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5239913" y="1422887"/>
              <a:ext cx="2127062" cy="1404000"/>
            </a:xfrm>
            <a:prstGeom prst="rect">
              <a:avLst/>
            </a:prstGeom>
            <a:solidFill>
              <a:srgbClr val="DB5A2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7" name="组 26"/>
          <p:cNvGrpSpPr/>
          <p:nvPr/>
        </p:nvGrpSpPr>
        <p:grpSpPr>
          <a:xfrm>
            <a:off x="2551779" y="-414537"/>
            <a:ext cx="9555328" cy="4910138"/>
            <a:chOff x="961415" y="-387313"/>
            <a:chExt cx="9555328" cy="4910138"/>
          </a:xfrm>
        </p:grpSpPr>
        <p:pic>
          <p:nvPicPr>
            <p:cNvPr id="26" name="图片 2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4" b="21811"/>
            <a:stretch>
              <a:fillRect/>
            </a:stretch>
          </p:blipFill>
          <p:spPr bwMode="auto">
            <a:xfrm rot="2773636">
              <a:off x="4384810" y="340084"/>
              <a:ext cx="3853786" cy="3819334"/>
            </a:xfrm>
            <a:custGeom>
              <a:avLst/>
              <a:gdLst>
                <a:gd name="connsiteX0" fmla="*/ 0 w 3853786"/>
                <a:gd name="connsiteY0" fmla="*/ 1964471 h 3819334"/>
                <a:gd name="connsiteX1" fmla="*/ 1882067 w 3853786"/>
                <a:gd name="connsiteY1" fmla="*/ 0 h 3819334"/>
                <a:gd name="connsiteX2" fmla="*/ 3853786 w 3853786"/>
                <a:gd name="connsiteY2" fmla="*/ 0 h 3819334"/>
                <a:gd name="connsiteX3" fmla="*/ 3853785 w 3853786"/>
                <a:gd name="connsiteY3" fmla="*/ 1817658 h 3819334"/>
                <a:gd name="connsiteX4" fmla="*/ 1936076 w 3853786"/>
                <a:gd name="connsiteY4" fmla="*/ 3819334 h 381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3786" h="3819334">
                  <a:moveTo>
                    <a:pt x="0" y="1964471"/>
                  </a:moveTo>
                  <a:lnTo>
                    <a:pt x="1882067" y="0"/>
                  </a:lnTo>
                  <a:lnTo>
                    <a:pt x="3853786" y="0"/>
                  </a:lnTo>
                  <a:lnTo>
                    <a:pt x="3853785" y="1817658"/>
                  </a:lnTo>
                  <a:lnTo>
                    <a:pt x="1936076" y="381933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73636">
              <a:off x="948715" y="-374613"/>
              <a:ext cx="4910138" cy="4884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矩形 16"/>
            <p:cNvSpPr/>
            <p:nvPr/>
          </p:nvSpPr>
          <p:spPr>
            <a:xfrm>
              <a:off x="7607632" y="1596738"/>
              <a:ext cx="2909111" cy="1404000"/>
            </a:xfrm>
            <a:prstGeom prst="rect">
              <a:avLst/>
            </a:prstGeom>
            <a:solidFill>
              <a:srgbClr val="DB5A2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5239913" y="1422887"/>
              <a:ext cx="2127062" cy="1404000"/>
            </a:xfrm>
            <a:prstGeom prst="rect">
              <a:avLst/>
            </a:prstGeom>
            <a:solidFill>
              <a:srgbClr val="DB5A2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7" name="TextBox 33"/>
          <p:cNvSpPr>
            <a:spLocks noChangeArrowheads="1"/>
          </p:cNvSpPr>
          <p:nvPr/>
        </p:nvSpPr>
        <p:spPr bwMode="auto">
          <a:xfrm>
            <a:off x="2481512" y="1407639"/>
            <a:ext cx="1959414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sz="2400" b="1" dirty="0">
                <a:solidFill>
                  <a:srgbClr val="88201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Agency FB" panose="020B0503020202020204" charset="0"/>
              </a:rPr>
              <a:t>SYUCT Partial Scholarship</a:t>
            </a:r>
          </a:p>
        </p:txBody>
      </p:sp>
      <p:sp>
        <p:nvSpPr>
          <p:cNvPr id="10" name="TextBox 36"/>
          <p:cNvSpPr>
            <a:spLocks noChangeArrowheads="1"/>
          </p:cNvSpPr>
          <p:nvPr/>
        </p:nvSpPr>
        <p:spPr bwMode="auto">
          <a:xfrm>
            <a:off x="4382303" y="1428511"/>
            <a:ext cx="2376487" cy="71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altLang="zh-CN" sz="2400" b="1" i="1" dirty="0">
                <a:solidFill>
                  <a:srgbClr val="FFFFF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Arial" panose="020B0604020202020204" pitchFamily="34" charset="0"/>
              </a:rPr>
              <a:t>Undergraduate</a:t>
            </a:r>
            <a:endParaRPr lang="zh-CN" altLang="en-US" sz="2400" b="1" i="1" dirty="0">
              <a:solidFill>
                <a:srgbClr val="FFFFF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9652881" y="1535212"/>
            <a:ext cx="192232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</a:t>
            </a:r>
            <a:r>
              <a:rPr lang="en-US" altLang="zh-CN" sz="2400" b="1" i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uition</a:t>
            </a:r>
          </a:p>
          <a:p>
            <a:pPr indent="0" algn="ctr">
              <a:buNone/>
            </a:pPr>
            <a:r>
              <a:rPr lang="en-US" altLang="en-US" b="1" i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RMB 12,000/ year</a:t>
            </a:r>
          </a:p>
        </p:txBody>
      </p:sp>
      <p:sp>
        <p:nvSpPr>
          <p:cNvPr id="39" name="矩形 38"/>
          <p:cNvSpPr/>
          <p:nvPr/>
        </p:nvSpPr>
        <p:spPr>
          <a:xfrm>
            <a:off x="9491976" y="3903943"/>
            <a:ext cx="211628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Room &amp; Board</a:t>
            </a:r>
          </a:p>
          <a:p>
            <a:pPr indent="0" algn="ctr">
              <a:buNone/>
            </a:pPr>
            <a:r>
              <a:rPr lang="en-US" altLang="en-US" b="1" i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RMB 8,400 /year</a:t>
            </a:r>
          </a:p>
        </p:txBody>
      </p:sp>
      <p:sp>
        <p:nvSpPr>
          <p:cNvPr id="42" name="矩形 41"/>
          <p:cNvSpPr/>
          <p:nvPr/>
        </p:nvSpPr>
        <p:spPr>
          <a:xfrm>
            <a:off x="7306685" y="1793669"/>
            <a:ext cx="1082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4</a:t>
            </a:r>
            <a:r>
              <a:rPr lang="zh-CN" altLang="en-US" sz="2400" b="1" i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years</a:t>
            </a:r>
            <a:endParaRPr lang="en-US" altLang="en-US" sz="2400" b="1" i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3" name="TextBox 33"/>
          <p:cNvSpPr>
            <a:spLocks noChangeArrowheads="1"/>
          </p:cNvSpPr>
          <p:nvPr/>
        </p:nvSpPr>
        <p:spPr bwMode="auto">
          <a:xfrm>
            <a:off x="2551779" y="3773631"/>
            <a:ext cx="1959414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sz="2400" b="1" dirty="0">
                <a:solidFill>
                  <a:srgbClr val="88201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Agency FB" panose="020B0503020202020204" charset="0"/>
              </a:rPr>
              <a:t>Chinese + Program Scholarship</a:t>
            </a:r>
          </a:p>
        </p:txBody>
      </p:sp>
      <p:sp>
        <p:nvSpPr>
          <p:cNvPr id="45" name="TextBox 36"/>
          <p:cNvSpPr>
            <a:spLocks noChangeArrowheads="1"/>
          </p:cNvSpPr>
          <p:nvPr/>
        </p:nvSpPr>
        <p:spPr bwMode="auto">
          <a:xfrm>
            <a:off x="4430368" y="3791609"/>
            <a:ext cx="2376487" cy="71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altLang="zh-CN" sz="2400" b="1" i="1" dirty="0">
                <a:solidFill>
                  <a:srgbClr val="FFFFF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Arial" panose="020B0604020202020204" pitchFamily="34" charset="0"/>
              </a:rPr>
              <a:t>Undergraduate</a:t>
            </a:r>
            <a:endParaRPr lang="zh-CN" altLang="en-US" sz="2400" b="1" i="1" dirty="0">
              <a:solidFill>
                <a:srgbClr val="FFFFF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49" name="TextBox 36"/>
          <p:cNvSpPr>
            <a:spLocks noChangeArrowheads="1"/>
          </p:cNvSpPr>
          <p:nvPr/>
        </p:nvSpPr>
        <p:spPr bwMode="auto">
          <a:xfrm>
            <a:off x="7022592" y="3967091"/>
            <a:ext cx="1743502" cy="71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altLang="zh-CN" sz="2400" b="1" i="1" dirty="0">
                <a:solidFill>
                  <a:srgbClr val="FFFFF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Arial" panose="020B0604020202020204" pitchFamily="34" charset="0"/>
              </a:rPr>
              <a:t>4</a:t>
            </a:r>
            <a:r>
              <a:rPr lang="zh-CN" altLang="en-US" sz="2400" b="1" i="1" dirty="0">
                <a:solidFill>
                  <a:srgbClr val="FFFFF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zh-CN" sz="2400" b="1" i="1" dirty="0">
                <a:solidFill>
                  <a:srgbClr val="FFFFF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Arial" panose="020B0604020202020204" pitchFamily="34" charset="0"/>
              </a:rPr>
              <a:t>years</a:t>
            </a:r>
            <a:endParaRPr lang="zh-CN" altLang="en-US" sz="2400" b="1" i="1" dirty="0">
              <a:solidFill>
                <a:srgbClr val="FFFFF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722249" y="550420"/>
            <a:ext cx="1268039" cy="534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44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SYUCT University Scholarship Types</a:t>
            </a:r>
            <a:endParaRPr lang="en-US" altLang="en-US" sz="44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430368" y="523650"/>
            <a:ext cx="2168158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i="1" dirty="0">
                <a:solidFill>
                  <a:srgbClr val="88201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Students Types</a:t>
            </a:r>
            <a:endParaRPr lang="en-US" altLang="en-US" sz="2400" i="1" dirty="0">
              <a:solidFill>
                <a:srgbClr val="88201F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739688" y="693740"/>
            <a:ext cx="2168158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i="1">
                <a:solidFill>
                  <a:srgbClr val="88201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Period</a:t>
            </a:r>
            <a:endParaRPr lang="en-US" altLang="en-US" sz="2400" i="1" dirty="0">
              <a:solidFill>
                <a:srgbClr val="88201F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9086261" y="859259"/>
            <a:ext cx="2895730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i="1">
                <a:solidFill>
                  <a:srgbClr val="88201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Scholarship Details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2F1C4E3-5BD7-09B4-4BBA-6FB7B1A862AA}"/>
              </a:ext>
            </a:extLst>
          </p:cNvPr>
          <p:cNvSpPr txBox="1"/>
          <p:nvPr/>
        </p:nvSpPr>
        <p:spPr>
          <a:xfrm>
            <a:off x="9351207" y="2188503"/>
            <a:ext cx="25959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None/>
            </a:pP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Accommodation</a:t>
            </a:r>
            <a:endParaRPr lang="en-US" altLang="en-US" sz="1800" b="1" i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 algn="ctr">
              <a:buNone/>
            </a:pPr>
            <a:r>
              <a:rPr lang="en-US" altLang="en-US" b="1" i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Fee waiver</a:t>
            </a:r>
            <a:endParaRPr lang="en-US" altLang="en-US" b="1" i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C5A39E0-99DE-93BD-D169-23998D111B59}"/>
              </a:ext>
            </a:extLst>
          </p:cNvPr>
          <p:cNvSpPr txBox="1"/>
          <p:nvPr/>
        </p:nvSpPr>
        <p:spPr>
          <a:xfrm>
            <a:off x="9322543" y="4572081"/>
            <a:ext cx="25901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None/>
            </a:pP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Medical Insurance</a:t>
            </a:r>
          </a:p>
          <a:p>
            <a:pPr indent="0" algn="ctr">
              <a:buNone/>
            </a:pPr>
            <a:r>
              <a:rPr lang="en-US" altLang="en-US" sz="1800" b="1" i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RMB 800/year</a:t>
            </a:r>
          </a:p>
        </p:txBody>
      </p:sp>
    </p:spTree>
  </p:cSld>
  <p:clrMapOvr>
    <a:masterClrMapping/>
  </p:clrMapOvr>
  <p:transition>
    <p:newsfla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30" name="圆角矩形 20"/>
          <p:cNvSpPr>
            <a:spLocks noChangeArrowheads="1"/>
          </p:cNvSpPr>
          <p:nvPr/>
        </p:nvSpPr>
        <p:spPr bwMode="auto">
          <a:xfrm>
            <a:off x="524627" y="188284"/>
            <a:ext cx="11206257" cy="4810278"/>
          </a:xfrm>
          <a:prstGeom prst="roundRect">
            <a:avLst>
              <a:gd name="adj" fmla="val 9958"/>
            </a:avLst>
          </a:prstGeom>
          <a:gradFill rotWithShape="1">
            <a:gsLst>
              <a:gs pos="0">
                <a:srgbClr val="F2F2F2"/>
              </a:gs>
              <a:gs pos="100000">
                <a:srgbClr val="FFFFFF"/>
              </a:gs>
            </a:gsLst>
            <a:lin ang="5400000" scaled="1"/>
          </a:gradFill>
          <a:ln w="9525" cap="flat" cmpd="sng">
            <a:solidFill>
              <a:srgbClr val="FFFFFF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1" name="圆角矩形 21"/>
          <p:cNvSpPr>
            <a:spLocks noChangeArrowheads="1"/>
          </p:cNvSpPr>
          <p:nvPr/>
        </p:nvSpPr>
        <p:spPr bwMode="auto">
          <a:xfrm>
            <a:off x="3572853" y="4273496"/>
            <a:ext cx="2169985" cy="142010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8B"/>
              </a:gs>
              <a:gs pos="50000">
                <a:srgbClr val="0092C8"/>
              </a:gs>
              <a:gs pos="100000">
                <a:srgbClr val="00B0F0"/>
              </a:gs>
            </a:gsLst>
            <a:lin ang="2700000" scaled="1"/>
          </a:gradFill>
          <a:ln w="25400" cap="flat" cmpd="sng">
            <a:solidFill>
              <a:srgbClr val="2DC8FF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2" name="圆角矩形 22"/>
          <p:cNvSpPr>
            <a:spLocks noChangeArrowheads="1"/>
          </p:cNvSpPr>
          <p:nvPr/>
        </p:nvSpPr>
        <p:spPr bwMode="auto">
          <a:xfrm>
            <a:off x="1064137" y="4700520"/>
            <a:ext cx="2245262" cy="14039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46F00"/>
              </a:gs>
              <a:gs pos="50000">
                <a:srgbClr val="D4A000"/>
              </a:gs>
              <a:gs pos="100000">
                <a:srgbClr val="FFC000"/>
              </a:gs>
            </a:gsLst>
            <a:lin ang="2700000" scaled="1"/>
          </a:gradFill>
          <a:ln w="25400" cap="flat" cmpd="sng">
            <a:solidFill>
              <a:srgbClr val="FFC000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7" name="圆角矩形 27"/>
          <p:cNvSpPr>
            <a:spLocks noChangeArrowheads="1"/>
          </p:cNvSpPr>
          <p:nvPr/>
        </p:nvSpPr>
        <p:spPr bwMode="auto">
          <a:xfrm>
            <a:off x="660722" y="313856"/>
            <a:ext cx="10967931" cy="457778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F2F2F2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9" name="TextBox 29"/>
          <p:cNvSpPr>
            <a:spLocks noChangeArrowheads="1"/>
          </p:cNvSpPr>
          <p:nvPr/>
        </p:nvSpPr>
        <p:spPr bwMode="auto">
          <a:xfrm>
            <a:off x="1301205" y="1570413"/>
            <a:ext cx="999333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8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Scholarship Requirements:</a:t>
            </a:r>
            <a:r>
              <a:rPr lang="zh-CN" altLang="en-US" sz="28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Senior School Transcript should be C or above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8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Instruction Language: English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8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Application Period: October 15 - July 15(Next year)</a:t>
            </a:r>
          </a:p>
        </p:txBody>
      </p:sp>
      <p:sp>
        <p:nvSpPr>
          <p:cNvPr id="40" name="TextBox 30"/>
          <p:cNvSpPr>
            <a:spLocks noChangeArrowheads="1"/>
          </p:cNvSpPr>
          <p:nvPr/>
        </p:nvSpPr>
        <p:spPr bwMode="auto">
          <a:xfrm>
            <a:off x="927131" y="5000883"/>
            <a:ext cx="2516769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sz="2800" b="1" i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charset="0"/>
                <a:ea typeface="微软雅黑" panose="020B0503020204020204" charset="-122"/>
                <a:sym typeface="Agency FB" panose="020B0503020202020204" charset="0"/>
              </a:rPr>
              <a:t>SYUCT Partial Scholarship</a:t>
            </a:r>
          </a:p>
        </p:txBody>
      </p:sp>
      <p:sp>
        <p:nvSpPr>
          <p:cNvPr id="10" name="矩形 9"/>
          <p:cNvSpPr/>
          <p:nvPr/>
        </p:nvSpPr>
        <p:spPr>
          <a:xfrm>
            <a:off x="3692878" y="4904896"/>
            <a:ext cx="19702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000" b="1" i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charset="0"/>
                <a:ea typeface="微软雅黑" panose="020B0503020204020204" charset="-122"/>
              </a:rPr>
              <a:t>Chinese + Program Scholarship</a:t>
            </a:r>
          </a:p>
        </p:txBody>
      </p:sp>
      <p:sp>
        <p:nvSpPr>
          <p:cNvPr id="20" name="矩形 19"/>
          <p:cNvSpPr/>
          <p:nvPr/>
        </p:nvSpPr>
        <p:spPr>
          <a:xfrm>
            <a:off x="1560392" y="492214"/>
            <a:ext cx="8360007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>
            <a:spAutoFit/>
          </a:bodyPr>
          <a:lstStyle/>
          <a:p>
            <a:r>
              <a:rPr lang="en-US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lt"/>
              </a:rPr>
              <a:t>Basic Information</a:t>
            </a:r>
          </a:p>
        </p:txBody>
      </p:sp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09"/>
          <a:stretch>
            <a:fillRect/>
          </a:stretch>
        </p:blipFill>
        <p:spPr>
          <a:xfrm>
            <a:off x="635" y="-635"/>
            <a:ext cx="12191365" cy="685863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</p:pic>
      <p:sp>
        <p:nvSpPr>
          <p:cNvPr id="6" name="矩形 5"/>
          <p:cNvSpPr/>
          <p:nvPr/>
        </p:nvSpPr>
        <p:spPr>
          <a:xfrm>
            <a:off x="1697673" y="377825"/>
            <a:ext cx="1000315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Shenyang University of Chemical Technology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35" y="1605280"/>
            <a:ext cx="12163425" cy="5631180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endParaRPr lang="en-US" altLang="zh-CN" sz="4000" b="1" dirty="0"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algn="ctr">
              <a:buClrTx/>
              <a:buSzTx/>
              <a:buFontTx/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University Website:</a:t>
            </a:r>
            <a:r>
              <a:rPr lang="en-US" altLang="zh-CN" sz="40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 </a:t>
            </a:r>
          </a:p>
          <a:p>
            <a:pPr algn="ctr">
              <a:buClrTx/>
              <a:buSzTx/>
              <a:buFontTx/>
            </a:pPr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hlinkClick r:id="rId3"/>
              </a:rPr>
              <a:t>http://www.syuct.edu.cn/gjjy/</a:t>
            </a:r>
            <a:endParaRPr lang="en-US" altLang="zh-CN" sz="4000" b="1" dirty="0">
              <a:solidFill>
                <a:srgbClr val="88201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algn="ctr">
              <a:buClrTx/>
              <a:buSzTx/>
              <a:buFontTx/>
            </a:pPr>
            <a:endParaRPr lang="en-US" altLang="zh-CN" sz="4000" b="1" dirty="0">
              <a:solidFill>
                <a:srgbClr val="88201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algn="ctr">
              <a:buClrTx/>
              <a:buSzTx/>
              <a:buFontTx/>
            </a:pPr>
            <a:endParaRPr lang="en-US" altLang="zh-CN" sz="4000" b="1" dirty="0">
              <a:solidFill>
                <a:srgbClr val="88201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algn="ctr">
              <a:buClrTx/>
              <a:buSzTx/>
              <a:buFontTx/>
            </a:pPr>
            <a:endParaRPr lang="en-US" altLang="zh-CN" sz="4000" b="1" dirty="0">
              <a:solidFill>
                <a:srgbClr val="88201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algn="ctr">
              <a:buClrTx/>
              <a:buSzTx/>
              <a:buFontTx/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Online Application Website:</a:t>
            </a:r>
            <a:r>
              <a:rPr lang="en-US" altLang="zh-CN" sz="40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0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  <a:hlinkClick r:id="rId4"/>
              </a:rPr>
              <a:t>http://admission.syuct.edu.cn</a:t>
            </a:r>
            <a:endParaRPr lang="en-US" altLang="zh-CN" sz="4000" b="1" dirty="0">
              <a:solidFill>
                <a:srgbClr val="88201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>
              <a:buClrTx/>
              <a:buSzTx/>
              <a:buFontTx/>
            </a:pPr>
            <a:endParaRPr lang="en-US" altLang="zh-CN" sz="4000" b="1" dirty="0">
              <a:solidFill>
                <a:srgbClr val="88201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8" name="图片 7" descr="C:/Users/lenovo/AppData/Local/Temp/kaimatting/20210322145030/output_aiMatting_20210322145229.pngoutput_aiMatting_20210322145229"/>
          <p:cNvPicPr>
            <a:picLocks noChangeAspect="1"/>
          </p:cNvPicPr>
          <p:nvPr/>
        </p:nvPicPr>
        <p:blipFill>
          <a:blip r:embed="rId5">
            <a:lum bright="6000"/>
          </a:blip>
          <a:stretch>
            <a:fillRect/>
          </a:stretch>
        </p:blipFill>
        <p:spPr>
          <a:xfrm>
            <a:off x="106045" y="0"/>
            <a:ext cx="1591945" cy="1591945"/>
          </a:xfrm>
          <a:prstGeom prst="ellipse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30" name="圆角矩形 20"/>
          <p:cNvSpPr>
            <a:spLocks noChangeArrowheads="1"/>
          </p:cNvSpPr>
          <p:nvPr/>
        </p:nvSpPr>
        <p:spPr bwMode="auto">
          <a:xfrm>
            <a:off x="524627" y="188284"/>
            <a:ext cx="11206257" cy="4810278"/>
          </a:xfrm>
          <a:prstGeom prst="roundRect">
            <a:avLst>
              <a:gd name="adj" fmla="val 9958"/>
            </a:avLst>
          </a:prstGeom>
          <a:gradFill rotWithShape="1">
            <a:gsLst>
              <a:gs pos="0">
                <a:srgbClr val="F2F2F2"/>
              </a:gs>
              <a:gs pos="100000">
                <a:srgbClr val="FFFFFF"/>
              </a:gs>
            </a:gsLst>
            <a:lin ang="5400000" scaled="1"/>
          </a:gradFill>
          <a:ln w="9525" cap="flat" cmpd="sng">
            <a:solidFill>
              <a:srgbClr val="FFFFFF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2" name="圆角矩形 22"/>
          <p:cNvSpPr>
            <a:spLocks noChangeArrowheads="1"/>
          </p:cNvSpPr>
          <p:nvPr/>
        </p:nvSpPr>
        <p:spPr bwMode="auto">
          <a:xfrm>
            <a:off x="3502537" y="4700520"/>
            <a:ext cx="2245262" cy="14039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46F00"/>
              </a:gs>
              <a:gs pos="50000">
                <a:srgbClr val="D4A000"/>
              </a:gs>
              <a:gs pos="100000">
                <a:srgbClr val="FFC000"/>
              </a:gs>
            </a:gsLst>
            <a:lin ang="2700000" scaled="1"/>
          </a:gradFill>
          <a:ln w="25400" cap="flat" cmpd="sng">
            <a:solidFill>
              <a:srgbClr val="FFC000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1" name="圆角矩形 21"/>
          <p:cNvSpPr>
            <a:spLocks noChangeArrowheads="1"/>
          </p:cNvSpPr>
          <p:nvPr/>
        </p:nvSpPr>
        <p:spPr bwMode="auto">
          <a:xfrm>
            <a:off x="1110120" y="4273496"/>
            <a:ext cx="2177388" cy="142010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8B"/>
              </a:gs>
              <a:gs pos="50000">
                <a:srgbClr val="0092C8"/>
              </a:gs>
              <a:gs pos="100000">
                <a:srgbClr val="00B0F0"/>
              </a:gs>
            </a:gsLst>
            <a:lin ang="2700000" scaled="1"/>
          </a:gradFill>
          <a:ln w="25400" cap="flat" cmpd="sng">
            <a:solidFill>
              <a:srgbClr val="2DC8FF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7" name="圆角矩形 27"/>
          <p:cNvSpPr>
            <a:spLocks noChangeArrowheads="1"/>
          </p:cNvSpPr>
          <p:nvPr/>
        </p:nvSpPr>
        <p:spPr bwMode="auto">
          <a:xfrm>
            <a:off x="699442" y="313856"/>
            <a:ext cx="10967931" cy="457778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F2F2F2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40" name="TextBox 30"/>
          <p:cNvSpPr>
            <a:spLocks noChangeArrowheads="1"/>
          </p:cNvSpPr>
          <p:nvPr/>
        </p:nvSpPr>
        <p:spPr bwMode="auto">
          <a:xfrm>
            <a:off x="3365531" y="4995438"/>
            <a:ext cx="2516769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zh-CN" sz="2800" b="1" i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charset="0"/>
                <a:ea typeface="微软雅黑" panose="020B0503020204020204" charset="-122"/>
              </a:rPr>
              <a:t>Chinese + Program Scholarship</a:t>
            </a:r>
          </a:p>
        </p:txBody>
      </p:sp>
      <p:sp>
        <p:nvSpPr>
          <p:cNvPr id="10" name="矩形 9"/>
          <p:cNvSpPr/>
          <p:nvPr/>
        </p:nvSpPr>
        <p:spPr>
          <a:xfrm>
            <a:off x="1221216" y="4916389"/>
            <a:ext cx="19880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000" b="1" i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charset="0"/>
                <a:ea typeface="微软雅黑" panose="020B0503020204020204" charset="-122"/>
                <a:sym typeface="Agency FB" panose="020B0503020202020204" charset="0"/>
              </a:rPr>
              <a:t>SYUCT Partial Scholarship</a:t>
            </a:r>
          </a:p>
        </p:txBody>
      </p:sp>
      <p:sp>
        <p:nvSpPr>
          <p:cNvPr id="20" name="矩形 19"/>
          <p:cNvSpPr/>
          <p:nvPr/>
        </p:nvSpPr>
        <p:spPr>
          <a:xfrm>
            <a:off x="1560392" y="492214"/>
            <a:ext cx="8360007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>
            <a:spAutoFit/>
          </a:bodyPr>
          <a:lstStyle/>
          <a:p>
            <a:r>
              <a:rPr lang="en-US" altLang="zh-CN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lt"/>
              </a:rPr>
              <a:t>Basic Information</a:t>
            </a:r>
          </a:p>
        </p:txBody>
      </p:sp>
      <p:sp>
        <p:nvSpPr>
          <p:cNvPr id="14" name="TextBox 29"/>
          <p:cNvSpPr>
            <a:spLocks noChangeArrowheads="1"/>
          </p:cNvSpPr>
          <p:nvPr/>
        </p:nvSpPr>
        <p:spPr bwMode="auto">
          <a:xfrm>
            <a:off x="1301205" y="1796924"/>
            <a:ext cx="999333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8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Scholarship Requirements:</a:t>
            </a:r>
            <a:r>
              <a:rPr lang="zh-CN" altLang="en-US" sz="28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HSK3 Score 210 or Above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8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Instruction Language: Chinese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8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Application Period: </a:t>
            </a:r>
            <a:r>
              <a:rPr lang="en-US" altLang="zh-CN" sz="2800" b="1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March 1, 2023 - May 15, 2023</a:t>
            </a:r>
          </a:p>
        </p:txBody>
      </p:sp>
    </p:spTree>
  </p:cSld>
  <p:clrMapOvr>
    <a:masterClrMapping/>
  </p:clrMapOvr>
  <p:transition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B3F5317-6D71-0AF0-0534-D365B9E0CC9D}"/>
              </a:ext>
            </a:extLst>
          </p:cNvPr>
          <p:cNvSpPr/>
          <p:nvPr/>
        </p:nvSpPr>
        <p:spPr>
          <a:xfrm>
            <a:off x="0" y="188284"/>
            <a:ext cx="12192000" cy="88870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30" name="圆角矩形 20"/>
          <p:cNvSpPr>
            <a:spLocks noChangeArrowheads="1"/>
          </p:cNvSpPr>
          <p:nvPr/>
        </p:nvSpPr>
        <p:spPr bwMode="auto">
          <a:xfrm>
            <a:off x="524627" y="1198459"/>
            <a:ext cx="11206257" cy="4810278"/>
          </a:xfrm>
          <a:prstGeom prst="roundRect">
            <a:avLst>
              <a:gd name="adj" fmla="val 9958"/>
            </a:avLst>
          </a:prstGeom>
          <a:gradFill rotWithShape="1">
            <a:gsLst>
              <a:gs pos="0">
                <a:srgbClr val="F2F2F2"/>
              </a:gs>
              <a:gs pos="100000">
                <a:srgbClr val="FFFFFF"/>
              </a:gs>
            </a:gsLst>
            <a:lin ang="5400000" scaled="1"/>
          </a:gradFill>
          <a:ln w="9525" cap="flat" cmpd="sng">
            <a:solidFill>
              <a:srgbClr val="FFFFFF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7" name="圆角矩形 27"/>
          <p:cNvSpPr>
            <a:spLocks noChangeArrowheads="1"/>
          </p:cNvSpPr>
          <p:nvPr/>
        </p:nvSpPr>
        <p:spPr bwMode="auto">
          <a:xfrm>
            <a:off x="660722" y="1324031"/>
            <a:ext cx="10967931" cy="457778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F2F2F2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15996" y="319951"/>
            <a:ext cx="836000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>
            <a:spAutoFit/>
          </a:bodyPr>
          <a:lstStyle/>
          <a:p>
            <a:pPr algn="ctr"/>
            <a:r>
              <a:rPr lang="en-US" altLang="zh-CN" sz="3600" b="1" i="1" dirty="0">
                <a:solidFill>
                  <a:schemeClr val="bg1"/>
                </a:solidFill>
                <a:latin typeface="Agency FB" panose="020B0503020202020204" pitchFamily="34" charset="0"/>
                <a:ea typeface="Times New Roman" panose="02020603050405020304" charset="0"/>
                <a:cs typeface="Times New Roman" panose="02020603050405020304" charset="0"/>
                <a:sym typeface="+mn-lt"/>
              </a:rPr>
              <a:t>Chinese + Program Scholarship</a:t>
            </a:r>
          </a:p>
        </p:txBody>
      </p:sp>
      <p:sp>
        <p:nvSpPr>
          <p:cNvPr id="14" name="TextBox 29"/>
          <p:cNvSpPr>
            <a:spLocks noChangeArrowheads="1"/>
          </p:cNvSpPr>
          <p:nvPr/>
        </p:nvSpPr>
        <p:spPr bwMode="auto">
          <a:xfrm>
            <a:off x="1131090" y="2315529"/>
            <a:ext cx="999333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zh-CN" sz="24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In cooperation with the Center for Language Education and Cooperation (CLEC), Shenyang University of Chemical Technology set up the International Chinese Teachers' Scholarship for undergraduate students, recruiting </a:t>
            </a:r>
            <a:endParaRPr lang="en-US" altLang="zh-CN" sz="2400" b="1" i="1" dirty="0">
              <a:solidFill>
                <a:srgbClr val="88201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spcAft>
                <a:spcPts val="1200"/>
              </a:spcAft>
            </a:pPr>
            <a:r>
              <a:rPr lang="en-US" altLang="zh-CN" sz="2800" b="1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15 students in Chinese + Chemical Engineering and Technology, 15 students in Chinese + International Economics and Trade</a:t>
            </a:r>
          </a:p>
          <a:p>
            <a:pPr>
              <a:spcAft>
                <a:spcPts val="1200"/>
              </a:spcAft>
            </a:pPr>
            <a:r>
              <a:rPr lang="en-US" altLang="zh-CN" sz="24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The Bachelor of Engineering degree will be awarded upon completion of the undergraduate study program with satisfactory results.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15A3410-C8E8-4869-8B4F-B3BBDE4678BF}"/>
              </a:ext>
            </a:extLst>
          </p:cNvPr>
          <p:cNvSpPr txBox="1"/>
          <p:nvPr/>
        </p:nvSpPr>
        <p:spPr>
          <a:xfrm>
            <a:off x="3013165" y="1600160"/>
            <a:ext cx="6165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800" b="1" i="1" dirty="0">
                <a:solidFill>
                  <a:srgbClr val="882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Scholarship Introduction</a:t>
            </a:r>
          </a:p>
        </p:txBody>
      </p:sp>
    </p:spTree>
    <p:extLst>
      <p:ext uri="{BB962C8B-B14F-4D97-AF65-F5344CB8AC3E}">
        <p14:creationId xmlns:p14="http://schemas.microsoft.com/office/powerpoint/2010/main" val="1170120623"/>
      </p:ext>
    </p:extLst>
  </p:cSld>
  <p:clrMapOvr>
    <a:masterClrMapping/>
  </p:clrMapOvr>
  <p:transition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B3F5317-6D71-0AF0-0534-D365B9E0CC9D}"/>
              </a:ext>
            </a:extLst>
          </p:cNvPr>
          <p:cNvSpPr/>
          <p:nvPr/>
        </p:nvSpPr>
        <p:spPr>
          <a:xfrm>
            <a:off x="0" y="188284"/>
            <a:ext cx="12192000" cy="88870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30" name="圆角矩形 20"/>
          <p:cNvSpPr>
            <a:spLocks noChangeArrowheads="1"/>
          </p:cNvSpPr>
          <p:nvPr/>
        </p:nvSpPr>
        <p:spPr bwMode="auto">
          <a:xfrm>
            <a:off x="524627" y="1198459"/>
            <a:ext cx="11206257" cy="4810278"/>
          </a:xfrm>
          <a:prstGeom prst="roundRect">
            <a:avLst>
              <a:gd name="adj" fmla="val 9958"/>
            </a:avLst>
          </a:prstGeom>
          <a:gradFill rotWithShape="1">
            <a:gsLst>
              <a:gs pos="0">
                <a:srgbClr val="F2F2F2"/>
              </a:gs>
              <a:gs pos="100000">
                <a:srgbClr val="FFFFFF"/>
              </a:gs>
            </a:gsLst>
            <a:lin ang="5400000" scaled="1"/>
          </a:gradFill>
          <a:ln w="9525" cap="flat" cmpd="sng">
            <a:solidFill>
              <a:srgbClr val="FFFFFF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7" name="圆角矩形 27"/>
          <p:cNvSpPr>
            <a:spLocks noChangeArrowheads="1"/>
          </p:cNvSpPr>
          <p:nvPr/>
        </p:nvSpPr>
        <p:spPr bwMode="auto">
          <a:xfrm>
            <a:off x="660722" y="1324031"/>
            <a:ext cx="10967931" cy="457778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F2F2F2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15996" y="319951"/>
            <a:ext cx="836000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>
            <a:spAutoFit/>
          </a:bodyPr>
          <a:lstStyle/>
          <a:p>
            <a:pPr algn="ctr"/>
            <a:r>
              <a:rPr lang="en-US" altLang="zh-CN" sz="3600" b="1" i="1" dirty="0">
                <a:solidFill>
                  <a:schemeClr val="bg1"/>
                </a:solidFill>
                <a:latin typeface="Agency FB" panose="020B0503020202020204" pitchFamily="34" charset="0"/>
                <a:ea typeface="Times New Roman" panose="02020603050405020304" charset="0"/>
                <a:cs typeface="Times New Roman" panose="02020603050405020304" charset="0"/>
                <a:sym typeface="+mn-lt"/>
              </a:rPr>
              <a:t>Chinese + Program Scholarship</a:t>
            </a:r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8EEAD9D1-D19B-D94C-2F2C-7931167E9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022" y="2557157"/>
            <a:ext cx="999333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zh-CN" sz="24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Applicants should be </a:t>
            </a:r>
            <a:r>
              <a:rPr lang="en-US" altLang="zh-CN" sz="2400" i="1" dirty="0" err="1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non-Chinese</a:t>
            </a:r>
            <a:r>
              <a:rPr lang="en-US" altLang="zh-CN" sz="24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citizen, in good physical and mental health and of good academic and behavioral standing. And the applicants should be aged </a:t>
            </a:r>
            <a:r>
              <a:rPr lang="en-US" altLang="zh-CN" sz="2400" b="1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between</a:t>
            </a:r>
            <a:r>
              <a:rPr lang="en-US" altLang="zh-CN" sz="24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 b="1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18 and 25 years old </a:t>
            </a:r>
            <a:r>
              <a:rPr lang="en-US" altLang="zh-CN" sz="24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on 1 September 2023.</a:t>
            </a:r>
          </a:p>
          <a:p>
            <a:pPr>
              <a:spcAft>
                <a:spcPts val="1200"/>
              </a:spcAft>
            </a:pPr>
            <a:r>
              <a:rPr lang="en-US" altLang="zh-CN" sz="2400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Applicants should have a high school diploma and a minimum score of </a:t>
            </a:r>
            <a:r>
              <a:rPr lang="en-US" altLang="zh-CN" sz="2400" b="1" i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210 on the HSK (Level 3).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453B1FA-201C-5B8C-7A9B-264BD42AB65C}"/>
              </a:ext>
            </a:extLst>
          </p:cNvPr>
          <p:cNvSpPr txBox="1"/>
          <p:nvPr/>
        </p:nvSpPr>
        <p:spPr>
          <a:xfrm>
            <a:off x="2778033" y="1755928"/>
            <a:ext cx="616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3200" b="1" i="1" dirty="0">
                <a:solidFill>
                  <a:srgbClr val="882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Application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875934512"/>
      </p:ext>
    </p:extLst>
  </p:cSld>
  <p:clrMapOvr>
    <a:masterClrMapping/>
  </p:clrMapOvr>
  <p:transition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B3F5317-6D71-0AF0-0534-D365B9E0CC9D}"/>
              </a:ext>
            </a:extLst>
          </p:cNvPr>
          <p:cNvSpPr/>
          <p:nvPr/>
        </p:nvSpPr>
        <p:spPr>
          <a:xfrm>
            <a:off x="0" y="188284"/>
            <a:ext cx="12192000" cy="88870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30" name="圆角矩形 20"/>
          <p:cNvSpPr>
            <a:spLocks noChangeArrowheads="1"/>
          </p:cNvSpPr>
          <p:nvPr/>
        </p:nvSpPr>
        <p:spPr bwMode="auto">
          <a:xfrm>
            <a:off x="524627" y="1198459"/>
            <a:ext cx="11206257" cy="4810278"/>
          </a:xfrm>
          <a:prstGeom prst="roundRect">
            <a:avLst>
              <a:gd name="adj" fmla="val 9958"/>
            </a:avLst>
          </a:prstGeom>
          <a:gradFill rotWithShape="1">
            <a:gsLst>
              <a:gs pos="0">
                <a:srgbClr val="F2F2F2"/>
              </a:gs>
              <a:gs pos="100000">
                <a:srgbClr val="FFFFFF"/>
              </a:gs>
            </a:gsLst>
            <a:lin ang="5400000" scaled="1"/>
          </a:gradFill>
          <a:ln w="9525" cap="flat" cmpd="sng">
            <a:solidFill>
              <a:srgbClr val="FFFFFF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37" name="圆角矩形 27"/>
          <p:cNvSpPr>
            <a:spLocks noChangeArrowheads="1"/>
          </p:cNvSpPr>
          <p:nvPr/>
        </p:nvSpPr>
        <p:spPr bwMode="auto">
          <a:xfrm>
            <a:off x="660722" y="1324031"/>
            <a:ext cx="10967931" cy="457778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F2F2F2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15996" y="319951"/>
            <a:ext cx="836000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>
            <a:spAutoFit/>
          </a:bodyPr>
          <a:lstStyle/>
          <a:p>
            <a:pPr algn="ctr"/>
            <a:r>
              <a:rPr lang="en-US" altLang="zh-CN" sz="3600" b="1" i="1" dirty="0">
                <a:solidFill>
                  <a:schemeClr val="bg1"/>
                </a:solidFill>
                <a:latin typeface="Agency FB" panose="020B0503020202020204" pitchFamily="34" charset="0"/>
                <a:ea typeface="Times New Roman" panose="02020603050405020304" charset="0"/>
                <a:cs typeface="Times New Roman" panose="02020603050405020304" charset="0"/>
                <a:sym typeface="+mn-lt"/>
              </a:rPr>
              <a:t>Chinese + Program Scholarship</a:t>
            </a:r>
          </a:p>
        </p:txBody>
      </p:sp>
      <p:sp>
        <p:nvSpPr>
          <p:cNvPr id="14" name="TextBox 29"/>
          <p:cNvSpPr>
            <a:spLocks noChangeArrowheads="1"/>
          </p:cNvSpPr>
          <p:nvPr/>
        </p:nvSpPr>
        <p:spPr bwMode="auto">
          <a:xfrm rot="16200000">
            <a:off x="-190396" y="3311211"/>
            <a:ext cx="30854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altLang="zh-CN" sz="3200" b="1" i="1" dirty="0">
                <a:solidFill>
                  <a:srgbClr val="882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How to Apply?</a:t>
            </a: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E1FECFD1-3C27-ABD4-5E79-713098AF41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621225"/>
              </p:ext>
            </p:extLst>
          </p:nvPr>
        </p:nvGraphicFramePr>
        <p:xfrm>
          <a:off x="2196231" y="1520085"/>
          <a:ext cx="8360008" cy="4381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1595393"/>
      </p:ext>
    </p:extLst>
  </p:cSld>
  <p:clrMapOvr>
    <a:masterClrMapping/>
  </p:clrMapOvr>
  <p:transition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100964" y="702945"/>
            <a:ext cx="11639550" cy="5255260"/>
          </a:xfrm>
          <a:prstGeom prst="ellipse">
            <a:avLst/>
          </a:prstGeom>
          <a:gradFill flip="none" rotWithShape="1">
            <a:gsLst>
              <a:gs pos="100000">
                <a:srgbClr val="88201F">
                  <a:alpha val="0"/>
                  <a:lumMod val="20000"/>
                  <a:lumOff val="80000"/>
                </a:srgbClr>
              </a:gs>
              <a:gs pos="0">
                <a:srgbClr val="88201F">
                  <a:alpha val="30000"/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07158" y="3394170"/>
            <a:ext cx="11082655" cy="213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180"/>
              </a:lnSpc>
            </a:pPr>
            <a:r>
              <a:rPr sz="2400" dirty="0">
                <a:latin typeface="Times New Roman" panose="02020603050405020304" charset="0"/>
                <a:cs typeface="Times New Roman" panose="02020603050405020304" charset="0"/>
              </a:rPr>
              <a:t>Address: No. 11 Street, Economic and Technological Development Zone, Shenyang City, School of International Education, Shenyang University of Chemical Technology</a:t>
            </a:r>
          </a:p>
          <a:p>
            <a:pPr fontAlgn="auto">
              <a:lnSpc>
                <a:spcPts val="3180"/>
              </a:lnSpc>
            </a:pPr>
            <a:r>
              <a:rPr sz="2400" dirty="0">
                <a:latin typeface="Times New Roman" panose="02020603050405020304" charset="0"/>
                <a:cs typeface="Times New Roman" panose="02020603050405020304" charset="0"/>
              </a:rPr>
              <a:t>Contact: Mr Yang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Bo   </a:t>
            </a:r>
            <a:endParaRPr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3180"/>
              </a:lnSpc>
            </a:pPr>
            <a:r>
              <a:rPr sz="2400" dirty="0">
                <a:latin typeface="Times New Roman" panose="02020603050405020304" charset="0"/>
                <a:cs typeface="Times New Roman" panose="02020603050405020304" charset="0"/>
              </a:rPr>
              <a:t>Office Line: 0086-24-89381026</a:t>
            </a:r>
          </a:p>
          <a:p>
            <a:pPr fontAlgn="auto">
              <a:lnSpc>
                <a:spcPts val="3180"/>
              </a:lnSpc>
            </a:pP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E-mail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：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syucties@syuct.edu.cn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07135" y="718105"/>
            <a:ext cx="1559560" cy="583565"/>
          </a:xfrm>
          <a:prstGeom prst="rect">
            <a:avLst/>
          </a:prstGeom>
          <a:solidFill>
            <a:srgbClr val="88201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lt"/>
              </a:rPr>
              <a:t>Contact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07158" y="1783063"/>
            <a:ext cx="11082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University Website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:  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hlinkClick r:id="rId3"/>
              </a:rPr>
              <a:t>http://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hlinkClick r:id="rId3"/>
              </a:rPr>
              <a:t>www.syuct.edu.cn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hlinkClick r:id="rId3"/>
              </a:rPr>
              <a:t>/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  <a:hlinkClick r:id="rId3"/>
              </a:rPr>
              <a:t>gjjy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hlinkClick r:id="rId3"/>
              </a:rPr>
              <a:t>/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Online Application Website: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  <a:hlinkClick r:id="rId4"/>
              </a:rPr>
              <a:t>http://admission.syuct.edu.cn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1" name="图片占位符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15" y="0"/>
            <a:ext cx="5647326" cy="6921257"/>
          </a:xfrm>
          <a:custGeom>
            <a:avLst/>
            <a:gdLst>
              <a:gd name="connsiteX0" fmla="*/ 321808 w 5586957"/>
              <a:gd name="connsiteY0" fmla="*/ 0 h 6851239"/>
              <a:gd name="connsiteX1" fmla="*/ 5586957 w 5586957"/>
              <a:gd name="connsiteY1" fmla="*/ 0 h 6851239"/>
              <a:gd name="connsiteX2" fmla="*/ 5586957 w 5586957"/>
              <a:gd name="connsiteY2" fmla="*/ 6851239 h 6851239"/>
              <a:gd name="connsiteX3" fmla="*/ 3372103 w 5586957"/>
              <a:gd name="connsiteY3" fmla="*/ 6851239 h 6851239"/>
              <a:gd name="connsiteX4" fmla="*/ 3249840 w 5586957"/>
              <a:gd name="connsiteY4" fmla="*/ 6727500 h 6851239"/>
              <a:gd name="connsiteX5" fmla="*/ 2691244 w 5586957"/>
              <a:gd name="connsiteY5" fmla="*/ 5173950 h 6851239"/>
              <a:gd name="connsiteX6" fmla="*/ 1179750 w 5586957"/>
              <a:gd name="connsiteY6" fmla="*/ 4576431 h 6851239"/>
              <a:gd name="connsiteX7" fmla="*/ 621155 w 5586957"/>
              <a:gd name="connsiteY7" fmla="*/ 3182220 h 6851239"/>
              <a:gd name="connsiteX8" fmla="*/ 256519 w 5586957"/>
              <a:gd name="connsiteY8" fmla="*/ 48454 h 685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6957" h="6851239">
                <a:moveTo>
                  <a:pt x="321808" y="0"/>
                </a:moveTo>
                <a:lnTo>
                  <a:pt x="5586957" y="0"/>
                </a:lnTo>
                <a:lnTo>
                  <a:pt x="5586957" y="6851239"/>
                </a:lnTo>
                <a:lnTo>
                  <a:pt x="3372103" y="6851239"/>
                </a:lnTo>
                <a:lnTo>
                  <a:pt x="3249840" y="6727500"/>
                </a:lnTo>
                <a:cubicBezTo>
                  <a:pt x="2908933" y="6319195"/>
                  <a:pt x="3036260" y="5532462"/>
                  <a:pt x="2691244" y="5173950"/>
                </a:cubicBezTo>
                <a:cubicBezTo>
                  <a:pt x="2346230" y="4815439"/>
                  <a:pt x="1524765" y="4908386"/>
                  <a:pt x="1179750" y="4576431"/>
                </a:cubicBezTo>
                <a:cubicBezTo>
                  <a:pt x="834736" y="4244477"/>
                  <a:pt x="762963" y="3945835"/>
                  <a:pt x="621155" y="3182220"/>
                </a:cubicBezTo>
                <a:cubicBezTo>
                  <a:pt x="483778" y="2442467"/>
                  <a:pt x="-438420" y="643171"/>
                  <a:pt x="256519" y="48454"/>
                </a:cubicBezTo>
                <a:close/>
              </a:path>
            </a:pathLst>
          </a:custGeom>
          <a:effectLst>
            <a:outerShdw blurRad="139700" dist="50800" dir="8100000" sx="101000" sy="101000" algn="tr" rotWithShape="0">
              <a:prstClr val="black">
                <a:alpha val="44000"/>
              </a:prstClr>
            </a:outerShdw>
          </a:effectLst>
        </p:spPr>
      </p:pic>
      <p:pic>
        <p:nvPicPr>
          <p:cNvPr id="8" name="图片占位符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73" y="-28117"/>
            <a:ext cx="5630926" cy="6907705"/>
          </a:xfrm>
          <a:custGeom>
            <a:avLst/>
            <a:gdLst>
              <a:gd name="connsiteX0" fmla="*/ 321808 w 5586957"/>
              <a:gd name="connsiteY0" fmla="*/ 0 h 6851239"/>
              <a:gd name="connsiteX1" fmla="*/ 5586957 w 5586957"/>
              <a:gd name="connsiteY1" fmla="*/ 0 h 6851239"/>
              <a:gd name="connsiteX2" fmla="*/ 5586957 w 5586957"/>
              <a:gd name="connsiteY2" fmla="*/ 6851239 h 6851239"/>
              <a:gd name="connsiteX3" fmla="*/ 3372103 w 5586957"/>
              <a:gd name="connsiteY3" fmla="*/ 6851239 h 6851239"/>
              <a:gd name="connsiteX4" fmla="*/ 3249840 w 5586957"/>
              <a:gd name="connsiteY4" fmla="*/ 6727500 h 6851239"/>
              <a:gd name="connsiteX5" fmla="*/ 2691244 w 5586957"/>
              <a:gd name="connsiteY5" fmla="*/ 5173950 h 6851239"/>
              <a:gd name="connsiteX6" fmla="*/ 1179750 w 5586957"/>
              <a:gd name="connsiteY6" fmla="*/ 4576431 h 6851239"/>
              <a:gd name="connsiteX7" fmla="*/ 621155 w 5586957"/>
              <a:gd name="connsiteY7" fmla="*/ 3182220 h 6851239"/>
              <a:gd name="connsiteX8" fmla="*/ 256519 w 5586957"/>
              <a:gd name="connsiteY8" fmla="*/ 48454 h 685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6957" h="6851239">
                <a:moveTo>
                  <a:pt x="321808" y="0"/>
                </a:moveTo>
                <a:lnTo>
                  <a:pt x="5586957" y="0"/>
                </a:lnTo>
                <a:lnTo>
                  <a:pt x="5586957" y="6851239"/>
                </a:lnTo>
                <a:lnTo>
                  <a:pt x="3372103" y="6851239"/>
                </a:lnTo>
                <a:lnTo>
                  <a:pt x="3249840" y="6727500"/>
                </a:lnTo>
                <a:cubicBezTo>
                  <a:pt x="2908933" y="6319195"/>
                  <a:pt x="3036260" y="5532462"/>
                  <a:pt x="2691244" y="5173950"/>
                </a:cubicBezTo>
                <a:cubicBezTo>
                  <a:pt x="2346230" y="4815439"/>
                  <a:pt x="1524765" y="4908386"/>
                  <a:pt x="1179750" y="4576431"/>
                </a:cubicBezTo>
                <a:cubicBezTo>
                  <a:pt x="834736" y="4244477"/>
                  <a:pt x="762963" y="3945835"/>
                  <a:pt x="621155" y="3182220"/>
                </a:cubicBezTo>
                <a:cubicBezTo>
                  <a:pt x="483778" y="2442467"/>
                  <a:pt x="-438420" y="643171"/>
                  <a:pt x="256519" y="48454"/>
                </a:cubicBezTo>
                <a:close/>
              </a:path>
            </a:pathLst>
          </a:custGeom>
          <a:effectLst/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grpSp>
        <p:nvGrpSpPr>
          <p:cNvPr id="16" name="组 15"/>
          <p:cNvGrpSpPr/>
          <p:nvPr/>
        </p:nvGrpSpPr>
        <p:grpSpPr>
          <a:xfrm>
            <a:off x="921827" y="1394378"/>
            <a:ext cx="3727902" cy="4062714"/>
            <a:chOff x="161195" y="1099595"/>
            <a:chExt cx="3727902" cy="4062714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>
              <a:alphaModFix amt="9000"/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68" y="1240545"/>
              <a:ext cx="3505679" cy="3788655"/>
            </a:xfrm>
            <a:prstGeom prst="rect">
              <a:avLst/>
            </a:prstGeom>
          </p:spPr>
        </p:pic>
        <p:sp>
          <p:nvSpPr>
            <p:cNvPr id="15" name="六边形 14"/>
            <p:cNvSpPr/>
            <p:nvPr/>
          </p:nvSpPr>
          <p:spPr>
            <a:xfrm rot="16200000">
              <a:off x="-6211" y="1267001"/>
              <a:ext cx="4062714" cy="3727902"/>
            </a:xfrm>
            <a:prstGeom prst="hexagon">
              <a:avLst>
                <a:gd name="adj" fmla="val 22829"/>
                <a:gd name="vf" fmla="val 115470"/>
              </a:avLst>
            </a:prstGeom>
            <a:noFill/>
            <a:ln w="60325">
              <a:solidFill>
                <a:schemeClr val="tx1">
                  <a:lumMod val="50000"/>
                  <a:lumOff val="50000"/>
                  <a:alpha val="1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9" name="圆角矩形"/>
          <p:cNvSpPr/>
          <p:nvPr/>
        </p:nvSpPr>
        <p:spPr>
          <a:xfrm>
            <a:off x="822401" y="4686501"/>
            <a:ext cx="1773841" cy="37117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88201F"/>
              </a:gs>
              <a:gs pos="0">
                <a:srgbClr val="88201F">
                  <a:alpha val="47059"/>
                </a:srgbClr>
              </a:gs>
            </a:gsLst>
            <a:lin ang="5400000" scaled="1"/>
          </a:gradFill>
          <a:ln>
            <a:noFill/>
          </a:ln>
          <a:effectLst>
            <a:outerShdw blurRad="381000" dist="63500" dir="540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Lecturer</a:t>
            </a:r>
            <a:r>
              <a:rPr lang="en-US" altLang="zh-CN" sz="1400" dirty="0">
                <a:latin typeface="+mn-ea"/>
                <a:sym typeface="+mn-lt"/>
              </a:rPr>
              <a:t> </a:t>
            </a:r>
            <a:r>
              <a: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  <a:sym typeface="+mn-lt"/>
              </a:rPr>
              <a:t>主讲</a:t>
            </a:r>
            <a:r>
              <a:rPr lang="zh-CN" altLang="en-US" sz="1400" b="1" dirty="0">
                <a:latin typeface="+mn-ea"/>
                <a:sym typeface="+mn-lt"/>
              </a:rPr>
              <a:t>人</a:t>
            </a:r>
            <a:endParaRPr sz="1400" b="1" dirty="0">
              <a:latin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22402" y="5120934"/>
            <a:ext cx="91059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Yang Bo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杨博</a:t>
            </a:r>
          </a:p>
        </p:txBody>
      </p:sp>
      <p:sp>
        <p:nvSpPr>
          <p:cNvPr id="21" name="圆角矩形"/>
          <p:cNvSpPr/>
          <p:nvPr/>
        </p:nvSpPr>
        <p:spPr>
          <a:xfrm>
            <a:off x="3464002" y="4686501"/>
            <a:ext cx="1364503" cy="369332"/>
          </a:xfrm>
          <a:prstGeom prst="roundRect">
            <a:avLst>
              <a:gd name="adj" fmla="val 50000"/>
            </a:avLst>
          </a:prstGeom>
          <a:noFill/>
          <a:ln w="19050" cap="flat">
            <a:solidFill>
              <a:srgbClr val="88201F"/>
            </a:solidFill>
            <a:prstDash val="solid"/>
            <a:miter lim="8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00">
                <a:solidFill>
                  <a:srgbClr val="A6A6A6"/>
                </a:solidFill>
              </a:defRPr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428364" y="5120933"/>
            <a:ext cx="29354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International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 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Education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 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School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国际教育学院</a:t>
            </a:r>
          </a:p>
        </p:txBody>
      </p:sp>
      <p:sp>
        <p:nvSpPr>
          <p:cNvPr id="17" name="矩形 16"/>
          <p:cNvSpPr/>
          <p:nvPr/>
        </p:nvSpPr>
        <p:spPr>
          <a:xfrm>
            <a:off x="3565530" y="4711901"/>
            <a:ext cx="1109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hangingPunct="0">
              <a:defRPr sz="1100">
                <a:solidFill>
                  <a:srgbClr val="A6A6A6"/>
                </a:solidFill>
              </a:defRPr>
            </a:pPr>
            <a:r>
              <a:rPr lang="en-US" altLang="zh-CN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Host</a:t>
            </a:r>
            <a:r>
              <a:rPr lang="en-US" altLang="zh-CN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 </a:t>
            </a:r>
            <a:r>
              <a:rPr lang="zh-CN" altLang="en-US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主办</a:t>
            </a:r>
          </a:p>
        </p:txBody>
      </p:sp>
      <p:sp>
        <p:nvSpPr>
          <p:cNvPr id="23" name="矩形 22"/>
          <p:cNvSpPr/>
          <p:nvPr/>
        </p:nvSpPr>
        <p:spPr>
          <a:xfrm>
            <a:off x="822402" y="1978610"/>
            <a:ext cx="4680327" cy="144655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THANK</a:t>
            </a:r>
            <a:r>
              <a:rPr lang="zh-CN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YOU</a:t>
            </a:r>
            <a:r>
              <a:rPr lang="zh-CN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FOR</a:t>
            </a:r>
            <a:r>
              <a:rPr lang="zh-CN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LISTENING!</a:t>
            </a:r>
            <a:endParaRPr lang="zh-CN" altLang="en-US" sz="44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71" name="矩形 70"/>
          <p:cNvSpPr/>
          <p:nvPr/>
        </p:nvSpPr>
        <p:spPr>
          <a:xfrm>
            <a:off x="2049008" y="276896"/>
            <a:ext cx="8092925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en-US" sz="3600" b="0" cap="none" spc="0" dirty="0">
                <a:ln w="0"/>
                <a:solidFill>
                  <a:srgbClr val="88201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</a:rPr>
              <a:t>Student Life in SYUCT</a:t>
            </a:r>
          </a:p>
        </p:txBody>
      </p:sp>
      <p:sp>
        <p:nvSpPr>
          <p:cNvPr id="72" name="Freeform: Shape 30"/>
          <p:cNvSpPr/>
          <p:nvPr/>
        </p:nvSpPr>
        <p:spPr>
          <a:xfrm rot="20158795" flipH="1">
            <a:off x="-2066803" y="4050365"/>
            <a:ext cx="6559100" cy="4033972"/>
          </a:xfrm>
          <a:custGeom>
            <a:avLst/>
            <a:gdLst>
              <a:gd name="connsiteX0" fmla="*/ 693943 w 6559100"/>
              <a:gd name="connsiteY0" fmla="*/ 24 h 4033972"/>
              <a:gd name="connsiteX1" fmla="*/ 1311870 w 6559100"/>
              <a:gd name="connsiteY1" fmla="*/ 165667 h 4033972"/>
              <a:gd name="connsiteX2" fmla="*/ 1726102 w 6559100"/>
              <a:gd name="connsiteY2" fmla="*/ 440665 h 4033972"/>
              <a:gd name="connsiteX3" fmla="*/ 2332915 w 6559100"/>
              <a:gd name="connsiteY3" fmla="*/ 572664 h 4033972"/>
              <a:gd name="connsiteX4" fmla="*/ 5127161 w 6559100"/>
              <a:gd name="connsiteY4" fmla="*/ 517664 h 4033972"/>
              <a:gd name="connsiteX5" fmla="*/ 6235413 w 6559100"/>
              <a:gd name="connsiteY5" fmla="*/ 539664 h 4033972"/>
              <a:gd name="connsiteX6" fmla="*/ 6416604 w 6559100"/>
              <a:gd name="connsiteY6" fmla="*/ 596282 h 4033972"/>
              <a:gd name="connsiteX7" fmla="*/ 6559100 w 6559100"/>
              <a:gd name="connsiteY7" fmla="*/ 657540 h 4033972"/>
              <a:gd name="connsiteX8" fmla="*/ 6559100 w 6559100"/>
              <a:gd name="connsiteY8" fmla="*/ 2102891 h 4033972"/>
              <a:gd name="connsiteX9" fmla="*/ 4120651 w 6559100"/>
              <a:gd name="connsiteY9" fmla="*/ 4033972 h 4033972"/>
              <a:gd name="connsiteX10" fmla="*/ 3390295 w 6559100"/>
              <a:gd name="connsiteY10" fmla="*/ 3194312 h 4033972"/>
              <a:gd name="connsiteX11" fmla="*/ 2249342 w 6559100"/>
              <a:gd name="connsiteY11" fmla="*/ 2948647 h 4033972"/>
              <a:gd name="connsiteX12" fmla="*/ 1293702 w 6559100"/>
              <a:gd name="connsiteY12" fmla="*/ 2332651 h 4033972"/>
              <a:gd name="connsiteX13" fmla="*/ 930341 w 6559100"/>
              <a:gd name="connsiteY13" fmla="*/ 1580990 h 4033972"/>
              <a:gd name="connsiteX14" fmla="*/ 636018 w 6559100"/>
              <a:gd name="connsiteY14" fmla="*/ 1423324 h 4033972"/>
              <a:gd name="connsiteX15" fmla="*/ 136 w 6559100"/>
              <a:gd name="connsiteY15" fmla="*/ 455331 h 4033972"/>
              <a:gd name="connsiteX16" fmla="*/ 36473 w 6559100"/>
              <a:gd name="connsiteY16" fmla="*/ 282999 h 4033972"/>
              <a:gd name="connsiteX17" fmla="*/ 312627 w 6559100"/>
              <a:gd name="connsiteY17" fmla="*/ 66668 h 4033972"/>
              <a:gd name="connsiteX18" fmla="*/ 693943 w 6559100"/>
              <a:gd name="connsiteY18" fmla="*/ 24 h 4033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559100" h="4033972">
                <a:moveTo>
                  <a:pt x="693943" y="24"/>
                </a:moveTo>
                <a:cubicBezTo>
                  <a:pt x="909618" y="-1337"/>
                  <a:pt x="1125647" y="55668"/>
                  <a:pt x="1311870" y="165667"/>
                </a:cubicBezTo>
                <a:cubicBezTo>
                  <a:pt x="1453581" y="250000"/>
                  <a:pt x="1577124" y="367332"/>
                  <a:pt x="1726102" y="440665"/>
                </a:cubicBezTo>
                <a:cubicBezTo>
                  <a:pt x="1911416" y="535998"/>
                  <a:pt x="2125799" y="557997"/>
                  <a:pt x="2332915" y="572664"/>
                </a:cubicBezTo>
                <a:cubicBezTo>
                  <a:pt x="3263119" y="642330"/>
                  <a:pt x="4196957" y="594664"/>
                  <a:pt x="5127161" y="517664"/>
                </a:cubicBezTo>
                <a:cubicBezTo>
                  <a:pt x="5497790" y="484665"/>
                  <a:pt x="5875685" y="451665"/>
                  <a:pt x="6235413" y="539664"/>
                </a:cubicBezTo>
                <a:cubicBezTo>
                  <a:pt x="6297184" y="555247"/>
                  <a:pt x="6357536" y="574268"/>
                  <a:pt x="6416604" y="596282"/>
                </a:cubicBezTo>
                <a:lnTo>
                  <a:pt x="6559100" y="657540"/>
                </a:lnTo>
                <a:lnTo>
                  <a:pt x="6559100" y="2102891"/>
                </a:lnTo>
                <a:lnTo>
                  <a:pt x="4120651" y="4033972"/>
                </a:lnTo>
                <a:cubicBezTo>
                  <a:pt x="4095216" y="3641642"/>
                  <a:pt x="3753657" y="3337311"/>
                  <a:pt x="3390295" y="3194312"/>
                </a:cubicBezTo>
                <a:cubicBezTo>
                  <a:pt x="3026934" y="3054979"/>
                  <a:pt x="2630871" y="3036646"/>
                  <a:pt x="2249342" y="2948647"/>
                </a:cubicBezTo>
                <a:cubicBezTo>
                  <a:pt x="1867813" y="2864314"/>
                  <a:pt x="1475383" y="2680982"/>
                  <a:pt x="1293702" y="2332651"/>
                </a:cubicBezTo>
                <a:cubicBezTo>
                  <a:pt x="1162892" y="2083320"/>
                  <a:pt x="1144724" y="1760655"/>
                  <a:pt x="930341" y="1580990"/>
                </a:cubicBezTo>
                <a:cubicBezTo>
                  <a:pt x="843134" y="1511324"/>
                  <a:pt x="737759" y="1470991"/>
                  <a:pt x="636018" y="1423324"/>
                </a:cubicBezTo>
                <a:cubicBezTo>
                  <a:pt x="276291" y="1239992"/>
                  <a:pt x="-7131" y="862329"/>
                  <a:pt x="136" y="455331"/>
                </a:cubicBezTo>
                <a:cubicBezTo>
                  <a:pt x="3770" y="396665"/>
                  <a:pt x="11037" y="337999"/>
                  <a:pt x="36473" y="282999"/>
                </a:cubicBezTo>
                <a:cubicBezTo>
                  <a:pt x="87343" y="173000"/>
                  <a:pt x="199985" y="107001"/>
                  <a:pt x="312627" y="66668"/>
                </a:cubicBezTo>
                <a:cubicBezTo>
                  <a:pt x="435261" y="22668"/>
                  <a:pt x="564538" y="840"/>
                  <a:pt x="693943" y="24"/>
                </a:cubicBezTo>
                <a:close/>
              </a:path>
            </a:pathLst>
          </a:custGeom>
          <a:solidFill>
            <a:schemeClr val="bg1">
              <a:lumMod val="6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+mn-ea"/>
              <a:cs typeface="+mn-cs"/>
            </a:endParaRPr>
          </a:p>
        </p:txBody>
      </p:sp>
      <p:sp>
        <p:nvSpPr>
          <p:cNvPr id="87" name="矩形: 圆角 19"/>
          <p:cNvSpPr/>
          <p:nvPr/>
        </p:nvSpPr>
        <p:spPr>
          <a:xfrm>
            <a:off x="760132" y="2207064"/>
            <a:ext cx="10670467" cy="3254706"/>
          </a:xfrm>
          <a:prstGeom prst="roundRect">
            <a:avLst>
              <a:gd name="adj" fmla="val 1931"/>
            </a:avLst>
          </a:prstGeom>
          <a:solidFill>
            <a:srgbClr val="EFEEE9">
              <a:alpha val="85000"/>
            </a:srgbClr>
          </a:solidFill>
          <a:ln>
            <a:noFill/>
          </a:ln>
          <a:effectLst>
            <a:outerShdw blurRad="381000" dist="63500" dir="5400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8" name="矩形: 圆角 14"/>
          <p:cNvSpPr/>
          <p:nvPr/>
        </p:nvSpPr>
        <p:spPr>
          <a:xfrm>
            <a:off x="1393350" y="1977140"/>
            <a:ext cx="9405301" cy="3714555"/>
          </a:xfrm>
          <a:prstGeom prst="roundRect">
            <a:avLst>
              <a:gd name="adj" fmla="val 1931"/>
            </a:avLst>
          </a:prstGeom>
          <a:solidFill>
            <a:srgbClr val="EFEEE9">
              <a:alpha val="85000"/>
            </a:srgbClr>
          </a:solidFill>
          <a:ln>
            <a:noFill/>
          </a:ln>
          <a:effectLst>
            <a:outerShdw blurRad="381000" dist="63500" dir="5400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9" name="矩形: 圆角 97"/>
          <p:cNvSpPr/>
          <p:nvPr/>
        </p:nvSpPr>
        <p:spPr>
          <a:xfrm>
            <a:off x="2049306" y="1339831"/>
            <a:ext cx="8099738" cy="4178912"/>
          </a:xfrm>
          <a:prstGeom prst="roundRect">
            <a:avLst>
              <a:gd name="adj" fmla="val 1931"/>
            </a:avLst>
          </a:prstGeom>
          <a:solidFill>
            <a:srgbClr val="EFEEE9"/>
          </a:solidFill>
          <a:ln>
            <a:noFill/>
          </a:ln>
          <a:effectLst>
            <a:outerShdw blurRad="381000" dist="63500" dir="5400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descr="微信图片_202101111517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922020"/>
            <a:ext cx="5198110" cy="3898900"/>
          </a:xfrm>
          <a:prstGeom prst="rect">
            <a:avLst/>
          </a:prstGeom>
        </p:spPr>
      </p:pic>
      <p:pic>
        <p:nvPicPr>
          <p:cNvPr id="9" name="图片 8" descr="微信图片_202101111518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35" y="1192530"/>
            <a:ext cx="6109335" cy="4073525"/>
          </a:xfrm>
          <a:prstGeom prst="rect">
            <a:avLst/>
          </a:prstGeom>
        </p:spPr>
      </p:pic>
      <p:pic>
        <p:nvPicPr>
          <p:cNvPr id="10" name="图片 9" descr="微信图片_202101111518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825" y="1414145"/>
            <a:ext cx="6496050" cy="4277995"/>
          </a:xfrm>
          <a:prstGeom prst="rect">
            <a:avLst/>
          </a:prstGeom>
        </p:spPr>
      </p:pic>
      <p:pic>
        <p:nvPicPr>
          <p:cNvPr id="11" name="图片 10" descr="微信图片_202101111518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5425" y="1572895"/>
            <a:ext cx="5992495" cy="4494530"/>
          </a:xfrm>
          <a:prstGeom prst="rect">
            <a:avLst/>
          </a:prstGeom>
        </p:spPr>
      </p:pic>
      <p:pic>
        <p:nvPicPr>
          <p:cNvPr id="12" name="图片 11" descr="微信图片_202101111518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0055" y="1801495"/>
            <a:ext cx="7048500" cy="4265930"/>
          </a:xfrm>
          <a:prstGeom prst="rect">
            <a:avLst/>
          </a:prstGeom>
        </p:spPr>
      </p:pic>
      <p:pic>
        <p:nvPicPr>
          <p:cNvPr id="13" name="图片 12" descr="微信图片_202101111518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4920" y="1877060"/>
            <a:ext cx="6993255" cy="4332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 bwMode="auto">
          <a:xfrm>
            <a:off x="1405143" y="981247"/>
            <a:ext cx="4078741" cy="4625840"/>
          </a:xfrm>
          <a:custGeom>
            <a:avLst/>
            <a:gdLst>
              <a:gd name="T0" fmla="*/ 589 w 1178"/>
              <a:gd name="T1" fmla="*/ 1336 h 1336"/>
              <a:gd name="T2" fmla="*/ 547 w 1178"/>
              <a:gd name="T3" fmla="*/ 1324 h 1336"/>
              <a:gd name="T4" fmla="*/ 42 w 1178"/>
              <a:gd name="T5" fmla="*/ 1032 h 1336"/>
              <a:gd name="T6" fmla="*/ 0 w 1178"/>
              <a:gd name="T7" fmla="*/ 959 h 1336"/>
              <a:gd name="T8" fmla="*/ 0 w 1178"/>
              <a:gd name="T9" fmla="*/ 376 h 1336"/>
              <a:gd name="T10" fmla="*/ 42 w 1178"/>
              <a:gd name="T11" fmla="*/ 303 h 1336"/>
              <a:gd name="T12" fmla="*/ 547 w 1178"/>
              <a:gd name="T13" fmla="*/ 11 h 1336"/>
              <a:gd name="T14" fmla="*/ 589 w 1178"/>
              <a:gd name="T15" fmla="*/ 0 h 1336"/>
              <a:gd name="T16" fmla="*/ 631 w 1178"/>
              <a:gd name="T17" fmla="*/ 11 h 1336"/>
              <a:gd name="T18" fmla="*/ 1136 w 1178"/>
              <a:gd name="T19" fmla="*/ 303 h 1336"/>
              <a:gd name="T20" fmla="*/ 1178 w 1178"/>
              <a:gd name="T21" fmla="*/ 376 h 1336"/>
              <a:gd name="T22" fmla="*/ 1178 w 1178"/>
              <a:gd name="T23" fmla="*/ 959 h 1336"/>
              <a:gd name="T24" fmla="*/ 1136 w 1178"/>
              <a:gd name="T25" fmla="*/ 1032 h 1336"/>
              <a:gd name="T26" fmla="*/ 631 w 1178"/>
              <a:gd name="T27" fmla="*/ 1324 h 1336"/>
              <a:gd name="T28" fmla="*/ 589 w 1178"/>
              <a:gd name="T29" fmla="*/ 1336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78" h="1336">
                <a:moveTo>
                  <a:pt x="589" y="1336"/>
                </a:moveTo>
                <a:cubicBezTo>
                  <a:pt x="574" y="1336"/>
                  <a:pt x="560" y="1332"/>
                  <a:pt x="547" y="1324"/>
                </a:cubicBezTo>
                <a:cubicBezTo>
                  <a:pt x="42" y="1032"/>
                  <a:pt x="42" y="1032"/>
                  <a:pt x="42" y="1032"/>
                </a:cubicBezTo>
                <a:cubicBezTo>
                  <a:pt x="16" y="1017"/>
                  <a:pt x="0" y="989"/>
                  <a:pt x="0" y="959"/>
                </a:cubicBezTo>
                <a:cubicBezTo>
                  <a:pt x="0" y="376"/>
                  <a:pt x="0" y="376"/>
                  <a:pt x="0" y="376"/>
                </a:cubicBezTo>
                <a:cubicBezTo>
                  <a:pt x="0" y="346"/>
                  <a:pt x="16" y="318"/>
                  <a:pt x="42" y="303"/>
                </a:cubicBezTo>
                <a:cubicBezTo>
                  <a:pt x="547" y="11"/>
                  <a:pt x="547" y="11"/>
                  <a:pt x="547" y="11"/>
                </a:cubicBezTo>
                <a:cubicBezTo>
                  <a:pt x="560" y="4"/>
                  <a:pt x="574" y="0"/>
                  <a:pt x="589" y="0"/>
                </a:cubicBezTo>
                <a:cubicBezTo>
                  <a:pt x="604" y="0"/>
                  <a:pt x="618" y="4"/>
                  <a:pt x="631" y="11"/>
                </a:cubicBezTo>
                <a:cubicBezTo>
                  <a:pt x="1136" y="303"/>
                  <a:pt x="1136" y="303"/>
                  <a:pt x="1136" y="303"/>
                </a:cubicBezTo>
                <a:cubicBezTo>
                  <a:pt x="1162" y="318"/>
                  <a:pt x="1178" y="346"/>
                  <a:pt x="1178" y="376"/>
                </a:cubicBezTo>
                <a:cubicBezTo>
                  <a:pt x="1178" y="959"/>
                  <a:pt x="1178" y="959"/>
                  <a:pt x="1178" y="959"/>
                </a:cubicBezTo>
                <a:cubicBezTo>
                  <a:pt x="1178" y="989"/>
                  <a:pt x="1162" y="1017"/>
                  <a:pt x="1136" y="1032"/>
                </a:cubicBezTo>
                <a:cubicBezTo>
                  <a:pt x="631" y="1324"/>
                  <a:pt x="631" y="1324"/>
                  <a:pt x="631" y="1324"/>
                </a:cubicBezTo>
                <a:cubicBezTo>
                  <a:pt x="618" y="1332"/>
                  <a:pt x="604" y="1336"/>
                  <a:pt x="589" y="1336"/>
                </a:cubicBezTo>
                <a:close/>
              </a:path>
            </a:pathLst>
          </a:custGeom>
          <a:solidFill>
            <a:srgbClr val="88201F">
              <a:alpha val="30000"/>
            </a:srgbClr>
          </a:solidFill>
          <a:ln w="1270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5"/>
          <p:cNvSpPr/>
          <p:nvPr/>
        </p:nvSpPr>
        <p:spPr bwMode="auto">
          <a:xfrm>
            <a:off x="754228" y="-142865"/>
            <a:ext cx="5761337" cy="6534129"/>
          </a:xfrm>
          <a:custGeom>
            <a:avLst/>
            <a:gdLst>
              <a:gd name="T0" fmla="*/ 589 w 1178"/>
              <a:gd name="T1" fmla="*/ 1336 h 1336"/>
              <a:gd name="T2" fmla="*/ 547 w 1178"/>
              <a:gd name="T3" fmla="*/ 1324 h 1336"/>
              <a:gd name="T4" fmla="*/ 42 w 1178"/>
              <a:gd name="T5" fmla="*/ 1032 h 1336"/>
              <a:gd name="T6" fmla="*/ 0 w 1178"/>
              <a:gd name="T7" fmla="*/ 959 h 1336"/>
              <a:gd name="T8" fmla="*/ 0 w 1178"/>
              <a:gd name="T9" fmla="*/ 376 h 1336"/>
              <a:gd name="T10" fmla="*/ 42 w 1178"/>
              <a:gd name="T11" fmla="*/ 303 h 1336"/>
              <a:gd name="T12" fmla="*/ 547 w 1178"/>
              <a:gd name="T13" fmla="*/ 11 h 1336"/>
              <a:gd name="T14" fmla="*/ 589 w 1178"/>
              <a:gd name="T15" fmla="*/ 0 h 1336"/>
              <a:gd name="T16" fmla="*/ 631 w 1178"/>
              <a:gd name="T17" fmla="*/ 11 h 1336"/>
              <a:gd name="T18" fmla="*/ 1136 w 1178"/>
              <a:gd name="T19" fmla="*/ 303 h 1336"/>
              <a:gd name="T20" fmla="*/ 1178 w 1178"/>
              <a:gd name="T21" fmla="*/ 376 h 1336"/>
              <a:gd name="T22" fmla="*/ 1178 w 1178"/>
              <a:gd name="T23" fmla="*/ 959 h 1336"/>
              <a:gd name="T24" fmla="*/ 1136 w 1178"/>
              <a:gd name="T25" fmla="*/ 1032 h 1336"/>
              <a:gd name="T26" fmla="*/ 631 w 1178"/>
              <a:gd name="T27" fmla="*/ 1324 h 1336"/>
              <a:gd name="T28" fmla="*/ 589 w 1178"/>
              <a:gd name="T29" fmla="*/ 1336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78" h="1336">
                <a:moveTo>
                  <a:pt x="589" y="1336"/>
                </a:moveTo>
                <a:cubicBezTo>
                  <a:pt x="574" y="1336"/>
                  <a:pt x="560" y="1332"/>
                  <a:pt x="547" y="1324"/>
                </a:cubicBezTo>
                <a:cubicBezTo>
                  <a:pt x="42" y="1032"/>
                  <a:pt x="42" y="1032"/>
                  <a:pt x="42" y="1032"/>
                </a:cubicBezTo>
                <a:cubicBezTo>
                  <a:pt x="16" y="1017"/>
                  <a:pt x="0" y="989"/>
                  <a:pt x="0" y="959"/>
                </a:cubicBezTo>
                <a:cubicBezTo>
                  <a:pt x="0" y="376"/>
                  <a:pt x="0" y="376"/>
                  <a:pt x="0" y="376"/>
                </a:cubicBezTo>
                <a:cubicBezTo>
                  <a:pt x="0" y="346"/>
                  <a:pt x="16" y="318"/>
                  <a:pt x="42" y="303"/>
                </a:cubicBezTo>
                <a:cubicBezTo>
                  <a:pt x="547" y="11"/>
                  <a:pt x="547" y="11"/>
                  <a:pt x="547" y="11"/>
                </a:cubicBezTo>
                <a:cubicBezTo>
                  <a:pt x="560" y="4"/>
                  <a:pt x="574" y="0"/>
                  <a:pt x="589" y="0"/>
                </a:cubicBezTo>
                <a:cubicBezTo>
                  <a:pt x="604" y="0"/>
                  <a:pt x="618" y="4"/>
                  <a:pt x="631" y="11"/>
                </a:cubicBezTo>
                <a:cubicBezTo>
                  <a:pt x="1136" y="303"/>
                  <a:pt x="1136" y="303"/>
                  <a:pt x="1136" y="303"/>
                </a:cubicBezTo>
                <a:cubicBezTo>
                  <a:pt x="1162" y="318"/>
                  <a:pt x="1178" y="346"/>
                  <a:pt x="1178" y="376"/>
                </a:cubicBezTo>
                <a:cubicBezTo>
                  <a:pt x="1178" y="959"/>
                  <a:pt x="1178" y="959"/>
                  <a:pt x="1178" y="959"/>
                </a:cubicBezTo>
                <a:cubicBezTo>
                  <a:pt x="1178" y="989"/>
                  <a:pt x="1162" y="1017"/>
                  <a:pt x="1136" y="1032"/>
                </a:cubicBezTo>
                <a:cubicBezTo>
                  <a:pt x="631" y="1324"/>
                  <a:pt x="631" y="1324"/>
                  <a:pt x="631" y="1324"/>
                </a:cubicBezTo>
                <a:cubicBezTo>
                  <a:pt x="618" y="1332"/>
                  <a:pt x="604" y="1336"/>
                  <a:pt x="589" y="1336"/>
                </a:cubicBezTo>
                <a:close/>
              </a:path>
            </a:pathLst>
          </a:custGeom>
          <a:noFill/>
          <a:ln w="12700">
            <a:solidFill>
              <a:srgbClr val="88201F">
                <a:alpha val="67000"/>
              </a:srgbClr>
            </a:solidFill>
          </a:ln>
          <a:effectLst>
            <a:outerShdw blurRad="381000" dist="304800" dir="8100000" algn="tr" rotWithShape="0">
              <a:prstClr val="black">
                <a:alpha val="1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任意多边形: 形状 2"/>
          <p:cNvSpPr/>
          <p:nvPr/>
        </p:nvSpPr>
        <p:spPr>
          <a:xfrm>
            <a:off x="188093" y="-802793"/>
            <a:ext cx="6925094" cy="7853984"/>
          </a:xfrm>
          <a:custGeom>
            <a:avLst/>
            <a:gdLst/>
            <a:ahLst/>
            <a:cxnLst/>
            <a:rect l="0" t="0" r="0" b="0"/>
            <a:pathLst>
              <a:path w="6925094" h="7853986">
                <a:moveTo>
                  <a:pt x="3462547" y="7853985"/>
                </a:moveTo>
                <a:cubicBezTo>
                  <a:pt x="3374366" y="7853985"/>
                  <a:pt x="3292065" y="7830470"/>
                  <a:pt x="3215642" y="7783440"/>
                </a:cubicBezTo>
                <a:cubicBezTo>
                  <a:pt x="246905" y="6066851"/>
                  <a:pt x="246905" y="6066851"/>
                  <a:pt x="246905" y="6066851"/>
                </a:cubicBezTo>
                <a:cubicBezTo>
                  <a:pt x="94059" y="5978669"/>
                  <a:pt x="0" y="5814065"/>
                  <a:pt x="0" y="5637704"/>
                </a:cubicBezTo>
                <a:cubicBezTo>
                  <a:pt x="0" y="2210403"/>
                  <a:pt x="0" y="2210403"/>
                  <a:pt x="0" y="2210403"/>
                </a:cubicBezTo>
                <a:cubicBezTo>
                  <a:pt x="0" y="2034041"/>
                  <a:pt x="94059" y="1869437"/>
                  <a:pt x="246905" y="1781256"/>
                </a:cubicBezTo>
                <a:cubicBezTo>
                  <a:pt x="3215642" y="64666"/>
                  <a:pt x="3215642" y="64666"/>
                  <a:pt x="3215642" y="64666"/>
                </a:cubicBezTo>
                <a:cubicBezTo>
                  <a:pt x="3292065" y="23515"/>
                  <a:pt x="3374366" y="0"/>
                  <a:pt x="3462547" y="0"/>
                </a:cubicBezTo>
                <a:cubicBezTo>
                  <a:pt x="3550727" y="0"/>
                  <a:pt x="3633028" y="23515"/>
                  <a:pt x="3709451" y="64666"/>
                </a:cubicBezTo>
                <a:cubicBezTo>
                  <a:pt x="6678188" y="1781256"/>
                  <a:pt x="6678188" y="1781256"/>
                  <a:pt x="6678188" y="1781256"/>
                </a:cubicBezTo>
                <a:cubicBezTo>
                  <a:pt x="6831035" y="1869437"/>
                  <a:pt x="6925093" y="2034041"/>
                  <a:pt x="6925093" y="2210403"/>
                </a:cubicBezTo>
                <a:cubicBezTo>
                  <a:pt x="6925093" y="5637704"/>
                  <a:pt x="6925093" y="5637704"/>
                  <a:pt x="6925093" y="5637704"/>
                </a:cubicBezTo>
                <a:cubicBezTo>
                  <a:pt x="6925093" y="5814065"/>
                  <a:pt x="6831035" y="5978669"/>
                  <a:pt x="6678188" y="6066851"/>
                </a:cubicBezTo>
                <a:cubicBezTo>
                  <a:pt x="3709451" y="7783440"/>
                  <a:pt x="3709451" y="7783440"/>
                  <a:pt x="3709451" y="7783440"/>
                </a:cubicBezTo>
                <a:cubicBezTo>
                  <a:pt x="3633028" y="7830470"/>
                  <a:pt x="3550727" y="7853985"/>
                  <a:pt x="3462547" y="7853985"/>
                </a:cubicBezTo>
                <a:close/>
              </a:path>
            </a:pathLst>
          </a:custGeom>
          <a:noFill/>
          <a:ln w="12700" cap="flat" cmpd="sng" algn="ctr">
            <a:solidFill>
              <a:srgbClr val="88201F">
                <a:alpha val="57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0" dist="304800" dir="8100000" algn="tr" rotWithShape="0">
              <a:srgbClr val="000000">
                <a:alpha val="1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" name="任意多边形: 形状 3"/>
          <p:cNvSpPr/>
          <p:nvPr/>
        </p:nvSpPr>
        <p:spPr>
          <a:xfrm>
            <a:off x="-378042" y="-1462720"/>
            <a:ext cx="8088850" cy="9173840"/>
          </a:xfrm>
          <a:custGeom>
            <a:avLst/>
            <a:gdLst/>
            <a:ahLst/>
            <a:cxnLst/>
            <a:rect l="0" t="0" r="0" b="0"/>
            <a:pathLst>
              <a:path w="8088850" h="9173841">
                <a:moveTo>
                  <a:pt x="4044425" y="9173840"/>
                </a:moveTo>
                <a:cubicBezTo>
                  <a:pt x="3941426" y="9173840"/>
                  <a:pt x="3845293" y="9146373"/>
                  <a:pt x="3756028" y="9091440"/>
                </a:cubicBezTo>
                <a:cubicBezTo>
                  <a:pt x="288397" y="7086379"/>
                  <a:pt x="288397" y="7086379"/>
                  <a:pt x="288397" y="7086379"/>
                </a:cubicBezTo>
                <a:cubicBezTo>
                  <a:pt x="109865" y="6983379"/>
                  <a:pt x="0" y="6791113"/>
                  <a:pt x="0" y="6585114"/>
                </a:cubicBezTo>
                <a:cubicBezTo>
                  <a:pt x="0" y="2581859"/>
                  <a:pt x="0" y="2581859"/>
                  <a:pt x="0" y="2581859"/>
                </a:cubicBezTo>
                <a:cubicBezTo>
                  <a:pt x="0" y="2375859"/>
                  <a:pt x="109865" y="2183593"/>
                  <a:pt x="288397" y="2080594"/>
                </a:cubicBezTo>
                <a:cubicBezTo>
                  <a:pt x="3756028" y="75533"/>
                  <a:pt x="3756028" y="75533"/>
                  <a:pt x="3756028" y="75533"/>
                </a:cubicBezTo>
                <a:cubicBezTo>
                  <a:pt x="3845293" y="27466"/>
                  <a:pt x="3941426" y="0"/>
                  <a:pt x="4044425" y="0"/>
                </a:cubicBezTo>
                <a:cubicBezTo>
                  <a:pt x="4147423" y="0"/>
                  <a:pt x="4243556" y="27466"/>
                  <a:pt x="4332822" y="75533"/>
                </a:cubicBezTo>
                <a:cubicBezTo>
                  <a:pt x="7800452" y="2080594"/>
                  <a:pt x="7800452" y="2080594"/>
                  <a:pt x="7800452" y="2080594"/>
                </a:cubicBezTo>
                <a:cubicBezTo>
                  <a:pt x="7978984" y="2183593"/>
                  <a:pt x="8088849" y="2375859"/>
                  <a:pt x="8088849" y="2581859"/>
                </a:cubicBezTo>
                <a:cubicBezTo>
                  <a:pt x="8088849" y="6585114"/>
                  <a:pt x="8088849" y="6585114"/>
                  <a:pt x="8088849" y="6585114"/>
                </a:cubicBezTo>
                <a:cubicBezTo>
                  <a:pt x="8088849" y="6791113"/>
                  <a:pt x="7978984" y="6983379"/>
                  <a:pt x="7800452" y="7086379"/>
                </a:cubicBezTo>
                <a:cubicBezTo>
                  <a:pt x="4332822" y="9091440"/>
                  <a:pt x="4332822" y="9091440"/>
                  <a:pt x="4332822" y="9091440"/>
                </a:cubicBezTo>
                <a:cubicBezTo>
                  <a:pt x="4243556" y="9146373"/>
                  <a:pt x="4147423" y="9173840"/>
                  <a:pt x="4044425" y="9173840"/>
                </a:cubicBezTo>
                <a:close/>
              </a:path>
            </a:pathLst>
          </a:custGeom>
          <a:noFill/>
          <a:ln w="12700" cap="flat" cmpd="sng" algn="ctr">
            <a:solidFill>
              <a:srgbClr val="88201F">
                <a:alpha val="47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0" dist="304800" dir="8100000" algn="tr" rotWithShape="0">
              <a:srgbClr val="000000">
                <a:alpha val="1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1" name="任意多边形: 形状 4"/>
          <p:cNvSpPr/>
          <p:nvPr/>
        </p:nvSpPr>
        <p:spPr>
          <a:xfrm>
            <a:off x="-944177" y="-2122648"/>
            <a:ext cx="9252606" cy="10493696"/>
          </a:xfrm>
          <a:custGeom>
            <a:avLst/>
            <a:gdLst/>
            <a:ahLst/>
            <a:cxnLst/>
            <a:rect l="0" t="0" r="0" b="0"/>
            <a:pathLst>
              <a:path w="9252606" h="10493696">
                <a:moveTo>
                  <a:pt x="4626303" y="10493695"/>
                </a:moveTo>
                <a:cubicBezTo>
                  <a:pt x="4508485" y="10493695"/>
                  <a:pt x="4398522" y="10462277"/>
                  <a:pt x="4296414" y="10399440"/>
                </a:cubicBezTo>
                <a:cubicBezTo>
                  <a:pt x="329890" y="8105908"/>
                  <a:pt x="329890" y="8105908"/>
                  <a:pt x="329890" y="8105908"/>
                </a:cubicBezTo>
                <a:cubicBezTo>
                  <a:pt x="125672" y="7988090"/>
                  <a:pt x="0" y="7768162"/>
                  <a:pt x="0" y="7532526"/>
                </a:cubicBezTo>
                <a:cubicBezTo>
                  <a:pt x="0" y="2953316"/>
                  <a:pt x="0" y="2953316"/>
                  <a:pt x="0" y="2953316"/>
                </a:cubicBezTo>
                <a:cubicBezTo>
                  <a:pt x="0" y="2717678"/>
                  <a:pt x="125672" y="2497751"/>
                  <a:pt x="329890" y="2379932"/>
                </a:cubicBezTo>
                <a:cubicBezTo>
                  <a:pt x="4296414" y="86400"/>
                  <a:pt x="4296414" y="86400"/>
                  <a:pt x="4296414" y="86400"/>
                </a:cubicBezTo>
                <a:cubicBezTo>
                  <a:pt x="4398522" y="31418"/>
                  <a:pt x="4508485" y="0"/>
                  <a:pt x="4626303" y="0"/>
                </a:cubicBezTo>
                <a:cubicBezTo>
                  <a:pt x="4744120" y="0"/>
                  <a:pt x="4854083" y="31418"/>
                  <a:pt x="4956192" y="86400"/>
                </a:cubicBezTo>
                <a:cubicBezTo>
                  <a:pt x="8922716" y="2379932"/>
                  <a:pt x="8922716" y="2379932"/>
                  <a:pt x="8922716" y="2379932"/>
                </a:cubicBezTo>
                <a:cubicBezTo>
                  <a:pt x="9126933" y="2497751"/>
                  <a:pt x="9252605" y="2717678"/>
                  <a:pt x="9252605" y="2953316"/>
                </a:cubicBezTo>
                <a:cubicBezTo>
                  <a:pt x="9252605" y="7532526"/>
                  <a:pt x="9252605" y="7532526"/>
                  <a:pt x="9252605" y="7532526"/>
                </a:cubicBezTo>
                <a:cubicBezTo>
                  <a:pt x="9252605" y="7768162"/>
                  <a:pt x="9126933" y="7988090"/>
                  <a:pt x="8922716" y="8105908"/>
                </a:cubicBezTo>
                <a:cubicBezTo>
                  <a:pt x="4956192" y="10399440"/>
                  <a:pt x="4956192" y="10399440"/>
                  <a:pt x="4956192" y="10399440"/>
                </a:cubicBezTo>
                <a:cubicBezTo>
                  <a:pt x="4854083" y="10462277"/>
                  <a:pt x="4744120" y="10493695"/>
                  <a:pt x="4626303" y="10493695"/>
                </a:cubicBezTo>
                <a:close/>
              </a:path>
            </a:pathLst>
          </a:custGeom>
          <a:noFill/>
          <a:ln w="12700" cap="flat" cmpd="sng" algn="ctr">
            <a:solidFill>
              <a:srgbClr val="88201F">
                <a:alpha val="37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0" dist="304800" dir="8100000" algn="tr" rotWithShape="0">
              <a:srgbClr val="000000">
                <a:alpha val="1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2" name="任意多边形: 形状 5"/>
          <p:cNvSpPr/>
          <p:nvPr/>
        </p:nvSpPr>
        <p:spPr>
          <a:xfrm>
            <a:off x="-1510312" y="-2782575"/>
            <a:ext cx="10416362" cy="11813551"/>
          </a:xfrm>
          <a:custGeom>
            <a:avLst/>
            <a:gdLst/>
            <a:ahLst/>
            <a:cxnLst/>
            <a:rect l="0" t="0" r="0" b="0"/>
            <a:pathLst>
              <a:path w="10416362" h="11813552">
                <a:moveTo>
                  <a:pt x="5208181" y="11813551"/>
                </a:moveTo>
                <a:cubicBezTo>
                  <a:pt x="5075545" y="11813551"/>
                  <a:pt x="4951751" y="11778181"/>
                  <a:pt x="4836799" y="11707441"/>
                </a:cubicBezTo>
                <a:cubicBezTo>
                  <a:pt x="371382" y="9125438"/>
                  <a:pt x="371382" y="9125438"/>
                  <a:pt x="371382" y="9125438"/>
                </a:cubicBezTo>
                <a:cubicBezTo>
                  <a:pt x="141479" y="8992800"/>
                  <a:pt x="0" y="8745211"/>
                  <a:pt x="0" y="8479937"/>
                </a:cubicBezTo>
                <a:cubicBezTo>
                  <a:pt x="0" y="3324772"/>
                  <a:pt x="0" y="3324772"/>
                  <a:pt x="0" y="3324772"/>
                </a:cubicBezTo>
                <a:cubicBezTo>
                  <a:pt x="0" y="3059498"/>
                  <a:pt x="141479" y="2811909"/>
                  <a:pt x="371382" y="2679271"/>
                </a:cubicBezTo>
                <a:cubicBezTo>
                  <a:pt x="4836799" y="97267"/>
                  <a:pt x="4836799" y="97267"/>
                  <a:pt x="4836799" y="97267"/>
                </a:cubicBezTo>
                <a:cubicBezTo>
                  <a:pt x="4951751" y="35370"/>
                  <a:pt x="5075545" y="0"/>
                  <a:pt x="5208181" y="0"/>
                </a:cubicBezTo>
                <a:cubicBezTo>
                  <a:pt x="5340817" y="0"/>
                  <a:pt x="5464611" y="35370"/>
                  <a:pt x="5579563" y="97267"/>
                </a:cubicBezTo>
                <a:cubicBezTo>
                  <a:pt x="10044980" y="2679271"/>
                  <a:pt x="10044980" y="2679271"/>
                  <a:pt x="10044980" y="2679271"/>
                </a:cubicBezTo>
                <a:cubicBezTo>
                  <a:pt x="10274883" y="2811909"/>
                  <a:pt x="10416361" y="3059498"/>
                  <a:pt x="10416361" y="3324772"/>
                </a:cubicBezTo>
                <a:cubicBezTo>
                  <a:pt x="10416361" y="8479937"/>
                  <a:pt x="10416361" y="8479937"/>
                  <a:pt x="10416361" y="8479937"/>
                </a:cubicBezTo>
                <a:cubicBezTo>
                  <a:pt x="10416361" y="8745211"/>
                  <a:pt x="10274883" y="8992800"/>
                  <a:pt x="10044980" y="9125438"/>
                </a:cubicBezTo>
                <a:cubicBezTo>
                  <a:pt x="5579563" y="11707441"/>
                  <a:pt x="5579563" y="11707441"/>
                  <a:pt x="5579563" y="11707441"/>
                </a:cubicBezTo>
                <a:cubicBezTo>
                  <a:pt x="5464611" y="11778181"/>
                  <a:pt x="5340817" y="11813551"/>
                  <a:pt x="5208181" y="11813551"/>
                </a:cubicBezTo>
                <a:close/>
              </a:path>
            </a:pathLst>
          </a:custGeom>
          <a:noFill/>
          <a:ln w="12700" cap="flat" cmpd="sng" algn="ctr">
            <a:solidFill>
              <a:srgbClr val="88201F">
                <a:alpha val="27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0" dist="304800" dir="8100000" algn="tr" rotWithShape="0">
              <a:srgbClr val="000000">
                <a:alpha val="1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3" name="任意多边形: 形状 6"/>
          <p:cNvSpPr/>
          <p:nvPr/>
        </p:nvSpPr>
        <p:spPr>
          <a:xfrm>
            <a:off x="-2076447" y="-3442503"/>
            <a:ext cx="11580118" cy="13133406"/>
          </a:xfrm>
          <a:custGeom>
            <a:avLst/>
            <a:gdLst/>
            <a:ahLst/>
            <a:cxnLst/>
            <a:rect l="0" t="0" r="0" b="0"/>
            <a:pathLst>
              <a:path w="11580119" h="13133407">
                <a:moveTo>
                  <a:pt x="5790059" y="13133406"/>
                </a:moveTo>
                <a:cubicBezTo>
                  <a:pt x="5642605" y="13133406"/>
                  <a:pt x="5504979" y="13094084"/>
                  <a:pt x="5377185" y="13015441"/>
                </a:cubicBezTo>
                <a:cubicBezTo>
                  <a:pt x="412874" y="10144967"/>
                  <a:pt x="412874" y="10144967"/>
                  <a:pt x="412874" y="10144967"/>
                </a:cubicBezTo>
                <a:cubicBezTo>
                  <a:pt x="157285" y="9997510"/>
                  <a:pt x="0" y="9722259"/>
                  <a:pt x="0" y="9427347"/>
                </a:cubicBezTo>
                <a:cubicBezTo>
                  <a:pt x="0" y="3696228"/>
                  <a:pt x="0" y="3696228"/>
                  <a:pt x="0" y="3696228"/>
                </a:cubicBezTo>
                <a:cubicBezTo>
                  <a:pt x="0" y="3401316"/>
                  <a:pt x="157285" y="3126065"/>
                  <a:pt x="412874" y="2978609"/>
                </a:cubicBezTo>
                <a:cubicBezTo>
                  <a:pt x="5377185" y="108134"/>
                  <a:pt x="5377185" y="108134"/>
                  <a:pt x="5377185" y="108134"/>
                </a:cubicBezTo>
                <a:cubicBezTo>
                  <a:pt x="5504979" y="39321"/>
                  <a:pt x="5642605" y="0"/>
                  <a:pt x="5790059" y="0"/>
                </a:cubicBezTo>
                <a:cubicBezTo>
                  <a:pt x="5937513" y="0"/>
                  <a:pt x="6075138" y="39321"/>
                  <a:pt x="6202933" y="108134"/>
                </a:cubicBezTo>
                <a:cubicBezTo>
                  <a:pt x="11167245" y="2978609"/>
                  <a:pt x="11167245" y="2978609"/>
                  <a:pt x="11167245" y="2978609"/>
                </a:cubicBezTo>
                <a:cubicBezTo>
                  <a:pt x="11422833" y="3126065"/>
                  <a:pt x="11580118" y="3401316"/>
                  <a:pt x="11580118" y="3696228"/>
                </a:cubicBezTo>
                <a:cubicBezTo>
                  <a:pt x="11580118" y="9427347"/>
                  <a:pt x="11580118" y="9427347"/>
                  <a:pt x="11580118" y="9427347"/>
                </a:cubicBezTo>
                <a:cubicBezTo>
                  <a:pt x="11580118" y="9722259"/>
                  <a:pt x="11422833" y="9997510"/>
                  <a:pt x="11167245" y="10144967"/>
                </a:cubicBezTo>
                <a:cubicBezTo>
                  <a:pt x="6202933" y="13015441"/>
                  <a:pt x="6202933" y="13015441"/>
                  <a:pt x="6202933" y="13015441"/>
                </a:cubicBezTo>
                <a:cubicBezTo>
                  <a:pt x="6075138" y="13094084"/>
                  <a:pt x="5937513" y="13133406"/>
                  <a:pt x="5790059" y="13133406"/>
                </a:cubicBezTo>
                <a:close/>
              </a:path>
            </a:pathLst>
          </a:custGeom>
          <a:noFill/>
          <a:ln w="12700" cap="flat" cmpd="sng" algn="ctr">
            <a:solidFill>
              <a:srgbClr val="88201F">
                <a:alpha val="17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0" dist="304800" dir="8100000" algn="tr" rotWithShape="0">
              <a:srgbClr val="000000">
                <a:alpha val="1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4" name="Freeform 5"/>
          <p:cNvSpPr/>
          <p:nvPr/>
        </p:nvSpPr>
        <p:spPr bwMode="auto">
          <a:xfrm>
            <a:off x="-2642582" y="-4102431"/>
            <a:ext cx="12743874" cy="14453262"/>
          </a:xfrm>
          <a:custGeom>
            <a:avLst/>
            <a:gdLst>
              <a:gd name="T0" fmla="*/ 589 w 1178"/>
              <a:gd name="T1" fmla="*/ 1336 h 1336"/>
              <a:gd name="T2" fmla="*/ 547 w 1178"/>
              <a:gd name="T3" fmla="*/ 1324 h 1336"/>
              <a:gd name="T4" fmla="*/ 42 w 1178"/>
              <a:gd name="T5" fmla="*/ 1032 h 1336"/>
              <a:gd name="T6" fmla="*/ 0 w 1178"/>
              <a:gd name="T7" fmla="*/ 959 h 1336"/>
              <a:gd name="T8" fmla="*/ 0 w 1178"/>
              <a:gd name="T9" fmla="*/ 376 h 1336"/>
              <a:gd name="T10" fmla="*/ 42 w 1178"/>
              <a:gd name="T11" fmla="*/ 303 h 1336"/>
              <a:gd name="T12" fmla="*/ 547 w 1178"/>
              <a:gd name="T13" fmla="*/ 11 h 1336"/>
              <a:gd name="T14" fmla="*/ 589 w 1178"/>
              <a:gd name="T15" fmla="*/ 0 h 1336"/>
              <a:gd name="T16" fmla="*/ 631 w 1178"/>
              <a:gd name="T17" fmla="*/ 11 h 1336"/>
              <a:gd name="T18" fmla="*/ 1136 w 1178"/>
              <a:gd name="T19" fmla="*/ 303 h 1336"/>
              <a:gd name="T20" fmla="*/ 1178 w 1178"/>
              <a:gd name="T21" fmla="*/ 376 h 1336"/>
              <a:gd name="T22" fmla="*/ 1178 w 1178"/>
              <a:gd name="T23" fmla="*/ 959 h 1336"/>
              <a:gd name="T24" fmla="*/ 1136 w 1178"/>
              <a:gd name="T25" fmla="*/ 1032 h 1336"/>
              <a:gd name="T26" fmla="*/ 631 w 1178"/>
              <a:gd name="T27" fmla="*/ 1324 h 1336"/>
              <a:gd name="T28" fmla="*/ 589 w 1178"/>
              <a:gd name="T29" fmla="*/ 1336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78" h="1336">
                <a:moveTo>
                  <a:pt x="589" y="1336"/>
                </a:moveTo>
                <a:cubicBezTo>
                  <a:pt x="574" y="1336"/>
                  <a:pt x="560" y="1332"/>
                  <a:pt x="547" y="1324"/>
                </a:cubicBezTo>
                <a:cubicBezTo>
                  <a:pt x="42" y="1032"/>
                  <a:pt x="42" y="1032"/>
                  <a:pt x="42" y="1032"/>
                </a:cubicBezTo>
                <a:cubicBezTo>
                  <a:pt x="16" y="1017"/>
                  <a:pt x="0" y="989"/>
                  <a:pt x="0" y="959"/>
                </a:cubicBezTo>
                <a:cubicBezTo>
                  <a:pt x="0" y="376"/>
                  <a:pt x="0" y="376"/>
                  <a:pt x="0" y="376"/>
                </a:cubicBezTo>
                <a:cubicBezTo>
                  <a:pt x="0" y="346"/>
                  <a:pt x="16" y="318"/>
                  <a:pt x="42" y="303"/>
                </a:cubicBezTo>
                <a:cubicBezTo>
                  <a:pt x="547" y="11"/>
                  <a:pt x="547" y="11"/>
                  <a:pt x="547" y="11"/>
                </a:cubicBezTo>
                <a:cubicBezTo>
                  <a:pt x="560" y="4"/>
                  <a:pt x="574" y="0"/>
                  <a:pt x="589" y="0"/>
                </a:cubicBezTo>
                <a:cubicBezTo>
                  <a:pt x="604" y="0"/>
                  <a:pt x="618" y="4"/>
                  <a:pt x="631" y="11"/>
                </a:cubicBezTo>
                <a:cubicBezTo>
                  <a:pt x="1136" y="303"/>
                  <a:pt x="1136" y="303"/>
                  <a:pt x="1136" y="303"/>
                </a:cubicBezTo>
                <a:cubicBezTo>
                  <a:pt x="1162" y="318"/>
                  <a:pt x="1178" y="346"/>
                  <a:pt x="1178" y="376"/>
                </a:cubicBezTo>
                <a:cubicBezTo>
                  <a:pt x="1178" y="959"/>
                  <a:pt x="1178" y="959"/>
                  <a:pt x="1178" y="959"/>
                </a:cubicBezTo>
                <a:cubicBezTo>
                  <a:pt x="1178" y="989"/>
                  <a:pt x="1162" y="1017"/>
                  <a:pt x="1136" y="1032"/>
                </a:cubicBezTo>
                <a:cubicBezTo>
                  <a:pt x="631" y="1324"/>
                  <a:pt x="631" y="1324"/>
                  <a:pt x="631" y="1324"/>
                </a:cubicBezTo>
                <a:cubicBezTo>
                  <a:pt x="618" y="1332"/>
                  <a:pt x="604" y="1336"/>
                  <a:pt x="589" y="1336"/>
                </a:cubicBezTo>
                <a:close/>
              </a:path>
            </a:pathLst>
          </a:custGeom>
          <a:noFill/>
          <a:ln w="12700">
            <a:solidFill>
              <a:srgbClr val="88201F">
                <a:alpha val="7000"/>
              </a:srgbClr>
            </a:solidFill>
          </a:ln>
          <a:effectLst>
            <a:outerShdw blurRad="381000" dist="304800" dir="8100000" algn="tr" rotWithShape="0">
              <a:prstClr val="black">
                <a:alpha val="1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359074" y="5672502"/>
            <a:ext cx="384580" cy="384580"/>
          </a:xfrm>
          <a:prstGeom prst="ellipse">
            <a:avLst/>
          </a:prstGeom>
          <a:solidFill>
            <a:srgbClr val="88201F">
              <a:alpha val="90000"/>
            </a:srgb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912716" y="4720972"/>
            <a:ext cx="384580" cy="384580"/>
          </a:xfrm>
          <a:prstGeom prst="ellipse">
            <a:avLst/>
          </a:prstGeom>
          <a:solidFill>
            <a:srgbClr val="88201F">
              <a:alpha val="90000"/>
            </a:srgb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6175127" y="1229052"/>
            <a:ext cx="574038" cy="574038"/>
          </a:xfrm>
          <a:prstGeom prst="ellipse">
            <a:avLst/>
          </a:prstGeom>
          <a:solidFill>
            <a:srgbClr val="88201F">
              <a:alpha val="90000"/>
            </a:srgb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4" y="2058698"/>
            <a:ext cx="384580" cy="384580"/>
          </a:xfrm>
          <a:prstGeom prst="ellipse">
            <a:avLst/>
          </a:prstGeom>
          <a:solidFill>
            <a:srgbClr val="88201F">
              <a:alpha val="90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-1306032" y="-202735"/>
            <a:ext cx="1183347" cy="1183347"/>
          </a:xfrm>
          <a:prstGeom prst="ellipse">
            <a:avLst/>
          </a:prstGeom>
          <a:solidFill>
            <a:srgbClr val="88201F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9561827" y="5309903"/>
            <a:ext cx="1106006" cy="1106006"/>
          </a:xfrm>
          <a:prstGeom prst="ellipse">
            <a:avLst/>
          </a:prstGeom>
          <a:solidFill>
            <a:srgbClr val="88201F">
              <a:alpha val="9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-1220457" y="5105552"/>
            <a:ext cx="604918" cy="604918"/>
          </a:xfrm>
          <a:prstGeom prst="ellipse">
            <a:avLst/>
          </a:prstGeom>
          <a:solidFill>
            <a:srgbClr val="88201F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7423965" y="-142865"/>
            <a:ext cx="671599" cy="671599"/>
          </a:xfrm>
          <a:prstGeom prst="ellipse">
            <a:avLst/>
          </a:prstGeom>
          <a:solidFill>
            <a:srgbClr val="88201F">
              <a:alpha val="90000"/>
            </a:srgb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27810" y="2644775"/>
            <a:ext cx="383349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latin typeface="Times New Roman" panose="02020603050405020304" charset="0"/>
                <a:cs typeface="Times New Roman" panose="02020603050405020304" charset="0"/>
              </a:rPr>
              <a:t>Thank you for listening!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1" name="图片占位符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15" y="0"/>
            <a:ext cx="5647326" cy="6921257"/>
          </a:xfrm>
          <a:custGeom>
            <a:avLst/>
            <a:gdLst>
              <a:gd name="connsiteX0" fmla="*/ 321808 w 5586957"/>
              <a:gd name="connsiteY0" fmla="*/ 0 h 6851239"/>
              <a:gd name="connsiteX1" fmla="*/ 5586957 w 5586957"/>
              <a:gd name="connsiteY1" fmla="*/ 0 h 6851239"/>
              <a:gd name="connsiteX2" fmla="*/ 5586957 w 5586957"/>
              <a:gd name="connsiteY2" fmla="*/ 6851239 h 6851239"/>
              <a:gd name="connsiteX3" fmla="*/ 3372103 w 5586957"/>
              <a:gd name="connsiteY3" fmla="*/ 6851239 h 6851239"/>
              <a:gd name="connsiteX4" fmla="*/ 3249840 w 5586957"/>
              <a:gd name="connsiteY4" fmla="*/ 6727500 h 6851239"/>
              <a:gd name="connsiteX5" fmla="*/ 2691244 w 5586957"/>
              <a:gd name="connsiteY5" fmla="*/ 5173950 h 6851239"/>
              <a:gd name="connsiteX6" fmla="*/ 1179750 w 5586957"/>
              <a:gd name="connsiteY6" fmla="*/ 4576431 h 6851239"/>
              <a:gd name="connsiteX7" fmla="*/ 621155 w 5586957"/>
              <a:gd name="connsiteY7" fmla="*/ 3182220 h 6851239"/>
              <a:gd name="connsiteX8" fmla="*/ 256519 w 5586957"/>
              <a:gd name="connsiteY8" fmla="*/ 48454 h 685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6957" h="6851239">
                <a:moveTo>
                  <a:pt x="321808" y="0"/>
                </a:moveTo>
                <a:lnTo>
                  <a:pt x="5586957" y="0"/>
                </a:lnTo>
                <a:lnTo>
                  <a:pt x="5586957" y="6851239"/>
                </a:lnTo>
                <a:lnTo>
                  <a:pt x="3372103" y="6851239"/>
                </a:lnTo>
                <a:lnTo>
                  <a:pt x="3249840" y="6727500"/>
                </a:lnTo>
                <a:cubicBezTo>
                  <a:pt x="2908933" y="6319195"/>
                  <a:pt x="3036260" y="5532462"/>
                  <a:pt x="2691244" y="5173950"/>
                </a:cubicBezTo>
                <a:cubicBezTo>
                  <a:pt x="2346230" y="4815439"/>
                  <a:pt x="1524765" y="4908386"/>
                  <a:pt x="1179750" y="4576431"/>
                </a:cubicBezTo>
                <a:cubicBezTo>
                  <a:pt x="834736" y="4244477"/>
                  <a:pt x="762963" y="3945835"/>
                  <a:pt x="621155" y="3182220"/>
                </a:cubicBezTo>
                <a:cubicBezTo>
                  <a:pt x="483778" y="2442467"/>
                  <a:pt x="-438420" y="643171"/>
                  <a:pt x="256519" y="48454"/>
                </a:cubicBezTo>
                <a:close/>
              </a:path>
            </a:pathLst>
          </a:custGeom>
          <a:effectLst>
            <a:outerShdw blurRad="139700" dist="50800" dir="8100000" sx="101000" sy="101000" algn="tr" rotWithShape="0">
              <a:prstClr val="black">
                <a:alpha val="44000"/>
              </a:prstClr>
            </a:outerShdw>
          </a:effectLst>
        </p:spPr>
      </p:pic>
      <p:pic>
        <p:nvPicPr>
          <p:cNvPr id="8" name="图片占位符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73" y="-28117"/>
            <a:ext cx="5630926" cy="6907705"/>
          </a:xfrm>
          <a:custGeom>
            <a:avLst/>
            <a:gdLst>
              <a:gd name="connsiteX0" fmla="*/ 321808 w 5586957"/>
              <a:gd name="connsiteY0" fmla="*/ 0 h 6851239"/>
              <a:gd name="connsiteX1" fmla="*/ 5586957 w 5586957"/>
              <a:gd name="connsiteY1" fmla="*/ 0 h 6851239"/>
              <a:gd name="connsiteX2" fmla="*/ 5586957 w 5586957"/>
              <a:gd name="connsiteY2" fmla="*/ 6851239 h 6851239"/>
              <a:gd name="connsiteX3" fmla="*/ 3372103 w 5586957"/>
              <a:gd name="connsiteY3" fmla="*/ 6851239 h 6851239"/>
              <a:gd name="connsiteX4" fmla="*/ 3249840 w 5586957"/>
              <a:gd name="connsiteY4" fmla="*/ 6727500 h 6851239"/>
              <a:gd name="connsiteX5" fmla="*/ 2691244 w 5586957"/>
              <a:gd name="connsiteY5" fmla="*/ 5173950 h 6851239"/>
              <a:gd name="connsiteX6" fmla="*/ 1179750 w 5586957"/>
              <a:gd name="connsiteY6" fmla="*/ 4576431 h 6851239"/>
              <a:gd name="connsiteX7" fmla="*/ 621155 w 5586957"/>
              <a:gd name="connsiteY7" fmla="*/ 3182220 h 6851239"/>
              <a:gd name="connsiteX8" fmla="*/ 256519 w 5586957"/>
              <a:gd name="connsiteY8" fmla="*/ 48454 h 685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6957" h="6851239">
                <a:moveTo>
                  <a:pt x="321808" y="0"/>
                </a:moveTo>
                <a:lnTo>
                  <a:pt x="5586957" y="0"/>
                </a:lnTo>
                <a:lnTo>
                  <a:pt x="5586957" y="6851239"/>
                </a:lnTo>
                <a:lnTo>
                  <a:pt x="3372103" y="6851239"/>
                </a:lnTo>
                <a:lnTo>
                  <a:pt x="3249840" y="6727500"/>
                </a:lnTo>
                <a:cubicBezTo>
                  <a:pt x="2908933" y="6319195"/>
                  <a:pt x="3036260" y="5532462"/>
                  <a:pt x="2691244" y="5173950"/>
                </a:cubicBezTo>
                <a:cubicBezTo>
                  <a:pt x="2346230" y="4815439"/>
                  <a:pt x="1524765" y="4908386"/>
                  <a:pt x="1179750" y="4576431"/>
                </a:cubicBezTo>
                <a:cubicBezTo>
                  <a:pt x="834736" y="4244477"/>
                  <a:pt x="762963" y="3945835"/>
                  <a:pt x="621155" y="3182220"/>
                </a:cubicBezTo>
                <a:cubicBezTo>
                  <a:pt x="483778" y="2442467"/>
                  <a:pt x="-438420" y="643171"/>
                  <a:pt x="256519" y="48454"/>
                </a:cubicBezTo>
                <a:close/>
              </a:path>
            </a:pathLst>
          </a:custGeom>
          <a:effectLst/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grpSp>
        <p:nvGrpSpPr>
          <p:cNvPr id="16" name="组 15"/>
          <p:cNvGrpSpPr/>
          <p:nvPr/>
        </p:nvGrpSpPr>
        <p:grpSpPr>
          <a:xfrm>
            <a:off x="921827" y="1394378"/>
            <a:ext cx="3727902" cy="4062714"/>
            <a:chOff x="161195" y="1099595"/>
            <a:chExt cx="3727902" cy="4062714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>
              <a:alphaModFix amt="9000"/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68" y="1240545"/>
              <a:ext cx="3505679" cy="3788655"/>
            </a:xfrm>
            <a:prstGeom prst="rect">
              <a:avLst/>
            </a:prstGeom>
          </p:spPr>
        </p:pic>
        <p:sp>
          <p:nvSpPr>
            <p:cNvPr id="15" name="六边形 14"/>
            <p:cNvSpPr/>
            <p:nvPr/>
          </p:nvSpPr>
          <p:spPr>
            <a:xfrm rot="16200000">
              <a:off x="-6211" y="1267001"/>
              <a:ext cx="4062714" cy="3727902"/>
            </a:xfrm>
            <a:prstGeom prst="hexagon">
              <a:avLst>
                <a:gd name="adj" fmla="val 22829"/>
                <a:gd name="vf" fmla="val 115470"/>
              </a:avLst>
            </a:prstGeom>
            <a:noFill/>
            <a:ln w="60325">
              <a:solidFill>
                <a:schemeClr val="tx1">
                  <a:lumMod val="50000"/>
                  <a:lumOff val="50000"/>
                  <a:alpha val="1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1769187" y="2160855"/>
            <a:ext cx="4393065" cy="144655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THANK</a:t>
            </a:r>
            <a:r>
              <a:rPr lang="zh-CN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YOU</a:t>
            </a:r>
            <a:r>
              <a:rPr lang="zh-CN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FOR</a:t>
            </a:r>
            <a:r>
              <a:rPr lang="zh-CN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COMING!</a:t>
            </a:r>
            <a:endParaRPr lang="zh-CN" altLang="en-US" sz="44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圆角矩形"/>
          <p:cNvSpPr/>
          <p:nvPr/>
        </p:nvSpPr>
        <p:spPr>
          <a:xfrm>
            <a:off x="1769187" y="4254701"/>
            <a:ext cx="1336598" cy="36933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88201F"/>
              </a:gs>
              <a:gs pos="0">
                <a:srgbClr val="88201F">
                  <a:alpha val="47059"/>
                </a:srgbClr>
              </a:gs>
            </a:gsLst>
            <a:lin ang="5400000" scaled="1"/>
          </a:gradFill>
          <a:ln>
            <a:noFill/>
          </a:ln>
          <a:effectLst>
            <a:outerShdw blurRad="381000" dist="63500" dir="540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MC </a:t>
            </a:r>
            <a:r>
              <a: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charset="0"/>
                <a:sym typeface="+mn-lt"/>
              </a:rPr>
              <a:t>主持人</a:t>
            </a:r>
            <a:endParaRPr sz="16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014297" y="4739299"/>
            <a:ext cx="99441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Times New Roman" panose="02020603050405020304" charset="0"/>
                <a:sym typeface="+mn-lt"/>
              </a:rPr>
              <a:t>Yang Bo</a:t>
            </a:r>
          </a:p>
        </p:txBody>
      </p:sp>
      <p:sp>
        <p:nvSpPr>
          <p:cNvPr id="21" name="圆角矩形"/>
          <p:cNvSpPr/>
          <p:nvPr/>
        </p:nvSpPr>
        <p:spPr>
          <a:xfrm>
            <a:off x="4020262" y="4254701"/>
            <a:ext cx="1364503" cy="369332"/>
          </a:xfrm>
          <a:prstGeom prst="roundRect">
            <a:avLst>
              <a:gd name="adj" fmla="val 50000"/>
            </a:avLst>
          </a:prstGeom>
          <a:noFill/>
          <a:ln w="19050" cap="flat">
            <a:solidFill>
              <a:srgbClr val="88201F"/>
            </a:solidFill>
            <a:prstDash val="solid"/>
            <a:miter lim="8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00">
                <a:solidFill>
                  <a:srgbClr val="A6A6A6"/>
                </a:solidFill>
              </a:defRPr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Host 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charset="0"/>
                <a:sym typeface="+mn-lt"/>
              </a:rPr>
              <a:t>主办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020184" y="4739298"/>
            <a:ext cx="29354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International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 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Education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 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School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国际教育学院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31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-139703" y="-151130"/>
            <a:ext cx="12192003" cy="619869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grpSp>
        <p:nvGrpSpPr>
          <p:cNvPr id="15" name="组 14"/>
          <p:cNvGrpSpPr/>
          <p:nvPr/>
        </p:nvGrpSpPr>
        <p:grpSpPr>
          <a:xfrm>
            <a:off x="193190" y="289262"/>
            <a:ext cx="3432025" cy="1528183"/>
            <a:chOff x="193190" y="289262"/>
            <a:chExt cx="3872011" cy="1528183"/>
          </a:xfrm>
        </p:grpSpPr>
        <p:sp>
          <p:nvSpPr>
            <p:cNvPr id="16" name="Oval 65"/>
            <p:cNvSpPr>
              <a:spLocks noChangeArrowheads="1"/>
            </p:cNvSpPr>
            <p:nvPr/>
          </p:nvSpPr>
          <p:spPr bwMode="auto">
            <a:xfrm rot="10800000">
              <a:off x="602384" y="1506343"/>
              <a:ext cx="3007815" cy="311102"/>
            </a:xfrm>
            <a:prstGeom prst="ellipse">
              <a:avLst/>
            </a:prstGeom>
            <a:gradFill rotWithShape="1">
              <a:gsLst>
                <a:gs pos="0">
                  <a:schemeClr val="bg2">
                    <a:lumMod val="50000"/>
                  </a:schemeClr>
                </a:gs>
                <a:gs pos="15999">
                  <a:schemeClr val="bg2">
                    <a:lumMod val="75000"/>
                  </a:schemeClr>
                </a:gs>
                <a:gs pos="76000">
                  <a:srgbClr val="EEECE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 b="1" i="1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7" name="五边形 19"/>
            <p:cNvSpPr>
              <a:spLocks noChangeArrowheads="1"/>
            </p:cNvSpPr>
            <p:nvPr/>
          </p:nvSpPr>
          <p:spPr bwMode="auto">
            <a:xfrm rot="5400000">
              <a:off x="1473943" y="-991491"/>
              <a:ext cx="1310506" cy="3872011"/>
            </a:xfrm>
            <a:prstGeom prst="homePlate">
              <a:avLst>
                <a:gd name="adj" fmla="val 42565"/>
              </a:avLst>
            </a:prstGeom>
            <a:gradFill rotWithShape="1">
              <a:gsLst>
                <a:gs pos="0">
                  <a:srgbClr val="CACACA"/>
                </a:gs>
                <a:gs pos="6000">
                  <a:srgbClr val="CACACA"/>
                </a:gs>
                <a:gs pos="42999">
                  <a:srgbClr val="FFFFFF"/>
                </a:gs>
                <a:gs pos="79999">
                  <a:srgbClr val="F1F1F1"/>
                </a:gs>
                <a:gs pos="100000">
                  <a:srgbClr val="E4E4E4"/>
                </a:gs>
              </a:gsLst>
              <a:lin ang="8100000" scaled="1"/>
            </a:gradFill>
            <a:ln w="25400" cap="flat" cmpd="sng">
              <a:solidFill>
                <a:srgbClr val="FFFFFF"/>
              </a:solidFill>
              <a:beve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b="1" i="1">
                <a:solidFill>
                  <a:srgbClr val="FFFFFF"/>
                </a:solidFill>
                <a:latin typeface="Calibri" panose="020F0502020204030204" charset="0"/>
                <a:sym typeface="微软雅黑" panose="020B0503020204020204" charset="-122"/>
              </a:endParaRPr>
            </a:p>
          </p:txBody>
        </p:sp>
        <p:sp>
          <p:nvSpPr>
            <p:cNvPr id="18" name="五边形 20"/>
            <p:cNvSpPr>
              <a:spLocks noChangeArrowheads="1"/>
            </p:cNvSpPr>
            <p:nvPr/>
          </p:nvSpPr>
          <p:spPr bwMode="auto">
            <a:xfrm rot="5400000">
              <a:off x="1630195" y="-854059"/>
              <a:ext cx="1073475" cy="3617287"/>
            </a:xfrm>
            <a:prstGeom prst="homePlate">
              <a:avLst>
                <a:gd name="adj" fmla="val 42565"/>
              </a:avLst>
            </a:prstGeom>
            <a:solidFill>
              <a:srgbClr val="88201F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vert27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  <a:sym typeface="微软雅黑" panose="020B0503020204020204" charset="-122"/>
                </a:rPr>
                <a:t>About SYUCT</a:t>
              </a:r>
            </a:p>
          </p:txBody>
        </p:sp>
      </p:grpSp>
      <p:grpSp>
        <p:nvGrpSpPr>
          <p:cNvPr id="20" name="组 19"/>
          <p:cNvGrpSpPr/>
          <p:nvPr/>
        </p:nvGrpSpPr>
        <p:grpSpPr>
          <a:xfrm>
            <a:off x="5060045" y="289552"/>
            <a:ext cx="8066314" cy="6049736"/>
            <a:chOff x="5060045" y="255897"/>
            <a:chExt cx="8066314" cy="6049736"/>
          </a:xfrm>
        </p:grpSpPr>
        <p:pic>
          <p:nvPicPr>
            <p:cNvPr id="12" name="Picture 8" descr="http://img.mp.itc.cn/upload/20160716/802e62f19d7e4ce59b32318c778aca81_th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045" y="255897"/>
              <a:ext cx="8066314" cy="6049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五角星 12"/>
            <p:cNvSpPr/>
            <p:nvPr/>
          </p:nvSpPr>
          <p:spPr>
            <a:xfrm>
              <a:off x="11150876" y="2226302"/>
              <a:ext cx="310242" cy="310242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6156" name="Picture 12" descr="https://gimg2.baidu.com/image_search/src=http%3A%2F%2Fimg.mp.sohu.com%2Fupload%2F20170517%2F33daf807cafb4f9b8f161dc2c00abb29.png&amp;refer=http%3A%2F%2Fimg.mp.sohu.com&amp;app=2002&amp;size=f9999,10000&amp;q=a80&amp;n=0&amp;g=0n&amp;fmt=jpeg?sec=1612820033&amp;t=e322250d2560b1f99590812dd54643b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0" t="68094" r="2002" b="1071"/>
            <a:stretch>
              <a:fillRect/>
            </a:stretch>
          </p:blipFill>
          <p:spPr bwMode="auto">
            <a:xfrm>
              <a:off x="11588188" y="5208691"/>
              <a:ext cx="636814" cy="963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文本框 7"/>
          <p:cNvSpPr txBox="1"/>
          <p:nvPr/>
        </p:nvSpPr>
        <p:spPr>
          <a:xfrm>
            <a:off x="0" y="2515647"/>
            <a:ext cx="69450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SYUCT is located in the Shenyang Economic and Technology Development Zone. The campus covers an area of almost 250 acres, with a building area of more than 500,000 square meters. It is a blend of academics, gardens and art, and is known as one of the most beautiful campuses in Liaoning Province. </a:t>
            </a:r>
            <a:endParaRPr lang="zh-CN" altLang="en-US" sz="2800" b="1" dirty="0">
              <a:solidFill>
                <a:srgbClr val="88201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3813" y="357125"/>
            <a:ext cx="5513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Campus Scene of SYUCT</a:t>
            </a:r>
          </a:p>
        </p:txBody>
      </p:sp>
      <p:pic>
        <p:nvPicPr>
          <p:cNvPr id="5122" name="Picture 2" descr="http://www.syuct.edu.cn/__local/4/3B/D4/3A831975DC9BB00544AD41C3054_A6311469_12C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6607"/>
            <a:ext cx="76200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syuct.edu.cn/__local/1/64/47/925A0BEE1C8845E1384D0E6BA9D_7A108BF6_FF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229" y="4108647"/>
            <a:ext cx="7041100" cy="210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syuct.edu.cn/__local/6/68/57/D99489B9B242EB997C5A2C7DB14_05A452E5_14A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230" y="-43772"/>
            <a:ext cx="7041100" cy="210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147570" y="1197610"/>
            <a:ext cx="2409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Spring Season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014970" y="3059430"/>
            <a:ext cx="2828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Autumn Season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147570" y="4899025"/>
            <a:ext cx="2645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Summer Season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3813" y="357125"/>
            <a:ext cx="5513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Campus Scene of SYUCT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1019"/>
            <a:ext cx="4828505" cy="32190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8" r="10660"/>
          <a:stretch>
            <a:fillRect/>
          </a:stretch>
        </p:blipFill>
        <p:spPr>
          <a:xfrm>
            <a:off x="6988629" y="2431416"/>
            <a:ext cx="5203371" cy="377871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06" y="824897"/>
            <a:ext cx="4047449" cy="3035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本框 1"/>
          <p:cNvSpPr txBox="1"/>
          <p:nvPr/>
        </p:nvSpPr>
        <p:spPr>
          <a:xfrm>
            <a:off x="637540" y="1920240"/>
            <a:ext cx="2689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Winter Season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751070" y="5494020"/>
            <a:ext cx="2689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Pyramid Gate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743950" y="1920240"/>
            <a:ext cx="2689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Library Building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09"/>
          <a:stretch>
            <a:fillRect/>
          </a:stretch>
        </p:blipFill>
        <p:spPr>
          <a:xfrm>
            <a:off x="2514600" y="-2"/>
            <a:ext cx="9677400" cy="62093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2" r="-82"/>
          <a:stretch>
            <a:fillRect/>
          </a:stretch>
        </p:blipFill>
        <p:spPr>
          <a:xfrm>
            <a:off x="0" y="0"/>
            <a:ext cx="5290459" cy="6209386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3" y="0"/>
            <a:ext cx="5290457" cy="620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2067" y="134647"/>
            <a:ext cx="492631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Shenyang University of Chemical Technology (SYUCT) traces its origins to the year 1952. After more than sixty years’ </a:t>
            </a:r>
          </a:p>
          <a:p>
            <a:pPr algn="just"/>
            <a:r>
              <a:rPr lang="en-US" altLang="zh-CN" sz="20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construction and development, SYUCT has become an engineering-oriented institution of higher education. </a:t>
            </a:r>
          </a:p>
          <a:p>
            <a:pPr algn="just"/>
            <a:endParaRPr lang="en-US" altLang="zh-CN" sz="2000" b="1" dirty="0">
              <a:solidFill>
                <a:srgbClr val="88201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just"/>
            <a:r>
              <a:rPr lang="en-US" altLang="zh-CN" sz="20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Featuring Chemical Engineering, it has a combination of disciplines of engineering, science, management, economics, humanities, law, medicine etc. </a:t>
            </a:r>
          </a:p>
          <a:p>
            <a:pPr algn="just"/>
            <a:endParaRPr lang="en-US" altLang="zh-CN" sz="2000" b="1" dirty="0">
              <a:solidFill>
                <a:srgbClr val="88201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just"/>
            <a:r>
              <a:rPr lang="en-US" altLang="zh-CN" sz="20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SYUCT is the key construction university of “Double First-class University” (first-class university, first-class discipline) in Liaoning Province, and the national key construction university of “Basic Capacity Building Project in Central and Western Universities” (minor “211 Project”)</a:t>
            </a:r>
            <a:endParaRPr lang="zh-CN" altLang="en-US" sz="2000" b="1" dirty="0">
              <a:solidFill>
                <a:srgbClr val="88201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51"/>
          <p:cNvGrpSpPr/>
          <p:nvPr/>
        </p:nvGrpSpPr>
        <p:grpSpPr bwMode="auto">
          <a:xfrm rot="1742296">
            <a:off x="1617001" y="657671"/>
            <a:ext cx="4768224" cy="4689209"/>
            <a:chOff x="0" y="0"/>
            <a:chExt cx="4392488" cy="4392488"/>
          </a:xfrm>
        </p:grpSpPr>
        <p:sp>
          <p:nvSpPr>
            <p:cNvPr id="47" name="椭圆 52"/>
            <p:cNvSpPr>
              <a:spLocks noChangeArrowheads="1"/>
            </p:cNvSpPr>
            <p:nvPr/>
          </p:nvSpPr>
          <p:spPr bwMode="auto">
            <a:xfrm>
              <a:off x="0" y="0"/>
              <a:ext cx="4392488" cy="4392488"/>
            </a:xfrm>
            <a:prstGeom prst="ellipse">
              <a:avLst/>
            </a:prstGeom>
            <a:gradFill rotWithShape="1">
              <a:gsLst>
                <a:gs pos="0">
                  <a:srgbClr val="E36C09"/>
                </a:gs>
                <a:gs pos="100000">
                  <a:srgbClr val="FFC000"/>
                </a:gs>
              </a:gsLst>
              <a:lin ang="18900000" scaled="1"/>
            </a:gradFill>
            <a:ln w="25400" cap="flat" cmpd="sng">
              <a:solidFill>
                <a:srgbClr val="FFC000"/>
              </a:solidFill>
              <a:beve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b="1" i="1">
                <a:solidFill>
                  <a:srgbClr val="FFFFFF"/>
                </a:solidFill>
                <a:latin typeface="Calibri" panose="020F0502020204030204" charset="0"/>
                <a:sym typeface="微软雅黑" panose="020B0503020204020204" charset="-122"/>
              </a:endParaRPr>
            </a:p>
          </p:txBody>
        </p:sp>
        <p:sp>
          <p:nvSpPr>
            <p:cNvPr id="48" name="椭圆 53"/>
            <p:cNvSpPr>
              <a:spLocks noChangeArrowheads="1"/>
            </p:cNvSpPr>
            <p:nvPr/>
          </p:nvSpPr>
          <p:spPr bwMode="auto">
            <a:xfrm>
              <a:off x="84997" y="75013"/>
              <a:ext cx="4248473" cy="4248473"/>
            </a:xfrm>
            <a:prstGeom prst="ellipse">
              <a:avLst/>
            </a:prstGeom>
            <a:gradFill rotWithShape="1">
              <a:gsLst>
                <a:gs pos="0">
                  <a:srgbClr val="FFC000"/>
                </a:gs>
                <a:gs pos="25000">
                  <a:srgbClr val="FFC000"/>
                </a:gs>
                <a:gs pos="100000">
                  <a:srgbClr val="E36C09"/>
                </a:gs>
              </a:gsLst>
              <a:lin ang="18900000" scaled="1"/>
            </a:gradFill>
            <a:ln w="25400" cap="flat" cmpd="sng">
              <a:solidFill>
                <a:srgbClr val="FFC000"/>
              </a:solidFill>
              <a:beve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b="1" i="1">
                <a:solidFill>
                  <a:srgbClr val="FFFFFF"/>
                </a:solidFill>
                <a:latin typeface="Calibri" panose="020F0502020204030204" charset="0"/>
                <a:sym typeface="微软雅黑" panose="020B0503020204020204" charset="-122"/>
              </a:endParaRPr>
            </a:p>
          </p:txBody>
        </p:sp>
        <p:sp>
          <p:nvSpPr>
            <p:cNvPr id="49" name="椭圆 54"/>
            <p:cNvSpPr>
              <a:spLocks noChangeArrowheads="1"/>
            </p:cNvSpPr>
            <p:nvPr/>
          </p:nvSpPr>
          <p:spPr bwMode="auto">
            <a:xfrm>
              <a:off x="117479" y="130745"/>
              <a:ext cx="4127463" cy="4127463"/>
            </a:xfrm>
            <a:prstGeom prst="ellipse">
              <a:avLst/>
            </a:prstGeom>
            <a:solidFill>
              <a:srgbClr val="EFEFEA"/>
            </a:solidFill>
            <a:ln w="25400" cap="flat" cmpd="sng">
              <a:solidFill>
                <a:srgbClr val="D8D8D8"/>
              </a:solidFill>
              <a:beve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b="1" i="1">
                <a:solidFill>
                  <a:srgbClr val="FFFFFF"/>
                </a:solidFill>
                <a:latin typeface="Calibri" panose="020F0502020204030204" charset="0"/>
                <a:sym typeface="微软雅黑" panose="020B0503020204020204" charset="-122"/>
              </a:endParaRPr>
            </a:p>
          </p:txBody>
        </p:sp>
      </p:grpSp>
      <p:sp>
        <p:nvSpPr>
          <p:cNvPr id="50" name="椭圆 55"/>
          <p:cNvSpPr>
            <a:spLocks noChangeArrowheads="1"/>
          </p:cNvSpPr>
          <p:nvPr/>
        </p:nvSpPr>
        <p:spPr bwMode="auto">
          <a:xfrm rot="1742296">
            <a:off x="280370" y="1589458"/>
            <a:ext cx="4461843" cy="4461843"/>
          </a:xfrm>
          <a:prstGeom prst="ellipse">
            <a:avLst/>
          </a:prstGeom>
          <a:gradFill rotWithShape="1">
            <a:gsLst>
              <a:gs pos="0">
                <a:srgbClr val="E36C09"/>
              </a:gs>
              <a:gs pos="100000">
                <a:srgbClr val="FFC000"/>
              </a:gs>
            </a:gsLst>
            <a:lin ang="18900000" scaled="1"/>
          </a:gradFill>
          <a:ln w="25400" cap="flat" cmpd="sng">
            <a:solidFill>
              <a:srgbClr val="FFC000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51" name="椭圆 56"/>
          <p:cNvSpPr>
            <a:spLocks noChangeArrowheads="1"/>
          </p:cNvSpPr>
          <p:nvPr/>
        </p:nvSpPr>
        <p:spPr bwMode="auto">
          <a:xfrm rot="1742296">
            <a:off x="443538" y="1736197"/>
            <a:ext cx="4169978" cy="4168365"/>
          </a:xfrm>
          <a:prstGeom prst="ellipse">
            <a:avLst/>
          </a:prstGeom>
          <a:gradFill rotWithShape="1">
            <a:gsLst>
              <a:gs pos="0">
                <a:srgbClr val="FFC000"/>
              </a:gs>
              <a:gs pos="25000">
                <a:srgbClr val="FFC000"/>
              </a:gs>
              <a:gs pos="100000">
                <a:srgbClr val="E36C09"/>
              </a:gs>
            </a:gsLst>
            <a:lin ang="18900000" scaled="1"/>
          </a:gradFill>
          <a:ln w="25400" cap="flat" cmpd="sng">
            <a:solidFill>
              <a:srgbClr val="FFC000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52" name="椭圆 57"/>
          <p:cNvSpPr>
            <a:spLocks noChangeArrowheads="1"/>
          </p:cNvSpPr>
          <p:nvPr/>
        </p:nvSpPr>
        <p:spPr bwMode="auto">
          <a:xfrm rot="1742296">
            <a:off x="502902" y="1808227"/>
            <a:ext cx="4013564" cy="4013564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40999">
                <a:srgbClr val="FFFFFF"/>
              </a:gs>
              <a:gs pos="98000">
                <a:srgbClr val="BFBFBF"/>
              </a:gs>
              <a:gs pos="100000">
                <a:srgbClr val="BFBFBF"/>
              </a:gs>
            </a:gsLst>
            <a:path path="rect">
              <a:fillToRect l="50000" t="50000" r="50000" b="50000"/>
            </a:path>
          </a:gradFill>
          <a:ln w="25400" cap="flat" cmpd="sng">
            <a:solidFill>
              <a:srgbClr val="D8D8D8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53" name="椭圆 5"/>
          <p:cNvSpPr>
            <a:spLocks noChangeArrowheads="1"/>
          </p:cNvSpPr>
          <p:nvPr/>
        </p:nvSpPr>
        <p:spPr bwMode="auto">
          <a:xfrm rot="1742296">
            <a:off x="789864" y="1841440"/>
            <a:ext cx="4178803" cy="2692694"/>
          </a:xfrm>
          <a:custGeom>
            <a:avLst/>
            <a:gdLst>
              <a:gd name="T0" fmla="*/ 0 w 4392488"/>
              <a:gd name="T1" fmla="*/ 0 h 2800680"/>
              <a:gd name="T2" fmla="*/ 4392488 w 4392488"/>
              <a:gd name="T3" fmla="*/ 2800680 h 2800680"/>
            </a:gdLst>
            <a:ahLst/>
            <a:cxnLst/>
            <a:rect l="T0" t="T1" r="T2" b="T3"/>
            <a:pathLst>
              <a:path w="4392488" h="2800680">
                <a:moveTo>
                  <a:pt x="2196244" y="0"/>
                </a:moveTo>
                <a:cubicBezTo>
                  <a:pt x="3409196" y="0"/>
                  <a:pt x="4392488" y="983292"/>
                  <a:pt x="4392488" y="2196244"/>
                </a:cubicBezTo>
                <a:cubicBezTo>
                  <a:pt x="4392488" y="2406073"/>
                  <a:pt x="4363063" y="2609028"/>
                  <a:pt x="4306261" y="2800680"/>
                </a:cubicBezTo>
                <a:cubicBezTo>
                  <a:pt x="4044950" y="2246432"/>
                  <a:pt x="3199091" y="1841351"/>
                  <a:pt x="2196244" y="1841351"/>
                </a:cubicBezTo>
                <a:cubicBezTo>
                  <a:pt x="1193397" y="1841351"/>
                  <a:pt x="347538" y="2246432"/>
                  <a:pt x="86227" y="2800680"/>
                </a:cubicBezTo>
                <a:cubicBezTo>
                  <a:pt x="29426" y="2609028"/>
                  <a:pt x="0" y="2406073"/>
                  <a:pt x="0" y="2196244"/>
                </a:cubicBezTo>
                <a:cubicBezTo>
                  <a:pt x="0" y="983292"/>
                  <a:pt x="983292" y="0"/>
                  <a:pt x="2196244" y="0"/>
                </a:cubicBezTo>
                <a:close/>
              </a:path>
            </a:pathLst>
          </a:custGeom>
          <a:solidFill>
            <a:srgbClr val="FFFFFF">
              <a:alpha val="20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bevel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grpSp>
        <p:nvGrpSpPr>
          <p:cNvPr id="79" name="组合 84"/>
          <p:cNvGrpSpPr/>
          <p:nvPr/>
        </p:nvGrpSpPr>
        <p:grpSpPr bwMode="auto">
          <a:xfrm>
            <a:off x="113984" y="4518030"/>
            <a:ext cx="1811626" cy="1664989"/>
            <a:chOff x="0" y="0"/>
            <a:chExt cx="4778815" cy="4392488"/>
          </a:xfrm>
        </p:grpSpPr>
        <p:sp>
          <p:nvSpPr>
            <p:cNvPr id="80" name="椭圆 85"/>
            <p:cNvSpPr>
              <a:spLocks noChangeArrowheads="1"/>
            </p:cNvSpPr>
            <p:nvPr/>
          </p:nvSpPr>
          <p:spPr bwMode="auto">
            <a:xfrm rot="1742296">
              <a:off x="0" y="0"/>
              <a:ext cx="4392488" cy="4392488"/>
            </a:xfrm>
            <a:prstGeom prst="ellipse">
              <a:avLst/>
            </a:prstGeom>
            <a:gradFill rotWithShape="1">
              <a:gsLst>
                <a:gs pos="0">
                  <a:srgbClr val="E36C09"/>
                </a:gs>
                <a:gs pos="100000">
                  <a:srgbClr val="FFC000"/>
                </a:gs>
              </a:gsLst>
              <a:lin ang="18900000" scaled="1"/>
            </a:gradFill>
            <a:ln w="25400" cap="flat" cmpd="sng">
              <a:solidFill>
                <a:srgbClr val="FFC000"/>
              </a:solidFill>
              <a:beve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b="1" i="1">
                <a:solidFill>
                  <a:srgbClr val="FFFFFF"/>
                </a:solidFill>
                <a:latin typeface="Calibri" panose="020F0502020204030204" charset="0"/>
                <a:sym typeface="微软雅黑" panose="020B0503020204020204" charset="-122"/>
              </a:endParaRPr>
            </a:p>
          </p:txBody>
        </p:sp>
        <p:sp>
          <p:nvSpPr>
            <p:cNvPr id="81" name="椭圆 86"/>
            <p:cNvSpPr>
              <a:spLocks noChangeArrowheads="1"/>
            </p:cNvSpPr>
            <p:nvPr/>
          </p:nvSpPr>
          <p:spPr bwMode="auto">
            <a:xfrm rot="1742296">
              <a:off x="144016" y="144016"/>
              <a:ext cx="4104456" cy="4104456"/>
            </a:xfrm>
            <a:prstGeom prst="ellipse">
              <a:avLst/>
            </a:prstGeom>
            <a:gradFill rotWithShape="1">
              <a:gsLst>
                <a:gs pos="0">
                  <a:srgbClr val="FFC000"/>
                </a:gs>
                <a:gs pos="25000">
                  <a:srgbClr val="FFC000"/>
                </a:gs>
                <a:gs pos="100000">
                  <a:srgbClr val="E36C09"/>
                </a:gs>
              </a:gsLst>
              <a:lin ang="18900000" scaled="1"/>
            </a:gradFill>
            <a:ln w="25400" cap="flat" cmpd="sng">
              <a:solidFill>
                <a:srgbClr val="FFC000"/>
              </a:solidFill>
              <a:beve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b="1" i="1">
                <a:solidFill>
                  <a:srgbClr val="FFFFFF"/>
                </a:solidFill>
                <a:latin typeface="Calibri" panose="020F0502020204030204" charset="0"/>
                <a:sym typeface="微软雅黑" panose="020B0503020204020204" charset="-122"/>
              </a:endParaRPr>
            </a:p>
          </p:txBody>
        </p:sp>
        <p:sp>
          <p:nvSpPr>
            <p:cNvPr id="82" name="椭圆 87"/>
            <p:cNvSpPr>
              <a:spLocks noChangeArrowheads="1"/>
            </p:cNvSpPr>
            <p:nvPr/>
          </p:nvSpPr>
          <p:spPr bwMode="auto">
            <a:xfrm rot="1742296">
              <a:off x="220761" y="220761"/>
              <a:ext cx="3950966" cy="395096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40999">
                  <a:srgbClr val="FFFFFF"/>
                </a:gs>
                <a:gs pos="98000">
                  <a:srgbClr val="BFBFBF"/>
                </a:gs>
                <a:gs pos="100000">
                  <a:srgbClr val="BFBFBF"/>
                </a:gs>
              </a:gsLst>
              <a:path path="rect">
                <a:fillToRect l="50000" t="50000" r="50000" b="50000"/>
              </a:path>
            </a:gradFill>
            <a:ln w="25400" cap="flat" cmpd="sng">
              <a:solidFill>
                <a:srgbClr val="D8D8D8"/>
              </a:solidFill>
              <a:beve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b="1" i="1">
                <a:solidFill>
                  <a:srgbClr val="FFFFFF"/>
                </a:solidFill>
                <a:latin typeface="Calibri" panose="020F0502020204030204" charset="0"/>
                <a:sym typeface="微软雅黑" panose="020B0503020204020204" charset="-122"/>
              </a:endParaRPr>
            </a:p>
          </p:txBody>
        </p:sp>
        <p:sp>
          <p:nvSpPr>
            <p:cNvPr id="83" name="椭圆 5"/>
            <p:cNvSpPr>
              <a:spLocks noChangeArrowheads="1"/>
            </p:cNvSpPr>
            <p:nvPr/>
          </p:nvSpPr>
          <p:spPr bwMode="auto">
            <a:xfrm rot="1742296">
              <a:off x="386327" y="100048"/>
              <a:ext cx="4392488" cy="2800680"/>
            </a:xfrm>
            <a:custGeom>
              <a:avLst/>
              <a:gdLst>
                <a:gd name="T0" fmla="*/ 0 w 4392488"/>
                <a:gd name="T1" fmla="*/ 0 h 2800680"/>
                <a:gd name="T2" fmla="*/ 4392488 w 4392488"/>
                <a:gd name="T3" fmla="*/ 2800680 h 2800680"/>
              </a:gdLst>
              <a:ahLst/>
              <a:cxnLst/>
              <a:rect l="T0" t="T1" r="T2" b="T3"/>
              <a:pathLst>
                <a:path w="4392488" h="2800680">
                  <a:moveTo>
                    <a:pt x="2196244" y="0"/>
                  </a:moveTo>
                  <a:cubicBezTo>
                    <a:pt x="3409196" y="0"/>
                    <a:pt x="4392488" y="983292"/>
                    <a:pt x="4392488" y="2196244"/>
                  </a:cubicBezTo>
                  <a:cubicBezTo>
                    <a:pt x="4392488" y="2406073"/>
                    <a:pt x="4363063" y="2609028"/>
                    <a:pt x="4306261" y="2800680"/>
                  </a:cubicBezTo>
                  <a:cubicBezTo>
                    <a:pt x="4044950" y="2246432"/>
                    <a:pt x="3199091" y="1841351"/>
                    <a:pt x="2196244" y="1841351"/>
                  </a:cubicBezTo>
                  <a:cubicBezTo>
                    <a:pt x="1193397" y="1841351"/>
                    <a:pt x="347538" y="2246432"/>
                    <a:pt x="86227" y="2800680"/>
                  </a:cubicBezTo>
                  <a:cubicBezTo>
                    <a:pt x="29426" y="2609028"/>
                    <a:pt x="0" y="2406073"/>
                    <a:pt x="0" y="2196244"/>
                  </a:cubicBezTo>
                  <a:cubicBezTo>
                    <a:pt x="0" y="983292"/>
                    <a:pt x="983292" y="0"/>
                    <a:pt x="2196244" y="0"/>
                  </a:cubicBezTo>
                  <a:close/>
                </a:path>
              </a:pathLst>
            </a:custGeom>
            <a:solidFill>
              <a:srgbClr val="FFFFFF">
                <a:alpha val="20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b="1" i="1">
                <a:solidFill>
                  <a:srgbClr val="FFFFFF"/>
                </a:solidFill>
                <a:latin typeface="Calibri" panose="020F0502020204030204" charset="0"/>
                <a:sym typeface="微软雅黑" panose="020B0503020204020204" charset="-122"/>
              </a:endParaRPr>
            </a:p>
          </p:txBody>
        </p:sp>
      </p:grpSp>
      <p:pic>
        <p:nvPicPr>
          <p:cNvPr id="3074" name="Picture 2" descr="ttp://www.syuct.edu.cn/__local/0/F5/5C/3DC92D484DE42521CF53AE40BAD_08746D03_674A.jpg?e=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60" y="4528054"/>
            <a:ext cx="1649063" cy="163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矩形 90"/>
          <p:cNvSpPr/>
          <p:nvPr/>
        </p:nvSpPr>
        <p:spPr>
          <a:xfrm>
            <a:off x="778790" y="2836801"/>
            <a:ext cx="3701569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25</a:t>
            </a:r>
            <a:r>
              <a:rPr lang="zh-CN" altLang="en-US" sz="4000" b="1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  <a:p>
            <a:pPr algn="ctr"/>
            <a:r>
              <a:rPr lang="en-US" altLang="zh-CN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C</a:t>
            </a:r>
            <a:r>
              <a:rPr lang="zh-CN" altLang="en-US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olleges and</a:t>
            </a:r>
            <a:r>
              <a:rPr lang="en-US" altLang="zh-CN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D</a:t>
            </a:r>
            <a:r>
              <a:rPr lang="zh-CN" altLang="en-US" sz="32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epartments</a:t>
            </a:r>
            <a:endParaRPr lang="zh-CN" altLang="en-US" sz="3200" b="1" dirty="0">
              <a:solidFill>
                <a:srgbClr val="88201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92" name="组合 84"/>
          <p:cNvGrpSpPr/>
          <p:nvPr/>
        </p:nvGrpSpPr>
        <p:grpSpPr bwMode="auto">
          <a:xfrm>
            <a:off x="3886966" y="53588"/>
            <a:ext cx="2278004" cy="2031605"/>
            <a:chOff x="0" y="0"/>
            <a:chExt cx="4778815" cy="4392488"/>
          </a:xfrm>
        </p:grpSpPr>
        <p:sp>
          <p:nvSpPr>
            <p:cNvPr id="93" name="椭圆 85"/>
            <p:cNvSpPr>
              <a:spLocks noChangeArrowheads="1"/>
            </p:cNvSpPr>
            <p:nvPr/>
          </p:nvSpPr>
          <p:spPr bwMode="auto">
            <a:xfrm rot="1742296">
              <a:off x="0" y="0"/>
              <a:ext cx="4392488" cy="4392488"/>
            </a:xfrm>
            <a:prstGeom prst="ellipse">
              <a:avLst/>
            </a:prstGeom>
            <a:gradFill rotWithShape="1">
              <a:gsLst>
                <a:gs pos="0">
                  <a:srgbClr val="E36C09"/>
                </a:gs>
                <a:gs pos="100000">
                  <a:srgbClr val="FFC000"/>
                </a:gs>
              </a:gsLst>
              <a:lin ang="18900000" scaled="1"/>
            </a:gradFill>
            <a:ln w="25400" cap="flat" cmpd="sng">
              <a:solidFill>
                <a:srgbClr val="FFC000"/>
              </a:solidFill>
              <a:beve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b="1" i="1">
                <a:solidFill>
                  <a:srgbClr val="FFFFFF"/>
                </a:solidFill>
                <a:latin typeface="Calibri" panose="020F0502020204030204" charset="0"/>
                <a:sym typeface="微软雅黑" panose="020B0503020204020204" charset="-122"/>
              </a:endParaRPr>
            </a:p>
          </p:txBody>
        </p:sp>
        <p:sp>
          <p:nvSpPr>
            <p:cNvPr id="94" name="椭圆 86"/>
            <p:cNvSpPr>
              <a:spLocks noChangeArrowheads="1"/>
            </p:cNvSpPr>
            <p:nvPr/>
          </p:nvSpPr>
          <p:spPr bwMode="auto">
            <a:xfrm rot="1742296">
              <a:off x="144016" y="144016"/>
              <a:ext cx="4104456" cy="4104456"/>
            </a:xfrm>
            <a:prstGeom prst="ellipse">
              <a:avLst/>
            </a:prstGeom>
            <a:gradFill rotWithShape="1">
              <a:gsLst>
                <a:gs pos="0">
                  <a:srgbClr val="FFC000"/>
                </a:gs>
                <a:gs pos="25000">
                  <a:srgbClr val="FFC000"/>
                </a:gs>
                <a:gs pos="100000">
                  <a:srgbClr val="E36C09"/>
                </a:gs>
              </a:gsLst>
              <a:lin ang="18900000" scaled="1"/>
            </a:gradFill>
            <a:ln w="25400" cap="flat" cmpd="sng">
              <a:solidFill>
                <a:srgbClr val="FFC000"/>
              </a:solidFill>
              <a:beve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b="1" i="1">
                <a:solidFill>
                  <a:srgbClr val="FFFFFF"/>
                </a:solidFill>
                <a:latin typeface="Calibri" panose="020F0502020204030204" charset="0"/>
                <a:sym typeface="微软雅黑" panose="020B0503020204020204" charset="-122"/>
              </a:endParaRPr>
            </a:p>
          </p:txBody>
        </p:sp>
        <p:sp>
          <p:nvSpPr>
            <p:cNvPr id="95" name="椭圆 87"/>
            <p:cNvSpPr>
              <a:spLocks noChangeArrowheads="1"/>
            </p:cNvSpPr>
            <p:nvPr/>
          </p:nvSpPr>
          <p:spPr bwMode="auto">
            <a:xfrm rot="1742296">
              <a:off x="220761" y="220761"/>
              <a:ext cx="3950966" cy="395096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40999">
                  <a:srgbClr val="FFFFFF"/>
                </a:gs>
                <a:gs pos="98000">
                  <a:srgbClr val="BFBFBF"/>
                </a:gs>
                <a:gs pos="100000">
                  <a:srgbClr val="BFBFBF"/>
                </a:gs>
              </a:gsLst>
              <a:path path="rect">
                <a:fillToRect l="50000" t="50000" r="50000" b="50000"/>
              </a:path>
            </a:gradFill>
            <a:ln w="25400" cap="flat" cmpd="sng">
              <a:solidFill>
                <a:srgbClr val="D8D8D8"/>
              </a:solidFill>
              <a:beve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b="1" i="1">
                <a:solidFill>
                  <a:srgbClr val="FFFFFF"/>
                </a:solidFill>
                <a:latin typeface="Calibri" panose="020F0502020204030204" charset="0"/>
                <a:sym typeface="微软雅黑" panose="020B0503020204020204" charset="-122"/>
              </a:endParaRPr>
            </a:p>
          </p:txBody>
        </p:sp>
        <p:sp>
          <p:nvSpPr>
            <p:cNvPr id="96" name="椭圆 5"/>
            <p:cNvSpPr>
              <a:spLocks noChangeArrowheads="1"/>
            </p:cNvSpPr>
            <p:nvPr/>
          </p:nvSpPr>
          <p:spPr bwMode="auto">
            <a:xfrm rot="1742296">
              <a:off x="386327" y="100048"/>
              <a:ext cx="4392488" cy="2800680"/>
            </a:xfrm>
            <a:custGeom>
              <a:avLst/>
              <a:gdLst>
                <a:gd name="T0" fmla="*/ 0 w 4392488"/>
                <a:gd name="T1" fmla="*/ 0 h 2800680"/>
                <a:gd name="T2" fmla="*/ 4392488 w 4392488"/>
                <a:gd name="T3" fmla="*/ 2800680 h 2800680"/>
              </a:gdLst>
              <a:ahLst/>
              <a:cxnLst/>
              <a:rect l="T0" t="T1" r="T2" b="T3"/>
              <a:pathLst>
                <a:path w="4392488" h="2800680">
                  <a:moveTo>
                    <a:pt x="2196244" y="0"/>
                  </a:moveTo>
                  <a:cubicBezTo>
                    <a:pt x="3409196" y="0"/>
                    <a:pt x="4392488" y="983292"/>
                    <a:pt x="4392488" y="2196244"/>
                  </a:cubicBezTo>
                  <a:cubicBezTo>
                    <a:pt x="4392488" y="2406073"/>
                    <a:pt x="4363063" y="2609028"/>
                    <a:pt x="4306261" y="2800680"/>
                  </a:cubicBezTo>
                  <a:cubicBezTo>
                    <a:pt x="4044950" y="2246432"/>
                    <a:pt x="3199091" y="1841351"/>
                    <a:pt x="2196244" y="1841351"/>
                  </a:cubicBezTo>
                  <a:cubicBezTo>
                    <a:pt x="1193397" y="1841351"/>
                    <a:pt x="347538" y="2246432"/>
                    <a:pt x="86227" y="2800680"/>
                  </a:cubicBezTo>
                  <a:cubicBezTo>
                    <a:pt x="29426" y="2609028"/>
                    <a:pt x="0" y="2406073"/>
                    <a:pt x="0" y="2196244"/>
                  </a:cubicBezTo>
                  <a:cubicBezTo>
                    <a:pt x="0" y="983292"/>
                    <a:pt x="983292" y="0"/>
                    <a:pt x="2196244" y="0"/>
                  </a:cubicBezTo>
                  <a:close/>
                </a:path>
              </a:pathLst>
            </a:custGeom>
            <a:solidFill>
              <a:srgbClr val="FFFFFF">
                <a:alpha val="20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b="1" i="1">
                <a:solidFill>
                  <a:srgbClr val="FFFFFF"/>
                </a:solidFill>
                <a:latin typeface="Calibri" panose="020F0502020204030204" charset="0"/>
                <a:sym typeface="微软雅黑" panose="020B0503020204020204" charset="-122"/>
              </a:endParaRPr>
            </a:p>
          </p:txBody>
        </p:sp>
      </p:grpSp>
      <p:sp>
        <p:nvSpPr>
          <p:cNvPr id="102" name="矩形 101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3" name="图片 10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grpSp>
        <p:nvGrpSpPr>
          <p:cNvPr id="109" name="组合 84"/>
          <p:cNvGrpSpPr/>
          <p:nvPr/>
        </p:nvGrpSpPr>
        <p:grpSpPr bwMode="auto">
          <a:xfrm>
            <a:off x="5229345" y="2394911"/>
            <a:ext cx="2278004" cy="2031605"/>
            <a:chOff x="0" y="0"/>
            <a:chExt cx="4778815" cy="4392488"/>
          </a:xfrm>
        </p:grpSpPr>
        <p:sp>
          <p:nvSpPr>
            <p:cNvPr id="110" name="椭圆 85"/>
            <p:cNvSpPr>
              <a:spLocks noChangeArrowheads="1"/>
            </p:cNvSpPr>
            <p:nvPr/>
          </p:nvSpPr>
          <p:spPr bwMode="auto">
            <a:xfrm rot="1742296">
              <a:off x="0" y="0"/>
              <a:ext cx="4392488" cy="4392488"/>
            </a:xfrm>
            <a:prstGeom prst="ellipse">
              <a:avLst/>
            </a:prstGeom>
            <a:gradFill rotWithShape="1">
              <a:gsLst>
                <a:gs pos="0">
                  <a:srgbClr val="E36C09"/>
                </a:gs>
                <a:gs pos="100000">
                  <a:srgbClr val="FFC000"/>
                </a:gs>
              </a:gsLst>
              <a:lin ang="18900000" scaled="1"/>
            </a:gradFill>
            <a:ln w="25400" cap="flat" cmpd="sng">
              <a:solidFill>
                <a:srgbClr val="FFC000"/>
              </a:solidFill>
              <a:beve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b="1" i="1">
                <a:solidFill>
                  <a:srgbClr val="FFFFFF"/>
                </a:solidFill>
                <a:latin typeface="Calibri" panose="020F0502020204030204" charset="0"/>
                <a:sym typeface="微软雅黑" panose="020B0503020204020204" charset="-122"/>
              </a:endParaRPr>
            </a:p>
          </p:txBody>
        </p:sp>
        <p:sp>
          <p:nvSpPr>
            <p:cNvPr id="111" name="椭圆 86"/>
            <p:cNvSpPr>
              <a:spLocks noChangeArrowheads="1"/>
            </p:cNvSpPr>
            <p:nvPr/>
          </p:nvSpPr>
          <p:spPr bwMode="auto">
            <a:xfrm rot="1742296">
              <a:off x="144016" y="144016"/>
              <a:ext cx="4104456" cy="4104456"/>
            </a:xfrm>
            <a:prstGeom prst="ellipse">
              <a:avLst/>
            </a:prstGeom>
            <a:gradFill rotWithShape="1">
              <a:gsLst>
                <a:gs pos="0">
                  <a:srgbClr val="FFC000"/>
                </a:gs>
                <a:gs pos="25000">
                  <a:srgbClr val="FFC000"/>
                </a:gs>
                <a:gs pos="100000">
                  <a:srgbClr val="E36C09"/>
                </a:gs>
              </a:gsLst>
              <a:lin ang="18900000" scaled="1"/>
            </a:gradFill>
            <a:ln w="25400" cap="flat" cmpd="sng">
              <a:solidFill>
                <a:srgbClr val="FFC000"/>
              </a:solidFill>
              <a:beve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b="1" i="1">
                <a:solidFill>
                  <a:srgbClr val="FFFFFF"/>
                </a:solidFill>
                <a:latin typeface="Calibri" panose="020F0502020204030204" charset="0"/>
                <a:sym typeface="微软雅黑" panose="020B0503020204020204" charset="-122"/>
              </a:endParaRPr>
            </a:p>
          </p:txBody>
        </p:sp>
        <p:sp>
          <p:nvSpPr>
            <p:cNvPr id="112" name="椭圆 87"/>
            <p:cNvSpPr>
              <a:spLocks noChangeArrowheads="1"/>
            </p:cNvSpPr>
            <p:nvPr/>
          </p:nvSpPr>
          <p:spPr bwMode="auto">
            <a:xfrm rot="1742296">
              <a:off x="220761" y="220761"/>
              <a:ext cx="3950966" cy="395096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40999">
                  <a:srgbClr val="FFFFFF"/>
                </a:gs>
                <a:gs pos="98000">
                  <a:srgbClr val="BFBFBF"/>
                </a:gs>
                <a:gs pos="100000">
                  <a:srgbClr val="BFBFBF"/>
                </a:gs>
              </a:gsLst>
              <a:path path="rect">
                <a:fillToRect l="50000" t="50000" r="50000" b="50000"/>
              </a:path>
            </a:gradFill>
            <a:ln w="25400" cap="flat" cmpd="sng">
              <a:solidFill>
                <a:srgbClr val="D8D8D8"/>
              </a:solidFill>
              <a:beve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b="1" i="1">
                <a:solidFill>
                  <a:srgbClr val="FFFFFF"/>
                </a:solidFill>
                <a:latin typeface="Calibri" panose="020F0502020204030204" charset="0"/>
                <a:sym typeface="微软雅黑" panose="020B0503020204020204" charset="-122"/>
              </a:endParaRPr>
            </a:p>
          </p:txBody>
        </p:sp>
        <p:sp>
          <p:nvSpPr>
            <p:cNvPr id="113" name="椭圆 5"/>
            <p:cNvSpPr>
              <a:spLocks noChangeArrowheads="1"/>
            </p:cNvSpPr>
            <p:nvPr/>
          </p:nvSpPr>
          <p:spPr bwMode="auto">
            <a:xfrm rot="1742296">
              <a:off x="386327" y="100048"/>
              <a:ext cx="4392488" cy="2800680"/>
            </a:xfrm>
            <a:custGeom>
              <a:avLst/>
              <a:gdLst>
                <a:gd name="T0" fmla="*/ 0 w 4392488"/>
                <a:gd name="T1" fmla="*/ 0 h 2800680"/>
                <a:gd name="T2" fmla="*/ 4392488 w 4392488"/>
                <a:gd name="T3" fmla="*/ 2800680 h 2800680"/>
              </a:gdLst>
              <a:ahLst/>
              <a:cxnLst/>
              <a:rect l="T0" t="T1" r="T2" b="T3"/>
              <a:pathLst>
                <a:path w="4392488" h="2800680">
                  <a:moveTo>
                    <a:pt x="2196244" y="0"/>
                  </a:moveTo>
                  <a:cubicBezTo>
                    <a:pt x="3409196" y="0"/>
                    <a:pt x="4392488" y="983292"/>
                    <a:pt x="4392488" y="2196244"/>
                  </a:cubicBezTo>
                  <a:cubicBezTo>
                    <a:pt x="4392488" y="2406073"/>
                    <a:pt x="4363063" y="2609028"/>
                    <a:pt x="4306261" y="2800680"/>
                  </a:cubicBezTo>
                  <a:cubicBezTo>
                    <a:pt x="4044950" y="2246432"/>
                    <a:pt x="3199091" y="1841351"/>
                    <a:pt x="2196244" y="1841351"/>
                  </a:cubicBezTo>
                  <a:cubicBezTo>
                    <a:pt x="1193397" y="1841351"/>
                    <a:pt x="347538" y="2246432"/>
                    <a:pt x="86227" y="2800680"/>
                  </a:cubicBezTo>
                  <a:cubicBezTo>
                    <a:pt x="29426" y="2609028"/>
                    <a:pt x="0" y="2406073"/>
                    <a:pt x="0" y="2196244"/>
                  </a:cubicBezTo>
                  <a:cubicBezTo>
                    <a:pt x="0" y="983292"/>
                    <a:pt x="983292" y="0"/>
                    <a:pt x="2196244" y="0"/>
                  </a:cubicBezTo>
                  <a:close/>
                </a:path>
              </a:pathLst>
            </a:custGeom>
            <a:solidFill>
              <a:srgbClr val="FFFFFF">
                <a:alpha val="20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b="1" i="1">
                <a:solidFill>
                  <a:srgbClr val="FFFFFF"/>
                </a:solidFill>
                <a:latin typeface="Calibri" panose="020F0502020204030204" charset="0"/>
                <a:sym typeface="微软雅黑" panose="020B0503020204020204" charset="-122"/>
              </a:endParaRPr>
            </a:p>
          </p:txBody>
        </p:sp>
      </p:grpSp>
      <p:sp>
        <p:nvSpPr>
          <p:cNvPr id="114" name="文本框 113"/>
          <p:cNvSpPr txBox="1"/>
          <p:nvPr/>
        </p:nvSpPr>
        <p:spPr>
          <a:xfrm>
            <a:off x="4230446" y="336804"/>
            <a:ext cx="21675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zh-CN" altLang="en-US" sz="3600" dirty="0">
                <a:sym typeface="+mn-ea"/>
              </a:rPr>
              <a:t>1</a:t>
            </a:r>
            <a:r>
              <a:rPr lang="en-US" altLang="zh-CN" sz="3600" dirty="0">
                <a:sym typeface="+mn-ea"/>
              </a:rPr>
              <a:t>8</a:t>
            </a:r>
            <a:r>
              <a:rPr lang="zh-CN" altLang="en-US" sz="3600" dirty="0">
                <a:sym typeface="+mn-ea"/>
              </a:rPr>
              <a:t>,000 </a:t>
            </a:r>
          </a:p>
          <a:p>
            <a:r>
              <a:rPr lang="en-US" altLang="zh-CN" sz="2400" dirty="0">
                <a:solidFill>
                  <a:srgbClr val="88201F"/>
                </a:solidFill>
                <a:effectLst/>
                <a:sym typeface="+mn-ea"/>
              </a:rPr>
              <a:t>F</a:t>
            </a:r>
            <a:r>
              <a:rPr lang="zh-CN" altLang="en-US" sz="2400" dirty="0">
                <a:solidFill>
                  <a:srgbClr val="88201F"/>
                </a:solidFill>
                <a:effectLst/>
                <a:sym typeface="+mn-ea"/>
              </a:rPr>
              <a:t>ull-time students</a:t>
            </a:r>
          </a:p>
        </p:txBody>
      </p:sp>
      <p:sp>
        <p:nvSpPr>
          <p:cNvPr id="115" name="文本框 114"/>
          <p:cNvSpPr txBox="1"/>
          <p:nvPr/>
        </p:nvSpPr>
        <p:spPr>
          <a:xfrm>
            <a:off x="5637006" y="2484092"/>
            <a:ext cx="1512331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zh-CN" altLang="en-US" sz="3600" dirty="0">
                <a:sym typeface="+mn-ea"/>
              </a:rPr>
              <a:t>1,100 </a:t>
            </a:r>
            <a:endParaRPr lang="zh-CN" altLang="en-US" dirty="0">
              <a:sym typeface="+mn-ea"/>
            </a:endParaRPr>
          </a:p>
          <a:p>
            <a:r>
              <a:rPr lang="en-US" altLang="zh-CN" sz="2400" dirty="0">
                <a:solidFill>
                  <a:srgbClr val="88201F"/>
                </a:solidFill>
                <a:effectLst/>
                <a:sym typeface="+mn-ea"/>
              </a:rPr>
              <a:t>F</a:t>
            </a:r>
            <a:r>
              <a:rPr lang="zh-CN" altLang="en-US" sz="2400" dirty="0">
                <a:solidFill>
                  <a:srgbClr val="88201F"/>
                </a:solidFill>
                <a:effectLst/>
                <a:sym typeface="+mn-ea"/>
              </a:rPr>
              <a:t>aculty and staff members</a:t>
            </a:r>
          </a:p>
        </p:txBody>
      </p:sp>
      <p:sp>
        <p:nvSpPr>
          <p:cNvPr id="118" name="文本框 117"/>
          <p:cNvSpPr txBox="1"/>
          <p:nvPr/>
        </p:nvSpPr>
        <p:spPr>
          <a:xfrm>
            <a:off x="6194522" y="396600"/>
            <a:ext cx="396114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U</a:t>
            </a:r>
            <a:r>
              <a:rPr lang="zh-CN" altLang="en-US" sz="24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ndergraduate</a:t>
            </a:r>
            <a:r>
              <a:rPr lang="en-US" altLang="zh-CN" sz="24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s</a:t>
            </a:r>
            <a:endParaRPr lang="zh-CN" altLang="en-US" sz="2400" b="1" dirty="0">
              <a:solidFill>
                <a:srgbClr val="88201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G</a:t>
            </a:r>
            <a:r>
              <a:rPr lang="zh-CN" altLang="en-US" sz="24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raduate</a:t>
            </a:r>
            <a:r>
              <a:rPr lang="en-US" altLang="zh-CN" sz="24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International Students</a:t>
            </a:r>
          </a:p>
        </p:txBody>
      </p:sp>
      <p:sp>
        <p:nvSpPr>
          <p:cNvPr id="126" name="文本框 125"/>
          <p:cNvSpPr txBox="1"/>
          <p:nvPr/>
        </p:nvSpPr>
        <p:spPr>
          <a:xfrm>
            <a:off x="7283625" y="2509550"/>
            <a:ext cx="5644554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l"/>
              <a:defRPr sz="2400" b="1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zh-CN" altLang="en-US" sz="2800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 </a:t>
            </a:r>
            <a:r>
              <a:rPr lang="en-US" altLang="zh-CN" sz="2800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5 </a:t>
            </a:r>
            <a:r>
              <a:rPr lang="en-US" altLang="zh-CN" dirty="0">
                <a:sym typeface="+mn-ea"/>
              </a:rPr>
              <a:t>Top National Scientists,</a:t>
            </a:r>
          </a:p>
          <a:p>
            <a:r>
              <a:rPr lang="zh-CN" altLang="en-US" sz="2800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 </a:t>
            </a:r>
            <a:r>
              <a:rPr lang="en-US" altLang="zh-CN" sz="2800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1 </a:t>
            </a:r>
            <a:r>
              <a:rPr lang="en-US" altLang="zh-CN" dirty="0">
                <a:sym typeface="+mn-ea"/>
              </a:rPr>
              <a:t>National Prominent Educator, </a:t>
            </a:r>
          </a:p>
          <a:p>
            <a:r>
              <a:rPr lang="zh-CN" altLang="en-US" sz="2800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 </a:t>
            </a:r>
            <a:r>
              <a:rPr lang="en-US" altLang="zh-CN" sz="2800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4 </a:t>
            </a:r>
            <a:r>
              <a:rPr lang="en-US" altLang="zh-CN" dirty="0">
                <a:sym typeface="+mn-ea"/>
              </a:rPr>
              <a:t>National Excellent Teachers,</a:t>
            </a:r>
          </a:p>
          <a:p>
            <a:r>
              <a:rPr lang="zh-CN" altLang="en-US" sz="2800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 </a:t>
            </a:r>
            <a:r>
              <a:rPr lang="en-US" altLang="zh-CN" sz="2800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15 </a:t>
            </a:r>
            <a:r>
              <a:rPr lang="en-US" altLang="zh-CN" dirty="0">
                <a:sym typeface="+mn-ea"/>
              </a:rPr>
              <a:t>National Outstanding Experts</a:t>
            </a:r>
          </a:p>
        </p:txBody>
      </p:sp>
      <p:sp>
        <p:nvSpPr>
          <p:cNvPr id="127" name="文本框 126"/>
          <p:cNvSpPr txBox="1"/>
          <p:nvPr/>
        </p:nvSpPr>
        <p:spPr>
          <a:xfrm>
            <a:off x="5312515" y="4788427"/>
            <a:ext cx="7029455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l"/>
              <a:defRPr sz="2400" b="1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zh-CN" altLang="en-US" sz="2800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 </a:t>
            </a:r>
            <a:r>
              <a:rPr lang="en-US" altLang="zh-CN" sz="2800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1 </a:t>
            </a:r>
            <a:r>
              <a:rPr lang="en-US" altLang="zh-CN" dirty="0">
                <a:sym typeface="+mn-ea"/>
              </a:rPr>
              <a:t>Top</a:t>
            </a:r>
            <a:r>
              <a:rPr lang="en-US" altLang="zh-CN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 </a:t>
            </a:r>
            <a:r>
              <a:rPr lang="en-US" altLang="zh-CN" dirty="0">
                <a:sym typeface="+mn-ea"/>
              </a:rPr>
              <a:t>Scientist, </a:t>
            </a:r>
          </a:p>
          <a:p>
            <a:r>
              <a:rPr lang="zh-CN" altLang="en-US" sz="2800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 </a:t>
            </a:r>
            <a:r>
              <a:rPr lang="en-US" altLang="zh-CN" sz="2800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6 </a:t>
            </a:r>
            <a:r>
              <a:rPr lang="en-US" altLang="zh-CN" dirty="0">
                <a:sym typeface="+mn-ea"/>
              </a:rPr>
              <a:t>Outstanding</a:t>
            </a:r>
            <a:r>
              <a:rPr lang="en-US" altLang="zh-CN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 </a:t>
            </a:r>
            <a:r>
              <a:rPr lang="en-US" altLang="zh-CN" dirty="0">
                <a:sym typeface="+mn-ea"/>
              </a:rPr>
              <a:t>Experts in Liaoning Province</a:t>
            </a:r>
          </a:p>
          <a:p>
            <a:r>
              <a:rPr lang="zh-CN" altLang="en-US" sz="2800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 </a:t>
            </a:r>
            <a:r>
              <a:rPr lang="en-US" altLang="zh-CN" sz="2800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17 </a:t>
            </a:r>
            <a:r>
              <a:rPr lang="en-US" altLang="zh-CN" dirty="0">
                <a:sym typeface="+mn-ea"/>
              </a:rPr>
              <a:t>Liaoning</a:t>
            </a:r>
            <a:r>
              <a:rPr lang="en-US" altLang="zh-CN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 </a:t>
            </a:r>
            <a:r>
              <a:rPr lang="en-US" altLang="zh-CN" dirty="0">
                <a:sym typeface="+mn-ea"/>
              </a:rPr>
              <a:t>Province</a:t>
            </a:r>
            <a:r>
              <a:rPr lang="en-US" altLang="zh-CN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 </a:t>
            </a:r>
            <a:r>
              <a:rPr lang="en-US" altLang="zh-CN" dirty="0">
                <a:sym typeface="+mn-ea"/>
              </a:rPr>
              <a:t>Prominent</a:t>
            </a:r>
            <a:r>
              <a:rPr lang="en-US" altLang="zh-CN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 </a:t>
            </a:r>
            <a:r>
              <a:rPr lang="en-US" altLang="zh-CN" dirty="0">
                <a:sym typeface="+mn-ea"/>
              </a:rPr>
              <a:t>Educators</a:t>
            </a:r>
          </a:p>
        </p:txBody>
      </p:sp>
    </p:spTree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9" b="15587"/>
          <a:stretch>
            <a:fillRect/>
          </a:stretch>
        </p:blipFill>
        <p:spPr>
          <a:xfrm>
            <a:off x="-5443" y="0"/>
            <a:ext cx="12197443" cy="620938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47757" y="0"/>
            <a:ext cx="5644244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879771" y="473202"/>
            <a:ext cx="5110843" cy="52629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0" fontAlgn="t" hangingPunct="0"/>
            <a:r>
              <a:rPr sz="24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SYUCT currently offers</a:t>
            </a:r>
            <a:endParaRPr lang="zh-CN" altLang="en-US" sz="2400" b="1" dirty="0">
              <a:solidFill>
                <a:srgbClr val="88201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marL="342900" indent="-342900" eaLnBrk="0" fontAlgn="t" hangingPunct="0">
              <a:buFont typeface="Wingdings" panose="05000000000000000000" pitchFamily="2" charset="2"/>
              <a:buChar char="ü"/>
            </a:pPr>
            <a:endParaRPr lang="zh-CN" altLang="en-US" sz="2400" b="1" dirty="0">
              <a:solidFill>
                <a:srgbClr val="88201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marL="457200" indent="-457200" eaLnBrk="0" fontAlgn="t" hangingPunct="0"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61</a:t>
            </a:r>
            <a:r>
              <a:rPr lang="zh-CN" altLang="en-US" sz="2400" b="1" dirty="0">
                <a:solidFill>
                  <a:srgbClr val="88201F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sz="24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undergraduate programs</a:t>
            </a:r>
            <a:r>
              <a:rPr lang="en-US" altLang="zh-CN" sz="24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en-US" sz="24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marL="457200" indent="-457200" eaLnBrk="0" fontAlgn="t" hangingPunct="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14</a:t>
            </a:r>
            <a:r>
              <a:rPr lang="zh-CN" altLang="en-US" sz="3200" b="1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sz="24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master programs of </a:t>
            </a:r>
            <a:r>
              <a:rPr lang="en-US" sz="24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first</a:t>
            </a:r>
            <a:r>
              <a:rPr sz="24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-level disciplines and are qualified for jointly-cultivation </a:t>
            </a:r>
            <a:r>
              <a:rPr sz="2400" b="1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PhD. students </a:t>
            </a:r>
            <a:r>
              <a:rPr sz="24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in multiple disciplines. Chemical Engineering and Technology was selected as the </a:t>
            </a:r>
            <a:r>
              <a:rPr sz="2400" b="1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“Double First</a:t>
            </a:r>
            <a:r>
              <a:rPr lang="en-US" altLang="zh-CN" sz="2400" b="1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-</a:t>
            </a:r>
            <a:r>
              <a:rPr sz="2400" b="1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Class Disciplines” </a:t>
            </a:r>
            <a:r>
              <a:rPr sz="24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in Liaoning Province. </a:t>
            </a:r>
            <a:endParaRPr lang="en-US" sz="2400" b="1" dirty="0">
              <a:solidFill>
                <a:srgbClr val="88201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marL="457200" indent="-457200" eaLnBrk="0" fontAlgn="t" hangingPunct="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16</a:t>
            </a:r>
            <a:r>
              <a:rPr sz="3200" b="1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programs</a:t>
            </a:r>
            <a:r>
              <a:rPr sz="24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were selected as the 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national</a:t>
            </a:r>
            <a:r>
              <a:rPr lang="en-US" sz="24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first-class</a:t>
            </a:r>
            <a:r>
              <a:rPr sz="2400" b="1" dirty="0">
                <a:solidFill>
                  <a:srgbClr val="FFFF00"/>
                </a:solidFill>
                <a:effectLst>
                  <a:glow rad="101600">
                    <a:srgbClr val="88201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programs</a:t>
            </a:r>
            <a:r>
              <a:rPr sz="2400" b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</p:spTree>
  </p:cSld>
  <p:clrMapOvr>
    <a:masterClrMapping/>
  </p:clrMapOvr>
  <p:transition>
    <p:blind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6209387"/>
            <a:ext cx="12192000" cy="648613"/>
          </a:xfrm>
          <a:prstGeom prst="rect">
            <a:avLst/>
          </a:prstGeom>
          <a:solidFill>
            <a:srgbClr val="882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" y="6209386"/>
            <a:ext cx="4613263" cy="64861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13813" y="357125"/>
            <a:ext cx="4588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 b="1">
                <a:solidFill>
                  <a:srgbClr val="88201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International Education</a:t>
            </a:r>
            <a:endParaRPr sz="3200" b="1" dirty="0">
              <a:solidFill>
                <a:srgbClr val="88201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直接连接符 2"/>
          <p:cNvSpPr>
            <a:spLocks noChangeShapeType="1"/>
          </p:cNvSpPr>
          <p:nvPr/>
        </p:nvSpPr>
        <p:spPr bwMode="auto">
          <a:xfrm flipH="1">
            <a:off x="5939750" y="692150"/>
            <a:ext cx="5375955" cy="5451475"/>
          </a:xfrm>
          <a:prstGeom prst="line">
            <a:avLst/>
          </a:prstGeom>
          <a:noFill/>
          <a:ln w="28575" cap="flat" cmpd="sng">
            <a:solidFill>
              <a:srgbClr val="88201F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椭圆 8"/>
          <p:cNvSpPr>
            <a:spLocks noChangeArrowheads="1"/>
          </p:cNvSpPr>
          <p:nvPr/>
        </p:nvSpPr>
        <p:spPr bwMode="auto">
          <a:xfrm>
            <a:off x="10630603" y="1257300"/>
            <a:ext cx="128587" cy="128588"/>
          </a:xfrm>
          <a:prstGeom prst="ellipse">
            <a:avLst/>
          </a:prstGeom>
          <a:solidFill>
            <a:srgbClr val="FFFFFF"/>
          </a:solidFill>
          <a:ln w="57150" cap="flat" cmpd="sng">
            <a:solidFill>
              <a:srgbClr val="BB8E51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10" name="圆角矩形 5"/>
          <p:cNvSpPr>
            <a:spLocks noChangeArrowheads="1"/>
          </p:cNvSpPr>
          <p:nvPr/>
        </p:nvSpPr>
        <p:spPr bwMode="auto">
          <a:xfrm flipH="1">
            <a:off x="6143857" y="649513"/>
            <a:ext cx="4138612" cy="1103313"/>
          </a:xfrm>
          <a:custGeom>
            <a:avLst/>
            <a:gdLst>
              <a:gd name="T0" fmla="*/ 0 w 4647853"/>
              <a:gd name="T1" fmla="*/ 0 h 1238876"/>
              <a:gd name="T2" fmla="*/ 4647853 w 4647853"/>
              <a:gd name="T3" fmla="*/ 1238876 h 1238876"/>
            </a:gdLst>
            <a:ahLst/>
            <a:cxnLst/>
            <a:rect l="T0" t="T1" r="T2" b="T3"/>
            <a:pathLst>
              <a:path w="4647853" h="1238876">
                <a:moveTo>
                  <a:pt x="918749" y="100069"/>
                </a:moveTo>
                <a:cubicBezTo>
                  <a:pt x="631909" y="100069"/>
                  <a:pt x="399380" y="332598"/>
                  <a:pt x="399380" y="619438"/>
                </a:cubicBezTo>
                <a:cubicBezTo>
                  <a:pt x="399380" y="906277"/>
                  <a:pt x="631909" y="1138806"/>
                  <a:pt x="918749" y="1138806"/>
                </a:cubicBezTo>
                <a:lnTo>
                  <a:pt x="3984467" y="1138807"/>
                </a:lnTo>
                <a:cubicBezTo>
                  <a:pt x="4271307" y="1138807"/>
                  <a:pt x="4503836" y="906278"/>
                  <a:pt x="4503836" y="619438"/>
                </a:cubicBezTo>
                <a:lnTo>
                  <a:pt x="4503837" y="619438"/>
                </a:lnTo>
                <a:cubicBezTo>
                  <a:pt x="4503837" y="332598"/>
                  <a:pt x="4271308" y="100069"/>
                  <a:pt x="3984468" y="100069"/>
                </a:cubicBezTo>
                <a:close/>
                <a:moveTo>
                  <a:pt x="874802" y="0"/>
                </a:moveTo>
                <a:lnTo>
                  <a:pt x="4028415" y="0"/>
                </a:lnTo>
                <a:cubicBezTo>
                  <a:pt x="4370521" y="0"/>
                  <a:pt x="4647853" y="277332"/>
                  <a:pt x="4647853" y="619438"/>
                </a:cubicBezTo>
                <a:lnTo>
                  <a:pt x="4647852" y="619438"/>
                </a:lnTo>
                <a:cubicBezTo>
                  <a:pt x="4647852" y="961544"/>
                  <a:pt x="4370520" y="1238876"/>
                  <a:pt x="4028414" y="1238876"/>
                </a:cubicBezTo>
                <a:lnTo>
                  <a:pt x="874802" y="1238875"/>
                </a:lnTo>
                <a:cubicBezTo>
                  <a:pt x="583271" y="1238875"/>
                  <a:pt x="338778" y="1037481"/>
                  <a:pt x="274630" y="765799"/>
                </a:cubicBezTo>
                <a:lnTo>
                  <a:pt x="0" y="662813"/>
                </a:lnTo>
                <a:lnTo>
                  <a:pt x="260853" y="564993"/>
                </a:lnTo>
                <a:cubicBezTo>
                  <a:pt x="285446" y="248244"/>
                  <a:pt x="551134" y="0"/>
                  <a:pt x="874802" y="0"/>
                </a:cubicBezTo>
                <a:close/>
              </a:path>
            </a:pathLst>
          </a:custGeom>
          <a:gradFill rotWithShape="1">
            <a:gsLst>
              <a:gs pos="0">
                <a:schemeClr val="accent4">
                  <a:lumMod val="75000"/>
                </a:schemeClr>
              </a:gs>
              <a:gs pos="54999">
                <a:schemeClr val="accent4">
                  <a:lumMod val="60000"/>
                  <a:lumOff val="40000"/>
                </a:schemeClr>
              </a:gs>
              <a:gs pos="55000">
                <a:srgbClr val="C00000"/>
              </a:gs>
              <a:gs pos="100000">
                <a:srgbClr val="88201F"/>
              </a:gs>
            </a:gsLst>
            <a:lin ang="5400000" scaled="1"/>
          </a:gradFill>
          <a:ln>
            <a:noFill/>
          </a:ln>
        </p:spPr>
        <p:txBody>
          <a:bodyPr anchor="ctr"/>
          <a:lstStyle/>
          <a:p>
            <a:pPr algn="ctr"/>
            <a:endParaRPr lang="zh-CN" altLang="zh-CN" b="1" i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11" name="椭圆 10"/>
          <p:cNvSpPr>
            <a:spLocks noChangeArrowheads="1"/>
          </p:cNvSpPr>
          <p:nvPr/>
        </p:nvSpPr>
        <p:spPr bwMode="auto">
          <a:xfrm>
            <a:off x="9368983" y="2527300"/>
            <a:ext cx="128588" cy="128588"/>
          </a:xfrm>
          <a:prstGeom prst="ellipse">
            <a:avLst/>
          </a:prstGeom>
          <a:solidFill>
            <a:srgbClr val="FFFFFF"/>
          </a:solidFill>
          <a:ln w="57150" cap="flat" cmpd="sng">
            <a:solidFill>
              <a:srgbClr val="BB8E51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12" name="椭圆 11"/>
          <p:cNvSpPr>
            <a:spLocks noChangeArrowheads="1"/>
          </p:cNvSpPr>
          <p:nvPr/>
        </p:nvSpPr>
        <p:spPr bwMode="auto">
          <a:xfrm>
            <a:off x="8152044" y="3779838"/>
            <a:ext cx="128588" cy="128587"/>
          </a:xfrm>
          <a:prstGeom prst="ellipse">
            <a:avLst/>
          </a:prstGeom>
          <a:solidFill>
            <a:srgbClr val="FFFFFF"/>
          </a:solidFill>
          <a:ln w="57150" cap="flat" cmpd="sng">
            <a:solidFill>
              <a:srgbClr val="BB8E51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13" name="椭圆 12"/>
          <p:cNvSpPr>
            <a:spLocks noChangeArrowheads="1"/>
          </p:cNvSpPr>
          <p:nvPr/>
        </p:nvSpPr>
        <p:spPr bwMode="auto">
          <a:xfrm>
            <a:off x="6951439" y="5000625"/>
            <a:ext cx="128588" cy="127000"/>
          </a:xfrm>
          <a:prstGeom prst="ellipse">
            <a:avLst/>
          </a:prstGeom>
          <a:solidFill>
            <a:srgbClr val="FFFFFF"/>
          </a:solidFill>
          <a:ln w="57150" cap="flat" cmpd="sng">
            <a:solidFill>
              <a:srgbClr val="BB8E51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/>
        </p:nvSpPr>
        <p:spPr bwMode="auto">
          <a:xfrm flipH="1">
            <a:off x="10985741" y="1142744"/>
            <a:ext cx="1008063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zh-CN" sz="3200" b="1" i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2019</a:t>
            </a:r>
            <a:endParaRPr lang="zh-CN" altLang="en-US" sz="3200" b="1" i="1" dirty="0">
              <a:solidFill>
                <a:srgbClr val="88201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439715" y="781910"/>
            <a:ext cx="367946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400" b="1" i="1" dirty="0">
                <a:solidFill>
                  <a:srgbClr val="88201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400 international students from 30 countries</a:t>
            </a:r>
          </a:p>
        </p:txBody>
      </p:sp>
      <p:sp>
        <p:nvSpPr>
          <p:cNvPr id="17" name="TextBox 11"/>
          <p:cNvSpPr>
            <a:spLocks noChangeArrowheads="1"/>
          </p:cNvSpPr>
          <p:nvPr/>
        </p:nvSpPr>
        <p:spPr bwMode="auto">
          <a:xfrm flipH="1">
            <a:off x="9728123" y="2412744"/>
            <a:ext cx="1008063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zh-CN" sz="3200" b="1" i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2006</a:t>
            </a:r>
            <a:endParaRPr lang="zh-CN" altLang="en-US" sz="3200" b="1" i="1" dirty="0">
              <a:solidFill>
                <a:srgbClr val="88201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18" name="TextBox 11"/>
          <p:cNvSpPr>
            <a:spLocks noChangeArrowheads="1"/>
          </p:cNvSpPr>
          <p:nvPr/>
        </p:nvSpPr>
        <p:spPr bwMode="auto">
          <a:xfrm flipH="1">
            <a:off x="8489508" y="3653997"/>
            <a:ext cx="1008063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zh-CN" sz="3200" b="1" i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1995</a:t>
            </a:r>
            <a:endParaRPr lang="zh-CN" altLang="en-US" sz="3200" b="1" i="1" dirty="0">
              <a:solidFill>
                <a:srgbClr val="88201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19" name="TextBox 11"/>
          <p:cNvSpPr>
            <a:spLocks noChangeArrowheads="1"/>
          </p:cNvSpPr>
          <p:nvPr/>
        </p:nvSpPr>
        <p:spPr bwMode="auto">
          <a:xfrm flipH="1">
            <a:off x="7271385" y="4884481"/>
            <a:ext cx="1008063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zh-CN" sz="3200" b="1" i="1" dirty="0">
                <a:solidFill>
                  <a:srgbClr val="88201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1953</a:t>
            </a:r>
            <a:endParaRPr lang="zh-CN" altLang="en-US" sz="3200" b="1" i="1" dirty="0">
              <a:solidFill>
                <a:srgbClr val="88201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21" name="圆角矩形 5"/>
          <p:cNvSpPr>
            <a:spLocks noChangeArrowheads="1"/>
          </p:cNvSpPr>
          <p:nvPr/>
        </p:nvSpPr>
        <p:spPr bwMode="auto">
          <a:xfrm flipH="1">
            <a:off x="4945176" y="1892665"/>
            <a:ext cx="4138612" cy="1103313"/>
          </a:xfrm>
          <a:custGeom>
            <a:avLst/>
            <a:gdLst>
              <a:gd name="T0" fmla="*/ 0 w 4647853"/>
              <a:gd name="T1" fmla="*/ 0 h 1238876"/>
              <a:gd name="T2" fmla="*/ 4647853 w 4647853"/>
              <a:gd name="T3" fmla="*/ 1238876 h 1238876"/>
            </a:gdLst>
            <a:ahLst/>
            <a:cxnLst/>
            <a:rect l="T0" t="T1" r="T2" b="T3"/>
            <a:pathLst>
              <a:path w="4647853" h="1238876">
                <a:moveTo>
                  <a:pt x="918749" y="100069"/>
                </a:moveTo>
                <a:cubicBezTo>
                  <a:pt x="631909" y="100069"/>
                  <a:pt x="399380" y="332598"/>
                  <a:pt x="399380" y="619438"/>
                </a:cubicBezTo>
                <a:cubicBezTo>
                  <a:pt x="399380" y="906277"/>
                  <a:pt x="631909" y="1138806"/>
                  <a:pt x="918749" y="1138806"/>
                </a:cubicBezTo>
                <a:lnTo>
                  <a:pt x="3984467" y="1138807"/>
                </a:lnTo>
                <a:cubicBezTo>
                  <a:pt x="4271307" y="1138807"/>
                  <a:pt x="4503836" y="906278"/>
                  <a:pt x="4503836" y="619438"/>
                </a:cubicBezTo>
                <a:lnTo>
                  <a:pt x="4503837" y="619438"/>
                </a:lnTo>
                <a:cubicBezTo>
                  <a:pt x="4503837" y="332598"/>
                  <a:pt x="4271308" y="100069"/>
                  <a:pt x="3984468" y="100069"/>
                </a:cubicBezTo>
                <a:close/>
                <a:moveTo>
                  <a:pt x="874802" y="0"/>
                </a:moveTo>
                <a:lnTo>
                  <a:pt x="4028415" y="0"/>
                </a:lnTo>
                <a:cubicBezTo>
                  <a:pt x="4370521" y="0"/>
                  <a:pt x="4647853" y="277332"/>
                  <a:pt x="4647853" y="619438"/>
                </a:cubicBezTo>
                <a:lnTo>
                  <a:pt x="4647852" y="619438"/>
                </a:lnTo>
                <a:cubicBezTo>
                  <a:pt x="4647852" y="961544"/>
                  <a:pt x="4370520" y="1238876"/>
                  <a:pt x="4028414" y="1238876"/>
                </a:cubicBezTo>
                <a:lnTo>
                  <a:pt x="874802" y="1238875"/>
                </a:lnTo>
                <a:cubicBezTo>
                  <a:pt x="583271" y="1238875"/>
                  <a:pt x="338778" y="1037481"/>
                  <a:pt x="274630" y="765799"/>
                </a:cubicBezTo>
                <a:lnTo>
                  <a:pt x="0" y="662813"/>
                </a:lnTo>
                <a:lnTo>
                  <a:pt x="260853" y="564993"/>
                </a:lnTo>
                <a:cubicBezTo>
                  <a:pt x="285446" y="248244"/>
                  <a:pt x="551134" y="0"/>
                  <a:pt x="874802" y="0"/>
                </a:cubicBezTo>
                <a:close/>
              </a:path>
            </a:pathLst>
          </a:custGeom>
          <a:gradFill rotWithShape="1">
            <a:gsLst>
              <a:gs pos="0">
                <a:schemeClr val="accent4">
                  <a:lumMod val="75000"/>
                </a:schemeClr>
              </a:gs>
              <a:gs pos="54999">
                <a:schemeClr val="accent4">
                  <a:lumMod val="60000"/>
                  <a:lumOff val="40000"/>
                </a:schemeClr>
              </a:gs>
              <a:gs pos="55000">
                <a:srgbClr val="C00000"/>
              </a:gs>
              <a:gs pos="100000">
                <a:srgbClr val="88201F"/>
              </a:gs>
            </a:gsLst>
            <a:lin ang="5400000" scaled="1"/>
          </a:gradFill>
          <a:ln>
            <a:noFill/>
          </a:ln>
        </p:spPr>
        <p:txBody>
          <a:bodyPr anchor="ctr"/>
          <a:lstStyle/>
          <a:p>
            <a:pPr algn="ctr"/>
            <a:endParaRPr lang="zh-CN" altLang="zh-CN" b="1" i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22" name="圆角矩形 5"/>
          <p:cNvSpPr>
            <a:spLocks noChangeArrowheads="1"/>
          </p:cNvSpPr>
          <p:nvPr/>
        </p:nvSpPr>
        <p:spPr bwMode="auto">
          <a:xfrm flipH="1">
            <a:off x="3672797" y="3135817"/>
            <a:ext cx="4138612" cy="1103313"/>
          </a:xfrm>
          <a:custGeom>
            <a:avLst/>
            <a:gdLst>
              <a:gd name="T0" fmla="*/ 0 w 4647853"/>
              <a:gd name="T1" fmla="*/ 0 h 1238876"/>
              <a:gd name="T2" fmla="*/ 4647853 w 4647853"/>
              <a:gd name="T3" fmla="*/ 1238876 h 1238876"/>
            </a:gdLst>
            <a:ahLst/>
            <a:cxnLst/>
            <a:rect l="T0" t="T1" r="T2" b="T3"/>
            <a:pathLst>
              <a:path w="4647853" h="1238876">
                <a:moveTo>
                  <a:pt x="918749" y="100069"/>
                </a:moveTo>
                <a:cubicBezTo>
                  <a:pt x="631909" y="100069"/>
                  <a:pt x="399380" y="332598"/>
                  <a:pt x="399380" y="619438"/>
                </a:cubicBezTo>
                <a:cubicBezTo>
                  <a:pt x="399380" y="906277"/>
                  <a:pt x="631909" y="1138806"/>
                  <a:pt x="918749" y="1138806"/>
                </a:cubicBezTo>
                <a:lnTo>
                  <a:pt x="3984467" y="1138807"/>
                </a:lnTo>
                <a:cubicBezTo>
                  <a:pt x="4271307" y="1138807"/>
                  <a:pt x="4503836" y="906278"/>
                  <a:pt x="4503836" y="619438"/>
                </a:cubicBezTo>
                <a:lnTo>
                  <a:pt x="4503837" y="619438"/>
                </a:lnTo>
                <a:cubicBezTo>
                  <a:pt x="4503837" y="332598"/>
                  <a:pt x="4271308" y="100069"/>
                  <a:pt x="3984468" y="100069"/>
                </a:cubicBezTo>
                <a:close/>
                <a:moveTo>
                  <a:pt x="874802" y="0"/>
                </a:moveTo>
                <a:lnTo>
                  <a:pt x="4028415" y="0"/>
                </a:lnTo>
                <a:cubicBezTo>
                  <a:pt x="4370521" y="0"/>
                  <a:pt x="4647853" y="277332"/>
                  <a:pt x="4647853" y="619438"/>
                </a:cubicBezTo>
                <a:lnTo>
                  <a:pt x="4647852" y="619438"/>
                </a:lnTo>
                <a:cubicBezTo>
                  <a:pt x="4647852" y="961544"/>
                  <a:pt x="4370520" y="1238876"/>
                  <a:pt x="4028414" y="1238876"/>
                </a:cubicBezTo>
                <a:lnTo>
                  <a:pt x="874802" y="1238875"/>
                </a:lnTo>
                <a:cubicBezTo>
                  <a:pt x="583271" y="1238875"/>
                  <a:pt x="338778" y="1037481"/>
                  <a:pt x="274630" y="765799"/>
                </a:cubicBezTo>
                <a:lnTo>
                  <a:pt x="0" y="662813"/>
                </a:lnTo>
                <a:lnTo>
                  <a:pt x="260853" y="564993"/>
                </a:lnTo>
                <a:cubicBezTo>
                  <a:pt x="285446" y="248244"/>
                  <a:pt x="551134" y="0"/>
                  <a:pt x="874802" y="0"/>
                </a:cubicBezTo>
                <a:close/>
              </a:path>
            </a:pathLst>
          </a:custGeom>
          <a:gradFill rotWithShape="1">
            <a:gsLst>
              <a:gs pos="0">
                <a:schemeClr val="accent4">
                  <a:lumMod val="75000"/>
                </a:schemeClr>
              </a:gs>
              <a:gs pos="54999">
                <a:schemeClr val="accent4">
                  <a:lumMod val="60000"/>
                  <a:lumOff val="40000"/>
                </a:schemeClr>
              </a:gs>
              <a:gs pos="55000">
                <a:srgbClr val="C00000"/>
              </a:gs>
              <a:gs pos="100000">
                <a:srgbClr val="88201F"/>
              </a:gs>
            </a:gsLst>
            <a:lin ang="5400000" scaled="1"/>
          </a:gradFill>
          <a:ln>
            <a:noFill/>
          </a:ln>
        </p:spPr>
        <p:txBody>
          <a:bodyPr anchor="ctr"/>
          <a:lstStyle/>
          <a:p>
            <a:pPr algn="ctr"/>
            <a:endParaRPr lang="zh-CN" altLang="zh-CN" b="1" i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23" name="圆角矩形 5"/>
          <p:cNvSpPr>
            <a:spLocks noChangeArrowheads="1"/>
          </p:cNvSpPr>
          <p:nvPr/>
        </p:nvSpPr>
        <p:spPr bwMode="auto">
          <a:xfrm flipH="1">
            <a:off x="2466956" y="4378969"/>
            <a:ext cx="4138612" cy="1103313"/>
          </a:xfrm>
          <a:custGeom>
            <a:avLst/>
            <a:gdLst>
              <a:gd name="T0" fmla="*/ 0 w 4647853"/>
              <a:gd name="T1" fmla="*/ 0 h 1238876"/>
              <a:gd name="T2" fmla="*/ 4647853 w 4647853"/>
              <a:gd name="T3" fmla="*/ 1238876 h 1238876"/>
            </a:gdLst>
            <a:ahLst/>
            <a:cxnLst/>
            <a:rect l="T0" t="T1" r="T2" b="T3"/>
            <a:pathLst>
              <a:path w="4647853" h="1238876">
                <a:moveTo>
                  <a:pt x="918749" y="100069"/>
                </a:moveTo>
                <a:cubicBezTo>
                  <a:pt x="631909" y="100069"/>
                  <a:pt x="399380" y="332598"/>
                  <a:pt x="399380" y="619438"/>
                </a:cubicBezTo>
                <a:cubicBezTo>
                  <a:pt x="399380" y="906277"/>
                  <a:pt x="631909" y="1138806"/>
                  <a:pt x="918749" y="1138806"/>
                </a:cubicBezTo>
                <a:lnTo>
                  <a:pt x="3984467" y="1138807"/>
                </a:lnTo>
                <a:cubicBezTo>
                  <a:pt x="4271307" y="1138807"/>
                  <a:pt x="4503836" y="906278"/>
                  <a:pt x="4503836" y="619438"/>
                </a:cubicBezTo>
                <a:lnTo>
                  <a:pt x="4503837" y="619438"/>
                </a:lnTo>
                <a:cubicBezTo>
                  <a:pt x="4503837" y="332598"/>
                  <a:pt x="4271308" y="100069"/>
                  <a:pt x="3984468" y="100069"/>
                </a:cubicBezTo>
                <a:close/>
                <a:moveTo>
                  <a:pt x="874802" y="0"/>
                </a:moveTo>
                <a:lnTo>
                  <a:pt x="4028415" y="0"/>
                </a:lnTo>
                <a:cubicBezTo>
                  <a:pt x="4370521" y="0"/>
                  <a:pt x="4647853" y="277332"/>
                  <a:pt x="4647853" y="619438"/>
                </a:cubicBezTo>
                <a:lnTo>
                  <a:pt x="4647852" y="619438"/>
                </a:lnTo>
                <a:cubicBezTo>
                  <a:pt x="4647852" y="961544"/>
                  <a:pt x="4370520" y="1238876"/>
                  <a:pt x="4028414" y="1238876"/>
                </a:cubicBezTo>
                <a:lnTo>
                  <a:pt x="874802" y="1238875"/>
                </a:lnTo>
                <a:cubicBezTo>
                  <a:pt x="583271" y="1238875"/>
                  <a:pt x="338778" y="1037481"/>
                  <a:pt x="274630" y="765799"/>
                </a:cubicBezTo>
                <a:lnTo>
                  <a:pt x="0" y="662813"/>
                </a:lnTo>
                <a:lnTo>
                  <a:pt x="260853" y="564993"/>
                </a:lnTo>
                <a:cubicBezTo>
                  <a:pt x="285446" y="248244"/>
                  <a:pt x="551134" y="0"/>
                  <a:pt x="874802" y="0"/>
                </a:cubicBezTo>
                <a:close/>
              </a:path>
            </a:pathLst>
          </a:custGeom>
          <a:gradFill rotWithShape="1">
            <a:gsLst>
              <a:gs pos="0">
                <a:schemeClr val="accent4">
                  <a:lumMod val="75000"/>
                </a:schemeClr>
              </a:gs>
              <a:gs pos="54999">
                <a:schemeClr val="accent4">
                  <a:lumMod val="60000"/>
                  <a:lumOff val="40000"/>
                </a:schemeClr>
              </a:gs>
              <a:gs pos="55000">
                <a:srgbClr val="C00000"/>
              </a:gs>
              <a:gs pos="100000">
                <a:srgbClr val="88201F"/>
              </a:gs>
            </a:gsLst>
            <a:lin ang="5400000" scaled="1"/>
          </a:gra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i="1">
              <a:solidFill>
                <a:srgbClr val="FFFFFF"/>
              </a:solidFill>
              <a:latin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277980" y="2028822"/>
            <a:ext cx="3679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400" b="1" i="1">
                <a:solidFill>
                  <a:srgbClr val="88201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International Education School Founded</a:t>
            </a:r>
          </a:p>
        </p:txBody>
      </p:sp>
      <p:sp>
        <p:nvSpPr>
          <p:cNvPr id="25" name="矩形 24"/>
          <p:cNvSpPr/>
          <p:nvPr/>
        </p:nvSpPr>
        <p:spPr>
          <a:xfrm>
            <a:off x="4065199" y="3271974"/>
            <a:ext cx="2671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ct val="35000"/>
              </a:spcAft>
            </a:pPr>
            <a:r>
              <a:rPr lang="en-US" altLang="zh-CN" sz="2400" b="1" i="1" dirty="0">
                <a:solidFill>
                  <a:srgbClr val="88201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First Batch of Degree Students </a:t>
            </a:r>
          </a:p>
        </p:txBody>
      </p:sp>
      <p:sp>
        <p:nvSpPr>
          <p:cNvPr id="26" name="矩形 25"/>
          <p:cNvSpPr/>
          <p:nvPr/>
        </p:nvSpPr>
        <p:spPr>
          <a:xfrm>
            <a:off x="2865561" y="4515126"/>
            <a:ext cx="3272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ct val="35000"/>
              </a:spcAft>
            </a:pPr>
            <a:r>
              <a:rPr lang="en-US" altLang="zh-CN" sz="2400" b="1" i="1" dirty="0">
                <a:solidFill>
                  <a:srgbClr val="88201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First Batch of International Students</a:t>
            </a:r>
          </a:p>
        </p:txBody>
      </p:sp>
    </p:spTree>
  </p:cSld>
  <p:clrMapOvr>
    <a:masterClrMapping/>
  </p:clrMapOvr>
  <p:transition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f7347bb-272a-4141-be67-34584dc2319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f7347bb-272a-4141-be67-34584dc2319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f7347bb-272a-4141-be67-34584dc23197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1317</Words>
  <Application>Microsoft Office PowerPoint</Application>
  <PresentationFormat>宽屏</PresentationFormat>
  <Paragraphs>271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Xingkai SC</vt:lpstr>
      <vt:lpstr>华文楷体</vt:lpstr>
      <vt:lpstr>宋体</vt:lpstr>
      <vt:lpstr>微软雅黑</vt:lpstr>
      <vt:lpstr>Agency FB</vt:lpstr>
      <vt:lpstr>Arial</vt:lpstr>
      <vt:lpstr>Calibri</vt:lpstr>
      <vt:lpstr>Calibri Light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W dawn</cp:lastModifiedBy>
  <cp:revision>193</cp:revision>
  <dcterms:created xsi:type="dcterms:W3CDTF">2020-12-21T07:58:00Z</dcterms:created>
  <dcterms:modified xsi:type="dcterms:W3CDTF">2023-04-17T02:28:18Z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2052-11.1.0.9991</vt:lpwstr>
  </property>
  <property fmtid="{D5CDD505-2E9C-101B-9397-08002B2CF9AE}" pid="3" name="ICV">
    <vt:lpwstr>C45AEC86B341488E933C26209A1F3F33</vt:lpwstr>
  </property>
</Properties>
</file>