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762" r:id="rId2"/>
    <p:sldId id="706" r:id="rId3"/>
    <p:sldId id="976" r:id="rId4"/>
    <p:sldId id="708" r:id="rId5"/>
    <p:sldId id="973" r:id="rId6"/>
    <p:sldId id="710" r:id="rId7"/>
    <p:sldId id="963" r:id="rId8"/>
    <p:sldId id="546" r:id="rId9"/>
    <p:sldId id="682" r:id="rId10"/>
    <p:sldId id="947" r:id="rId11"/>
    <p:sldId id="948" r:id="rId12"/>
    <p:sldId id="1019" r:id="rId13"/>
    <p:sldId id="952" r:id="rId14"/>
    <p:sldId id="927" r:id="rId15"/>
    <p:sldId id="928" r:id="rId16"/>
    <p:sldId id="979" r:id="rId17"/>
    <p:sldId id="978" r:id="rId18"/>
    <p:sldId id="931" r:id="rId19"/>
    <p:sldId id="977" r:id="rId20"/>
    <p:sldId id="1018" r:id="rId21"/>
    <p:sldId id="930" r:id="rId22"/>
    <p:sldId id="924" r:id="rId23"/>
    <p:sldId id="925" r:id="rId24"/>
    <p:sldId id="980" r:id="rId25"/>
    <p:sldId id="934" r:id="rId26"/>
    <p:sldId id="935" r:id="rId27"/>
    <p:sldId id="937" r:id="rId28"/>
    <p:sldId id="941" r:id="rId29"/>
    <p:sldId id="1010" r:id="rId30"/>
    <p:sldId id="936" r:id="rId31"/>
    <p:sldId id="1009" r:id="rId32"/>
    <p:sldId id="938" r:id="rId33"/>
    <p:sldId id="939" r:id="rId34"/>
    <p:sldId id="940" r:id="rId35"/>
    <p:sldId id="970" r:id="rId36"/>
    <p:sldId id="297" r:id="rId37"/>
  </p:sldIdLst>
  <p:sldSz cx="12192000" cy="6858000"/>
  <p:notesSz cx="7104063" cy="10234613"/>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5">
          <p15:clr>
            <a:srgbClr val="A4A3A4"/>
          </p15:clr>
        </p15:guide>
        <p15:guide id="2" pos="383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FFFF"/>
    <a:srgbClr val="21438A"/>
    <a:srgbClr val="F3F4F4"/>
    <a:srgbClr val="C00000"/>
    <a:srgbClr val="C8E3FB"/>
    <a:srgbClr val="ED7D31"/>
    <a:srgbClr val="23456D"/>
    <a:srgbClr val="1E3D61"/>
    <a:srgbClr val="1C3A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0" autoAdjust="0"/>
    <p:restoredTop sz="81349" autoAdjust="0"/>
  </p:normalViewPr>
  <p:slideViewPr>
    <p:cSldViewPr snapToGrid="0">
      <p:cViewPr varScale="1">
        <p:scale>
          <a:sx n="70" d="100"/>
          <a:sy n="70" d="100"/>
        </p:scale>
        <p:origin x="1051" y="43"/>
      </p:cViewPr>
      <p:guideLst>
        <p:guide orient="horz" pos="2075"/>
        <p:guide pos="383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2023/2/28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070349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自</a:t>
            </a:r>
            <a:r>
              <a:rPr lang="en-US" altLang="zh-CN" sz="1200" b="0" i="0" kern="1200" dirty="0">
                <a:solidFill>
                  <a:schemeClr val="tx1"/>
                </a:solidFill>
                <a:effectLst/>
                <a:latin typeface="+mn-lt"/>
                <a:ea typeface="+mn-ea"/>
                <a:cs typeface="+mn-cs"/>
              </a:rPr>
              <a:t>2016</a:t>
            </a:r>
            <a:r>
              <a:rPr lang="zh-CN" altLang="en-US" sz="1200" b="0" i="0" kern="1200" dirty="0">
                <a:solidFill>
                  <a:schemeClr val="tx1"/>
                </a:solidFill>
                <a:effectLst/>
                <a:latin typeface="+mn-lt"/>
                <a:ea typeface="+mn-ea"/>
                <a:cs typeface="+mn-cs"/>
              </a:rPr>
              <a:t>年以来，承担 各类科研项目</a:t>
            </a:r>
            <a:r>
              <a:rPr lang="en-US" altLang="zh-CN" sz="1200" b="0" i="0" kern="1200" dirty="0">
                <a:solidFill>
                  <a:schemeClr val="tx1"/>
                </a:solidFill>
                <a:effectLst/>
                <a:latin typeface="+mn-lt"/>
                <a:ea typeface="+mn-ea"/>
                <a:cs typeface="+mn-cs"/>
              </a:rPr>
              <a:t>5000</a:t>
            </a:r>
            <a:r>
              <a:rPr lang="zh-CN" altLang="en-US" sz="1200" b="0" i="0" kern="1200" dirty="0">
                <a:solidFill>
                  <a:schemeClr val="tx1"/>
                </a:solidFill>
                <a:effectLst/>
                <a:latin typeface="+mn-lt"/>
                <a:ea typeface="+mn-ea"/>
                <a:cs typeface="+mn-cs"/>
              </a:rPr>
              <a:t>多项，发表</a:t>
            </a:r>
            <a:r>
              <a:rPr lang="en-US" altLang="zh-CN" sz="1200" b="0" i="0" kern="1200" dirty="0">
                <a:solidFill>
                  <a:schemeClr val="tx1"/>
                </a:solidFill>
                <a:effectLst/>
                <a:latin typeface="+mn-lt"/>
                <a:ea typeface="+mn-ea"/>
                <a:cs typeface="+mn-cs"/>
              </a:rPr>
              <a:t>SCI</a:t>
            </a:r>
            <a:r>
              <a:rPr lang="zh-CN" altLang="en-US" sz="1200" b="0" i="0" kern="1200" dirty="0">
                <a:solidFill>
                  <a:schemeClr val="tx1"/>
                </a:solidFill>
                <a:effectLst/>
                <a:latin typeface="+mn-lt"/>
                <a:ea typeface="+mn-ea"/>
                <a:cs typeface="+mn-cs"/>
              </a:rPr>
              <a:t>收录论文</a:t>
            </a:r>
            <a:r>
              <a:rPr lang="en-US" altLang="zh-CN" sz="1200" b="0" i="0" kern="1200" dirty="0">
                <a:solidFill>
                  <a:schemeClr val="tx1"/>
                </a:solidFill>
                <a:effectLst/>
                <a:latin typeface="+mn-lt"/>
                <a:ea typeface="+mn-ea"/>
                <a:cs typeface="+mn-cs"/>
              </a:rPr>
              <a:t>8400</a:t>
            </a:r>
            <a:r>
              <a:rPr lang="zh-CN" altLang="en-US" sz="1200" b="0" i="0" kern="1200" dirty="0">
                <a:solidFill>
                  <a:schemeClr val="tx1"/>
                </a:solidFill>
                <a:effectLst/>
                <a:latin typeface="+mn-lt"/>
                <a:ea typeface="+mn-ea"/>
                <a:cs typeface="+mn-cs"/>
              </a:rPr>
              <a:t>多篇。获中华医学科技奖、福建省科技进步奖、福建医学科技奖等</a:t>
            </a:r>
            <a:r>
              <a:rPr lang="en-US" altLang="zh-CN" sz="1200" b="0" i="0" kern="1200" dirty="0">
                <a:solidFill>
                  <a:schemeClr val="tx1"/>
                </a:solidFill>
                <a:effectLst/>
                <a:latin typeface="+mn-lt"/>
                <a:ea typeface="+mn-ea"/>
                <a:cs typeface="+mn-cs"/>
              </a:rPr>
              <a:t>143</a:t>
            </a:r>
            <a:r>
              <a:rPr lang="zh-CN" altLang="en-US" sz="1200" b="0" i="0" kern="1200" dirty="0">
                <a:solidFill>
                  <a:schemeClr val="tx1"/>
                </a:solidFill>
                <a:effectLst/>
                <a:latin typeface="+mn-lt"/>
                <a:ea typeface="+mn-ea"/>
                <a:cs typeface="+mn-cs"/>
              </a:rPr>
              <a:t>项</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Fujian Medical University has started the enrollment of international students since 1995. Overseas Education College of FJMU was established in July 2008. In 2009, FJMU was approved by Ministry of Education to enroll MBBS students. In 2011, after passing the assessment of Ministry of Education, FJMU became one of the universities that are entitled to enroll CSC Scholarship students. In 2013, FJMU passed the assessment of MBBS teaching program by Ministry of Education.</a:t>
            </a:r>
            <a:endParaRPr lang="zh-CN"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我校自</a:t>
            </a:r>
            <a:r>
              <a:rPr lang="en-US" altLang="zh-CN" sz="1200" b="0" i="0" kern="1200" dirty="0">
                <a:solidFill>
                  <a:schemeClr val="tx1"/>
                </a:solidFill>
                <a:effectLst/>
                <a:latin typeface="+mn-lt"/>
                <a:ea typeface="+mn-ea"/>
                <a:cs typeface="+mn-cs"/>
              </a:rPr>
              <a:t>1995</a:t>
            </a:r>
            <a:r>
              <a:rPr lang="zh-CN" altLang="en-US" sz="1200" b="0" i="0" kern="1200" dirty="0">
                <a:solidFill>
                  <a:schemeClr val="tx1"/>
                </a:solidFill>
                <a:effectLst/>
                <a:latin typeface="+mn-lt"/>
                <a:ea typeface="+mn-ea"/>
                <a:cs typeface="+mn-cs"/>
              </a:rPr>
              <a:t>年开始招收来华留学学历生，随后海外教育规模不断发展壮大。</a:t>
            </a:r>
            <a:r>
              <a:rPr lang="en-US" altLang="zh-CN" sz="1200" b="0" i="0" kern="1200" dirty="0">
                <a:solidFill>
                  <a:schemeClr val="tx1"/>
                </a:solidFill>
                <a:effectLst/>
                <a:latin typeface="+mn-lt"/>
                <a:ea typeface="+mn-ea"/>
                <a:cs typeface="+mn-cs"/>
              </a:rPr>
              <a:t>2009</a:t>
            </a:r>
            <a:r>
              <a:rPr lang="zh-CN" altLang="en-US" sz="1200" b="0" i="0" kern="1200" dirty="0">
                <a:solidFill>
                  <a:schemeClr val="tx1"/>
                </a:solidFill>
                <a:effectLst/>
                <a:latin typeface="+mn-lt"/>
                <a:ea typeface="+mn-ea"/>
                <a:cs typeface="+mn-cs"/>
              </a:rPr>
              <a:t>年获教育部批准开始招收英语授课本科临床医学专业（</a:t>
            </a:r>
            <a:r>
              <a:rPr lang="en-US" altLang="zh-CN" sz="1200" b="0" i="0" kern="1200" dirty="0">
                <a:solidFill>
                  <a:schemeClr val="tx1"/>
                </a:solidFill>
                <a:effectLst/>
                <a:latin typeface="+mn-lt"/>
                <a:ea typeface="+mn-ea"/>
                <a:cs typeface="+mn-cs"/>
              </a:rPr>
              <a:t>MBBS</a:t>
            </a:r>
            <a:r>
              <a:rPr lang="zh-CN" altLang="en-US" sz="1200" b="0" i="0" kern="1200" dirty="0">
                <a:solidFill>
                  <a:schemeClr val="tx1"/>
                </a:solidFill>
                <a:effectLst/>
                <a:latin typeface="+mn-lt"/>
                <a:ea typeface="+mn-ea"/>
                <a:cs typeface="+mn-cs"/>
              </a:rPr>
              <a:t>）来华留学生。</a:t>
            </a:r>
            <a:r>
              <a:rPr lang="en-US" altLang="zh-CN" sz="1200" b="0" i="0" kern="1200" dirty="0">
                <a:solidFill>
                  <a:schemeClr val="tx1"/>
                </a:solidFill>
                <a:effectLst/>
                <a:latin typeface="+mn-lt"/>
                <a:ea typeface="+mn-ea"/>
                <a:cs typeface="+mn-cs"/>
              </a:rPr>
              <a:t>2011</a:t>
            </a:r>
            <a:r>
              <a:rPr lang="zh-CN" altLang="en-US" sz="1200" b="0" i="0" kern="1200" dirty="0">
                <a:solidFill>
                  <a:schemeClr val="tx1"/>
                </a:solidFill>
                <a:effectLst/>
                <a:latin typeface="+mn-lt"/>
                <a:ea typeface="+mn-ea"/>
                <a:cs typeface="+mn-cs"/>
              </a:rPr>
              <a:t>年获教育部批准成为中国政府奖学金来华留学生接受院校。</a:t>
            </a:r>
            <a:r>
              <a:rPr lang="en-US" altLang="zh-CN" sz="1200" b="0" i="0" kern="1200" dirty="0">
                <a:solidFill>
                  <a:schemeClr val="tx1"/>
                </a:solidFill>
                <a:effectLst/>
                <a:latin typeface="+mn-lt"/>
                <a:ea typeface="+mn-ea"/>
                <a:cs typeface="+mn-cs"/>
              </a:rPr>
              <a:t>2013</a:t>
            </a:r>
            <a:r>
              <a:rPr lang="zh-CN" altLang="en-US" sz="1200" b="0" i="0" kern="1200" dirty="0">
                <a:solidFill>
                  <a:schemeClr val="tx1"/>
                </a:solidFill>
                <a:effectLst/>
                <a:latin typeface="+mn-lt"/>
                <a:ea typeface="+mn-ea"/>
                <a:cs typeface="+mn-cs"/>
              </a:rPr>
              <a:t>年通过教育部组织的来华留学生临床医学专业（英语授课）本科教学工作专项检查评估。</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Currently, there are about 320 international students from over 44 countries in FJMU. Most of them are enrolled in undergraduate programs or postgraduate programs in clinical medicine that are taught in English or other medical programs taught in Chinese (for CSC Scholarship students).</a:t>
            </a:r>
            <a:endParaRPr lang="zh-CN"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目前，我校共有来自</a:t>
            </a:r>
            <a:r>
              <a:rPr lang="en-US" altLang="zh-CN" sz="1200" b="0" i="0" kern="1200" dirty="0">
                <a:solidFill>
                  <a:schemeClr val="tx1"/>
                </a:solidFill>
                <a:effectLst/>
                <a:latin typeface="+mn-lt"/>
                <a:ea typeface="+mn-ea"/>
                <a:cs typeface="+mn-cs"/>
              </a:rPr>
              <a:t>44</a:t>
            </a:r>
            <a:r>
              <a:rPr lang="zh-CN" altLang="en-US" sz="1200" b="0" i="0" kern="1200" dirty="0">
                <a:solidFill>
                  <a:schemeClr val="tx1"/>
                </a:solidFill>
                <a:effectLst/>
                <a:latin typeface="+mn-lt"/>
                <a:ea typeface="+mn-ea"/>
                <a:cs typeface="+mn-cs"/>
              </a:rPr>
              <a:t>个国家和地区的</a:t>
            </a:r>
            <a:r>
              <a:rPr lang="en-US" altLang="zh-CN" sz="1200" b="0" i="0" kern="1200" dirty="0">
                <a:solidFill>
                  <a:schemeClr val="tx1"/>
                </a:solidFill>
                <a:effectLst/>
                <a:latin typeface="+mn-lt"/>
                <a:ea typeface="+mn-ea"/>
                <a:cs typeface="+mn-cs"/>
              </a:rPr>
              <a:t>320</a:t>
            </a:r>
            <a:r>
              <a:rPr lang="zh-CN" altLang="en-US" sz="1200" b="0" i="0" kern="1200" dirty="0">
                <a:solidFill>
                  <a:schemeClr val="tx1"/>
                </a:solidFill>
                <a:effectLst/>
                <a:latin typeface="+mn-lt"/>
                <a:ea typeface="+mn-ea"/>
                <a:cs typeface="+mn-cs"/>
              </a:rPr>
              <a:t>多名来华留学生。培养层次涵盖本科和研究生（硕士及博士研究生），授课语言有英语和汉语。</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So here’s the disciplines and majors for bachelor. Undergraduate programs in clinical medicine (MBBS</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that is taught in English or other medical programs taught in Chinese.</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57199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order to help foreign students to prepare for their livings and professional studies in China, we set up a pre-medicine program for applicant.</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Our enrollment is open to international applicants all the year, and the registration and courses start annually in September to October. Anyone can register and submit any applications anywhere at anytime to the following online application portals. Make sure you remember our FJMU agency code 10392 when applying for CGS.</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sz="1200" dirty="0">
                <a:solidFill>
                  <a:srgbClr val="374456"/>
                </a:solidFill>
                <a:latin typeface="Times New Roman" panose="02020603050405020304" pitchFamily="18" charset="0"/>
                <a:cs typeface="Times New Roman" panose="02020603050405020304" pitchFamily="18" charset="0"/>
              </a:rPr>
              <a:t>国奖：</a:t>
            </a:r>
            <a:r>
              <a:rPr lang="en-US" altLang="zh-CN" sz="1200" dirty="0">
                <a:solidFill>
                  <a:srgbClr val="374456"/>
                </a:solidFill>
                <a:latin typeface="Times New Roman" panose="02020603050405020304" pitchFamily="18" charset="0"/>
                <a:cs typeface="Times New Roman" panose="02020603050405020304" pitchFamily="18" charset="0"/>
              </a:rPr>
              <a:t>In order to promote the mutual understanding, cooperation and exchanges in various fields between China and other countries, the Chinese government has set up a series of scholarship programs to sponsor international students in Chinese universities.</a:t>
            </a:r>
          </a:p>
          <a:p>
            <a:r>
              <a:rPr lang="en-US" altLang="zh-CN" sz="1200" dirty="0">
                <a:solidFill>
                  <a:srgbClr val="374456"/>
                </a:solidFill>
                <a:latin typeface="Times New Roman" panose="02020603050405020304" pitchFamily="18" charset="0"/>
                <a:cs typeface="Times New Roman" panose="02020603050405020304" pitchFamily="18" charset="0"/>
              </a:rPr>
              <a:t>China Scholarship Council (hereinafter referred to as CSC), entrusted by the Ministry of Education of the People’s Republic of China (hereinafter referred to as MOE), is responsible for the enrollment and the administration of Chinese Government Scholarship programs.</a:t>
            </a:r>
          </a:p>
          <a:p>
            <a:r>
              <a:rPr lang="zh-CN" altLang="en-US" dirty="0"/>
              <a:t>省奖：</a:t>
            </a:r>
            <a:r>
              <a:rPr lang="en-US" altLang="zh-CN" sz="1200" dirty="0">
                <a:solidFill>
                  <a:srgbClr val="374456"/>
                </a:solidFill>
                <a:latin typeface="Times New Roman" panose="02020603050405020304" pitchFamily="18" charset="0"/>
                <a:cs typeface="Times New Roman" panose="02020603050405020304" pitchFamily="18" charset="0"/>
              </a:rPr>
              <a:t>In order to attract and encourage more outstanding international students to study for undergrad &amp; postgrad degrees in FJMU, we provide a series of scholarship programs for outstanding international students. </a:t>
            </a:r>
          </a:p>
          <a:p>
            <a:r>
              <a:rPr lang="en-US" altLang="zh-CN" sz="1200" dirty="0">
                <a:solidFill>
                  <a:srgbClr val="374456"/>
                </a:solidFill>
                <a:latin typeface="Times New Roman" panose="02020603050405020304" pitchFamily="18" charset="0"/>
                <a:cs typeface="Times New Roman" panose="02020603050405020304" pitchFamily="18" charset="0"/>
              </a:rPr>
              <a:t>FJMU,</a:t>
            </a:r>
            <a:r>
              <a:rPr lang="zh-CN" altLang="en-US" sz="1200" dirty="0">
                <a:solidFill>
                  <a:srgbClr val="374456"/>
                </a:solidFill>
                <a:latin typeface="Times New Roman" panose="02020603050405020304" pitchFamily="18" charset="0"/>
                <a:cs typeface="Times New Roman" panose="02020603050405020304" pitchFamily="18" charset="0"/>
              </a:rPr>
              <a:t> </a:t>
            </a:r>
            <a:r>
              <a:rPr lang="en-US" altLang="zh-CN" sz="1200" dirty="0">
                <a:solidFill>
                  <a:srgbClr val="374456"/>
                </a:solidFill>
                <a:latin typeface="Times New Roman" panose="02020603050405020304" pitchFamily="18" charset="0"/>
                <a:cs typeface="Times New Roman" panose="02020603050405020304" pitchFamily="18" charset="0"/>
              </a:rPr>
              <a:t>entrusted by the Dept. of Education of Fujian Province, is responsible for the enrollment, nomination and the administration of </a:t>
            </a:r>
            <a:r>
              <a:rPr lang="en-US" altLang="zh-CN" sz="1200" b="1" i="1" u="sng" dirty="0">
                <a:solidFill>
                  <a:srgbClr val="374456"/>
                </a:solidFill>
                <a:latin typeface="Times New Roman" panose="02020603050405020304" pitchFamily="18" charset="0"/>
                <a:cs typeface="Times New Roman" panose="02020603050405020304" pitchFamily="18" charset="0"/>
              </a:rPr>
              <a:t>Fujian Provincial Government Scholarship Program for Foreign Students</a:t>
            </a:r>
            <a:r>
              <a:rPr lang="en-US" altLang="zh-CN" sz="1200" dirty="0">
                <a:solidFill>
                  <a:srgbClr val="374456"/>
                </a:solidFill>
                <a:latin typeface="Times New Roman" panose="02020603050405020304" pitchFamily="18" charset="0"/>
                <a:cs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Categories of scholarships for international students in the University</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1. Freshman Scholarship;</a:t>
            </a:r>
          </a:p>
          <a:p>
            <a:r>
              <a:rPr lang="zh-CN" altLang="zh-CN" sz="1200" kern="1200" dirty="0">
                <a:solidFill>
                  <a:schemeClr val="tx1"/>
                </a:solidFill>
                <a:effectLst/>
                <a:latin typeface="+mn-lt"/>
                <a:ea typeface="+mn-ea"/>
                <a:cs typeface="+mn-cs"/>
              </a:rPr>
              <a:t>2. Outstanding International Student Scholarship;</a:t>
            </a:r>
          </a:p>
          <a:p>
            <a:r>
              <a:rPr lang="zh-CN" altLang="zh-CN" sz="1200" kern="1200" dirty="0">
                <a:solidFill>
                  <a:schemeClr val="tx1"/>
                </a:solidFill>
                <a:effectLst/>
                <a:latin typeface="+mn-lt"/>
                <a:ea typeface="+mn-ea"/>
                <a:cs typeface="+mn-cs"/>
              </a:rPr>
              <a:t>3. Academic Progress Scholarship;</a:t>
            </a:r>
          </a:p>
          <a:p>
            <a:r>
              <a:rPr lang="zh-CN" altLang="zh-CN" sz="1200" kern="1200" dirty="0">
                <a:solidFill>
                  <a:schemeClr val="tx1"/>
                </a:solidFill>
                <a:effectLst/>
                <a:latin typeface="+mn-lt"/>
                <a:ea typeface="+mn-ea"/>
                <a:cs typeface="+mn-cs"/>
              </a:rPr>
              <a:t>4. </a:t>
            </a:r>
            <a:r>
              <a:rPr lang="en-US" altLang="zh-CN" sz="1200" kern="1200" dirty="0">
                <a:solidFill>
                  <a:schemeClr val="tx1"/>
                </a:solidFill>
                <a:effectLst/>
                <a:latin typeface="+mn-lt"/>
                <a:ea typeface="+mn-ea"/>
                <a:cs typeface="+mn-cs"/>
              </a:rPr>
              <a:t>Excellent</a:t>
            </a:r>
            <a:r>
              <a:rPr lang="zh-CN" altLang="zh-CN" sz="1200" kern="1200" dirty="0">
                <a:solidFill>
                  <a:schemeClr val="tx1"/>
                </a:solidFill>
                <a:effectLst/>
                <a:latin typeface="+mn-lt"/>
                <a:ea typeface="+mn-ea"/>
                <a:cs typeface="+mn-cs"/>
              </a:rPr>
              <a:t> Intern Scholarship;</a:t>
            </a:r>
          </a:p>
          <a:p>
            <a:r>
              <a:rPr lang="zh-CN" altLang="zh-CN" sz="1200" kern="1200" dirty="0">
                <a:solidFill>
                  <a:schemeClr val="tx1"/>
                </a:solidFill>
                <a:effectLst/>
                <a:latin typeface="+mn-lt"/>
                <a:ea typeface="+mn-ea"/>
                <a:cs typeface="+mn-cs"/>
              </a:rPr>
              <a:t>5. Chinese Learning Scholarship</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dirty="0"/>
              <a:t>福州市，简称“榕”，别称榕城，是福建省省会，是海峡西岸经济区中心城市之一、滨江滨海生态园林城市 </a:t>
            </a:r>
            <a:r>
              <a:rPr lang="en-US" altLang="zh-CN" dirty="0"/>
              <a:t> </a:t>
            </a:r>
            <a:r>
              <a:rPr lang="zh-CN" altLang="en-US" dirty="0"/>
              <a:t>。地处中国华东地区、福建东部、闽江下游及沿海地区，与台湾省隔海相望，是中国东南沿海重要都市、首批对外开放的沿海开放城市、海洋经济发展示范区， </a:t>
            </a:r>
            <a:r>
              <a:rPr lang="en-US" altLang="zh-CN" dirty="0"/>
              <a:t>[7]  </a:t>
            </a:r>
            <a:r>
              <a:rPr lang="zh-CN" altLang="en-US" dirty="0"/>
              <a:t>海上丝绸之路门户以及中国（福建）自由贸易试验区组成部分；是近代中国最早开放的五个通商口岸之一。</a:t>
            </a:r>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FJMU was founded in 1937, Through 85 years’ construction and development, it has became an integral education system offering bachelor's, master's and doctor's degree programs, integrating teaching, scientific research, medical treatment, social services. </a:t>
            </a: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福建医科大学创建于</a:t>
            </a:r>
            <a:r>
              <a:rPr lang="en-US" altLang="zh-CN" sz="1200" b="0" i="0" kern="1200" dirty="0">
                <a:solidFill>
                  <a:schemeClr val="tx1"/>
                </a:solidFill>
                <a:effectLst/>
                <a:latin typeface="+mn-lt"/>
                <a:ea typeface="+mn-ea"/>
                <a:cs typeface="+mn-cs"/>
              </a:rPr>
              <a:t>1937</a:t>
            </a:r>
            <a:r>
              <a:rPr lang="zh-CN" altLang="en-US" sz="1200" b="0" i="0" kern="1200" dirty="0">
                <a:solidFill>
                  <a:schemeClr val="tx1"/>
                </a:solidFill>
                <a:effectLst/>
                <a:latin typeface="+mn-lt"/>
                <a:ea typeface="+mn-ea"/>
                <a:cs typeface="+mn-cs"/>
              </a:rPr>
              <a:t>年，是我国建校较早的公立本科医学院校之一。</a:t>
            </a:r>
            <a:r>
              <a:rPr lang="en-US" altLang="zh-CN" sz="1200" b="0" i="0" kern="1200" dirty="0">
                <a:solidFill>
                  <a:schemeClr val="tx1"/>
                </a:solidFill>
                <a:effectLst/>
                <a:latin typeface="+mn-lt"/>
                <a:ea typeface="+mn-ea"/>
                <a:cs typeface="+mn-cs"/>
              </a:rPr>
              <a:t>80</a:t>
            </a:r>
            <a:r>
              <a:rPr lang="zh-CN" altLang="en-US" sz="1200" b="0" i="0" kern="1200" dirty="0">
                <a:solidFill>
                  <a:schemeClr val="tx1"/>
                </a:solidFill>
                <a:effectLst/>
                <a:latin typeface="+mn-lt"/>
                <a:ea typeface="+mn-ea"/>
                <a:cs typeface="+mn-cs"/>
              </a:rPr>
              <a:t>多年来，学校秉承“勤奋、严谨、求实、创新”的校训，砥砺“改善国民卫生的先锋，东南医药界的柱石”的初心，形成了“以人为本、求是至臻”的办学理念和“自强不息、追求卓越”的学校精神，孕育了“崇真向善、精诚致远”的校风、“厚德敬业”的教风和“博学笃行”的学风，推动学校各项事业不断向前发展。</a:t>
            </a:r>
            <a:r>
              <a:rPr lang="en-US" altLang="zh-CN" sz="1200" b="0" i="0" kern="1200" dirty="0">
                <a:solidFill>
                  <a:schemeClr val="tx1"/>
                </a:solidFill>
                <a:effectLst/>
                <a:latin typeface="+mn-lt"/>
                <a:ea typeface="+mn-ea"/>
                <a:cs typeface="+mn-cs"/>
              </a:rPr>
              <a:t>2020</a:t>
            </a:r>
            <a:r>
              <a:rPr lang="zh-CN" altLang="en-US" sz="1200" b="0" i="0" kern="1200" dirty="0">
                <a:solidFill>
                  <a:schemeClr val="tx1"/>
                </a:solidFill>
                <a:effectLst/>
                <a:latin typeface="+mn-lt"/>
                <a:ea typeface="+mn-ea"/>
                <a:cs typeface="+mn-cs"/>
              </a:rPr>
              <a:t>年，学校荣获第二届全国文明校园称号。</a:t>
            </a:r>
            <a:endParaRPr lang="zh-CN" altLang="en-US" b="0" dirty="0"/>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have 2 campuses located at Qishan and </a:t>
            </a:r>
            <a:r>
              <a:rPr lang="en-US" altLang="zh-CN" sz="1200" kern="1200" dirty="0" err="1">
                <a:solidFill>
                  <a:schemeClr val="tx1"/>
                </a:solidFill>
                <a:effectLst/>
                <a:latin typeface="+mn-lt"/>
                <a:ea typeface="+mn-ea"/>
                <a:cs typeface="+mn-cs"/>
              </a:rPr>
              <a:t>Wushan</a:t>
            </a:r>
            <a:r>
              <a:rPr lang="en-US" altLang="zh-CN" sz="1200" kern="1200" dirty="0">
                <a:solidFill>
                  <a:schemeClr val="tx1"/>
                </a:solidFill>
                <a:effectLst/>
                <a:latin typeface="+mn-lt"/>
                <a:ea typeface="+mn-ea"/>
                <a:cs typeface="+mn-cs"/>
              </a:rPr>
              <a:t> Campus respectively, OEC locates at Qishan Campus, it is the main campus of FJMU.</a:t>
            </a:r>
          </a:p>
          <a:p>
            <a:r>
              <a:rPr lang="zh-CN" altLang="en-US" sz="1200" b="0" i="0" kern="1200" dirty="0">
                <a:solidFill>
                  <a:schemeClr val="tx1"/>
                </a:solidFill>
                <a:effectLst/>
                <a:latin typeface="+mn-lt"/>
                <a:ea typeface="+mn-ea"/>
                <a:cs typeface="+mn-cs"/>
              </a:rPr>
              <a:t>学校是一所以医为主，多学科协调发展，具有完整人才培养体系的福建省“双一流”建设高校，是福建省卫生人才培养中心、医学科学研究中心和医疗卫生服务中心。现有上街、台江</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个校区，规划占地约</a:t>
            </a:r>
            <a:r>
              <a:rPr lang="en-US" altLang="zh-CN" sz="1200" b="0" i="0" kern="1200" dirty="0">
                <a:solidFill>
                  <a:schemeClr val="tx1"/>
                </a:solidFill>
                <a:effectLst/>
                <a:latin typeface="+mn-lt"/>
                <a:ea typeface="+mn-ea"/>
                <a:cs typeface="+mn-cs"/>
              </a:rPr>
              <a:t>1550</a:t>
            </a:r>
            <a:r>
              <a:rPr lang="zh-CN" altLang="en-US" sz="1200" b="0" i="0" kern="1200" dirty="0">
                <a:solidFill>
                  <a:schemeClr val="tx1"/>
                </a:solidFill>
                <a:effectLst/>
                <a:latin typeface="+mn-lt"/>
                <a:ea typeface="+mn-ea"/>
                <a:cs typeface="+mn-cs"/>
              </a:rPr>
              <a:t>亩。</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FJMU has set up 23 schools and provides 30 majors. OEC is one of the key schools of FJMU</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79032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 now, it has an enrollment of over 18,000 full-time students, of whom nearly 320 are international students, more than 5,500 are master’s program learners and doctoral programs learners currently.</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1924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FJMU has a faculty of over 13,000. Among 1,600 full-time teachers, those with Doctoral degrees account for 56%, senior professional title account for 69% and there are over 370 doctoral supervisors and 1776 master supervisors</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1. </a:t>
            </a:r>
            <a:r>
              <a:rPr lang="zh-CN" altLang="en-US" sz="1200" b="0" i="0" kern="1200" dirty="0">
                <a:solidFill>
                  <a:schemeClr val="tx1"/>
                </a:solidFill>
                <a:effectLst/>
                <a:latin typeface="+mn-lt"/>
                <a:ea typeface="+mn-ea"/>
                <a:cs typeface="+mn-cs"/>
              </a:rPr>
              <a:t>我校现有专任教师（含临床教师）</a:t>
            </a:r>
            <a:r>
              <a:rPr lang="en-US" altLang="zh-CN" sz="1200" b="0" i="0" kern="1200" dirty="0">
                <a:solidFill>
                  <a:schemeClr val="tx1"/>
                </a:solidFill>
                <a:effectLst/>
                <a:latin typeface="+mn-lt"/>
                <a:ea typeface="+mn-ea"/>
                <a:cs typeface="+mn-cs"/>
              </a:rPr>
              <a:t>1632</a:t>
            </a:r>
            <a:r>
              <a:rPr lang="zh-CN" altLang="en-US" sz="1200" b="0" i="0" kern="1200" dirty="0">
                <a:solidFill>
                  <a:schemeClr val="tx1"/>
                </a:solidFill>
                <a:effectLst/>
                <a:latin typeface="+mn-lt"/>
                <a:ea typeface="+mn-ea"/>
                <a:cs typeface="+mn-cs"/>
              </a:rPr>
              <a:t>人，其中具有博士学位教师占</a:t>
            </a:r>
            <a:r>
              <a:rPr lang="en-US" altLang="zh-CN" sz="1200" b="0" i="0" kern="1200" dirty="0">
                <a:solidFill>
                  <a:schemeClr val="tx1"/>
                </a:solidFill>
                <a:effectLst/>
                <a:latin typeface="+mn-lt"/>
                <a:ea typeface="+mn-ea"/>
                <a:cs typeface="+mn-cs"/>
              </a:rPr>
              <a:t>56.32%</a:t>
            </a:r>
            <a:r>
              <a:rPr lang="zh-CN" altLang="en-US" sz="1200" b="0" i="0" kern="1200" dirty="0">
                <a:solidFill>
                  <a:schemeClr val="tx1"/>
                </a:solidFill>
                <a:effectLst/>
                <a:latin typeface="+mn-lt"/>
                <a:ea typeface="+mn-ea"/>
                <a:cs typeface="+mn-cs"/>
              </a:rPr>
              <a:t>，具有高级职称教师占</a:t>
            </a:r>
            <a:r>
              <a:rPr lang="en-US" altLang="zh-CN" sz="1200" b="0" i="0" kern="1200" dirty="0">
                <a:solidFill>
                  <a:schemeClr val="tx1"/>
                </a:solidFill>
                <a:effectLst/>
                <a:latin typeface="+mn-lt"/>
                <a:ea typeface="+mn-ea"/>
                <a:cs typeface="+mn-cs"/>
              </a:rPr>
              <a:t>69.14%</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 </a:t>
            </a:r>
            <a:r>
              <a:rPr lang="zh-CN" altLang="en-US" sz="1200" b="0" i="0" kern="1200" dirty="0">
                <a:solidFill>
                  <a:schemeClr val="tx1"/>
                </a:solidFill>
                <a:effectLst/>
                <a:latin typeface="+mn-lt"/>
                <a:ea typeface="+mn-ea"/>
                <a:cs typeface="+mn-cs"/>
              </a:rPr>
              <a:t>现有教职医护员工</a:t>
            </a:r>
            <a:r>
              <a:rPr lang="en-US" altLang="zh-CN" sz="1200" b="0" i="0" kern="1200" dirty="0">
                <a:solidFill>
                  <a:schemeClr val="tx1"/>
                </a:solidFill>
                <a:effectLst/>
                <a:latin typeface="+mn-lt"/>
                <a:ea typeface="+mn-ea"/>
                <a:cs typeface="+mn-cs"/>
              </a:rPr>
              <a:t>13000</a:t>
            </a:r>
            <a:r>
              <a:rPr lang="zh-CN" altLang="en-US" sz="1200" b="0" i="0" kern="1200" dirty="0">
                <a:solidFill>
                  <a:schemeClr val="tx1"/>
                </a:solidFill>
                <a:effectLst/>
                <a:latin typeface="+mn-lt"/>
                <a:ea typeface="+mn-ea"/>
                <a:cs typeface="+mn-cs"/>
              </a:rPr>
              <a:t>多人（含附属医院），在校全日制学生</a:t>
            </a:r>
            <a:r>
              <a:rPr lang="en-US" altLang="zh-CN" sz="1200" b="0" i="0" kern="1200" dirty="0">
                <a:solidFill>
                  <a:schemeClr val="tx1"/>
                </a:solidFill>
                <a:effectLst/>
                <a:latin typeface="+mn-lt"/>
                <a:ea typeface="+mn-ea"/>
                <a:cs typeface="+mn-cs"/>
              </a:rPr>
              <a:t>17000</a:t>
            </a:r>
            <a:r>
              <a:rPr lang="zh-CN" altLang="en-US" sz="1200" b="0" i="0" kern="1200" dirty="0">
                <a:solidFill>
                  <a:schemeClr val="tx1"/>
                </a:solidFill>
                <a:effectLst/>
                <a:latin typeface="+mn-lt"/>
                <a:ea typeface="+mn-ea"/>
                <a:cs typeface="+mn-cs"/>
              </a:rPr>
              <a:t>多人</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There are 6 doctor programs in Level I academic disciplines, 9 master programs in Level I academic disciplines, 9 master programs in professional disciplines, and 30 Bachelor programs.</a:t>
            </a:r>
            <a:endParaRPr lang="zh-CN"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现有临床医学、基础医学、口腔医学、公共卫生与预防医学、药学、护理学等博士学位授权一级学科</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个，临床医学、口腔医学等博士专业学位授权点</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个；硕士学位授权一级学科</a:t>
            </a:r>
            <a:r>
              <a:rPr lang="en-US" altLang="zh-CN" sz="1200" b="0" i="0" kern="1200" dirty="0">
                <a:solidFill>
                  <a:schemeClr val="tx1"/>
                </a:solidFill>
                <a:effectLst/>
                <a:latin typeface="+mn-lt"/>
                <a:ea typeface="+mn-ea"/>
                <a:cs typeface="+mn-cs"/>
              </a:rPr>
              <a:t>8</a:t>
            </a:r>
            <a:r>
              <a:rPr lang="zh-CN" altLang="en-US" sz="1200" b="0" i="0" kern="1200" dirty="0">
                <a:solidFill>
                  <a:schemeClr val="tx1"/>
                </a:solidFill>
                <a:effectLst/>
                <a:latin typeface="+mn-lt"/>
                <a:ea typeface="+mn-ea"/>
                <a:cs typeface="+mn-cs"/>
              </a:rPr>
              <a:t>个，硕士专业学位授权点</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个。</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FJMU boasts 4 directly affiliated hospitals, 11 non-directly affiliated hospitals, 27 clinical teaching-oriented hospitals and 90 professional practice teaching bases, forming a relatively complete system for clinical teaching and practice teaching.</a:t>
            </a:r>
            <a:endParaRPr lang="zh-CN"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学校拥有附属协和医院、附属第一医院、附属第二医院、附属第三医院、附属口腔医院、附属平潭协和医院等</a:t>
            </a:r>
            <a:r>
              <a:rPr lang="en-US" altLang="zh-CN" sz="1200" b="0" i="0" kern="1200" dirty="0">
                <a:solidFill>
                  <a:schemeClr val="tx1"/>
                </a:solidFill>
                <a:effectLst/>
                <a:latin typeface="+mn-lt"/>
                <a:ea typeface="+mn-ea"/>
                <a:cs typeface="+mn-cs"/>
              </a:rPr>
              <a:t>6</a:t>
            </a:r>
            <a:r>
              <a:rPr lang="zh-CN" altLang="en-US" sz="1200" b="0" i="0" kern="1200" dirty="0">
                <a:solidFill>
                  <a:schemeClr val="tx1"/>
                </a:solidFill>
                <a:effectLst/>
                <a:latin typeface="+mn-lt"/>
                <a:ea typeface="+mn-ea"/>
                <a:cs typeface="+mn-cs"/>
              </a:rPr>
              <a:t>所直属附属医院，编制床位数</a:t>
            </a:r>
            <a:r>
              <a:rPr lang="en-US" altLang="zh-CN" sz="1200" b="0" i="0" kern="1200" dirty="0">
                <a:solidFill>
                  <a:schemeClr val="tx1"/>
                </a:solidFill>
                <a:effectLst/>
                <a:latin typeface="+mn-lt"/>
                <a:ea typeface="+mn-ea"/>
                <a:cs typeface="+mn-cs"/>
              </a:rPr>
              <a:t>8500</a:t>
            </a:r>
            <a:r>
              <a:rPr lang="zh-CN" altLang="en-US" sz="1200" b="0" i="0" kern="1200" dirty="0">
                <a:solidFill>
                  <a:schemeClr val="tx1"/>
                </a:solidFill>
                <a:effectLst/>
                <a:latin typeface="+mn-lt"/>
                <a:ea typeface="+mn-ea"/>
                <a:cs typeface="+mn-cs"/>
              </a:rPr>
              <a:t>多张。拥有协和临床医学院、第一临床医学院、第二临床医学院、第三临床医学院、省立临床医学院、福总临床医学院、妇儿临床医学院等</a:t>
            </a:r>
            <a:r>
              <a:rPr lang="en-US" altLang="zh-CN" sz="1200" b="0" i="0" kern="1200" dirty="0">
                <a:solidFill>
                  <a:schemeClr val="tx1"/>
                </a:solidFill>
                <a:effectLst/>
                <a:latin typeface="+mn-lt"/>
                <a:ea typeface="+mn-ea"/>
                <a:cs typeface="+mn-cs"/>
              </a:rPr>
              <a:t>7</a:t>
            </a:r>
            <a:r>
              <a:rPr lang="zh-CN" altLang="en-US" sz="1200" b="0" i="0" kern="1200" dirty="0">
                <a:solidFill>
                  <a:schemeClr val="tx1"/>
                </a:solidFill>
                <a:effectLst/>
                <a:latin typeface="+mn-lt"/>
                <a:ea typeface="+mn-ea"/>
                <a:cs typeface="+mn-cs"/>
              </a:rPr>
              <a:t>所临床医学院。在福建省设有非直属附属医院</a:t>
            </a:r>
            <a:r>
              <a:rPr lang="en-US" altLang="zh-CN" sz="1200" b="0" i="0" kern="1200" dirty="0">
                <a:solidFill>
                  <a:schemeClr val="tx1"/>
                </a:solidFill>
                <a:effectLst/>
                <a:latin typeface="+mn-lt"/>
                <a:ea typeface="+mn-ea"/>
                <a:cs typeface="+mn-cs"/>
              </a:rPr>
              <a:t>13</a:t>
            </a:r>
            <a:r>
              <a:rPr lang="zh-CN" altLang="en-US" sz="1200" b="0" i="0" kern="1200" dirty="0">
                <a:solidFill>
                  <a:schemeClr val="tx1"/>
                </a:solidFill>
                <a:effectLst/>
                <a:latin typeface="+mn-lt"/>
                <a:ea typeface="+mn-ea"/>
                <a:cs typeface="+mn-cs"/>
              </a:rPr>
              <a:t>所，临床教学医院</a:t>
            </a:r>
            <a:r>
              <a:rPr lang="en-US" altLang="zh-CN" sz="1200" b="0" i="0" kern="1200" dirty="0">
                <a:solidFill>
                  <a:schemeClr val="tx1"/>
                </a:solidFill>
                <a:effectLst/>
                <a:latin typeface="+mn-lt"/>
                <a:ea typeface="+mn-ea"/>
                <a:cs typeface="+mn-cs"/>
              </a:rPr>
              <a:t>23</a:t>
            </a:r>
            <a:r>
              <a:rPr lang="zh-CN" altLang="en-US" sz="1200" b="0" i="0" kern="1200" dirty="0">
                <a:solidFill>
                  <a:schemeClr val="tx1"/>
                </a:solidFill>
                <a:effectLst/>
                <a:latin typeface="+mn-lt"/>
                <a:ea typeface="+mn-ea"/>
                <a:cs typeface="+mn-cs"/>
              </a:rPr>
              <a:t>所，专业实践教学基地</a:t>
            </a:r>
            <a:r>
              <a:rPr lang="en-US" altLang="zh-CN" sz="1200" b="0" i="0" kern="1200" dirty="0">
                <a:solidFill>
                  <a:schemeClr val="tx1"/>
                </a:solidFill>
                <a:effectLst/>
                <a:latin typeface="+mn-lt"/>
                <a:ea typeface="+mn-ea"/>
                <a:cs typeface="+mn-cs"/>
              </a:rPr>
              <a:t>96</a:t>
            </a:r>
            <a:r>
              <a:rPr lang="zh-CN" altLang="en-US" sz="1200" b="0" i="0" kern="1200" dirty="0">
                <a:solidFill>
                  <a:schemeClr val="tx1"/>
                </a:solidFill>
                <a:effectLst/>
                <a:latin typeface="+mn-lt"/>
                <a:ea typeface="+mn-ea"/>
                <a:cs typeface="+mn-cs"/>
              </a:rPr>
              <a:t>个。</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直角三角形 6"/>
          <p:cNvSpPr/>
          <p:nvPr/>
        </p:nvSpPr>
        <p:spPr>
          <a:xfrm flipV="1">
            <a:off x="-1" y="-1"/>
            <a:ext cx="4332849" cy="6858000"/>
          </a:xfrm>
          <a:prstGeom prst="rtTriangle">
            <a:avLst/>
          </a:prstGeom>
          <a:solidFill>
            <a:srgbClr val="E90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5"/>
          <p:cNvSpPr/>
          <p:nvPr/>
        </p:nvSpPr>
        <p:spPr>
          <a:xfrm rot="3889513" flipH="1" flipV="1">
            <a:off x="6561705" y="-3562451"/>
            <a:ext cx="3358335" cy="7128454"/>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 name="connsiteX0-25" fmla="*/ 263254 w 3358335"/>
              <a:gd name="connsiteY0-26" fmla="*/ 2631627 h 7128454"/>
              <a:gd name="connsiteX1-27" fmla="*/ 3358335 w 3358335"/>
              <a:gd name="connsiteY1-28" fmla="*/ 0 h 7128454"/>
              <a:gd name="connsiteX2-29" fmla="*/ 0 w 3358335"/>
              <a:gd name="connsiteY2-30" fmla="*/ 7128454 h 7128454"/>
              <a:gd name="connsiteX3-31" fmla="*/ 263254 w 3358335"/>
              <a:gd name="connsiteY3-32" fmla="*/ 2631627 h 7128454"/>
            </a:gdLst>
            <a:ahLst/>
            <a:cxnLst>
              <a:cxn ang="0">
                <a:pos x="connsiteX0-1" y="connsiteY0-2"/>
              </a:cxn>
              <a:cxn ang="0">
                <a:pos x="connsiteX1-3" y="connsiteY1-4"/>
              </a:cxn>
              <a:cxn ang="0">
                <a:pos x="connsiteX2-5" y="connsiteY2-6"/>
              </a:cxn>
              <a:cxn ang="0">
                <a:pos x="connsiteX3-7" y="connsiteY3-8"/>
              </a:cxn>
            </a:cxnLst>
            <a:rect l="l" t="t" r="r" b="b"/>
            <a:pathLst>
              <a:path w="3358335" h="7128454">
                <a:moveTo>
                  <a:pt x="263254" y="2631627"/>
                </a:moveTo>
                <a:lnTo>
                  <a:pt x="3358335" y="0"/>
                </a:lnTo>
                <a:lnTo>
                  <a:pt x="0" y="7128454"/>
                </a:lnTo>
                <a:lnTo>
                  <a:pt x="263254" y="2631627"/>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V="1">
            <a:off x="-17871" y="-14068"/>
            <a:ext cx="4332849" cy="6858000"/>
          </a:xfrm>
          <a:prstGeom prst="rtTriangle">
            <a:avLst/>
          </a:pr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rot="3889513" flipH="1" flipV="1">
            <a:off x="143291" y="-282765"/>
            <a:ext cx="4649292" cy="7422333"/>
          </a:xfrm>
          <a:custGeom>
            <a:avLst/>
            <a:gdLst>
              <a:gd name="connsiteX0" fmla="*/ 4649292 w 4649292"/>
              <a:gd name="connsiteY0" fmla="*/ 6824994 h 7422333"/>
              <a:gd name="connsiteX1" fmla="*/ 4634186 w 4649292"/>
              <a:gd name="connsiteY1" fmla="*/ 6857133 h 7422333"/>
              <a:gd name="connsiteX2" fmla="*/ 0 w 4649292"/>
              <a:gd name="connsiteY2" fmla="*/ 7422333 h 7422333"/>
              <a:gd name="connsiteX3" fmla="*/ 310532 w 4649292"/>
              <a:gd name="connsiteY3" fmla="*/ 0 h 7422333"/>
            </a:gdLst>
            <a:ahLst/>
            <a:cxnLst>
              <a:cxn ang="0">
                <a:pos x="connsiteX0" y="connsiteY0"/>
              </a:cxn>
              <a:cxn ang="0">
                <a:pos x="connsiteX1" y="connsiteY1"/>
              </a:cxn>
              <a:cxn ang="0">
                <a:pos x="connsiteX2" y="connsiteY2"/>
              </a:cxn>
              <a:cxn ang="0">
                <a:pos x="connsiteX3" y="connsiteY3"/>
              </a:cxn>
            </a:cxnLst>
            <a:rect l="l" t="t" r="r" b="b"/>
            <a:pathLst>
              <a:path w="4649292" h="7422333">
                <a:moveTo>
                  <a:pt x="4649292" y="6824994"/>
                </a:moveTo>
                <a:lnTo>
                  <a:pt x="4634186" y="6857133"/>
                </a:lnTo>
                <a:lnTo>
                  <a:pt x="0" y="7422333"/>
                </a:lnTo>
                <a:lnTo>
                  <a:pt x="310532" y="0"/>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5"/>
          <p:cNvSpPr/>
          <p:nvPr/>
        </p:nvSpPr>
        <p:spPr>
          <a:xfrm rot="3889513">
            <a:off x="4150818" y="209083"/>
            <a:ext cx="4667167" cy="2631627"/>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Lst>
            <a:ahLst/>
            <a:cxnLst>
              <a:cxn ang="0">
                <a:pos x="connsiteX0-1" y="connsiteY0-2"/>
              </a:cxn>
              <a:cxn ang="0">
                <a:pos x="connsiteX1-3" y="connsiteY1-4"/>
              </a:cxn>
              <a:cxn ang="0">
                <a:pos x="connsiteX2-5" y="connsiteY2-6"/>
              </a:cxn>
              <a:cxn ang="0">
                <a:pos x="connsiteX3-7" y="connsiteY3-8"/>
              </a:cxn>
            </a:cxnLst>
            <a:rect l="l" t="t" r="r" b="b"/>
            <a:pathLst>
              <a:path w="4667167" h="2631627">
                <a:moveTo>
                  <a:pt x="0" y="2631627"/>
                </a:moveTo>
                <a:lnTo>
                  <a:pt x="3095081" y="0"/>
                </a:lnTo>
                <a:lnTo>
                  <a:pt x="4667167" y="2062405"/>
                </a:lnTo>
                <a:lnTo>
                  <a:pt x="0" y="2631627"/>
                </a:lnTo>
                <a:close/>
              </a:path>
            </a:pathLst>
          </a:cu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nvPr>
        </p:nvSpPr>
        <p:spPr>
          <a:xfrm>
            <a:off x="5252556" y="4737433"/>
            <a:ext cx="6716087" cy="919945"/>
          </a:xfrm>
        </p:spPr>
        <p:txBody>
          <a:bodyPr anchor="ctr">
            <a:normAutofit/>
          </a:bodyPr>
          <a:lstStyle>
            <a:lvl1pPr algn="ctr">
              <a:defRPr sz="4400"/>
            </a:lvl1pPr>
          </a:lstStyle>
          <a:p>
            <a:r>
              <a:rPr lang="zh-CN" altLang="en-US" dirty="0"/>
              <a:t>编辑标题</a:t>
            </a:r>
          </a:p>
        </p:txBody>
      </p:sp>
      <p:sp>
        <p:nvSpPr>
          <p:cNvPr id="4" name="日期占位符 3"/>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5320C-EE8D-4A48-AEB9-94443C137EC7}" type="slidenum">
              <a:rPr lang="zh-CN" altLang="en-US" smtClean="0"/>
              <a:t>‹#›</a:t>
            </a:fld>
            <a:endParaRPr lang="zh-CN" altLang="en-US"/>
          </a:p>
        </p:txBody>
      </p:sp>
      <p:sp>
        <p:nvSpPr>
          <p:cNvPr id="7" name="内容占位符 6"/>
          <p:cNvSpPr>
            <a:spLocks noGrp="1"/>
          </p:cNvSpPr>
          <p:nvPr>
            <p:ph sz="quarter" idx="13"/>
          </p:nvPr>
        </p:nvSpPr>
        <p:spPr>
          <a:xfrm>
            <a:off x="838200" y="571500"/>
            <a:ext cx="10382250" cy="55435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0"/>
            <a:ext cx="5384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600200"/>
            <a:ext cx="5384800" cy="21859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938588"/>
            <a:ext cx="5384800" cy="21875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BB41253E-6EFA-4F5B-A1C6-4959FA167DD5}" type="slidenum">
              <a:rPr lang="en-US" altLang="zh-CN"/>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任意多边形 6"/>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333876" y="68580"/>
            <a:ext cx="3238170" cy="625175"/>
          </a:xfrm>
        </p:spPr>
        <p:txBody>
          <a:bodyPr>
            <a:normAutofit/>
          </a:bodyPr>
          <a:lstStyle>
            <a:lvl1pPr algn="ctr">
              <a:defRPr sz="2200">
                <a:solidFill>
                  <a:schemeClr val="bg1"/>
                </a:solidFill>
              </a:defRPr>
            </a:lvl1pPr>
          </a:lstStyle>
          <a:p>
            <a:r>
              <a:rPr lang="zh-CN" altLang="en-US" dirty="0"/>
              <a:t>编辑标题</a:t>
            </a:r>
          </a:p>
        </p:txBody>
      </p:sp>
      <p:sp>
        <p:nvSpPr>
          <p:cNvPr id="3" name="内容占位符 2"/>
          <p:cNvSpPr>
            <a:spLocks noGrp="1"/>
          </p:cNvSpPr>
          <p:nvPr>
            <p:ph idx="1"/>
          </p:nvPr>
        </p:nvSpPr>
        <p:spPr>
          <a:xfrm>
            <a:off x="838200" y="1390650"/>
            <a:ext cx="10515600" cy="47863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直角三角形 6"/>
          <p:cNvSpPr/>
          <p:nvPr/>
        </p:nvSpPr>
        <p:spPr>
          <a:xfrm rot="10800000" flipH="1" flipV="1">
            <a:off x="0" y="1955409"/>
            <a:ext cx="4009286" cy="4916659"/>
          </a:xfrm>
          <a:prstGeom prst="rtTriangle">
            <a:avLst/>
          </a:prstGeom>
          <a:gradFill>
            <a:gsLst>
              <a:gs pos="0">
                <a:srgbClr val="0F2437"/>
              </a:gs>
              <a:gs pos="100000">
                <a:srgbClr val="284D7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
          <p:cNvSpPr/>
          <p:nvPr/>
        </p:nvSpPr>
        <p:spPr>
          <a:xfrm rot="20282389" flipV="1">
            <a:off x="341455" y="458837"/>
            <a:ext cx="5570361" cy="3869928"/>
          </a:xfrm>
          <a:custGeom>
            <a:avLst/>
            <a:gdLst>
              <a:gd name="connsiteX0" fmla="*/ 0 w 8257735"/>
              <a:gd name="connsiteY0" fmla="*/ 2700996 h 2700996"/>
              <a:gd name="connsiteX1" fmla="*/ 4300381 w 8257735"/>
              <a:gd name="connsiteY1" fmla="*/ 0 h 2700996"/>
              <a:gd name="connsiteX2" fmla="*/ 8257735 w 8257735"/>
              <a:gd name="connsiteY2" fmla="*/ 2700996 h 2700996"/>
              <a:gd name="connsiteX3" fmla="*/ 0 w 8257735"/>
              <a:gd name="connsiteY3" fmla="*/ 2700996 h 2700996"/>
              <a:gd name="connsiteX0-1" fmla="*/ 0 w 8257735"/>
              <a:gd name="connsiteY0-2" fmla="*/ 3488224 h 3488224"/>
              <a:gd name="connsiteX1-3" fmla="*/ 5575622 w 8257735"/>
              <a:gd name="connsiteY1-4" fmla="*/ 0 h 3488224"/>
              <a:gd name="connsiteX2-5" fmla="*/ 8257735 w 8257735"/>
              <a:gd name="connsiteY2-6" fmla="*/ 3488224 h 3488224"/>
              <a:gd name="connsiteX3-7" fmla="*/ 0 w 8257735"/>
              <a:gd name="connsiteY3-8" fmla="*/ 3488224 h 3488224"/>
              <a:gd name="connsiteX0-9" fmla="*/ 0 w 5575622"/>
              <a:gd name="connsiteY0-10" fmla="*/ 3488224 h 3867403"/>
              <a:gd name="connsiteX1-11" fmla="*/ 5575622 w 5575622"/>
              <a:gd name="connsiteY1-12" fmla="*/ 0 h 3867403"/>
              <a:gd name="connsiteX2-13" fmla="*/ 4345538 w 5575622"/>
              <a:gd name="connsiteY2-14" fmla="*/ 3867403 h 3867403"/>
              <a:gd name="connsiteX3-15" fmla="*/ 0 w 5575622"/>
              <a:gd name="connsiteY3-16" fmla="*/ 3488224 h 3867403"/>
              <a:gd name="connsiteX0-17" fmla="*/ 0 w 5575622"/>
              <a:gd name="connsiteY0-18" fmla="*/ 3488224 h 3867403"/>
              <a:gd name="connsiteX1-19" fmla="*/ 5575622 w 5575622"/>
              <a:gd name="connsiteY1-20" fmla="*/ 0 h 3867403"/>
              <a:gd name="connsiteX2-21" fmla="*/ 4345538 w 5575622"/>
              <a:gd name="connsiteY2-22" fmla="*/ 3867403 h 3867403"/>
              <a:gd name="connsiteX3-23" fmla="*/ 0 w 5575622"/>
              <a:gd name="connsiteY3-24" fmla="*/ 3488224 h 3867403"/>
              <a:gd name="connsiteX0-25" fmla="*/ 0 w 5575622"/>
              <a:gd name="connsiteY0-26" fmla="*/ 3488224 h 3867403"/>
              <a:gd name="connsiteX1-27" fmla="*/ 5575622 w 5575622"/>
              <a:gd name="connsiteY1-28" fmla="*/ 0 h 3867403"/>
              <a:gd name="connsiteX2-29" fmla="*/ 4345538 w 5575622"/>
              <a:gd name="connsiteY2-30" fmla="*/ 3867403 h 3867403"/>
              <a:gd name="connsiteX3-31" fmla="*/ 0 w 5575622"/>
              <a:gd name="connsiteY3-32" fmla="*/ 3488224 h 3867403"/>
              <a:gd name="connsiteX0-33" fmla="*/ 0 w 5531220"/>
              <a:gd name="connsiteY0-34" fmla="*/ 3485488 h 3864667"/>
              <a:gd name="connsiteX1-35" fmla="*/ 5531220 w 5531220"/>
              <a:gd name="connsiteY1-36" fmla="*/ 0 h 3864667"/>
              <a:gd name="connsiteX2-37" fmla="*/ 4345538 w 5531220"/>
              <a:gd name="connsiteY2-38" fmla="*/ 3864667 h 3864667"/>
              <a:gd name="connsiteX3-39" fmla="*/ 0 w 5531220"/>
              <a:gd name="connsiteY3-40" fmla="*/ 3485488 h 3864667"/>
              <a:gd name="connsiteX0-41" fmla="*/ 0 w 5544267"/>
              <a:gd name="connsiteY0-42" fmla="*/ 3490749 h 3869928"/>
              <a:gd name="connsiteX1-43" fmla="*/ 5544267 w 5544267"/>
              <a:gd name="connsiteY1-44" fmla="*/ 0 h 3869928"/>
              <a:gd name="connsiteX2-45" fmla="*/ 4345538 w 5544267"/>
              <a:gd name="connsiteY2-46" fmla="*/ 3869928 h 3869928"/>
              <a:gd name="connsiteX3-47" fmla="*/ 0 w 5544267"/>
              <a:gd name="connsiteY3-48" fmla="*/ 3490749 h 3869928"/>
              <a:gd name="connsiteX0-49" fmla="*/ 0 w 5570361"/>
              <a:gd name="connsiteY0-50" fmla="*/ 3501271 h 3869928"/>
              <a:gd name="connsiteX1-51" fmla="*/ 5570361 w 5570361"/>
              <a:gd name="connsiteY1-52" fmla="*/ 0 h 3869928"/>
              <a:gd name="connsiteX2-53" fmla="*/ 4371632 w 5570361"/>
              <a:gd name="connsiteY2-54" fmla="*/ 3869928 h 3869928"/>
              <a:gd name="connsiteX3-55" fmla="*/ 0 w 5570361"/>
              <a:gd name="connsiteY3-56" fmla="*/ 3501271 h 3869928"/>
            </a:gdLst>
            <a:ahLst/>
            <a:cxnLst>
              <a:cxn ang="0">
                <a:pos x="connsiteX0-1" y="connsiteY0-2"/>
              </a:cxn>
              <a:cxn ang="0">
                <a:pos x="connsiteX1-3" y="connsiteY1-4"/>
              </a:cxn>
              <a:cxn ang="0">
                <a:pos x="connsiteX2-5" y="connsiteY2-6"/>
              </a:cxn>
              <a:cxn ang="0">
                <a:pos x="connsiteX3-7" y="connsiteY3-8"/>
              </a:cxn>
            </a:cxnLst>
            <a:rect l="l" t="t" r="r" b="b"/>
            <a:pathLst>
              <a:path w="5570361" h="3869928">
                <a:moveTo>
                  <a:pt x="0" y="3501271"/>
                </a:moveTo>
                <a:lnTo>
                  <a:pt x="5570361" y="0"/>
                </a:lnTo>
                <a:lnTo>
                  <a:pt x="4371632" y="3869928"/>
                </a:lnTo>
                <a:lnTo>
                  <a:pt x="0" y="3501271"/>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5"/>
          <p:cNvSpPr/>
          <p:nvPr/>
        </p:nvSpPr>
        <p:spPr>
          <a:xfrm rot="6838803" flipV="1">
            <a:off x="436654" y="690738"/>
            <a:ext cx="4414336" cy="6343020"/>
          </a:xfrm>
          <a:custGeom>
            <a:avLst/>
            <a:gdLst>
              <a:gd name="connsiteX0" fmla="*/ 0 w 9741512"/>
              <a:gd name="connsiteY0" fmla="*/ 2284174 h 2284174"/>
              <a:gd name="connsiteX1" fmla="*/ 5073087 w 9741512"/>
              <a:gd name="connsiteY1" fmla="*/ 0 h 2284174"/>
              <a:gd name="connsiteX2" fmla="*/ 9741512 w 9741512"/>
              <a:gd name="connsiteY2" fmla="*/ 2284174 h 2284174"/>
              <a:gd name="connsiteX3" fmla="*/ 0 w 9741512"/>
              <a:gd name="connsiteY3" fmla="*/ 2284174 h 2284174"/>
              <a:gd name="connsiteX0-1" fmla="*/ 0 w 9741512"/>
              <a:gd name="connsiteY0-2" fmla="*/ 2398464 h 2398464"/>
              <a:gd name="connsiteX1-3" fmla="*/ 5383852 w 9741512"/>
              <a:gd name="connsiteY1-4" fmla="*/ 0 h 2398464"/>
              <a:gd name="connsiteX2-5" fmla="*/ 9741512 w 9741512"/>
              <a:gd name="connsiteY2-6" fmla="*/ 2398464 h 2398464"/>
              <a:gd name="connsiteX3-7" fmla="*/ 0 w 9741512"/>
              <a:gd name="connsiteY3-8" fmla="*/ 2398464 h 2398464"/>
              <a:gd name="connsiteX0-9" fmla="*/ 0 w 9724276"/>
              <a:gd name="connsiteY0-10" fmla="*/ 2398464 h 2398464"/>
              <a:gd name="connsiteX1-11" fmla="*/ 5383852 w 9724276"/>
              <a:gd name="connsiteY1-12" fmla="*/ 0 h 2398464"/>
              <a:gd name="connsiteX2-13" fmla="*/ 9724276 w 9724276"/>
              <a:gd name="connsiteY2-14" fmla="*/ 2292723 h 2398464"/>
              <a:gd name="connsiteX3-15" fmla="*/ 0 w 9724276"/>
              <a:gd name="connsiteY3-16" fmla="*/ 2398464 h 2398464"/>
              <a:gd name="connsiteX0-17" fmla="*/ 0 w 9673565"/>
              <a:gd name="connsiteY0-18" fmla="*/ 2398464 h 2398464"/>
              <a:gd name="connsiteX1-19" fmla="*/ 5383852 w 9673565"/>
              <a:gd name="connsiteY1-20" fmla="*/ 0 h 2398464"/>
              <a:gd name="connsiteX2-21" fmla="*/ 9673565 w 9673565"/>
              <a:gd name="connsiteY2-22" fmla="*/ 2291631 h 2398464"/>
              <a:gd name="connsiteX3-23" fmla="*/ 0 w 9673565"/>
              <a:gd name="connsiteY3-24" fmla="*/ 2398464 h 2398464"/>
              <a:gd name="connsiteX0-25" fmla="*/ 0 w 9649825"/>
              <a:gd name="connsiteY0-26" fmla="*/ 2398464 h 2398464"/>
              <a:gd name="connsiteX1-27" fmla="*/ 5383852 w 9649825"/>
              <a:gd name="connsiteY1-28" fmla="*/ 0 h 2398464"/>
              <a:gd name="connsiteX2-29" fmla="*/ 9649825 w 9649825"/>
              <a:gd name="connsiteY2-30" fmla="*/ 2306731 h 2398464"/>
              <a:gd name="connsiteX3-31" fmla="*/ 0 w 9649825"/>
              <a:gd name="connsiteY3-32" fmla="*/ 2398464 h 2398464"/>
              <a:gd name="connsiteX0-33" fmla="*/ 0 w 9657375"/>
              <a:gd name="connsiteY0-34" fmla="*/ 2386594 h 2386594"/>
              <a:gd name="connsiteX1-35" fmla="*/ 5391402 w 9657375"/>
              <a:gd name="connsiteY1-36" fmla="*/ 0 h 2386594"/>
              <a:gd name="connsiteX2-37" fmla="*/ 9657375 w 9657375"/>
              <a:gd name="connsiteY2-38" fmla="*/ 2306731 h 2386594"/>
              <a:gd name="connsiteX3-39" fmla="*/ 0 w 9657375"/>
              <a:gd name="connsiteY3-40" fmla="*/ 2386594 h 2386594"/>
              <a:gd name="connsiteX0-41" fmla="*/ 0 w 9657375"/>
              <a:gd name="connsiteY0-42" fmla="*/ 2366082 h 2366082"/>
              <a:gd name="connsiteX1-43" fmla="*/ 5437791 w 9657375"/>
              <a:gd name="connsiteY1-44" fmla="*/ 0 h 2366082"/>
              <a:gd name="connsiteX2-45" fmla="*/ 9657375 w 9657375"/>
              <a:gd name="connsiteY2-46" fmla="*/ 2286219 h 2366082"/>
              <a:gd name="connsiteX3-47" fmla="*/ 0 w 9657375"/>
              <a:gd name="connsiteY3-48" fmla="*/ 2366082 h 2366082"/>
              <a:gd name="connsiteX0-49" fmla="*/ 0 w 9657375"/>
              <a:gd name="connsiteY0-50" fmla="*/ 5892252 h 5892252"/>
              <a:gd name="connsiteX1-51" fmla="*/ 5285955 w 9657375"/>
              <a:gd name="connsiteY1-52" fmla="*/ 0 h 5892252"/>
              <a:gd name="connsiteX2-53" fmla="*/ 9657375 w 9657375"/>
              <a:gd name="connsiteY2-54" fmla="*/ 5812389 h 5892252"/>
              <a:gd name="connsiteX3-55" fmla="*/ 0 w 9657375"/>
              <a:gd name="connsiteY3-56" fmla="*/ 5892252 h 5892252"/>
              <a:gd name="connsiteX0-57" fmla="*/ 0 w 9596882"/>
              <a:gd name="connsiteY0-58" fmla="*/ 5892252 h 5892252"/>
              <a:gd name="connsiteX1-59" fmla="*/ 5285955 w 9596882"/>
              <a:gd name="connsiteY1-60" fmla="*/ 0 h 5892252"/>
              <a:gd name="connsiteX2-61" fmla="*/ 9596882 w 9596882"/>
              <a:gd name="connsiteY2-62" fmla="*/ 5763141 h 5892252"/>
              <a:gd name="connsiteX3-63" fmla="*/ 0 w 9596882"/>
              <a:gd name="connsiteY3-64" fmla="*/ 5892252 h 5892252"/>
              <a:gd name="connsiteX0-65" fmla="*/ 0 w 9532095"/>
              <a:gd name="connsiteY0-66" fmla="*/ 6005217 h 6005217"/>
              <a:gd name="connsiteX1-67" fmla="*/ 5221168 w 9532095"/>
              <a:gd name="connsiteY1-68" fmla="*/ 0 h 6005217"/>
              <a:gd name="connsiteX2-69" fmla="*/ 9532095 w 9532095"/>
              <a:gd name="connsiteY2-70" fmla="*/ 5763141 h 6005217"/>
              <a:gd name="connsiteX3-71" fmla="*/ 0 w 9532095"/>
              <a:gd name="connsiteY3-72" fmla="*/ 6005217 h 6005217"/>
              <a:gd name="connsiteX0-73" fmla="*/ 0 w 9538598"/>
              <a:gd name="connsiteY0-74" fmla="*/ 6005217 h 6005217"/>
              <a:gd name="connsiteX1-75" fmla="*/ 5221168 w 9538598"/>
              <a:gd name="connsiteY1-76" fmla="*/ 0 h 6005217"/>
              <a:gd name="connsiteX2-77" fmla="*/ 9538599 w 9538598"/>
              <a:gd name="connsiteY2-78" fmla="*/ 5718252 h 6005217"/>
              <a:gd name="connsiteX3-79" fmla="*/ 0 w 9538598"/>
              <a:gd name="connsiteY3-80" fmla="*/ 6005217 h 6005217"/>
              <a:gd name="connsiteX0-81" fmla="*/ 0 w 6679425"/>
              <a:gd name="connsiteY0-82" fmla="*/ 6435892 h 6435892"/>
              <a:gd name="connsiteX1-83" fmla="*/ 2361994 w 6679425"/>
              <a:gd name="connsiteY1-84" fmla="*/ 0 h 6435892"/>
              <a:gd name="connsiteX2-85" fmla="*/ 6679425 w 6679425"/>
              <a:gd name="connsiteY2-86" fmla="*/ 5718252 h 6435892"/>
              <a:gd name="connsiteX3-87" fmla="*/ 0 w 6679425"/>
              <a:gd name="connsiteY3-88" fmla="*/ 6435892 h 6435892"/>
            </a:gdLst>
            <a:ahLst/>
            <a:cxnLst>
              <a:cxn ang="0">
                <a:pos x="connsiteX0-1" y="connsiteY0-2"/>
              </a:cxn>
              <a:cxn ang="0">
                <a:pos x="connsiteX1-3" y="connsiteY1-4"/>
              </a:cxn>
              <a:cxn ang="0">
                <a:pos x="connsiteX2-5" y="connsiteY2-6"/>
              </a:cxn>
              <a:cxn ang="0">
                <a:pos x="connsiteX3-7" y="connsiteY3-8"/>
              </a:cxn>
            </a:cxnLst>
            <a:rect l="l" t="t" r="r" b="b"/>
            <a:pathLst>
              <a:path w="6679425" h="6435892">
                <a:moveTo>
                  <a:pt x="0" y="6435892"/>
                </a:moveTo>
                <a:lnTo>
                  <a:pt x="2361994" y="0"/>
                </a:lnTo>
                <a:lnTo>
                  <a:pt x="6679425" y="5718252"/>
                </a:lnTo>
                <a:lnTo>
                  <a:pt x="0" y="6435892"/>
                </a:lnTo>
                <a:close/>
              </a:path>
            </a:pathLst>
          </a:custGeom>
          <a:gradFill>
            <a:gsLst>
              <a:gs pos="0">
                <a:srgbClr val="0F2437"/>
              </a:gs>
              <a:gs pos="100000">
                <a:srgbClr val="284D7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10800000" flipH="1">
            <a:off x="-18188" y="-2"/>
            <a:ext cx="3914939" cy="1983541"/>
          </a:xfrm>
          <a:prstGeom prst="rtTriangle">
            <a:avLst/>
          </a:prstGeom>
          <a:gradFill>
            <a:gsLst>
              <a:gs pos="0">
                <a:srgbClr val="0F2437"/>
              </a:gs>
              <a:gs pos="100000">
                <a:srgbClr val="284D7A"/>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2"/>
          <p:cNvSpPr/>
          <p:nvPr/>
        </p:nvSpPr>
        <p:spPr>
          <a:xfrm flipV="1">
            <a:off x="3868614" y="1"/>
            <a:ext cx="8323386" cy="3151162"/>
          </a:xfrm>
          <a:custGeom>
            <a:avLst/>
            <a:gdLst>
              <a:gd name="connsiteX0" fmla="*/ 0 w 8323386"/>
              <a:gd name="connsiteY0" fmla="*/ 2700996 h 2700996"/>
              <a:gd name="connsiteX1" fmla="*/ 2203117 w 8323386"/>
              <a:gd name="connsiteY1" fmla="*/ 0 h 2700996"/>
              <a:gd name="connsiteX2" fmla="*/ 8323386 w 8323386"/>
              <a:gd name="connsiteY2" fmla="*/ 2700996 h 2700996"/>
              <a:gd name="connsiteX3" fmla="*/ 0 w 8323386"/>
              <a:gd name="connsiteY3" fmla="*/ 2700996 h 2700996"/>
              <a:gd name="connsiteX0-1" fmla="*/ 0 w 8323386"/>
              <a:gd name="connsiteY0-2" fmla="*/ 3123027 h 3123027"/>
              <a:gd name="connsiteX1-3" fmla="*/ 2554809 w 8323386"/>
              <a:gd name="connsiteY1-4" fmla="*/ 0 h 3123027"/>
              <a:gd name="connsiteX2-5" fmla="*/ 8323386 w 8323386"/>
              <a:gd name="connsiteY2-6" fmla="*/ 3123027 h 3123027"/>
              <a:gd name="connsiteX3-7" fmla="*/ 0 w 8323386"/>
              <a:gd name="connsiteY3-8" fmla="*/ 3123027 h 3123027"/>
              <a:gd name="connsiteX0-9" fmla="*/ 0 w 8323386"/>
              <a:gd name="connsiteY0-10" fmla="*/ 3123027 h 3123027"/>
              <a:gd name="connsiteX1-11" fmla="*/ 2526674 w 8323386"/>
              <a:gd name="connsiteY1-12" fmla="*/ 0 h 3123027"/>
              <a:gd name="connsiteX2-13" fmla="*/ 8323386 w 8323386"/>
              <a:gd name="connsiteY2-14" fmla="*/ 3123027 h 3123027"/>
              <a:gd name="connsiteX3-15" fmla="*/ 0 w 8323386"/>
              <a:gd name="connsiteY3-16" fmla="*/ 3123027 h 3123027"/>
              <a:gd name="connsiteX0-17" fmla="*/ 0 w 8323386"/>
              <a:gd name="connsiteY0-18" fmla="*/ 3165230 h 3165230"/>
              <a:gd name="connsiteX1-19" fmla="*/ 2512606 w 8323386"/>
              <a:gd name="connsiteY1-20" fmla="*/ 0 h 3165230"/>
              <a:gd name="connsiteX2-21" fmla="*/ 8323386 w 8323386"/>
              <a:gd name="connsiteY2-22" fmla="*/ 3165230 h 3165230"/>
              <a:gd name="connsiteX3-23" fmla="*/ 0 w 8323386"/>
              <a:gd name="connsiteY3-24" fmla="*/ 3165230 h 3165230"/>
              <a:gd name="connsiteX0-25" fmla="*/ 0 w 8323386"/>
              <a:gd name="connsiteY0-26" fmla="*/ 3151162 h 3151162"/>
              <a:gd name="connsiteX1-27" fmla="*/ 2498538 w 8323386"/>
              <a:gd name="connsiteY1-28" fmla="*/ 0 h 3151162"/>
              <a:gd name="connsiteX2-29" fmla="*/ 8323386 w 8323386"/>
              <a:gd name="connsiteY2-30" fmla="*/ 3151162 h 3151162"/>
              <a:gd name="connsiteX3-31" fmla="*/ 0 w 8323386"/>
              <a:gd name="connsiteY3-32" fmla="*/ 3151162 h 3151162"/>
              <a:gd name="connsiteX0-33" fmla="*/ 0 w 8323386"/>
              <a:gd name="connsiteY0-34" fmla="*/ 3151162 h 3151162"/>
              <a:gd name="connsiteX1-35" fmla="*/ 2526673 w 8323386"/>
              <a:gd name="connsiteY1-36" fmla="*/ 0 h 3151162"/>
              <a:gd name="connsiteX2-37" fmla="*/ 8323386 w 8323386"/>
              <a:gd name="connsiteY2-38" fmla="*/ 3151162 h 3151162"/>
              <a:gd name="connsiteX3-39" fmla="*/ 0 w 8323386"/>
              <a:gd name="connsiteY3-40" fmla="*/ 3151162 h 3151162"/>
            </a:gdLst>
            <a:ahLst/>
            <a:cxnLst>
              <a:cxn ang="0">
                <a:pos x="connsiteX0-1" y="connsiteY0-2"/>
              </a:cxn>
              <a:cxn ang="0">
                <a:pos x="connsiteX1-3" y="connsiteY1-4"/>
              </a:cxn>
              <a:cxn ang="0">
                <a:pos x="connsiteX2-5" y="connsiteY2-6"/>
              </a:cxn>
              <a:cxn ang="0">
                <a:pos x="connsiteX3-7" y="connsiteY3-8"/>
              </a:cxn>
            </a:cxnLst>
            <a:rect l="l" t="t" r="r" b="b"/>
            <a:pathLst>
              <a:path w="8323386" h="3151162">
                <a:moveTo>
                  <a:pt x="0" y="3151162"/>
                </a:moveTo>
                <a:lnTo>
                  <a:pt x="2526673" y="0"/>
                </a:lnTo>
                <a:lnTo>
                  <a:pt x="8323386" y="3151162"/>
                </a:lnTo>
                <a:lnTo>
                  <a:pt x="0" y="3151162"/>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rot="5400000">
            <a:off x="8588375" y="2488471"/>
            <a:ext cx="0" cy="4680000"/>
          </a:xfrm>
          <a:prstGeom prst="line">
            <a:avLst/>
          </a:prstGeom>
          <a:ln w="12700">
            <a:solidFill>
              <a:srgbClr val="24477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6248375" y="3898288"/>
            <a:ext cx="4680000" cy="854687"/>
          </a:xfrm>
        </p:spPr>
        <p:txBody>
          <a:bodyPr anchor="b">
            <a:normAutofit/>
          </a:bodyPr>
          <a:lstStyle>
            <a:lvl1pPr algn="ctr">
              <a:defRPr sz="3200"/>
            </a:lvl1pPr>
          </a:lstStyle>
          <a:p>
            <a:r>
              <a:rPr lang="zh-CN" altLang="en-US" dirty="0"/>
              <a:t>编辑标题</a:t>
            </a:r>
          </a:p>
        </p:txBody>
      </p:sp>
      <p:sp>
        <p:nvSpPr>
          <p:cNvPr id="3" name="文本占位符 2"/>
          <p:cNvSpPr>
            <a:spLocks noGrp="1"/>
          </p:cNvSpPr>
          <p:nvPr>
            <p:ph type="body" idx="1"/>
          </p:nvPr>
        </p:nvSpPr>
        <p:spPr>
          <a:xfrm>
            <a:off x="6248375" y="4881538"/>
            <a:ext cx="4680000" cy="1144612"/>
          </a:xfrm>
        </p:spPr>
        <p:txBody>
          <a:bodyPr>
            <a:norm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任意多边形 7"/>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4333876" y="85725"/>
            <a:ext cx="3238170" cy="598511"/>
          </a:xfrm>
        </p:spPr>
        <p:txBody>
          <a:bodyPr>
            <a:normAutofit/>
          </a:bodyPr>
          <a:lstStyle>
            <a:lvl1pPr algn="ctr">
              <a:defRPr sz="2200">
                <a:solidFill>
                  <a:schemeClr val="bg1"/>
                </a:solidFill>
              </a:defRPr>
            </a:lvl1pPr>
          </a:lstStyle>
          <a:p>
            <a:r>
              <a:rPr lang="zh-CN" altLang="en-US" dirty="0"/>
              <a:t>编辑标题</a:t>
            </a:r>
          </a:p>
        </p:txBody>
      </p:sp>
      <p:sp>
        <p:nvSpPr>
          <p:cNvPr id="3" name="内容占位符 2"/>
          <p:cNvSpPr>
            <a:spLocks noGrp="1"/>
          </p:cNvSpPr>
          <p:nvPr>
            <p:ph sz="half" idx="1"/>
          </p:nvPr>
        </p:nvSpPr>
        <p:spPr>
          <a:xfrm>
            <a:off x="838200" y="1244600"/>
            <a:ext cx="5181600" cy="49323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244600"/>
            <a:ext cx="5181600" cy="493236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p:nvGrpSpPr>
        <p:grpSpPr>
          <a:xfrm flipH="1" flipV="1">
            <a:off x="352925" y="14068"/>
            <a:ext cx="13062398" cy="8521324"/>
            <a:chOff x="-1243230" y="-1677392"/>
            <a:chExt cx="13062398" cy="8521324"/>
          </a:xfrm>
        </p:grpSpPr>
        <p:sp>
          <p:nvSpPr>
            <p:cNvPr id="7" name="直角三角形 5"/>
            <p:cNvSpPr/>
            <p:nvPr/>
          </p:nvSpPr>
          <p:spPr>
            <a:xfrm rot="3889513" flipH="1" flipV="1">
              <a:off x="6575773" y="-3562451"/>
              <a:ext cx="3358335" cy="7128454"/>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 name="connsiteX0-25" fmla="*/ 263254 w 3358335"/>
                <a:gd name="connsiteY0-26" fmla="*/ 2631627 h 7128454"/>
                <a:gd name="connsiteX1-27" fmla="*/ 3358335 w 3358335"/>
                <a:gd name="connsiteY1-28" fmla="*/ 0 h 7128454"/>
                <a:gd name="connsiteX2-29" fmla="*/ 0 w 3358335"/>
                <a:gd name="connsiteY2-30" fmla="*/ 7128454 h 7128454"/>
                <a:gd name="connsiteX3-31" fmla="*/ 263254 w 3358335"/>
                <a:gd name="connsiteY3-32" fmla="*/ 2631627 h 7128454"/>
              </a:gdLst>
              <a:ahLst/>
              <a:cxnLst>
                <a:cxn ang="0">
                  <a:pos x="connsiteX0-1" y="connsiteY0-2"/>
                </a:cxn>
                <a:cxn ang="0">
                  <a:pos x="connsiteX1-3" y="connsiteY1-4"/>
                </a:cxn>
                <a:cxn ang="0">
                  <a:pos x="connsiteX2-5" y="connsiteY2-6"/>
                </a:cxn>
                <a:cxn ang="0">
                  <a:pos x="connsiteX3-7" y="connsiteY3-8"/>
                </a:cxn>
              </a:cxnLst>
              <a:rect l="l" t="t" r="r" b="b"/>
              <a:pathLst>
                <a:path w="3358335" h="7128454">
                  <a:moveTo>
                    <a:pt x="263254" y="2631627"/>
                  </a:moveTo>
                  <a:lnTo>
                    <a:pt x="3358335" y="0"/>
                  </a:lnTo>
                  <a:lnTo>
                    <a:pt x="0" y="7128454"/>
                  </a:lnTo>
                  <a:lnTo>
                    <a:pt x="263254" y="2631627"/>
                  </a:lnTo>
                  <a:close/>
                </a:path>
              </a:pathLst>
            </a:custGeom>
            <a:gradFill>
              <a:gsLst>
                <a:gs pos="0">
                  <a:srgbClr val="0F2437"/>
                </a:gs>
                <a:gs pos="100000">
                  <a:srgbClr val="284D7A"/>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flipV="1">
              <a:off x="-17871" y="-14068"/>
              <a:ext cx="4332849" cy="6858000"/>
            </a:xfrm>
            <a:prstGeom prst="r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rot="3889513" flipH="1" flipV="1">
              <a:off x="143291" y="-282765"/>
              <a:ext cx="4649292" cy="7422333"/>
            </a:xfrm>
            <a:custGeom>
              <a:avLst/>
              <a:gdLst>
                <a:gd name="connsiteX0" fmla="*/ 4649292 w 4649292"/>
                <a:gd name="connsiteY0" fmla="*/ 6824994 h 7422333"/>
                <a:gd name="connsiteX1" fmla="*/ 4634186 w 4649292"/>
                <a:gd name="connsiteY1" fmla="*/ 6857133 h 7422333"/>
                <a:gd name="connsiteX2" fmla="*/ 0 w 4649292"/>
                <a:gd name="connsiteY2" fmla="*/ 7422333 h 7422333"/>
                <a:gd name="connsiteX3" fmla="*/ 310532 w 4649292"/>
                <a:gd name="connsiteY3" fmla="*/ 0 h 7422333"/>
              </a:gdLst>
              <a:ahLst/>
              <a:cxnLst>
                <a:cxn ang="0">
                  <a:pos x="connsiteX0" y="connsiteY0"/>
                </a:cxn>
                <a:cxn ang="0">
                  <a:pos x="connsiteX1" y="connsiteY1"/>
                </a:cxn>
                <a:cxn ang="0">
                  <a:pos x="connsiteX2" y="connsiteY2"/>
                </a:cxn>
                <a:cxn ang="0">
                  <a:pos x="connsiteX3" y="connsiteY3"/>
                </a:cxn>
              </a:cxnLst>
              <a:rect l="l" t="t" r="r" b="b"/>
              <a:pathLst>
                <a:path w="4649292" h="7422333">
                  <a:moveTo>
                    <a:pt x="4649292" y="6824994"/>
                  </a:moveTo>
                  <a:lnTo>
                    <a:pt x="4634186" y="6857133"/>
                  </a:lnTo>
                  <a:lnTo>
                    <a:pt x="0" y="7422333"/>
                  </a:lnTo>
                  <a:lnTo>
                    <a:pt x="310532" y="0"/>
                  </a:lnTo>
                  <a:close/>
                </a:path>
              </a:pathLst>
            </a:custGeom>
            <a:gradFill>
              <a:gsLst>
                <a:gs pos="0">
                  <a:srgbClr val="0F2437"/>
                </a:gs>
                <a:gs pos="100000">
                  <a:srgbClr val="284D7A"/>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5"/>
            <p:cNvSpPr/>
            <p:nvPr/>
          </p:nvSpPr>
          <p:spPr>
            <a:xfrm rot="3889513">
              <a:off x="4164886" y="209083"/>
              <a:ext cx="4667167" cy="2631627"/>
            </a:xfrm>
            <a:custGeom>
              <a:avLst/>
              <a:gdLst>
                <a:gd name="connsiteX0" fmla="*/ 0 w 4290810"/>
                <a:gd name="connsiteY0" fmla="*/ 6993157 h 6993157"/>
                <a:gd name="connsiteX1" fmla="*/ 0 w 4290810"/>
                <a:gd name="connsiteY1" fmla="*/ 0 h 6993157"/>
                <a:gd name="connsiteX2" fmla="*/ 4290810 w 4290810"/>
                <a:gd name="connsiteY2" fmla="*/ 6993157 h 6993157"/>
                <a:gd name="connsiteX3" fmla="*/ 0 w 4290810"/>
                <a:gd name="connsiteY3" fmla="*/ 6993157 h 6993157"/>
                <a:gd name="connsiteX0-1" fmla="*/ 0 w 4356635"/>
                <a:gd name="connsiteY0-2" fmla="*/ 6993157 h 6993157"/>
                <a:gd name="connsiteX1-3" fmla="*/ 0 w 4356635"/>
                <a:gd name="connsiteY1-4" fmla="*/ 0 h 6993157"/>
                <a:gd name="connsiteX2-5" fmla="*/ 4356635 w 4356635"/>
                <a:gd name="connsiteY2-6" fmla="*/ 6853111 h 6993157"/>
                <a:gd name="connsiteX3-7" fmla="*/ 0 w 4356635"/>
                <a:gd name="connsiteY3-8" fmla="*/ 6993157 h 6993157"/>
                <a:gd name="connsiteX0-9" fmla="*/ 0 w 4667167"/>
                <a:gd name="connsiteY0-10" fmla="*/ 7422333 h 7422333"/>
                <a:gd name="connsiteX1-11" fmla="*/ 310532 w 4667167"/>
                <a:gd name="connsiteY1-12" fmla="*/ 0 h 7422333"/>
                <a:gd name="connsiteX2-13" fmla="*/ 4667167 w 4667167"/>
                <a:gd name="connsiteY2-14" fmla="*/ 6853111 h 7422333"/>
                <a:gd name="connsiteX3-15" fmla="*/ 0 w 4667167"/>
                <a:gd name="connsiteY3-16" fmla="*/ 7422333 h 7422333"/>
                <a:gd name="connsiteX0-17" fmla="*/ 0 w 4667167"/>
                <a:gd name="connsiteY0-18" fmla="*/ 2631627 h 2631627"/>
                <a:gd name="connsiteX1-19" fmla="*/ 3095081 w 4667167"/>
                <a:gd name="connsiteY1-20" fmla="*/ 0 h 2631627"/>
                <a:gd name="connsiteX2-21" fmla="*/ 4667167 w 4667167"/>
                <a:gd name="connsiteY2-22" fmla="*/ 2062405 h 2631627"/>
                <a:gd name="connsiteX3-23" fmla="*/ 0 w 4667167"/>
                <a:gd name="connsiteY3-24" fmla="*/ 2631627 h 2631627"/>
              </a:gdLst>
              <a:ahLst/>
              <a:cxnLst>
                <a:cxn ang="0">
                  <a:pos x="connsiteX0-1" y="connsiteY0-2"/>
                </a:cxn>
                <a:cxn ang="0">
                  <a:pos x="connsiteX1-3" y="connsiteY1-4"/>
                </a:cxn>
                <a:cxn ang="0">
                  <a:pos x="connsiteX2-5" y="connsiteY2-6"/>
                </a:cxn>
                <a:cxn ang="0">
                  <a:pos x="connsiteX3-7" y="connsiteY3-8"/>
                </a:cxn>
              </a:cxnLst>
              <a:rect l="l" t="t" r="r" b="b"/>
              <a:pathLst>
                <a:path w="4667167" h="2631627">
                  <a:moveTo>
                    <a:pt x="0" y="2631627"/>
                  </a:moveTo>
                  <a:lnTo>
                    <a:pt x="3095081" y="0"/>
                  </a:lnTo>
                  <a:lnTo>
                    <a:pt x="4667167" y="2062405"/>
                  </a:lnTo>
                  <a:lnTo>
                    <a:pt x="0" y="2631627"/>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nvPr>
        </p:nvSpPr>
        <p:spPr>
          <a:xfrm>
            <a:off x="749300" y="1106016"/>
            <a:ext cx="5949950" cy="1325563"/>
          </a:xfrm>
        </p:spPr>
        <p:txBody>
          <a:bodyPr>
            <a:normAutofit/>
          </a:bodyPr>
          <a:lstStyle>
            <a:lvl1pPr algn="ctr">
              <a:defRPr sz="6600"/>
            </a:lvl1pPr>
          </a:lstStyle>
          <a:p>
            <a:r>
              <a:rPr lang="zh-CN" altLang="en-US" dirty="0"/>
              <a:t>编辑标题</a:t>
            </a:r>
          </a:p>
        </p:txBody>
      </p:sp>
      <p:sp>
        <p:nvSpPr>
          <p:cNvPr id="3" name="日期占位符 2"/>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4"/>
          <p:cNvSpPr/>
          <p:nvPr/>
        </p:nvSpPr>
        <p:spPr>
          <a:xfrm>
            <a:off x="4039835" y="-3498"/>
            <a:ext cx="3991106" cy="787747"/>
          </a:xfrm>
          <a:custGeom>
            <a:avLst/>
            <a:gdLst>
              <a:gd name="connsiteX0" fmla="*/ 0 w 6165821"/>
              <a:gd name="connsiteY0" fmla="*/ 0 h 1216983"/>
              <a:gd name="connsiteX1" fmla="*/ 6165821 w 6165821"/>
              <a:gd name="connsiteY1" fmla="*/ 0 h 1216983"/>
              <a:gd name="connsiteX2" fmla="*/ 5459970 w 6165821"/>
              <a:gd name="connsiteY2" fmla="*/ 1216983 h 1216983"/>
              <a:gd name="connsiteX3" fmla="*/ 0 w 6165821"/>
              <a:gd name="connsiteY3" fmla="*/ 1216983 h 1216983"/>
            </a:gdLst>
            <a:ahLst/>
            <a:cxnLst>
              <a:cxn ang="0">
                <a:pos x="connsiteX0" y="connsiteY0"/>
              </a:cxn>
              <a:cxn ang="0">
                <a:pos x="connsiteX1" y="connsiteY1"/>
              </a:cxn>
              <a:cxn ang="0">
                <a:pos x="connsiteX2" y="connsiteY2"/>
              </a:cxn>
              <a:cxn ang="0">
                <a:pos x="connsiteX3" y="connsiteY3"/>
              </a:cxn>
            </a:cxnLst>
            <a:rect l="l" t="t" r="r" b="b"/>
            <a:pathLst>
              <a:path w="6165821" h="1216983">
                <a:moveTo>
                  <a:pt x="0" y="0"/>
                </a:moveTo>
                <a:lnTo>
                  <a:pt x="6165821" y="0"/>
                </a:lnTo>
                <a:lnTo>
                  <a:pt x="5459970" y="1216983"/>
                </a:lnTo>
                <a:lnTo>
                  <a:pt x="0" y="1216983"/>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3686192" y="-1406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flipV="1">
            <a:off x="3223168"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8035070" y="-3498"/>
            <a:ext cx="926048" cy="798318"/>
          </a:xfrm>
          <a:prstGeom prst="triangle">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53600" y="365125"/>
            <a:ext cx="16002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199" y="365125"/>
            <a:ext cx="8727831"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A6700F1-3B3F-46A2-95F2-4A3EC646683E}" type="datetimeFigureOut">
              <a:rPr lang="zh-CN" altLang="en-US" smtClean="0"/>
              <a:t>2023/2/28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5320C-EE8D-4A48-AEB9-94443C137EC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62">
              <a:srgbClr val="E3E7E5"/>
            </a:gs>
            <a:gs pos="56000">
              <a:srgbClr val="F7F7F7"/>
            </a:gs>
            <a:gs pos="100000">
              <a:srgbClr val="E3E7E5"/>
            </a:gs>
          </a:gsLst>
          <a:lin ang="108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700F1-3B3F-46A2-95F2-4A3EC646683E}" type="datetimeFigureOut">
              <a:rPr lang="zh-CN" altLang="en-US" smtClean="0"/>
              <a:t>2023/2/28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5320C-EE8D-4A48-AEB9-94443C137EC7}" type="slidenum">
              <a:rPr lang="zh-CN" altLang="en-US" smtClean="0"/>
              <a:t>‹#›</a:t>
            </a:fld>
            <a:endParaRPr lang="zh-CN" altLang="en-US"/>
          </a:p>
        </p:txBody>
      </p:sp>
      <p:sp>
        <p:nvSpPr>
          <p:cNvPr id="7"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hyperlink" Target="http://www.campuschina.org/" TargetMode="External"/><Relationship Id="rId4" Type="http://schemas.openxmlformats.org/officeDocument/2006/relationships/hyperlink" Target="http://hwjyxy.fjmu.edu.cn/member/login.do"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53.jpe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GIF"/><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59.png"/><Relationship Id="rId5" Type="http://schemas.openxmlformats.org/officeDocument/2006/relationships/hyperlink" Target="http://oec.fjmu.edu.cn/" TargetMode="External"/><Relationship Id="rId4" Type="http://schemas.openxmlformats.org/officeDocument/2006/relationships/hyperlink" Target="mailto:oec@fjmu.edu.c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905" y="6257290"/>
            <a:ext cx="12190095" cy="574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olidFill>
                <a:schemeClr val="tx2"/>
              </a:solidFill>
              <a:sym typeface="+mn-ea"/>
            </a:endParaRPr>
          </a:p>
        </p:txBody>
      </p:sp>
      <p:sp>
        <p:nvSpPr>
          <p:cNvPr id="8" name="矩形 7"/>
          <p:cNvSpPr/>
          <p:nvPr/>
        </p:nvSpPr>
        <p:spPr>
          <a:xfrm>
            <a:off x="1905" y="6257290"/>
            <a:ext cx="12190095" cy="574040"/>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olidFill>
                <a:schemeClr val="tx2"/>
              </a:solidFill>
              <a:sym typeface="+mn-ea"/>
            </a:endParaRPr>
          </a:p>
        </p:txBody>
      </p:sp>
      <p:pic>
        <p:nvPicPr>
          <p:cNvPr id="4" name="图片 3" descr="喷泉"/>
          <p:cNvPicPr>
            <a:picLocks noChangeAspect="1"/>
          </p:cNvPicPr>
          <p:nvPr/>
        </p:nvPicPr>
        <p:blipFill>
          <a:blip r:embed="rId3"/>
          <a:stretch>
            <a:fillRect/>
          </a:stretch>
        </p:blipFill>
        <p:spPr>
          <a:xfrm>
            <a:off x="-635" y="541973"/>
            <a:ext cx="12190730" cy="5734685"/>
          </a:xfrm>
          <a:prstGeom prst="rect">
            <a:avLst/>
          </a:prstGeom>
        </p:spPr>
      </p:pic>
      <p:sp>
        <p:nvSpPr>
          <p:cNvPr id="5" name="副标题 4"/>
          <p:cNvSpPr>
            <a:spLocks noGrp="1"/>
          </p:cNvSpPr>
          <p:nvPr>
            <p:ph type="subTitle" idx="1"/>
          </p:nvPr>
        </p:nvSpPr>
        <p:spPr>
          <a:xfrm>
            <a:off x="990222" y="1282631"/>
            <a:ext cx="9722485" cy="1943454"/>
          </a:xfrm>
        </p:spPr>
        <p:txBody>
          <a:bodyPr>
            <a:normAutofit lnSpcReduction="10000"/>
          </a:bodyPr>
          <a:lstStyle/>
          <a:p>
            <a:pPr marL="0" indent="0" algn="ctr">
              <a:buNone/>
            </a:pPr>
            <a:r>
              <a:rPr lang="en-US" altLang="zh-CN" sz="6600" b="1" dirty="0">
                <a:ln w="10160">
                  <a:solidFill>
                    <a:schemeClr val="bg1"/>
                  </a:solidFill>
                  <a:prstDash val="solid"/>
                </a:ln>
                <a:solidFill>
                  <a:srgbClr val="21438A"/>
                </a:solidFill>
                <a:effectLst>
                  <a:outerShdw blurRad="38100" dist="38100" dir="2700000" algn="tl">
                    <a:srgbClr val="000000">
                      <a:alpha val="43137"/>
                    </a:srgbClr>
                  </a:outerShdw>
                </a:effectLst>
                <a:latin typeface="Times New Roman" panose="02020603050405020304" pitchFamily="18" charset="0"/>
                <a:ea typeface="华文中宋" panose="02010600040101010101" pitchFamily="2" charset="-122"/>
                <a:sym typeface="+mn-ea"/>
              </a:rPr>
              <a:t>Fujian Medical University</a:t>
            </a:r>
          </a:p>
          <a:p>
            <a:pPr marL="0" indent="0" algn="ctr">
              <a:buNone/>
            </a:pPr>
            <a:r>
              <a:rPr lang="zh-CN" altLang="en-US" sz="6600" b="1" dirty="0">
                <a:ln w="10160">
                  <a:solidFill>
                    <a:schemeClr val="bg1"/>
                  </a:solidFill>
                  <a:prstDash val="solid"/>
                </a:ln>
                <a:solidFill>
                  <a:srgbClr val="21438A"/>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sym typeface="+mn-ea"/>
              </a:rPr>
              <a:t>福建医科大学</a:t>
            </a:r>
            <a:endParaRPr lang="en-US" altLang="zh-CN" sz="6600" b="1" dirty="0">
              <a:ln w="10160">
                <a:solidFill>
                  <a:schemeClr val="bg1"/>
                </a:solidFill>
                <a:prstDash val="solid"/>
              </a:ln>
              <a:solidFill>
                <a:srgbClr val="21438A"/>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sym typeface="+mn-ea"/>
            </a:endParaRPr>
          </a:p>
        </p:txBody>
      </p:sp>
      <p:sp>
        <p:nvSpPr>
          <p:cNvPr id="6" name="矩形 5"/>
          <p:cNvSpPr/>
          <p:nvPr/>
        </p:nvSpPr>
        <p:spPr>
          <a:xfrm>
            <a:off x="635" y="-12700"/>
            <a:ext cx="12190095" cy="574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7" name="文本框 6"/>
          <p:cNvSpPr txBox="1"/>
          <p:nvPr/>
        </p:nvSpPr>
        <p:spPr>
          <a:xfrm>
            <a:off x="11242675" y="6344920"/>
            <a:ext cx="838200" cy="398780"/>
          </a:xfrm>
          <a:prstGeom prst="rect">
            <a:avLst/>
          </a:prstGeom>
          <a:noFill/>
        </p:spPr>
        <p:txBody>
          <a:bodyPr wrap="square" rtlCol="0">
            <a:spAutoFit/>
          </a:bodyPr>
          <a:lstStyle/>
          <a:p>
            <a:r>
              <a:rPr lang="en-US" altLang="zh-CN" sz="2000" dirty="0">
                <a:solidFill>
                  <a:srgbClr val="44546A"/>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3" name="矩形 2"/>
          <p:cNvSpPr/>
          <p:nvPr/>
        </p:nvSpPr>
        <p:spPr>
          <a:xfrm>
            <a:off x="1905" y="-12700"/>
            <a:ext cx="12190095" cy="574040"/>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pic>
        <p:nvPicPr>
          <p:cNvPr id="10"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4612" y="180973"/>
            <a:ext cx="1280164" cy="1285204"/>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descr="图书馆学习"/>
          <p:cNvPicPr>
            <a:picLocks noChangeAspect="1"/>
          </p:cNvPicPr>
          <p:nvPr/>
        </p:nvPicPr>
        <p:blipFill>
          <a:blip r:embed="rId4"/>
          <a:stretch>
            <a:fillRect/>
          </a:stretch>
        </p:blipFill>
        <p:spPr>
          <a:xfrm>
            <a:off x="7481570" y="3596640"/>
            <a:ext cx="4599305" cy="2640965"/>
          </a:xfrm>
          <a:prstGeom prst="rect">
            <a:avLst/>
          </a:prstGeom>
        </p:spPr>
      </p:pic>
      <p:sp>
        <p:nvSpPr>
          <p:cNvPr id="2" name="文本框 1"/>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pic>
        <p:nvPicPr>
          <p:cNvPr id="43" name="图片 42"/>
          <p:cNvPicPr>
            <a:picLocks noChangeAspect="1"/>
          </p:cNvPicPr>
          <p:nvPr/>
        </p:nvPicPr>
        <p:blipFill>
          <a:blip r:embed="rId5"/>
          <a:stretch>
            <a:fillRect/>
          </a:stretch>
        </p:blipFill>
        <p:spPr>
          <a:xfrm>
            <a:off x="7481570" y="932815"/>
            <a:ext cx="4599305" cy="2663190"/>
          </a:xfrm>
          <a:prstGeom prst="rect">
            <a:avLst/>
          </a:prstGeom>
        </p:spPr>
      </p:pic>
      <p:sp>
        <p:nvSpPr>
          <p:cNvPr id="44" name="文本框 43"/>
          <p:cNvSpPr txBox="1"/>
          <p:nvPr/>
        </p:nvSpPr>
        <p:spPr>
          <a:xfrm>
            <a:off x="4157256" y="1081871"/>
            <a:ext cx="1892300" cy="521970"/>
          </a:xfrm>
          <a:prstGeom prst="rect">
            <a:avLst/>
          </a:prstGeom>
          <a:noFill/>
          <a:effectLst/>
        </p:spPr>
        <p:txBody>
          <a:bodyPr wrap="none" rtlCol="0">
            <a:spAutoFit/>
          </a:bodyPr>
          <a:lstStyle/>
          <a:p>
            <a:pPr algn="l"/>
            <a:r>
              <a:rPr lang="en-US" altLang="zh-CN" sz="2800" b="1" i="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zh-CN" sz="2800" b="1" i="1" u="sng" dirty="0">
                <a:solidFill>
                  <a:schemeClr val="tx2"/>
                </a:solidFill>
                <a:effectLst>
                  <a:outerShdw blurRad="38100" dist="38100" dir="2700000" algn="tl">
                    <a:srgbClr val="000000">
                      <a:alpha val="43137"/>
                    </a:srgbClr>
                  </a:outerShdw>
                </a:effectLst>
                <a:latin typeface="Times New Roman" panose="02020603050405020304" pitchFamily="18" charset="0"/>
                <a:sym typeface="+mn-ea"/>
              </a:rPr>
              <a:t>Programs</a:t>
            </a:r>
            <a:r>
              <a:rPr lang="en-US" altLang="zh-CN" sz="2800" b="1" i="1" dirty="0">
                <a:solidFill>
                  <a:schemeClr val="bg1"/>
                </a:solidFill>
                <a:effectLst>
                  <a:outerShdw blurRad="38100" dist="38100" dir="2700000" algn="tl">
                    <a:srgbClr val="000000">
                      <a:alpha val="43137"/>
                    </a:srgbClr>
                  </a:outerShdw>
                </a:effectLst>
                <a:latin typeface="Times New Roman" panose="02020603050405020304" pitchFamily="18" charset="0"/>
                <a:sym typeface="+mn-ea"/>
              </a:rPr>
              <a:t> </a:t>
            </a:r>
          </a:p>
        </p:txBody>
      </p:sp>
      <p:sp>
        <p:nvSpPr>
          <p:cNvPr id="3" name="单圆角矩形 2"/>
          <p:cNvSpPr/>
          <p:nvPr/>
        </p:nvSpPr>
        <p:spPr>
          <a:xfrm>
            <a:off x="256540" y="499745"/>
            <a:ext cx="11694160" cy="203835"/>
          </a:xfrm>
          <a:prstGeom prst="round1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5"/>
          <p:cNvGrpSpPr/>
          <p:nvPr/>
        </p:nvGrpSpPr>
        <p:grpSpPr>
          <a:xfrm>
            <a:off x="801312" y="4141498"/>
            <a:ext cx="6537742" cy="1411287"/>
            <a:chOff x="375" y="7769"/>
            <a:chExt cx="12386" cy="2272"/>
          </a:xfrm>
        </p:grpSpPr>
        <p:sp>
          <p:nvSpPr>
            <p:cNvPr id="18" name="Freeform 7"/>
            <p:cNvSpPr/>
            <p:nvPr/>
          </p:nvSpPr>
          <p:spPr bwMode="auto">
            <a:xfrm>
              <a:off x="5579" y="7769"/>
              <a:ext cx="7182" cy="1790"/>
            </a:xfrm>
            <a:custGeom>
              <a:avLst/>
              <a:gdLst>
                <a:gd name="T0" fmla="*/ 508 w 3590"/>
                <a:gd name="T1" fmla="*/ 0 h 895"/>
                <a:gd name="T2" fmla="*/ 0 w 3590"/>
                <a:gd name="T3" fmla="*/ 895 h 895"/>
                <a:gd name="T4" fmla="*/ 1795 w 3590"/>
                <a:gd name="T5" fmla="*/ 895 h 895"/>
                <a:gd name="T6" fmla="*/ 3590 w 3590"/>
                <a:gd name="T7" fmla="*/ 895 h 895"/>
                <a:gd name="T8" fmla="*/ 3082 w 3590"/>
                <a:gd name="T9" fmla="*/ 0 h 895"/>
                <a:gd name="T10" fmla="*/ 508 w 3590"/>
                <a:gd name="T11" fmla="*/ 0 h 895"/>
              </a:gdLst>
              <a:ahLst/>
              <a:cxnLst>
                <a:cxn ang="0">
                  <a:pos x="T0" y="T1"/>
                </a:cxn>
                <a:cxn ang="0">
                  <a:pos x="T2" y="T3"/>
                </a:cxn>
                <a:cxn ang="0">
                  <a:pos x="T4" y="T5"/>
                </a:cxn>
                <a:cxn ang="0">
                  <a:pos x="T6" y="T7"/>
                </a:cxn>
                <a:cxn ang="0">
                  <a:pos x="T8" y="T9"/>
                </a:cxn>
                <a:cxn ang="0">
                  <a:pos x="T10" y="T11"/>
                </a:cxn>
              </a:cxnLst>
              <a:rect l="0" t="0" r="r" b="b"/>
              <a:pathLst>
                <a:path w="3590" h="895">
                  <a:moveTo>
                    <a:pt x="508" y="0"/>
                  </a:moveTo>
                  <a:lnTo>
                    <a:pt x="0" y="895"/>
                  </a:lnTo>
                  <a:lnTo>
                    <a:pt x="1795" y="895"/>
                  </a:lnTo>
                  <a:lnTo>
                    <a:pt x="3590" y="895"/>
                  </a:lnTo>
                  <a:lnTo>
                    <a:pt x="3082" y="0"/>
                  </a:lnTo>
                  <a:lnTo>
                    <a:pt x="508" y="0"/>
                  </a:lnTo>
                  <a:close/>
                </a:path>
              </a:pathLst>
            </a:custGeom>
            <a:gradFill>
              <a:gsLst>
                <a:gs pos="0">
                  <a:srgbClr val="0F2437"/>
                </a:gs>
                <a:gs pos="100000">
                  <a:srgbClr val="284D7A"/>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5" name="组合 27"/>
            <p:cNvGrpSpPr/>
            <p:nvPr/>
          </p:nvGrpSpPr>
          <p:grpSpPr>
            <a:xfrm>
              <a:off x="8602" y="8367"/>
              <a:ext cx="989" cy="951"/>
              <a:chOff x="2607983" y="4241292"/>
              <a:chExt cx="490600" cy="471805"/>
            </a:xfrm>
          </p:grpSpPr>
          <p:sp>
            <p:nvSpPr>
              <p:cNvPr id="29" name="Oval 131"/>
              <p:cNvSpPr>
                <a:spLocks noChangeArrowheads="1"/>
              </p:cNvSpPr>
              <p:nvPr/>
            </p:nvSpPr>
            <p:spPr bwMode="auto">
              <a:xfrm>
                <a:off x="2742898" y="4241292"/>
                <a:ext cx="220770" cy="22359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6" name="文本框 60"/>
            <p:cNvSpPr>
              <a:spLocks noChangeArrowheads="1"/>
            </p:cNvSpPr>
            <p:nvPr/>
          </p:nvSpPr>
          <p:spPr bwMode="auto">
            <a:xfrm>
              <a:off x="375" y="8158"/>
              <a:ext cx="7516"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800" b="1" dirty="0">
                  <a:solidFill>
                    <a:srgbClr val="C00000"/>
                  </a:solidFill>
                  <a:latin typeface="Times New Roman" panose="02020603050405020304" pitchFamily="18" charset="0"/>
                  <a:ea typeface="方正姚体" panose="02010601030101010101" pitchFamily="2" charset="-122"/>
                  <a:sym typeface="+mn-ea"/>
                </a:rPr>
                <a:t>30</a:t>
              </a:r>
              <a:r>
                <a:rPr lang="en-US" sz="2400" dirty="0">
                  <a:latin typeface="Times New Roman" panose="02020603050405020304" pitchFamily="18" charset="0"/>
                  <a:ea typeface="方正姚体" panose="02010601030101010101" pitchFamily="2" charset="-122"/>
                  <a:sym typeface="+mn-ea"/>
                </a:rPr>
                <a:t> Bachelor Programs</a:t>
              </a:r>
            </a:p>
            <a:p>
              <a:pPr algn="l"/>
              <a:r>
                <a:rPr lang="zh-CN" altLang="en-US" sz="2400" dirty="0">
                  <a:latin typeface="+mn-ea"/>
                  <a:sym typeface="+mn-ea"/>
                </a:rPr>
                <a:t>     </a:t>
              </a:r>
              <a:r>
                <a:rPr lang="zh-CN" altLang="en-US" sz="2000" dirty="0">
                  <a:latin typeface="黑体" panose="02010609060101010101" pitchFamily="49" charset="-122"/>
                  <a:ea typeface="黑体" panose="02010609060101010101" pitchFamily="49" charset="-122"/>
                  <a:sym typeface="+mn-ea"/>
                </a:rPr>
                <a:t>本科专业</a:t>
              </a:r>
              <a:endParaRPr lang="en-US" sz="2400" dirty="0">
                <a:latin typeface="黑体" panose="02010609060101010101" pitchFamily="49" charset="-122"/>
                <a:ea typeface="黑体" panose="02010609060101010101" pitchFamily="49" charset="-122"/>
                <a:sym typeface="+mn-ea"/>
              </a:endParaRPr>
            </a:p>
            <a:p>
              <a:pPr algn="l"/>
              <a:endParaRPr lang="en-US" altLang="en-US" dirty="0">
                <a:latin typeface="Times New Roman" panose="02020603050405020304" pitchFamily="18" charset="0"/>
                <a:ea typeface="方正姚体" panose="02010601030101010101" pitchFamily="2" charset="-122"/>
                <a:sym typeface="+mn-ea"/>
              </a:endParaRPr>
            </a:p>
          </p:txBody>
        </p:sp>
      </p:grpSp>
      <p:grpSp>
        <p:nvGrpSpPr>
          <p:cNvPr id="6" name="组合 13"/>
          <p:cNvGrpSpPr/>
          <p:nvPr/>
        </p:nvGrpSpPr>
        <p:grpSpPr>
          <a:xfrm>
            <a:off x="881700" y="3186087"/>
            <a:ext cx="5621195" cy="1261745"/>
            <a:chOff x="1404" y="5653"/>
            <a:chExt cx="9344" cy="1987"/>
          </a:xfrm>
        </p:grpSpPr>
        <p:sp>
          <p:nvSpPr>
            <p:cNvPr id="31" name="文本框 60"/>
            <p:cNvSpPr>
              <a:spLocks noChangeArrowheads="1"/>
            </p:cNvSpPr>
            <p:nvPr/>
          </p:nvSpPr>
          <p:spPr bwMode="auto">
            <a:xfrm>
              <a:off x="1404" y="5653"/>
              <a:ext cx="5456" cy="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a:r>
                <a:rPr lang="en-US" sz="2800" b="1" dirty="0">
                  <a:solidFill>
                    <a:srgbClr val="C00000"/>
                  </a:solidFill>
                  <a:latin typeface="Times New Roman" panose="02020603050405020304" pitchFamily="18" charset="0"/>
                  <a:ea typeface="方正姚体" panose="02010601030101010101" pitchFamily="2" charset="-122"/>
                  <a:sym typeface="+mn-ea"/>
                </a:rPr>
                <a:t>9</a:t>
              </a:r>
              <a:r>
                <a:rPr lang="en-US" sz="2800" dirty="0">
                  <a:solidFill>
                    <a:srgbClr val="C00000"/>
                  </a:solidFill>
                  <a:latin typeface="Times New Roman" panose="02020603050405020304" pitchFamily="18" charset="0"/>
                  <a:ea typeface="方正姚体" panose="02010601030101010101" pitchFamily="2" charset="-122"/>
                  <a:sym typeface="+mn-ea"/>
                </a:rPr>
                <a:t> </a:t>
              </a:r>
              <a:r>
                <a:rPr lang="en-US" altLang="zh-CN" sz="2400" dirty="0">
                  <a:latin typeface="Times New Roman" panose="02020603050405020304" pitchFamily="18" charset="0"/>
                  <a:ea typeface="方正姚体" panose="02010601030101010101" pitchFamily="2" charset="-122"/>
                  <a:sym typeface="+mn-ea"/>
                </a:rPr>
                <a:t>Master Programs in       </a:t>
              </a:r>
              <a:r>
                <a:rPr lang="en-US" sz="2400" dirty="0">
                  <a:latin typeface="Times New Roman" panose="02020603050405020304" pitchFamily="18" charset="0"/>
                  <a:ea typeface="方正姚体" panose="02010601030101010101" pitchFamily="2" charset="-122"/>
                  <a:sym typeface="+mn-ea"/>
                </a:rPr>
                <a:t>Level I disciplines </a:t>
              </a:r>
            </a:p>
            <a:p>
              <a:r>
                <a:rPr lang="zh-CN" altLang="en-US" sz="2400" dirty="0">
                  <a:latin typeface="Times New Roman" panose="02020603050405020304" pitchFamily="18" charset="0"/>
                  <a:ea typeface="方正姚体" panose="02010601030101010101" pitchFamily="2" charset="-122"/>
                  <a:sym typeface="+mn-ea"/>
                </a:rPr>
                <a:t>    </a:t>
              </a:r>
              <a:r>
                <a:rPr lang="zh-CN" altLang="en-US" sz="2000" dirty="0">
                  <a:latin typeface="黑体" panose="02010609060101010101" pitchFamily="49" charset="-122"/>
                  <a:ea typeface="黑体" panose="02010609060101010101" pitchFamily="49" charset="-122"/>
                  <a:sym typeface="+mn-ea"/>
                </a:rPr>
                <a:t>硕士学位一级学科</a:t>
              </a:r>
              <a:endParaRPr lang="en-US" altLang="en-US" sz="2400" dirty="0">
                <a:latin typeface="黑体" panose="02010609060101010101" pitchFamily="49" charset="-122"/>
                <a:ea typeface="黑体" panose="02010609060101010101" pitchFamily="49" charset="-122"/>
                <a:sym typeface="+mn-ea"/>
              </a:endParaRPr>
            </a:p>
          </p:txBody>
        </p:sp>
        <p:sp>
          <p:nvSpPr>
            <p:cNvPr id="23" name="Freeform 12"/>
            <p:cNvSpPr/>
            <p:nvPr/>
          </p:nvSpPr>
          <p:spPr bwMode="auto">
            <a:xfrm>
              <a:off x="7484" y="5663"/>
              <a:ext cx="3264" cy="879"/>
            </a:xfrm>
            <a:custGeom>
              <a:avLst/>
              <a:gdLst>
                <a:gd name="T0" fmla="*/ 325 w 2299"/>
                <a:gd name="T1" fmla="*/ 0 h 574"/>
                <a:gd name="T2" fmla="*/ 0 w 2299"/>
                <a:gd name="T3" fmla="*/ 574 h 574"/>
                <a:gd name="T4" fmla="*/ 1149 w 2299"/>
                <a:gd name="T5" fmla="*/ 574 h 574"/>
                <a:gd name="T6" fmla="*/ 2299 w 2299"/>
                <a:gd name="T7" fmla="*/ 574 h 574"/>
                <a:gd name="T8" fmla="*/ 1974 w 2299"/>
                <a:gd name="T9" fmla="*/ 0 h 574"/>
                <a:gd name="T10" fmla="*/ 325 w 2299"/>
                <a:gd name="T11" fmla="*/ 0 h 574"/>
              </a:gdLst>
              <a:ahLst/>
              <a:cxnLst>
                <a:cxn ang="0">
                  <a:pos x="T0" y="T1"/>
                </a:cxn>
                <a:cxn ang="0">
                  <a:pos x="T2" y="T3"/>
                </a:cxn>
                <a:cxn ang="0">
                  <a:pos x="T4" y="T5"/>
                </a:cxn>
                <a:cxn ang="0">
                  <a:pos x="T6" y="T7"/>
                </a:cxn>
                <a:cxn ang="0">
                  <a:pos x="T8" y="T9"/>
                </a:cxn>
                <a:cxn ang="0">
                  <a:pos x="T10" y="T11"/>
                </a:cxn>
              </a:cxnLst>
              <a:rect l="0" t="0" r="r" b="b"/>
              <a:pathLst>
                <a:path w="2299" h="574">
                  <a:moveTo>
                    <a:pt x="325" y="0"/>
                  </a:moveTo>
                  <a:lnTo>
                    <a:pt x="0" y="574"/>
                  </a:lnTo>
                  <a:lnTo>
                    <a:pt x="1149" y="574"/>
                  </a:lnTo>
                  <a:lnTo>
                    <a:pt x="2299" y="574"/>
                  </a:lnTo>
                  <a:lnTo>
                    <a:pt x="1974" y="0"/>
                  </a:lnTo>
                  <a:lnTo>
                    <a:pt x="325" y="0"/>
                  </a:lnTo>
                </a:path>
              </a:pathLst>
            </a:custGeom>
            <a:gradFill>
              <a:gsLst>
                <a:gs pos="0">
                  <a:srgbClr val="0F2437"/>
                </a:gs>
                <a:gs pos="100000">
                  <a:srgbClr val="284D7A"/>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8" name="组合 5"/>
            <p:cNvGrpSpPr/>
            <p:nvPr/>
          </p:nvGrpSpPr>
          <p:grpSpPr>
            <a:xfrm>
              <a:off x="8681" y="5797"/>
              <a:ext cx="832" cy="746"/>
              <a:chOff x="2607983" y="4241292"/>
              <a:chExt cx="490600" cy="471805"/>
            </a:xfrm>
          </p:grpSpPr>
          <p:sp>
            <p:nvSpPr>
              <p:cNvPr id="7" name="Oval 131"/>
              <p:cNvSpPr>
                <a:spLocks noChangeArrowheads="1"/>
              </p:cNvSpPr>
              <p:nvPr/>
            </p:nvSpPr>
            <p:spPr bwMode="auto">
              <a:xfrm>
                <a:off x="2742898" y="4241292"/>
                <a:ext cx="220770" cy="22359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0" name="组合 3"/>
          <p:cNvGrpSpPr/>
          <p:nvPr/>
        </p:nvGrpSpPr>
        <p:grpSpPr>
          <a:xfrm>
            <a:off x="881700" y="1859268"/>
            <a:ext cx="4972380" cy="1261745"/>
            <a:chOff x="1740" y="3799"/>
            <a:chExt cx="8086" cy="1987"/>
          </a:xfrm>
        </p:grpSpPr>
        <p:sp>
          <p:nvSpPr>
            <p:cNvPr id="19" name="Freeform 8"/>
            <p:cNvSpPr/>
            <p:nvPr/>
          </p:nvSpPr>
          <p:spPr bwMode="auto">
            <a:xfrm>
              <a:off x="8524" y="4234"/>
              <a:ext cx="1302" cy="955"/>
            </a:xfrm>
            <a:custGeom>
              <a:avLst/>
              <a:gdLst>
                <a:gd name="T0" fmla="*/ 651 w 651"/>
                <a:gd name="T1" fmla="*/ 570 h 570"/>
                <a:gd name="T2" fmla="*/ 325 w 651"/>
                <a:gd name="T3" fmla="*/ 0 h 570"/>
                <a:gd name="T4" fmla="*/ 0 w 651"/>
                <a:gd name="T5" fmla="*/ 570 h 570"/>
                <a:gd name="T6" fmla="*/ 651 w 651"/>
                <a:gd name="T7" fmla="*/ 570 h 570"/>
              </a:gdLst>
              <a:ahLst/>
              <a:cxnLst>
                <a:cxn ang="0">
                  <a:pos x="T0" y="T1"/>
                </a:cxn>
                <a:cxn ang="0">
                  <a:pos x="T2" y="T3"/>
                </a:cxn>
                <a:cxn ang="0">
                  <a:pos x="T4" y="T5"/>
                </a:cxn>
                <a:cxn ang="0">
                  <a:pos x="T6" y="T7"/>
                </a:cxn>
              </a:cxnLst>
              <a:rect l="0" t="0" r="r" b="b"/>
              <a:pathLst>
                <a:path w="651" h="570">
                  <a:moveTo>
                    <a:pt x="651" y="570"/>
                  </a:moveTo>
                  <a:lnTo>
                    <a:pt x="325" y="0"/>
                  </a:lnTo>
                  <a:lnTo>
                    <a:pt x="0" y="570"/>
                  </a:lnTo>
                  <a:lnTo>
                    <a:pt x="651" y="570"/>
                  </a:lnTo>
                  <a:close/>
                </a:path>
              </a:pathLst>
            </a:custGeom>
            <a:gradFill>
              <a:gsLst>
                <a:gs pos="0">
                  <a:srgbClr val="0F2437"/>
                </a:gs>
                <a:gs pos="100000">
                  <a:srgbClr val="284D7A"/>
                </a:gs>
              </a:gsLst>
              <a:lin ang="1800000" scaled="0"/>
            </a:gra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13" name="组合 14"/>
            <p:cNvGrpSpPr/>
            <p:nvPr/>
          </p:nvGrpSpPr>
          <p:grpSpPr>
            <a:xfrm>
              <a:off x="1740" y="3799"/>
              <a:ext cx="7773" cy="1987"/>
              <a:chOff x="1740" y="3236"/>
              <a:chExt cx="7773" cy="1987"/>
            </a:xfrm>
          </p:grpSpPr>
          <p:sp>
            <p:nvSpPr>
              <p:cNvPr id="32" name="文本框 60"/>
              <p:cNvSpPr>
                <a:spLocks noChangeArrowheads="1"/>
              </p:cNvSpPr>
              <p:nvPr/>
            </p:nvSpPr>
            <p:spPr bwMode="auto">
              <a:xfrm>
                <a:off x="1740" y="3236"/>
                <a:ext cx="5452" cy="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a:r>
                  <a:rPr lang="en-US" sz="3200" b="1" dirty="0">
                    <a:solidFill>
                      <a:srgbClr val="C00000"/>
                    </a:solidFill>
                    <a:latin typeface="Times New Roman" panose="02020603050405020304" pitchFamily="18" charset="0"/>
                    <a:ea typeface="方正姚体" panose="02010601030101010101" pitchFamily="2" charset="-122"/>
                    <a:sym typeface="+mn-ea"/>
                  </a:rPr>
                  <a:t>6</a:t>
                </a:r>
                <a:r>
                  <a:rPr lang="en-US" sz="2800" dirty="0">
                    <a:solidFill>
                      <a:srgbClr val="C00000"/>
                    </a:solidFill>
                    <a:latin typeface="Times New Roman" panose="02020603050405020304" pitchFamily="18" charset="0"/>
                    <a:ea typeface="方正姚体" panose="02010601030101010101" pitchFamily="2" charset="-122"/>
                    <a:sym typeface="+mn-ea"/>
                  </a:rPr>
                  <a:t> </a:t>
                </a:r>
                <a:r>
                  <a:rPr lang="en-US" altLang="zh-CN" sz="2400" dirty="0">
                    <a:latin typeface="Times New Roman" panose="02020603050405020304" pitchFamily="18" charset="0"/>
                    <a:ea typeface="方正姚体" panose="02010601030101010101" pitchFamily="2" charset="-122"/>
                    <a:sym typeface="+mn-ea"/>
                  </a:rPr>
                  <a:t>Doctoral Programs in L</a:t>
                </a:r>
                <a:r>
                  <a:rPr lang="en-US" sz="2400" dirty="0">
                    <a:latin typeface="Times New Roman" panose="02020603050405020304" pitchFamily="18" charset="0"/>
                    <a:ea typeface="方正姚体" panose="02010601030101010101" pitchFamily="2" charset="-122"/>
                    <a:sym typeface="+mn-ea"/>
                  </a:rPr>
                  <a:t>evel I disciplines </a:t>
                </a:r>
              </a:p>
              <a:p>
                <a:r>
                  <a:rPr lang="zh-CN" altLang="en-US" sz="2000" dirty="0">
                    <a:latin typeface="黑体" panose="02010609060101010101" pitchFamily="49" charset="-122"/>
                    <a:ea typeface="黑体" panose="02010609060101010101" pitchFamily="49" charset="-122"/>
                    <a:sym typeface="+mn-ea"/>
                  </a:rPr>
                  <a:t>  博士学位一级学科</a:t>
                </a:r>
                <a:endParaRPr lang="en-US" altLang="en-US" sz="1600" dirty="0">
                  <a:latin typeface="黑体" panose="02010609060101010101" pitchFamily="49" charset="-122"/>
                  <a:ea typeface="黑体" panose="02010609060101010101" pitchFamily="49" charset="-122"/>
                  <a:sym typeface="+mn-ea"/>
                </a:endParaRPr>
              </a:p>
            </p:txBody>
          </p:sp>
          <p:grpSp>
            <p:nvGrpSpPr>
              <p:cNvPr id="14" name="组合 9"/>
              <p:cNvGrpSpPr/>
              <p:nvPr/>
            </p:nvGrpSpPr>
            <p:grpSpPr>
              <a:xfrm>
                <a:off x="8797" y="4066"/>
                <a:ext cx="716" cy="560"/>
                <a:chOff x="2607983" y="4241292"/>
                <a:chExt cx="490600" cy="471805"/>
              </a:xfrm>
            </p:grpSpPr>
            <p:sp>
              <p:nvSpPr>
                <p:cNvPr id="11" name="Oval 131"/>
                <p:cNvSpPr>
                  <a:spLocks noChangeArrowheads="1"/>
                </p:cNvSpPr>
                <p:nvPr/>
              </p:nvSpPr>
              <p:spPr bwMode="auto">
                <a:xfrm>
                  <a:off x="2742898" y="4241292"/>
                  <a:ext cx="220770" cy="22359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Echo Work\学校介绍\PPT\2017\20171207校庆PPT\素材\公卫.jpg公卫"/>
          <p:cNvPicPr>
            <a:picLocks noChangeAspect="1"/>
          </p:cNvPicPr>
          <p:nvPr/>
        </p:nvPicPr>
        <p:blipFill>
          <a:blip r:embed="rId4"/>
          <a:srcRect/>
          <a:stretch>
            <a:fillRect/>
          </a:stretch>
        </p:blipFill>
        <p:spPr>
          <a:xfrm>
            <a:off x="491145" y="784299"/>
            <a:ext cx="11140440" cy="2147570"/>
          </a:xfrm>
          <a:prstGeom prst="rect">
            <a:avLst/>
          </a:prstGeom>
        </p:spPr>
      </p:pic>
      <p:sp>
        <p:nvSpPr>
          <p:cNvPr id="57" name="文本框 56"/>
          <p:cNvSpPr txBox="1"/>
          <p:nvPr/>
        </p:nvSpPr>
        <p:spPr>
          <a:xfrm>
            <a:off x="4141634" y="103461"/>
            <a:ext cx="3047365" cy="583565"/>
          </a:xfrm>
          <a:prstGeom prst="rect">
            <a:avLst/>
          </a:prstGeom>
          <a:noFill/>
          <a:effectLst/>
        </p:spPr>
        <p:txBody>
          <a:bodyPr wrap="none" rtlCol="0">
            <a:spAutoFit/>
          </a:bodyPr>
          <a:lstStyle/>
          <a:p>
            <a:r>
              <a:rPr lang="en-US" altLang="zh-CN" sz="3200" b="1" dirty="0"/>
              <a:t>  </a:t>
            </a:r>
            <a:r>
              <a:rPr lang="en-US" altLang="zh-CN" sz="2800" b="1" dirty="0">
                <a:solidFill>
                  <a:schemeClr val="bg1"/>
                </a:solidFill>
                <a:latin typeface="Times New Roman" panose="02020603050405020304" pitchFamily="18" charset="0"/>
              </a:rPr>
              <a:t>Clinical Teaching</a:t>
            </a:r>
          </a:p>
        </p:txBody>
      </p:sp>
      <p:grpSp>
        <p:nvGrpSpPr>
          <p:cNvPr id="2" name="组合 5"/>
          <p:cNvGrpSpPr/>
          <p:nvPr/>
        </p:nvGrpSpPr>
        <p:grpSpPr>
          <a:xfrm>
            <a:off x="600710" y="3651250"/>
            <a:ext cx="4413250" cy="2440390"/>
            <a:chOff x="4550" y="5166"/>
            <a:chExt cx="8293" cy="4384"/>
          </a:xfrm>
        </p:grpSpPr>
        <p:sp>
          <p:nvSpPr>
            <p:cNvPr id="9" name="任意多边形 8"/>
            <p:cNvSpPr/>
            <p:nvPr/>
          </p:nvSpPr>
          <p:spPr>
            <a:xfrm>
              <a:off x="5295" y="5380"/>
              <a:ext cx="1491" cy="4170"/>
            </a:xfrm>
            <a:custGeom>
              <a:avLst/>
              <a:gdLst>
                <a:gd name="connsiteX0" fmla="*/ 946779 w 946779"/>
                <a:gd name="connsiteY0" fmla="*/ 0 h 2647921"/>
                <a:gd name="connsiteX1" fmla="*/ 946779 w 946779"/>
                <a:gd name="connsiteY1" fmla="*/ 2647921 h 2647921"/>
                <a:gd name="connsiteX2" fmla="*/ 297536 w 946779"/>
                <a:gd name="connsiteY2" fmla="*/ 2647921 h 2647921"/>
                <a:gd name="connsiteX3" fmla="*/ 297536 w 946779"/>
                <a:gd name="connsiteY3" fmla="*/ 2639981 h 2647921"/>
                <a:gd name="connsiteX4" fmla="*/ 194235 w 946779"/>
                <a:gd name="connsiteY4" fmla="*/ 2629567 h 2647921"/>
                <a:gd name="connsiteX5" fmla="*/ 56307 w 946779"/>
                <a:gd name="connsiteY5" fmla="*/ 2588602 h 2647921"/>
                <a:gd name="connsiteX6" fmla="*/ 0 w 946779"/>
                <a:gd name="connsiteY6" fmla="*/ 2560642 h 2647921"/>
                <a:gd name="connsiteX7" fmla="*/ 0 w 946779"/>
                <a:gd name="connsiteY7" fmla="*/ 1062063 h 2647921"/>
                <a:gd name="connsiteX8" fmla="*/ 37456 w 946779"/>
                <a:gd name="connsiteY8" fmla="*/ 1041732 h 2647921"/>
                <a:gd name="connsiteX9" fmla="*/ 362561 w 946779"/>
                <a:gd name="connsiteY9" fmla="*/ 976097 h 2647921"/>
                <a:gd name="connsiteX10" fmla="*/ 362701 w 946779"/>
                <a:gd name="connsiteY10" fmla="*/ 976106 h 2647921"/>
                <a:gd name="connsiteX11" fmla="*/ 385179 w 946779"/>
                <a:gd name="connsiteY11" fmla="*/ 753118 h 2647921"/>
                <a:gd name="connsiteX12" fmla="*/ 921697 w 946779"/>
                <a:gd name="connsiteY12" fmla="*/ 11702 h 264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6779" h="2647921">
                  <a:moveTo>
                    <a:pt x="946779" y="0"/>
                  </a:moveTo>
                  <a:lnTo>
                    <a:pt x="946779" y="2647921"/>
                  </a:lnTo>
                  <a:lnTo>
                    <a:pt x="297536" y="2647921"/>
                  </a:lnTo>
                  <a:lnTo>
                    <a:pt x="297536" y="2639981"/>
                  </a:lnTo>
                  <a:lnTo>
                    <a:pt x="194235" y="2629567"/>
                  </a:lnTo>
                  <a:cubicBezTo>
                    <a:pt x="146661" y="2619832"/>
                    <a:pt x="100560" y="2606052"/>
                    <a:pt x="56307" y="2588602"/>
                  </a:cubicBezTo>
                  <a:lnTo>
                    <a:pt x="0" y="2560642"/>
                  </a:lnTo>
                  <a:lnTo>
                    <a:pt x="0" y="1062063"/>
                  </a:lnTo>
                  <a:lnTo>
                    <a:pt x="37456" y="1041732"/>
                  </a:lnTo>
                  <a:cubicBezTo>
                    <a:pt x="137381" y="999468"/>
                    <a:pt x="247242" y="976097"/>
                    <a:pt x="362561" y="976097"/>
                  </a:cubicBezTo>
                  <a:lnTo>
                    <a:pt x="362701" y="976106"/>
                  </a:lnTo>
                  <a:lnTo>
                    <a:pt x="385179" y="753118"/>
                  </a:lnTo>
                  <a:cubicBezTo>
                    <a:pt x="450060" y="436055"/>
                    <a:pt x="649726" y="168089"/>
                    <a:pt x="921697" y="11702"/>
                  </a:cubicBezTo>
                  <a:close/>
                </a:path>
              </a:pathLst>
            </a:custGeom>
            <a:gradFill>
              <a:gsLst>
                <a:gs pos="0">
                  <a:srgbClr val="0F2437"/>
                </a:gs>
                <a:gs pos="100000">
                  <a:srgbClr val="284D7A"/>
                </a:gs>
              </a:gsLst>
              <a:lin ang="1800000" scaled="0"/>
            </a:gra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9"/>
            <p:cNvSpPr/>
            <p:nvPr/>
          </p:nvSpPr>
          <p:spPr>
            <a:xfrm>
              <a:off x="7066" y="5166"/>
              <a:ext cx="1491" cy="4384"/>
            </a:xfrm>
            <a:custGeom>
              <a:avLst/>
              <a:gdLst>
                <a:gd name="connsiteX0" fmla="*/ 351249 w 946779"/>
                <a:gd name="connsiteY0" fmla="*/ 0 h 2783716"/>
                <a:gd name="connsiteX1" fmla="*/ 881904 w 946779"/>
                <a:gd name="connsiteY1" fmla="*/ 134367 h 2783716"/>
                <a:gd name="connsiteX2" fmla="*/ 946779 w 946779"/>
                <a:gd name="connsiteY2" fmla="*/ 173780 h 2783716"/>
                <a:gd name="connsiteX3" fmla="*/ 946779 w 946779"/>
                <a:gd name="connsiteY3" fmla="*/ 2783716 h 2783716"/>
                <a:gd name="connsiteX4" fmla="*/ 0 w 946779"/>
                <a:gd name="connsiteY4" fmla="*/ 2783716 h 2783716"/>
                <a:gd name="connsiteX5" fmla="*/ 0 w 946779"/>
                <a:gd name="connsiteY5" fmla="*/ 57535 h 2783716"/>
                <a:gd name="connsiteX6" fmla="*/ 59717 w 946779"/>
                <a:gd name="connsiteY6" fmla="*/ 38561 h 2783716"/>
                <a:gd name="connsiteX7" fmla="*/ 351249 w 946779"/>
                <a:gd name="connsiteY7" fmla="*/ 0 h 278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779" h="2783716">
                  <a:moveTo>
                    <a:pt x="351249" y="0"/>
                  </a:moveTo>
                  <a:cubicBezTo>
                    <a:pt x="543389" y="0"/>
                    <a:pt x="724160" y="48675"/>
                    <a:pt x="881904" y="134367"/>
                  </a:cubicBezTo>
                  <a:lnTo>
                    <a:pt x="946779" y="173780"/>
                  </a:lnTo>
                  <a:lnTo>
                    <a:pt x="946779" y="2783716"/>
                  </a:lnTo>
                  <a:lnTo>
                    <a:pt x="0" y="2783716"/>
                  </a:lnTo>
                  <a:lnTo>
                    <a:pt x="0" y="57535"/>
                  </a:lnTo>
                  <a:lnTo>
                    <a:pt x="59717" y="38561"/>
                  </a:lnTo>
                  <a:cubicBezTo>
                    <a:pt x="152636" y="13416"/>
                    <a:pt x="250376" y="0"/>
                    <a:pt x="351249" y="0"/>
                  </a:cubicBezTo>
                  <a:close/>
                </a:path>
              </a:pathLst>
            </a:custGeom>
            <a:gradFill>
              <a:gsLst>
                <a:gs pos="0">
                  <a:srgbClr val="0F2437"/>
                </a:gs>
                <a:gs pos="100000">
                  <a:srgbClr val="284D7A"/>
                </a:gs>
              </a:gsLst>
              <a:lin ang="1800000" scaled="0"/>
            </a:gra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a:off x="8837" y="5613"/>
              <a:ext cx="1491" cy="3936"/>
            </a:xfrm>
            <a:custGeom>
              <a:avLst/>
              <a:gdLst>
                <a:gd name="connsiteX0" fmla="*/ 682678 w 946779"/>
                <a:gd name="connsiteY0" fmla="*/ 0 h 2499530"/>
                <a:gd name="connsiteX1" fmla="*/ 931046 w 946779"/>
                <a:gd name="connsiteY1" fmla="*/ 37550 h 2499530"/>
                <a:gd name="connsiteX2" fmla="*/ 946779 w 946779"/>
                <a:gd name="connsiteY2" fmla="*/ 43308 h 2499530"/>
                <a:gd name="connsiteX3" fmla="*/ 946779 w 946779"/>
                <a:gd name="connsiteY3" fmla="*/ 2499530 h 2499530"/>
                <a:gd name="connsiteX4" fmla="*/ 0 w 946779"/>
                <a:gd name="connsiteY4" fmla="*/ 2499530 h 2499530"/>
                <a:gd name="connsiteX5" fmla="*/ 0 w 946779"/>
                <a:gd name="connsiteY5" fmla="*/ 29284 h 2499530"/>
                <a:gd name="connsiteX6" fmla="*/ 13866 w 946779"/>
                <a:gd name="connsiteY6" fmla="*/ 41886 h 2499530"/>
                <a:gd name="connsiteX7" fmla="*/ 145075 w 946779"/>
                <a:gd name="connsiteY7" fmla="*/ 200913 h 2499530"/>
                <a:gd name="connsiteX8" fmla="*/ 215699 w 946779"/>
                <a:gd name="connsiteY8" fmla="*/ 142642 h 2499530"/>
                <a:gd name="connsiteX9" fmla="*/ 682678 w 946779"/>
                <a:gd name="connsiteY9" fmla="*/ 0 h 249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779" h="2499530">
                  <a:moveTo>
                    <a:pt x="682678" y="0"/>
                  </a:moveTo>
                  <a:cubicBezTo>
                    <a:pt x="769167" y="0"/>
                    <a:pt x="852587" y="13147"/>
                    <a:pt x="931046" y="37550"/>
                  </a:cubicBezTo>
                  <a:lnTo>
                    <a:pt x="946779" y="43308"/>
                  </a:lnTo>
                  <a:lnTo>
                    <a:pt x="946779" y="2499530"/>
                  </a:lnTo>
                  <a:lnTo>
                    <a:pt x="0" y="2499530"/>
                  </a:lnTo>
                  <a:lnTo>
                    <a:pt x="0" y="29284"/>
                  </a:lnTo>
                  <a:lnTo>
                    <a:pt x="13866" y="41886"/>
                  </a:lnTo>
                  <a:lnTo>
                    <a:pt x="145075" y="200913"/>
                  </a:lnTo>
                  <a:lnTo>
                    <a:pt x="215699" y="142642"/>
                  </a:lnTo>
                  <a:cubicBezTo>
                    <a:pt x="349001" y="52585"/>
                    <a:pt x="509698" y="0"/>
                    <a:pt x="682678" y="0"/>
                  </a:cubicBezTo>
                  <a:close/>
                </a:path>
              </a:pathLst>
            </a:custGeom>
            <a:gradFill>
              <a:gsLst>
                <a:gs pos="0">
                  <a:srgbClr val="0F2437"/>
                </a:gs>
                <a:gs pos="100000">
                  <a:srgbClr val="284D7A"/>
                </a:gs>
              </a:gsLst>
              <a:lin ang="1800000" scaled="0"/>
            </a:gra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11"/>
            <p:cNvSpPr/>
            <p:nvPr/>
          </p:nvSpPr>
          <p:spPr>
            <a:xfrm>
              <a:off x="10608" y="5817"/>
              <a:ext cx="1491" cy="3733"/>
            </a:xfrm>
            <a:custGeom>
              <a:avLst/>
              <a:gdLst>
                <a:gd name="connsiteX0" fmla="*/ 0 w 946779"/>
                <a:gd name="connsiteY0" fmla="*/ 0 h 2370493"/>
                <a:gd name="connsiteX1" fmla="*/ 25067 w 946779"/>
                <a:gd name="connsiteY1" fmla="*/ 13606 h 2370493"/>
                <a:gd name="connsiteX2" fmla="*/ 393307 w 946779"/>
                <a:gd name="connsiteY2" fmla="*/ 706183 h 2370493"/>
                <a:gd name="connsiteX3" fmla="*/ 327671 w 946779"/>
                <a:gd name="connsiteY3" fmla="*/ 1031287 h 2370493"/>
                <a:gd name="connsiteX4" fmla="*/ 308584 w 946779"/>
                <a:gd name="connsiteY4" fmla="*/ 1066452 h 2370493"/>
                <a:gd name="connsiteX5" fmla="*/ 393307 w 946779"/>
                <a:gd name="connsiteY5" fmla="*/ 1057913 h 2370493"/>
                <a:gd name="connsiteX6" fmla="*/ 937513 w 946779"/>
                <a:gd name="connsiteY6" fmla="*/ 1347265 h 2370493"/>
                <a:gd name="connsiteX7" fmla="*/ 946779 w 946779"/>
                <a:gd name="connsiteY7" fmla="*/ 1364336 h 2370493"/>
                <a:gd name="connsiteX8" fmla="*/ 946779 w 946779"/>
                <a:gd name="connsiteY8" fmla="*/ 2370493 h 2370493"/>
                <a:gd name="connsiteX9" fmla="*/ 393307 w 946779"/>
                <a:gd name="connsiteY9" fmla="*/ 2370493 h 2370493"/>
                <a:gd name="connsiteX10" fmla="*/ 0 w 946779"/>
                <a:gd name="connsiteY10" fmla="*/ 2370493 h 237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6779" h="2370493">
                  <a:moveTo>
                    <a:pt x="0" y="0"/>
                  </a:moveTo>
                  <a:lnTo>
                    <a:pt x="25067" y="13606"/>
                  </a:lnTo>
                  <a:cubicBezTo>
                    <a:pt x="247236" y="163701"/>
                    <a:pt x="393307" y="417883"/>
                    <a:pt x="393307" y="706183"/>
                  </a:cubicBezTo>
                  <a:cubicBezTo>
                    <a:pt x="393307" y="821503"/>
                    <a:pt x="369937" y="931363"/>
                    <a:pt x="327671" y="1031287"/>
                  </a:cubicBezTo>
                  <a:lnTo>
                    <a:pt x="308584" y="1066452"/>
                  </a:lnTo>
                  <a:lnTo>
                    <a:pt x="393307" y="1057913"/>
                  </a:lnTo>
                  <a:cubicBezTo>
                    <a:pt x="619844" y="1057913"/>
                    <a:pt x="819573" y="1172690"/>
                    <a:pt x="937513" y="1347265"/>
                  </a:cubicBezTo>
                  <a:lnTo>
                    <a:pt x="946779" y="1364336"/>
                  </a:lnTo>
                  <a:lnTo>
                    <a:pt x="946779" y="2370493"/>
                  </a:lnTo>
                  <a:lnTo>
                    <a:pt x="393307" y="2370493"/>
                  </a:lnTo>
                  <a:lnTo>
                    <a:pt x="0" y="2370493"/>
                  </a:lnTo>
                  <a:close/>
                </a:path>
              </a:pathLst>
            </a:custGeom>
            <a:gradFill>
              <a:gsLst>
                <a:gs pos="0">
                  <a:srgbClr val="0F2437"/>
                </a:gs>
                <a:gs pos="100000">
                  <a:srgbClr val="284D7A"/>
                </a:gs>
              </a:gsLst>
              <a:lin ang="1800000" scaled="0"/>
            </a:gra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12"/>
            <p:cNvSpPr/>
            <p:nvPr/>
          </p:nvSpPr>
          <p:spPr>
            <a:xfrm>
              <a:off x="4550" y="5166"/>
              <a:ext cx="8293" cy="4384"/>
            </a:xfrm>
            <a:custGeom>
              <a:avLst/>
              <a:gdLst>
                <a:gd name="connsiteX0" fmla="*/ 1411207 w 3813826"/>
                <a:gd name="connsiteY0" fmla="*/ 0 h 2016118"/>
                <a:gd name="connsiteX1" fmla="*/ 1981345 w 3813826"/>
                <a:gd name="connsiteY1" fmla="*/ 236159 h 2016118"/>
                <a:gd name="connsiteX2" fmla="*/ 2076374 w 3813826"/>
                <a:gd name="connsiteY2" fmla="*/ 351335 h 2016118"/>
                <a:gd name="connsiteX3" fmla="*/ 2127524 w 3813826"/>
                <a:gd name="connsiteY3" fmla="*/ 309132 h 2016118"/>
                <a:gd name="connsiteX4" fmla="*/ 2465735 w 3813826"/>
                <a:gd name="connsiteY4" fmla="*/ 205823 h 2016118"/>
                <a:gd name="connsiteX5" fmla="*/ 3070646 w 3813826"/>
                <a:gd name="connsiteY5" fmla="*/ 810734 h 2016118"/>
                <a:gd name="connsiteX6" fmla="*/ 3023109 w 3813826"/>
                <a:gd name="connsiteY6" fmla="*/ 1046192 h 2016118"/>
                <a:gd name="connsiteX7" fmla="*/ 3009285 w 3813826"/>
                <a:gd name="connsiteY7" fmla="*/ 1071661 h 2016118"/>
                <a:gd name="connsiteX8" fmla="*/ 3070646 w 3813826"/>
                <a:gd name="connsiteY8" fmla="*/ 1065476 h 2016118"/>
                <a:gd name="connsiteX9" fmla="*/ 3545967 w 3813826"/>
                <a:gd name="connsiteY9" fmla="*/ 1540797 h 2016118"/>
                <a:gd name="connsiteX10" fmla="*/ 3540944 w 3813826"/>
                <a:gd name="connsiteY10" fmla="*/ 1590624 h 2016118"/>
                <a:gd name="connsiteX11" fmla="*/ 3553772 w 3813826"/>
                <a:gd name="connsiteY11" fmla="*/ 1586642 h 2016118"/>
                <a:gd name="connsiteX12" fmla="*/ 3597391 w 3813826"/>
                <a:gd name="connsiteY12" fmla="*/ 1582245 h 2016118"/>
                <a:gd name="connsiteX13" fmla="*/ 3813826 w 3813826"/>
                <a:gd name="connsiteY13" fmla="*/ 1798680 h 2016118"/>
                <a:gd name="connsiteX14" fmla="*/ 3641011 w 3813826"/>
                <a:gd name="connsiteY14" fmla="*/ 2010718 h 2016118"/>
                <a:gd name="connsiteX15" fmla="*/ 3618297 w 3813826"/>
                <a:gd name="connsiteY15" fmla="*/ 2013008 h 2016118"/>
                <a:gd name="connsiteX16" fmla="*/ 3618297 w 3813826"/>
                <a:gd name="connsiteY16" fmla="*/ 2016118 h 2016118"/>
                <a:gd name="connsiteX17" fmla="*/ 3070646 w 3813826"/>
                <a:gd name="connsiteY17" fmla="*/ 2016118 h 2016118"/>
                <a:gd name="connsiteX18" fmla="*/ 557816 w 3813826"/>
                <a:gd name="connsiteY18" fmla="*/ 2016118 h 2016118"/>
                <a:gd name="connsiteX19" fmla="*/ 557816 w 3813826"/>
                <a:gd name="connsiteY19" fmla="*/ 2010367 h 2016118"/>
                <a:gd name="connsiteX20" fmla="*/ 483000 w 3813826"/>
                <a:gd name="connsiteY20" fmla="*/ 2002825 h 2016118"/>
                <a:gd name="connsiteX21" fmla="*/ 0 w 3813826"/>
                <a:gd name="connsiteY21" fmla="*/ 1410203 h 2016118"/>
                <a:gd name="connsiteX22" fmla="*/ 604911 w 3813826"/>
                <a:gd name="connsiteY22" fmla="*/ 805292 h 2016118"/>
                <a:gd name="connsiteX23" fmla="*/ 605012 w 3813826"/>
                <a:gd name="connsiteY23" fmla="*/ 805299 h 2016118"/>
                <a:gd name="connsiteX24" fmla="*/ 621292 w 3813826"/>
                <a:gd name="connsiteY24" fmla="*/ 643799 h 2016118"/>
                <a:gd name="connsiteX25" fmla="*/ 1411207 w 3813826"/>
                <a:gd name="connsiteY25" fmla="*/ 0 h 201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3826" h="2016118">
                  <a:moveTo>
                    <a:pt x="1411207" y="0"/>
                  </a:moveTo>
                  <a:cubicBezTo>
                    <a:pt x="1633860" y="0"/>
                    <a:pt x="1835434" y="90248"/>
                    <a:pt x="1981345" y="236159"/>
                  </a:cubicBezTo>
                  <a:lnTo>
                    <a:pt x="2076374" y="351335"/>
                  </a:lnTo>
                  <a:lnTo>
                    <a:pt x="2127524" y="309132"/>
                  </a:lnTo>
                  <a:cubicBezTo>
                    <a:pt x="2224068" y="243908"/>
                    <a:pt x="2340454" y="205823"/>
                    <a:pt x="2465735" y="205823"/>
                  </a:cubicBezTo>
                  <a:cubicBezTo>
                    <a:pt x="2799818" y="205823"/>
                    <a:pt x="3070646" y="476651"/>
                    <a:pt x="3070646" y="810734"/>
                  </a:cubicBezTo>
                  <a:cubicBezTo>
                    <a:pt x="3070646" y="894255"/>
                    <a:pt x="3053720" y="973822"/>
                    <a:pt x="3023109" y="1046192"/>
                  </a:cubicBezTo>
                  <a:lnTo>
                    <a:pt x="3009285" y="1071661"/>
                  </a:lnTo>
                  <a:lnTo>
                    <a:pt x="3070646" y="1065476"/>
                  </a:lnTo>
                  <a:cubicBezTo>
                    <a:pt x="3333159" y="1065476"/>
                    <a:pt x="3545967" y="1278284"/>
                    <a:pt x="3545967" y="1540797"/>
                  </a:cubicBezTo>
                  <a:lnTo>
                    <a:pt x="3540944" y="1590624"/>
                  </a:lnTo>
                  <a:lnTo>
                    <a:pt x="3553772" y="1586642"/>
                  </a:lnTo>
                  <a:cubicBezTo>
                    <a:pt x="3567861" y="1583759"/>
                    <a:pt x="3582449" y="1582245"/>
                    <a:pt x="3597391" y="1582245"/>
                  </a:cubicBezTo>
                  <a:cubicBezTo>
                    <a:pt x="3716925" y="1582245"/>
                    <a:pt x="3813826" y="1679146"/>
                    <a:pt x="3813826" y="1798680"/>
                  </a:cubicBezTo>
                  <a:cubicBezTo>
                    <a:pt x="3813826" y="1903273"/>
                    <a:pt x="3739636" y="1990536"/>
                    <a:pt x="3641011" y="2010718"/>
                  </a:cubicBezTo>
                  <a:lnTo>
                    <a:pt x="3618297" y="2013008"/>
                  </a:lnTo>
                  <a:lnTo>
                    <a:pt x="3618297" y="2016118"/>
                  </a:lnTo>
                  <a:lnTo>
                    <a:pt x="3070646" y="2016118"/>
                  </a:lnTo>
                  <a:lnTo>
                    <a:pt x="557816" y="2016118"/>
                  </a:lnTo>
                  <a:lnTo>
                    <a:pt x="557816" y="2010367"/>
                  </a:lnTo>
                  <a:lnTo>
                    <a:pt x="483000" y="2002825"/>
                  </a:lnTo>
                  <a:cubicBezTo>
                    <a:pt x="207353" y="1946419"/>
                    <a:pt x="0" y="1702526"/>
                    <a:pt x="0" y="1410203"/>
                  </a:cubicBezTo>
                  <a:cubicBezTo>
                    <a:pt x="0" y="1076120"/>
                    <a:pt x="270828" y="805292"/>
                    <a:pt x="604911" y="805292"/>
                  </a:cubicBezTo>
                  <a:lnTo>
                    <a:pt x="605012" y="805299"/>
                  </a:lnTo>
                  <a:lnTo>
                    <a:pt x="621292" y="643799"/>
                  </a:lnTo>
                  <a:cubicBezTo>
                    <a:pt x="696476" y="276384"/>
                    <a:pt x="1021565" y="0"/>
                    <a:pt x="1411207" y="0"/>
                  </a:cubicBezTo>
                  <a:close/>
                </a:path>
              </a:pathLst>
            </a:custGeom>
            <a:noFill/>
            <a:ln w="1270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13"/>
            <p:cNvSpPr txBox="1"/>
            <p:nvPr/>
          </p:nvSpPr>
          <p:spPr>
            <a:xfrm>
              <a:off x="5629" y="7121"/>
              <a:ext cx="772" cy="827"/>
            </a:xfrm>
            <a:prstGeom prst="rect">
              <a:avLst/>
            </a:prstGeom>
            <a:noFill/>
            <a:effectLst/>
          </p:spPr>
          <p:txBody>
            <a:bodyPr wrap="square" rtlCol="0">
              <a:spAutoFit/>
            </a:bodyPr>
            <a:lstStyle/>
            <a:p>
              <a:r>
                <a:rPr lang="en-US" altLang="zh-CN" sz="2400" b="1" dirty="0">
                  <a:solidFill>
                    <a:schemeClr val="bg1"/>
                  </a:solidFill>
                  <a:latin typeface="方正姚体" panose="02010601030101010101" pitchFamily="2" charset="-122"/>
                  <a:ea typeface="方正姚体" panose="02010601030101010101" pitchFamily="2" charset="-122"/>
                </a:rPr>
                <a:t>1</a:t>
              </a:r>
              <a:endParaRPr lang="en-US" altLang="zh-CN" b="1" dirty="0">
                <a:solidFill>
                  <a:schemeClr val="bg1"/>
                </a:solidFill>
                <a:latin typeface="方正姚体" panose="02010601030101010101" pitchFamily="2" charset="-122"/>
                <a:ea typeface="方正姚体" panose="02010601030101010101" pitchFamily="2" charset="-122"/>
              </a:endParaRPr>
            </a:p>
          </p:txBody>
        </p:sp>
        <p:sp>
          <p:nvSpPr>
            <p:cNvPr id="15" name="文本框 14"/>
            <p:cNvSpPr txBox="1"/>
            <p:nvPr/>
          </p:nvSpPr>
          <p:spPr>
            <a:xfrm>
              <a:off x="7372" y="5928"/>
              <a:ext cx="772" cy="827"/>
            </a:xfrm>
            <a:prstGeom prst="rect">
              <a:avLst/>
            </a:prstGeom>
            <a:noFill/>
            <a:effectLst/>
          </p:spPr>
          <p:txBody>
            <a:bodyPr wrap="square" rtlCol="0">
              <a:spAutoFit/>
            </a:bodyPr>
            <a:lstStyle/>
            <a:p>
              <a:r>
                <a:rPr lang="en-US" altLang="zh-CN" sz="2400" b="1" dirty="0">
                  <a:solidFill>
                    <a:schemeClr val="bg1"/>
                  </a:solidFill>
                  <a:latin typeface="方正姚体" panose="02010601030101010101" pitchFamily="2" charset="-122"/>
                  <a:ea typeface="方正姚体" panose="02010601030101010101" pitchFamily="2" charset="-122"/>
                </a:rPr>
                <a:t>2</a:t>
              </a:r>
              <a:endParaRPr lang="en-US" altLang="zh-CN" b="1" dirty="0">
                <a:solidFill>
                  <a:schemeClr val="bg1"/>
                </a:solidFill>
                <a:latin typeface="方正姚体" panose="02010601030101010101" pitchFamily="2" charset="-122"/>
                <a:ea typeface="方正姚体" panose="02010601030101010101" pitchFamily="2" charset="-122"/>
              </a:endParaRPr>
            </a:p>
          </p:txBody>
        </p:sp>
        <p:sp>
          <p:nvSpPr>
            <p:cNvPr id="16" name="文本框 15"/>
            <p:cNvSpPr txBox="1"/>
            <p:nvPr/>
          </p:nvSpPr>
          <p:spPr>
            <a:xfrm>
              <a:off x="9143" y="6200"/>
              <a:ext cx="772" cy="827"/>
            </a:xfrm>
            <a:prstGeom prst="rect">
              <a:avLst/>
            </a:prstGeom>
            <a:noFill/>
            <a:effectLst/>
          </p:spPr>
          <p:txBody>
            <a:bodyPr wrap="square" rtlCol="0">
              <a:spAutoFit/>
            </a:bodyPr>
            <a:lstStyle/>
            <a:p>
              <a:r>
                <a:rPr lang="en-US" altLang="zh-CN" sz="2400" b="1" dirty="0">
                  <a:solidFill>
                    <a:schemeClr val="bg1"/>
                  </a:solidFill>
                  <a:latin typeface="方正姚体" panose="02010601030101010101" pitchFamily="2" charset="-122"/>
                  <a:ea typeface="方正姚体" panose="02010601030101010101" pitchFamily="2" charset="-122"/>
                </a:rPr>
                <a:t>3</a:t>
              </a:r>
              <a:endParaRPr lang="en-US" altLang="zh-CN" b="1" dirty="0">
                <a:solidFill>
                  <a:schemeClr val="bg1"/>
                </a:solidFill>
                <a:latin typeface="方正姚体" panose="02010601030101010101" pitchFamily="2" charset="-122"/>
                <a:ea typeface="方正姚体" panose="02010601030101010101" pitchFamily="2" charset="-122"/>
              </a:endParaRPr>
            </a:p>
          </p:txBody>
        </p:sp>
        <p:sp>
          <p:nvSpPr>
            <p:cNvPr id="17" name="文本框 16"/>
            <p:cNvSpPr txBox="1"/>
            <p:nvPr/>
          </p:nvSpPr>
          <p:spPr>
            <a:xfrm>
              <a:off x="10914" y="7705"/>
              <a:ext cx="772" cy="827"/>
            </a:xfrm>
            <a:prstGeom prst="rect">
              <a:avLst/>
            </a:prstGeom>
            <a:noFill/>
            <a:effectLst/>
          </p:spPr>
          <p:txBody>
            <a:bodyPr wrap="square" rtlCol="0">
              <a:spAutoFit/>
            </a:bodyPr>
            <a:lstStyle/>
            <a:p>
              <a:r>
                <a:rPr lang="en-US" altLang="zh-CN" sz="2400" b="1" dirty="0">
                  <a:solidFill>
                    <a:schemeClr val="bg1"/>
                  </a:solidFill>
                  <a:latin typeface="方正姚体" panose="02010601030101010101" pitchFamily="2" charset="-122"/>
                  <a:ea typeface="方正姚体" panose="02010601030101010101" pitchFamily="2" charset="-122"/>
                </a:rPr>
                <a:t>4</a:t>
              </a:r>
              <a:endParaRPr lang="en-US" altLang="zh-CN" b="1" dirty="0">
                <a:solidFill>
                  <a:schemeClr val="bg1"/>
                </a:solidFill>
                <a:latin typeface="方正姚体" panose="02010601030101010101" pitchFamily="2" charset="-122"/>
                <a:ea typeface="方正姚体" panose="02010601030101010101" pitchFamily="2" charset="-122"/>
              </a:endParaRPr>
            </a:p>
          </p:txBody>
        </p:sp>
        <p:grpSp>
          <p:nvGrpSpPr>
            <p:cNvPr id="6" name="组合 17"/>
            <p:cNvGrpSpPr/>
            <p:nvPr/>
          </p:nvGrpSpPr>
          <p:grpSpPr>
            <a:xfrm>
              <a:off x="9287" y="7597"/>
              <a:ext cx="670" cy="702"/>
              <a:chOff x="7002627" y="828237"/>
              <a:chExt cx="444697" cy="466185"/>
            </a:xfrm>
            <a:solidFill>
              <a:srgbClr val="FEFEFE"/>
            </a:solidFill>
            <a:effectLst/>
          </p:grpSpPr>
          <p:sp>
            <p:nvSpPr>
              <p:cNvPr id="19"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8" name="组合 26"/>
            <p:cNvGrpSpPr>
              <a:grpSpLocks noChangeAspect="1"/>
            </p:cNvGrpSpPr>
            <p:nvPr/>
          </p:nvGrpSpPr>
          <p:grpSpPr>
            <a:xfrm>
              <a:off x="5726" y="8268"/>
              <a:ext cx="551" cy="617"/>
              <a:chOff x="5999255" y="3275006"/>
              <a:chExt cx="402656" cy="450303"/>
            </a:xfrm>
            <a:solidFill>
              <a:srgbClr val="FEFEFE"/>
            </a:solidFill>
            <a:effectLst/>
          </p:grpSpPr>
          <p:sp>
            <p:nvSpPr>
              <p:cNvPr id="28"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7" name="组合 32"/>
            <p:cNvGrpSpPr/>
            <p:nvPr/>
          </p:nvGrpSpPr>
          <p:grpSpPr>
            <a:xfrm>
              <a:off x="11100" y="8741"/>
              <a:ext cx="506" cy="500"/>
              <a:chOff x="6967126" y="4092464"/>
              <a:chExt cx="453105" cy="448433"/>
            </a:xfrm>
            <a:solidFill>
              <a:srgbClr val="FEFEFE"/>
            </a:solidFill>
            <a:effectLst/>
          </p:grpSpPr>
          <p:sp>
            <p:nvSpPr>
              <p:cNvPr id="34"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24" name="组合 1"/>
            <p:cNvGrpSpPr/>
            <p:nvPr/>
          </p:nvGrpSpPr>
          <p:grpSpPr>
            <a:xfrm>
              <a:off x="7505" y="7705"/>
              <a:ext cx="506" cy="500"/>
              <a:chOff x="6967126" y="4092464"/>
              <a:chExt cx="453105" cy="448433"/>
            </a:xfrm>
            <a:solidFill>
              <a:srgbClr val="FEFEFE"/>
            </a:solidFill>
            <a:effectLst/>
          </p:grpSpPr>
          <p:sp>
            <p:nvSpPr>
              <p:cNvPr id="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5" name="文本框 4"/>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grpSp>
        <p:nvGrpSpPr>
          <p:cNvPr id="225" name="组合 37"/>
          <p:cNvGrpSpPr/>
          <p:nvPr/>
        </p:nvGrpSpPr>
        <p:grpSpPr>
          <a:xfrm>
            <a:off x="5724802" y="3576437"/>
            <a:ext cx="5562669" cy="461645"/>
            <a:chOff x="1197" y="5036"/>
            <a:chExt cx="6272" cy="727"/>
          </a:xfrm>
        </p:grpSpPr>
        <p:sp>
          <p:nvSpPr>
            <p:cNvPr id="42" name="文本框 41"/>
            <p:cNvSpPr txBox="1"/>
            <p:nvPr/>
          </p:nvSpPr>
          <p:spPr>
            <a:xfrm>
              <a:off x="1608" y="5036"/>
              <a:ext cx="5861" cy="727"/>
            </a:xfrm>
            <a:prstGeom prst="rect">
              <a:avLst/>
            </a:prstGeom>
            <a:noFill/>
            <a:effectLst/>
          </p:spPr>
          <p:txBody>
            <a:bodyPr wrap="none" rtlCol="0">
              <a:spAutoFit/>
            </a:bodyPr>
            <a:lstStyle/>
            <a:p>
              <a:pPr algn="l"/>
              <a:r>
                <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rPr>
                <a:t>  4</a:t>
              </a:r>
              <a:r>
                <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rPr>
                <a:t> Directly-affiliated Hospitals </a:t>
              </a:r>
              <a:r>
                <a:rPr lang="zh-CN" altLang="en-US"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直属医院</a:t>
              </a:r>
              <a:endPar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226" name=" 226"/>
            <p:cNvSpPr/>
            <p:nvPr/>
          </p:nvSpPr>
          <p:spPr>
            <a:xfrm>
              <a:off x="1197" y="5279"/>
              <a:ext cx="411" cy="240"/>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i="1">
                <a:solidFill>
                  <a:schemeClr val="tx1"/>
                </a:solidFill>
                <a:latin typeface="Times New Roman" panose="02020603050405020304" pitchFamily="18" charset="0"/>
                <a:cs typeface="Times New Roman" panose="02020603050405020304" pitchFamily="18" charset="0"/>
              </a:endParaRPr>
            </a:p>
          </p:txBody>
        </p:sp>
      </p:grpSp>
      <p:grpSp>
        <p:nvGrpSpPr>
          <p:cNvPr id="227" name="组合 38"/>
          <p:cNvGrpSpPr/>
          <p:nvPr/>
        </p:nvGrpSpPr>
        <p:grpSpPr>
          <a:xfrm>
            <a:off x="5715276" y="4267952"/>
            <a:ext cx="6476724" cy="461645"/>
            <a:chOff x="9914" y="5386"/>
            <a:chExt cx="8422" cy="727"/>
          </a:xfrm>
        </p:grpSpPr>
        <p:sp>
          <p:nvSpPr>
            <p:cNvPr id="44" name="文本框 43"/>
            <p:cNvSpPr txBox="1"/>
            <p:nvPr/>
          </p:nvSpPr>
          <p:spPr>
            <a:xfrm>
              <a:off x="10465" y="5386"/>
              <a:ext cx="7871" cy="727"/>
            </a:xfrm>
            <a:prstGeom prst="rect">
              <a:avLst/>
            </a:prstGeom>
            <a:noFill/>
            <a:effectLst/>
          </p:spPr>
          <p:txBody>
            <a:bodyPr wrap="square" rtlCol="0">
              <a:spAutoFit/>
            </a:bodyPr>
            <a:lstStyle/>
            <a:p>
              <a:pPr algn="l"/>
              <a:r>
                <a:rPr lang="en-US" altLang="zh-CN" sz="2400" b="1" i="1" dirty="0">
                  <a:latin typeface="Times New Roman" panose="02020603050405020304" pitchFamily="18" charset="0"/>
                  <a:cs typeface="Times New Roman" panose="02020603050405020304" pitchFamily="18" charset="0"/>
                  <a:sym typeface="+mn-ea"/>
                </a:rPr>
                <a:t>11 Non-</a:t>
              </a:r>
              <a:r>
                <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rPr>
                <a:t>directly </a:t>
              </a:r>
              <a:r>
                <a:rPr lang="en-US" altLang="zh-CN" sz="2400" b="1" i="1" dirty="0">
                  <a:latin typeface="Times New Roman" panose="02020603050405020304" pitchFamily="18" charset="0"/>
                  <a:cs typeface="Times New Roman" panose="02020603050405020304" pitchFamily="18" charset="0"/>
                  <a:sym typeface="+mn-ea"/>
                </a:rPr>
                <a:t>Affiliated Hospitals </a:t>
              </a:r>
              <a:r>
                <a:rPr lang="zh-CN" altLang="en-US" sz="2000" b="1" i="1" dirty="0">
                  <a:latin typeface="Times New Roman" panose="02020603050405020304" pitchFamily="18" charset="0"/>
                  <a:cs typeface="Times New Roman" panose="02020603050405020304" pitchFamily="18" charset="0"/>
                  <a:sym typeface="+mn-ea"/>
                </a:rPr>
                <a:t>非直属医院</a:t>
              </a:r>
              <a:endParaRPr lang="en-US" altLang="zh-CN" sz="2400" b="1" i="1" dirty="0">
                <a:latin typeface="方正姚体" panose="02010601030101010101" pitchFamily="2" charset="-122"/>
                <a:ea typeface="方正姚体" panose="02010601030101010101" pitchFamily="2" charset="-122"/>
                <a:cs typeface="Times New Roman" panose="02020603050405020304" pitchFamily="18" charset="0"/>
                <a:sym typeface="+mn-ea"/>
              </a:endParaRPr>
            </a:p>
          </p:txBody>
        </p:sp>
        <p:sp>
          <p:nvSpPr>
            <p:cNvPr id="36" name=" 226"/>
            <p:cNvSpPr/>
            <p:nvPr/>
          </p:nvSpPr>
          <p:spPr>
            <a:xfrm>
              <a:off x="9914" y="5628"/>
              <a:ext cx="411" cy="240"/>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i="1">
                <a:solidFill>
                  <a:schemeClr val="tx1"/>
                </a:solidFill>
                <a:latin typeface="Times New Roman" panose="02020603050405020304" pitchFamily="18" charset="0"/>
                <a:cs typeface="Times New Roman" panose="02020603050405020304" pitchFamily="18" charset="0"/>
              </a:endParaRPr>
            </a:p>
          </p:txBody>
        </p:sp>
      </p:grpSp>
      <p:grpSp>
        <p:nvGrpSpPr>
          <p:cNvPr id="228" name="组合 45"/>
          <p:cNvGrpSpPr/>
          <p:nvPr/>
        </p:nvGrpSpPr>
        <p:grpSpPr>
          <a:xfrm>
            <a:off x="5724802" y="4932797"/>
            <a:ext cx="3389701" cy="461645"/>
            <a:chOff x="1085" y="8695"/>
            <a:chExt cx="4351" cy="727"/>
          </a:xfrm>
        </p:grpSpPr>
        <p:sp>
          <p:nvSpPr>
            <p:cNvPr id="43" name="文本框 42"/>
            <p:cNvSpPr txBox="1"/>
            <p:nvPr/>
          </p:nvSpPr>
          <p:spPr>
            <a:xfrm>
              <a:off x="1621" y="8695"/>
              <a:ext cx="3815" cy="727"/>
            </a:xfrm>
            <a:prstGeom prst="rect">
              <a:avLst/>
            </a:prstGeom>
            <a:noFill/>
            <a:effectLst/>
          </p:spPr>
          <p:txBody>
            <a:bodyPr wrap="none" rtlCol="0">
              <a:spAutoFit/>
            </a:bodyPr>
            <a:lstStyle/>
            <a:p>
              <a:pPr lvl="0" algn="l"/>
              <a:r>
                <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rPr>
                <a:t>27 Teaching Hospitals </a:t>
              </a:r>
              <a:r>
                <a:rPr lang="zh-CN" altLang="en-US"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临床教学医院</a:t>
              </a:r>
              <a:endPar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8" name=" 226"/>
            <p:cNvSpPr/>
            <p:nvPr/>
          </p:nvSpPr>
          <p:spPr>
            <a:xfrm>
              <a:off x="1085" y="8937"/>
              <a:ext cx="411" cy="240"/>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i="1">
                <a:solidFill>
                  <a:schemeClr val="tx1"/>
                </a:solidFill>
                <a:latin typeface="Times New Roman" panose="02020603050405020304" pitchFamily="18" charset="0"/>
                <a:cs typeface="Times New Roman" panose="02020603050405020304" pitchFamily="18" charset="0"/>
              </a:endParaRPr>
            </a:p>
          </p:txBody>
        </p:sp>
      </p:grpSp>
      <p:grpSp>
        <p:nvGrpSpPr>
          <p:cNvPr id="229" name="组合 39"/>
          <p:cNvGrpSpPr/>
          <p:nvPr/>
        </p:nvGrpSpPr>
        <p:grpSpPr>
          <a:xfrm>
            <a:off x="5724802" y="5548112"/>
            <a:ext cx="6356350" cy="831215"/>
            <a:chOff x="10338" y="8733"/>
            <a:chExt cx="10010" cy="1309"/>
          </a:xfrm>
        </p:grpSpPr>
        <p:sp>
          <p:nvSpPr>
            <p:cNvPr id="45" name="文本框 44"/>
            <p:cNvSpPr txBox="1"/>
            <p:nvPr/>
          </p:nvSpPr>
          <p:spPr>
            <a:xfrm>
              <a:off x="10874" y="8733"/>
              <a:ext cx="9474" cy="1309"/>
            </a:xfrm>
            <a:prstGeom prst="rect">
              <a:avLst/>
            </a:prstGeom>
            <a:noFill/>
            <a:effectLst/>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sym typeface="+mn-ea"/>
                </a:rPr>
                <a:t>90 Practicing/Teaching Bases</a:t>
              </a:r>
              <a:r>
                <a:rPr lang="zh-CN" altLang="en-US" sz="2000" b="1" i="1" dirty="0">
                  <a:latin typeface="Times New Roman" panose="02020603050405020304" pitchFamily="18" charset="0"/>
                  <a:ea typeface="方正姚体" panose="02010601030101010101" pitchFamily="2" charset="-122"/>
                  <a:cs typeface="Times New Roman" panose="02020603050405020304" pitchFamily="18" charset="0"/>
                </a:rPr>
                <a:t>专业实践教学基地</a:t>
              </a:r>
              <a:endPar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a:p>
              <a:pPr algn="l"/>
              <a:endParaRPr lang="en-US" altLang="zh-CN" sz="24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37" name=" 226"/>
            <p:cNvSpPr/>
            <p:nvPr/>
          </p:nvSpPr>
          <p:spPr>
            <a:xfrm>
              <a:off x="10338" y="8975"/>
              <a:ext cx="411" cy="240"/>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i="1">
                <a:solidFill>
                  <a:schemeClr val="tx1"/>
                </a:solidFill>
                <a:latin typeface="Times New Roman" panose="02020603050405020304" pitchFamily="18" charset="0"/>
                <a:cs typeface="Times New Roman" panose="02020603050405020304" pitchFamily="18" charset="0"/>
              </a:endParaRPr>
            </a:p>
          </p:txBody>
        </p:sp>
      </p:gr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4437655" y="2987177"/>
            <a:ext cx="3274525" cy="3251509"/>
          </a:xfrm>
          <a:custGeom>
            <a:avLst/>
            <a:gdLst>
              <a:gd name="connsiteX0" fmla="*/ 363647 w 3717829"/>
              <a:gd name="connsiteY0" fmla="*/ 0 h 3691698"/>
              <a:gd name="connsiteX1" fmla="*/ 594608 w 3717829"/>
              <a:gd name="connsiteY1" fmla="*/ 95667 h 3691698"/>
              <a:gd name="connsiteX2" fmla="*/ 824861 w 3717829"/>
              <a:gd name="connsiteY2" fmla="*/ 325920 h 3691698"/>
              <a:gd name="connsiteX3" fmla="*/ 834004 w 3717829"/>
              <a:gd name="connsiteY3" fmla="*/ 319082 h 3691698"/>
              <a:gd name="connsiteX4" fmla="*/ 1840409 w 3717829"/>
              <a:gd name="connsiteY4" fmla="*/ 11668 h 3691698"/>
              <a:gd name="connsiteX5" fmla="*/ 2846814 w 3717829"/>
              <a:gd name="connsiteY5" fmla="*/ 319082 h 3691698"/>
              <a:gd name="connsiteX6" fmla="*/ 2883363 w 3717829"/>
              <a:gd name="connsiteY6" fmla="*/ 346413 h 3691698"/>
              <a:gd name="connsiteX7" fmla="*/ 3123221 w 3717829"/>
              <a:gd name="connsiteY7" fmla="*/ 106555 h 3691698"/>
              <a:gd name="connsiteX8" fmla="*/ 3585143 w 3717829"/>
              <a:gd name="connsiteY8" fmla="*/ 106555 h 3691698"/>
              <a:gd name="connsiteX9" fmla="*/ 3585143 w 3717829"/>
              <a:gd name="connsiteY9" fmla="*/ 568477 h 3691698"/>
              <a:gd name="connsiteX10" fmla="*/ 3338804 w 3717829"/>
              <a:gd name="connsiteY10" fmla="*/ 814816 h 3691698"/>
              <a:gd name="connsiteX11" fmla="*/ 3423171 w 3717829"/>
              <a:gd name="connsiteY11" fmla="*/ 953689 h 3691698"/>
              <a:gd name="connsiteX12" fmla="*/ 3640423 w 3717829"/>
              <a:gd name="connsiteY12" fmla="*/ 1811682 h 3691698"/>
              <a:gd name="connsiteX13" fmla="*/ 3333009 w 3717829"/>
              <a:gd name="connsiteY13" fmla="*/ 2818087 h 3691698"/>
              <a:gd name="connsiteX14" fmla="*/ 3326172 w 3717829"/>
              <a:gd name="connsiteY14" fmla="*/ 2827231 h 3691698"/>
              <a:gd name="connsiteX15" fmla="*/ 3622162 w 3717829"/>
              <a:gd name="connsiteY15" fmla="*/ 3123221 h 3691698"/>
              <a:gd name="connsiteX16" fmla="*/ 3622162 w 3717829"/>
              <a:gd name="connsiteY16" fmla="*/ 3585143 h 3691698"/>
              <a:gd name="connsiteX17" fmla="*/ 3160240 w 3717829"/>
              <a:gd name="connsiteY17" fmla="*/ 3585143 h 3691698"/>
              <a:gd name="connsiteX18" fmla="*/ 2865446 w 3717829"/>
              <a:gd name="connsiteY18" fmla="*/ 3290349 h 3691698"/>
              <a:gd name="connsiteX19" fmla="*/ 2846814 w 3717829"/>
              <a:gd name="connsiteY19" fmla="*/ 3304282 h 3691698"/>
              <a:gd name="connsiteX20" fmla="*/ 1840409 w 3717829"/>
              <a:gd name="connsiteY20" fmla="*/ 3611696 h 3691698"/>
              <a:gd name="connsiteX21" fmla="*/ 982416 w 3717829"/>
              <a:gd name="connsiteY21" fmla="*/ 3394444 h 3691698"/>
              <a:gd name="connsiteX22" fmla="*/ 843543 w 3717829"/>
              <a:gd name="connsiteY22" fmla="*/ 3310077 h 3691698"/>
              <a:gd name="connsiteX23" fmla="*/ 557589 w 3717829"/>
              <a:gd name="connsiteY23" fmla="*/ 3596031 h 3691698"/>
              <a:gd name="connsiteX24" fmla="*/ 95667 w 3717829"/>
              <a:gd name="connsiteY24" fmla="*/ 3596031 h 3691698"/>
              <a:gd name="connsiteX25" fmla="*/ 95667 w 3717829"/>
              <a:gd name="connsiteY25" fmla="*/ 3134109 h 3691698"/>
              <a:gd name="connsiteX26" fmla="*/ 375140 w 3717829"/>
              <a:gd name="connsiteY26" fmla="*/ 2854636 h 3691698"/>
              <a:gd name="connsiteX27" fmla="*/ 347810 w 3717829"/>
              <a:gd name="connsiteY27" fmla="*/ 2818087 h 3691698"/>
              <a:gd name="connsiteX28" fmla="*/ 40395 w 3717829"/>
              <a:gd name="connsiteY28" fmla="*/ 1811682 h 3691698"/>
              <a:gd name="connsiteX29" fmla="*/ 347810 w 3717829"/>
              <a:gd name="connsiteY29" fmla="*/ 805277 h 3691698"/>
              <a:gd name="connsiteX30" fmla="*/ 361742 w 3717829"/>
              <a:gd name="connsiteY30" fmla="*/ 786645 h 3691698"/>
              <a:gd name="connsiteX31" fmla="*/ 132686 w 3717829"/>
              <a:gd name="connsiteY31" fmla="*/ 557589 h 3691698"/>
              <a:gd name="connsiteX32" fmla="*/ 132686 w 3717829"/>
              <a:gd name="connsiteY32" fmla="*/ 95667 h 3691698"/>
              <a:gd name="connsiteX33" fmla="*/ 363647 w 3717829"/>
              <a:gd name="connsiteY33" fmla="*/ 0 h 36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17829" h="3691698">
                <a:moveTo>
                  <a:pt x="363647" y="0"/>
                </a:moveTo>
                <a:cubicBezTo>
                  <a:pt x="447239" y="0"/>
                  <a:pt x="530830" y="31889"/>
                  <a:pt x="594608" y="95667"/>
                </a:cubicBezTo>
                <a:lnTo>
                  <a:pt x="824861" y="325920"/>
                </a:lnTo>
                <a:lnTo>
                  <a:pt x="834004" y="319082"/>
                </a:lnTo>
                <a:cubicBezTo>
                  <a:pt x="1121289" y="124997"/>
                  <a:pt x="1467614" y="11668"/>
                  <a:pt x="1840409" y="11668"/>
                </a:cubicBezTo>
                <a:cubicBezTo>
                  <a:pt x="2213204" y="11668"/>
                  <a:pt x="2559530" y="124997"/>
                  <a:pt x="2846814" y="319082"/>
                </a:cubicBezTo>
                <a:lnTo>
                  <a:pt x="2883363" y="346413"/>
                </a:lnTo>
                <a:lnTo>
                  <a:pt x="3123221" y="106555"/>
                </a:lnTo>
                <a:cubicBezTo>
                  <a:pt x="3250778" y="-21001"/>
                  <a:pt x="3457587" y="-21001"/>
                  <a:pt x="3585143" y="106555"/>
                </a:cubicBezTo>
                <a:cubicBezTo>
                  <a:pt x="3712700" y="234112"/>
                  <a:pt x="3712700" y="440921"/>
                  <a:pt x="3585143" y="568477"/>
                </a:cubicBezTo>
                <a:lnTo>
                  <a:pt x="3338804" y="814816"/>
                </a:lnTo>
                <a:lnTo>
                  <a:pt x="3423171" y="953689"/>
                </a:lnTo>
                <a:cubicBezTo>
                  <a:pt x="3561723" y="1208739"/>
                  <a:pt x="3640423" y="1501020"/>
                  <a:pt x="3640423" y="1811682"/>
                </a:cubicBezTo>
                <a:cubicBezTo>
                  <a:pt x="3640423" y="2184477"/>
                  <a:pt x="3527094" y="2530803"/>
                  <a:pt x="3333009" y="2818087"/>
                </a:cubicBezTo>
                <a:lnTo>
                  <a:pt x="3326172" y="2827231"/>
                </a:lnTo>
                <a:lnTo>
                  <a:pt x="3622162" y="3123221"/>
                </a:lnTo>
                <a:cubicBezTo>
                  <a:pt x="3749719" y="3250778"/>
                  <a:pt x="3749719" y="3457587"/>
                  <a:pt x="3622162" y="3585143"/>
                </a:cubicBezTo>
                <a:cubicBezTo>
                  <a:pt x="3494606" y="3712700"/>
                  <a:pt x="3287797" y="3712700"/>
                  <a:pt x="3160240" y="3585143"/>
                </a:cubicBezTo>
                <a:lnTo>
                  <a:pt x="2865446" y="3290349"/>
                </a:lnTo>
                <a:lnTo>
                  <a:pt x="2846814" y="3304282"/>
                </a:lnTo>
                <a:cubicBezTo>
                  <a:pt x="2559530" y="3498367"/>
                  <a:pt x="2213204" y="3611696"/>
                  <a:pt x="1840409" y="3611696"/>
                </a:cubicBezTo>
                <a:cubicBezTo>
                  <a:pt x="1529747" y="3611696"/>
                  <a:pt x="1237466" y="3532996"/>
                  <a:pt x="982416" y="3394444"/>
                </a:cubicBezTo>
                <a:lnTo>
                  <a:pt x="843543" y="3310077"/>
                </a:lnTo>
                <a:lnTo>
                  <a:pt x="557589" y="3596031"/>
                </a:lnTo>
                <a:cubicBezTo>
                  <a:pt x="430033" y="3723588"/>
                  <a:pt x="223224" y="3723588"/>
                  <a:pt x="95667" y="3596031"/>
                </a:cubicBezTo>
                <a:cubicBezTo>
                  <a:pt x="-31890" y="3468475"/>
                  <a:pt x="-31890" y="3261666"/>
                  <a:pt x="95667" y="3134109"/>
                </a:cubicBezTo>
                <a:lnTo>
                  <a:pt x="375140" y="2854636"/>
                </a:lnTo>
                <a:lnTo>
                  <a:pt x="347810" y="2818087"/>
                </a:lnTo>
                <a:cubicBezTo>
                  <a:pt x="153724" y="2530803"/>
                  <a:pt x="40395" y="2184477"/>
                  <a:pt x="40395" y="1811682"/>
                </a:cubicBezTo>
                <a:cubicBezTo>
                  <a:pt x="40395" y="1438887"/>
                  <a:pt x="153724" y="1092561"/>
                  <a:pt x="347810" y="805277"/>
                </a:cubicBezTo>
                <a:lnTo>
                  <a:pt x="361742" y="786645"/>
                </a:lnTo>
                <a:lnTo>
                  <a:pt x="132686" y="557589"/>
                </a:lnTo>
                <a:cubicBezTo>
                  <a:pt x="5129" y="430033"/>
                  <a:pt x="5129" y="223224"/>
                  <a:pt x="132686" y="95667"/>
                </a:cubicBezTo>
                <a:cubicBezTo>
                  <a:pt x="196465" y="31889"/>
                  <a:pt x="280056" y="0"/>
                  <a:pt x="363647" y="0"/>
                </a:cubicBezTo>
                <a:close/>
              </a:path>
            </a:pathLst>
          </a:custGeom>
          <a:noFill/>
          <a:ln>
            <a:solidFill>
              <a:srgbClr val="4C4B5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rot="5400000">
            <a:off x="6059922" y="3125236"/>
            <a:ext cx="1458787" cy="1456424"/>
          </a:xfrm>
          <a:custGeom>
            <a:avLst/>
            <a:gdLst>
              <a:gd name="connsiteX0" fmla="*/ 0 w 1458787"/>
              <a:gd name="connsiteY0" fmla="*/ 1456424 h 1456424"/>
              <a:gd name="connsiteX1" fmla="*/ 7407 w 1458787"/>
              <a:gd name="connsiteY1" fmla="*/ 1309746 h 1456424"/>
              <a:gd name="connsiteX2" fmla="*/ 1458786 w 1458787"/>
              <a:gd name="connsiteY2" fmla="*/ 0 h 1456424"/>
              <a:gd name="connsiteX3" fmla="*/ 1458787 w 1458787"/>
              <a:gd name="connsiteY3" fmla="*/ 0 h 1456424"/>
              <a:gd name="connsiteX4" fmla="*/ 1458787 w 1458787"/>
              <a:gd name="connsiteY4" fmla="*/ 943309 h 1456424"/>
              <a:gd name="connsiteX5" fmla="*/ 1370362 w 1458787"/>
              <a:gd name="connsiteY5" fmla="*/ 952223 h 1456424"/>
              <a:gd name="connsiteX6" fmla="*/ 967906 w 1458787"/>
              <a:gd name="connsiteY6" fmla="*/ 1354679 h 1456424"/>
              <a:gd name="connsiteX7" fmla="*/ 957650 w 1458787"/>
              <a:gd name="connsiteY7" fmla="*/ 1456424 h 14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787" h="1456424">
                <a:moveTo>
                  <a:pt x="0" y="1456424"/>
                </a:moveTo>
                <a:lnTo>
                  <a:pt x="7407" y="1309746"/>
                </a:lnTo>
                <a:cubicBezTo>
                  <a:pt x="82118" y="574082"/>
                  <a:pt x="703410" y="0"/>
                  <a:pt x="1458786" y="0"/>
                </a:cubicBezTo>
                <a:lnTo>
                  <a:pt x="1458787" y="0"/>
                </a:lnTo>
                <a:lnTo>
                  <a:pt x="1458787" y="943309"/>
                </a:lnTo>
                <a:lnTo>
                  <a:pt x="1370362" y="952223"/>
                </a:lnTo>
                <a:cubicBezTo>
                  <a:pt x="1168353" y="993561"/>
                  <a:pt x="1009243" y="1152670"/>
                  <a:pt x="967906" y="1354679"/>
                </a:cubicBezTo>
                <a:lnTo>
                  <a:pt x="957650" y="1456424"/>
                </a:ln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1" name="任意多边形 10"/>
          <p:cNvSpPr/>
          <p:nvPr/>
        </p:nvSpPr>
        <p:spPr>
          <a:xfrm rot="5400000">
            <a:off x="5944340" y="4697116"/>
            <a:ext cx="1687462" cy="1458912"/>
          </a:xfrm>
          <a:custGeom>
            <a:avLst/>
            <a:gdLst>
              <a:gd name="connsiteX0" fmla="*/ 0 w 1687462"/>
              <a:gd name="connsiteY0" fmla="*/ 943309 h 1458912"/>
              <a:gd name="connsiteX1" fmla="*/ 0 w 1687462"/>
              <a:gd name="connsiteY1" fmla="*/ 0 h 1458912"/>
              <a:gd name="connsiteX2" fmla="*/ 139960 w 1687462"/>
              <a:gd name="connsiteY2" fmla="*/ 6628 h 1458912"/>
              <a:gd name="connsiteX3" fmla="*/ 1187840 w 1687462"/>
              <a:gd name="connsiteY3" fmla="*/ 611687 h 1458912"/>
              <a:gd name="connsiteX4" fmla="*/ 1288379 w 1687462"/>
              <a:gd name="connsiteY4" fmla="*/ 781104 h 1458912"/>
              <a:gd name="connsiteX5" fmla="*/ 1348139 w 1687462"/>
              <a:gd name="connsiteY5" fmla="*/ 814823 h 1458912"/>
              <a:gd name="connsiteX6" fmla="*/ 1632719 w 1687462"/>
              <a:gd name="connsiteY6" fmla="*/ 867683 h 1458912"/>
              <a:gd name="connsiteX7" fmla="*/ 1687462 w 1687462"/>
              <a:gd name="connsiteY7" fmla="*/ 906005 h 1458912"/>
              <a:gd name="connsiteX8" fmla="*/ 1687462 w 1687462"/>
              <a:gd name="connsiteY8" fmla="*/ 1458912 h 1458912"/>
              <a:gd name="connsiteX9" fmla="*/ 1413746 w 1687462"/>
              <a:gd name="connsiteY9" fmla="*/ 1458912 h 1458912"/>
              <a:gd name="connsiteX10" fmla="*/ 1276888 w 1687462"/>
              <a:gd name="connsiteY10" fmla="*/ 1458912 h 1458912"/>
              <a:gd name="connsiteX11" fmla="*/ 1276888 w 1687462"/>
              <a:gd name="connsiteY11" fmla="*/ 1456423 h 1458912"/>
              <a:gd name="connsiteX12" fmla="*/ 532755 w 1687462"/>
              <a:gd name="connsiteY12" fmla="*/ 1456423 h 1458912"/>
              <a:gd name="connsiteX13" fmla="*/ 522499 w 1687462"/>
              <a:gd name="connsiteY13" fmla="*/ 1354679 h 1458912"/>
              <a:gd name="connsiteX14" fmla="*/ 15809 w 1687462"/>
              <a:gd name="connsiteY14" fmla="*/ 941715 h 14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7462" h="1458912">
                <a:moveTo>
                  <a:pt x="0" y="943309"/>
                </a:moveTo>
                <a:lnTo>
                  <a:pt x="0" y="0"/>
                </a:lnTo>
                <a:lnTo>
                  <a:pt x="139960" y="6628"/>
                </a:lnTo>
                <a:cubicBezTo>
                  <a:pt x="571799" y="47730"/>
                  <a:pt x="948752" y="277077"/>
                  <a:pt x="1187840" y="611687"/>
                </a:cubicBezTo>
                <a:lnTo>
                  <a:pt x="1288379" y="781104"/>
                </a:lnTo>
                <a:lnTo>
                  <a:pt x="1348139" y="814823"/>
                </a:lnTo>
                <a:cubicBezTo>
                  <a:pt x="1429142" y="847839"/>
                  <a:pt x="1535550" y="860841"/>
                  <a:pt x="1632719" y="867683"/>
                </a:cubicBezTo>
                <a:cubicBezTo>
                  <a:pt x="1665578" y="874612"/>
                  <a:pt x="1677983" y="878619"/>
                  <a:pt x="1687462" y="906005"/>
                </a:cubicBezTo>
                <a:lnTo>
                  <a:pt x="1687462" y="1458912"/>
                </a:lnTo>
                <a:lnTo>
                  <a:pt x="1413746" y="1458912"/>
                </a:lnTo>
                <a:lnTo>
                  <a:pt x="1276888" y="1458912"/>
                </a:lnTo>
                <a:lnTo>
                  <a:pt x="1276888" y="1456423"/>
                </a:lnTo>
                <a:lnTo>
                  <a:pt x="532755" y="1456423"/>
                </a:lnTo>
                <a:lnTo>
                  <a:pt x="522499" y="1354679"/>
                </a:lnTo>
                <a:cubicBezTo>
                  <a:pt x="474272" y="1119001"/>
                  <a:pt x="265744" y="941715"/>
                  <a:pt x="15809" y="941715"/>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2" name="任意多边形 11"/>
          <p:cNvSpPr/>
          <p:nvPr/>
        </p:nvSpPr>
        <p:spPr>
          <a:xfrm rot="5400000">
            <a:off x="4600948" y="3122686"/>
            <a:ext cx="1458912" cy="1461399"/>
          </a:xfrm>
          <a:custGeom>
            <a:avLst/>
            <a:gdLst>
              <a:gd name="connsiteX0" fmla="*/ 0 w 1458912"/>
              <a:gd name="connsiteY0" fmla="*/ 2488 h 1461399"/>
              <a:gd name="connsiteX1" fmla="*/ 125 w 1458912"/>
              <a:gd name="connsiteY1" fmla="*/ 0 h 1461399"/>
              <a:gd name="connsiteX2" fmla="*/ 957775 w 1458912"/>
              <a:gd name="connsiteY2" fmla="*/ 0 h 1461399"/>
              <a:gd name="connsiteX3" fmla="*/ 957524 w 1458912"/>
              <a:gd name="connsiteY3" fmla="*/ 2489 h 1461399"/>
              <a:gd name="connsiteX4" fmla="*/ 1370487 w 1458912"/>
              <a:gd name="connsiteY4" fmla="*/ 509178 h 1461399"/>
              <a:gd name="connsiteX5" fmla="*/ 1458912 w 1458912"/>
              <a:gd name="connsiteY5" fmla="*/ 518092 h 1461399"/>
              <a:gd name="connsiteX6" fmla="*/ 1458912 w 1458912"/>
              <a:gd name="connsiteY6" fmla="*/ 1461399 h 1461399"/>
              <a:gd name="connsiteX7" fmla="*/ 1458911 w 1458912"/>
              <a:gd name="connsiteY7" fmla="*/ 1461399 h 1461399"/>
              <a:gd name="connsiteX8" fmla="*/ 0 w 1458912"/>
              <a:gd name="connsiteY8" fmla="*/ 2488 h 14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912" h="1461399">
                <a:moveTo>
                  <a:pt x="0" y="2488"/>
                </a:moveTo>
                <a:lnTo>
                  <a:pt x="125" y="0"/>
                </a:lnTo>
                <a:lnTo>
                  <a:pt x="957775" y="0"/>
                </a:lnTo>
                <a:lnTo>
                  <a:pt x="957524" y="2489"/>
                </a:lnTo>
                <a:cubicBezTo>
                  <a:pt x="957524" y="252424"/>
                  <a:pt x="1134809" y="460951"/>
                  <a:pt x="1370487" y="509178"/>
                </a:cubicBezTo>
                <a:lnTo>
                  <a:pt x="1458912" y="518092"/>
                </a:lnTo>
                <a:lnTo>
                  <a:pt x="1458912" y="1461399"/>
                </a:lnTo>
                <a:lnTo>
                  <a:pt x="1458911" y="1461399"/>
                </a:lnTo>
                <a:cubicBezTo>
                  <a:pt x="653177" y="1461399"/>
                  <a:pt x="0" y="808223"/>
                  <a:pt x="0" y="2488"/>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3" name="任意多边形 12"/>
          <p:cNvSpPr/>
          <p:nvPr/>
        </p:nvSpPr>
        <p:spPr>
          <a:xfrm rot="5400000">
            <a:off x="4486674" y="4695872"/>
            <a:ext cx="1687462" cy="1461399"/>
          </a:xfrm>
          <a:custGeom>
            <a:avLst/>
            <a:gdLst>
              <a:gd name="connsiteX0" fmla="*/ 0 w 1687462"/>
              <a:gd name="connsiteY0" fmla="*/ 1461399 h 1461399"/>
              <a:gd name="connsiteX1" fmla="*/ 0 w 1687462"/>
              <a:gd name="connsiteY1" fmla="*/ 518093 h 1461399"/>
              <a:gd name="connsiteX2" fmla="*/ 15810 w 1687462"/>
              <a:gd name="connsiteY2" fmla="*/ 519687 h 1461399"/>
              <a:gd name="connsiteX3" fmla="*/ 533007 w 1687462"/>
              <a:gd name="connsiteY3" fmla="*/ 2490 h 1461399"/>
              <a:gd name="connsiteX4" fmla="*/ 532756 w 1687462"/>
              <a:gd name="connsiteY4" fmla="*/ 0 h 1461399"/>
              <a:gd name="connsiteX5" fmla="*/ 1458785 w 1687462"/>
              <a:gd name="connsiteY5" fmla="*/ 0 h 1461399"/>
              <a:gd name="connsiteX6" fmla="*/ 1458818 w 1687462"/>
              <a:gd name="connsiteY6" fmla="*/ 661 h 1461399"/>
              <a:gd name="connsiteX7" fmla="*/ 1687462 w 1687462"/>
              <a:gd name="connsiteY7" fmla="*/ 661 h 1461399"/>
              <a:gd name="connsiteX8" fmla="*/ 1687462 w 1687462"/>
              <a:gd name="connsiteY8" fmla="*/ 553568 h 1461399"/>
              <a:gd name="connsiteX9" fmla="*/ 1632719 w 1687462"/>
              <a:gd name="connsiteY9" fmla="*/ 591890 h 1461399"/>
              <a:gd name="connsiteX10" fmla="*/ 1348140 w 1687462"/>
              <a:gd name="connsiteY10" fmla="*/ 644752 h 1461399"/>
              <a:gd name="connsiteX11" fmla="*/ 1294021 w 1687462"/>
              <a:gd name="connsiteY11" fmla="*/ 675287 h 1461399"/>
              <a:gd name="connsiteX12" fmla="*/ 1238473 w 1687462"/>
              <a:gd name="connsiteY12" fmla="*/ 773966 h 1461399"/>
              <a:gd name="connsiteX13" fmla="*/ 149164 w 1687462"/>
              <a:gd name="connsiteY13" fmla="*/ 1453867 h 14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62" h="1461399">
                <a:moveTo>
                  <a:pt x="0" y="1461399"/>
                </a:moveTo>
                <a:lnTo>
                  <a:pt x="0" y="518093"/>
                </a:lnTo>
                <a:lnTo>
                  <a:pt x="15810" y="519687"/>
                </a:lnTo>
                <a:cubicBezTo>
                  <a:pt x="301450" y="519687"/>
                  <a:pt x="533007" y="288130"/>
                  <a:pt x="533007" y="2490"/>
                </a:cubicBezTo>
                <a:lnTo>
                  <a:pt x="532756" y="0"/>
                </a:lnTo>
                <a:lnTo>
                  <a:pt x="1458785" y="0"/>
                </a:lnTo>
                <a:lnTo>
                  <a:pt x="1458818" y="661"/>
                </a:lnTo>
                <a:lnTo>
                  <a:pt x="1687462" y="661"/>
                </a:lnTo>
                <a:lnTo>
                  <a:pt x="1687462" y="553568"/>
                </a:lnTo>
                <a:cubicBezTo>
                  <a:pt x="1677983" y="580954"/>
                  <a:pt x="1665578" y="584961"/>
                  <a:pt x="1632719" y="591890"/>
                </a:cubicBezTo>
                <a:cubicBezTo>
                  <a:pt x="1535550" y="598733"/>
                  <a:pt x="1429142" y="611734"/>
                  <a:pt x="1348140" y="644752"/>
                </a:cubicBezTo>
                <a:lnTo>
                  <a:pt x="1294021" y="675287"/>
                </a:lnTo>
                <a:lnTo>
                  <a:pt x="1238473" y="773966"/>
                </a:lnTo>
                <a:cubicBezTo>
                  <a:pt x="1005627" y="1146970"/>
                  <a:pt x="608955" y="1407172"/>
                  <a:pt x="149164" y="1453867"/>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4" name="圆角矩形 13"/>
          <p:cNvSpPr/>
          <p:nvPr/>
        </p:nvSpPr>
        <p:spPr>
          <a:xfrm>
            <a:off x="5476257" y="6361767"/>
            <a:ext cx="1122240" cy="160319"/>
          </a:xfrm>
          <a:prstGeom prst="roundRect">
            <a:avLst>
              <a:gd name="adj" fmla="val 50000"/>
            </a:avLst>
          </a:pr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714790" y="6522304"/>
            <a:ext cx="643904" cy="304280"/>
          </a:xfrm>
          <a:prstGeom prst="ellipse">
            <a:avLst/>
          </a:pr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4537364" y="3056840"/>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7129076" y="3067777"/>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4527140" y="5684191"/>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7154643" y="5671407"/>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6" name="组合 25"/>
          <p:cNvGrpSpPr/>
          <p:nvPr/>
        </p:nvGrpSpPr>
        <p:grpSpPr>
          <a:xfrm>
            <a:off x="5220301" y="3694149"/>
            <a:ext cx="426261" cy="409929"/>
            <a:chOff x="9791183" y="5224434"/>
            <a:chExt cx="645684" cy="620945"/>
          </a:xfrm>
          <a:solidFill>
            <a:schemeClr val="bg1"/>
          </a:solidFill>
          <a:effectLst/>
        </p:grpSpPr>
        <p:sp>
          <p:nvSpPr>
            <p:cNvPr id="27"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9" name="组合 28"/>
          <p:cNvGrpSpPr/>
          <p:nvPr/>
        </p:nvGrpSpPr>
        <p:grpSpPr>
          <a:xfrm>
            <a:off x="6465707" y="3666666"/>
            <a:ext cx="537110" cy="408099"/>
            <a:chOff x="4268086" y="4221191"/>
            <a:chExt cx="509646" cy="387231"/>
          </a:xfrm>
          <a:solidFill>
            <a:schemeClr val="bg1"/>
          </a:solidFill>
          <a:effectLst/>
        </p:grpSpPr>
        <p:sp>
          <p:nvSpPr>
            <p:cNvPr id="30"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2" name="组合 31"/>
          <p:cNvGrpSpPr/>
          <p:nvPr/>
        </p:nvGrpSpPr>
        <p:grpSpPr>
          <a:xfrm>
            <a:off x="5268935" y="5058613"/>
            <a:ext cx="348973" cy="345374"/>
            <a:chOff x="6967126" y="4092464"/>
            <a:chExt cx="453105" cy="448433"/>
          </a:xfrm>
          <a:solidFill>
            <a:schemeClr val="bg1"/>
          </a:solidFill>
          <a:effectLst/>
        </p:grpSpPr>
        <p:sp>
          <p:nvSpPr>
            <p:cNvPr id="3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5" name="组合 34"/>
          <p:cNvGrpSpPr/>
          <p:nvPr/>
        </p:nvGrpSpPr>
        <p:grpSpPr>
          <a:xfrm>
            <a:off x="6506940" y="5175872"/>
            <a:ext cx="359341" cy="343667"/>
            <a:chOff x="1004888" y="993775"/>
            <a:chExt cx="2438400" cy="2332038"/>
          </a:xfrm>
          <a:effectLst/>
        </p:grpSpPr>
        <p:sp>
          <p:nvSpPr>
            <p:cNvPr id="36"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任意多边形 36"/>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solidFill>
                  <a:prstClr val="black"/>
                </a:solidFill>
              </a:endParaRPr>
            </a:p>
          </p:txBody>
        </p:sp>
      </p:grpSp>
      <p:sp>
        <p:nvSpPr>
          <p:cNvPr id="38" name="文本框 37"/>
          <p:cNvSpPr txBox="1"/>
          <p:nvPr/>
        </p:nvSpPr>
        <p:spPr>
          <a:xfrm>
            <a:off x="7843892" y="5072449"/>
            <a:ext cx="4145501" cy="707886"/>
          </a:xfrm>
          <a:prstGeom prst="rect">
            <a:avLst/>
          </a:prstGeom>
          <a:noFill/>
          <a:effectLst/>
        </p:spPr>
        <p:txBody>
          <a:bodyPr wrap="square" rtlCol="0">
            <a:spAutoFit/>
          </a:bodyPr>
          <a:lstStyle/>
          <a:p>
            <a:pPr algn="ctr"/>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rPr>
              <a:t>186</a:t>
            </a:r>
            <a:r>
              <a:rPr lang="en-US" altLang="zh-CN" sz="20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scientific awards and prizes, i.e. </a:t>
            </a:r>
          </a:p>
          <a:p>
            <a:pPr algn="ctr"/>
            <a:r>
              <a:rPr lang="zh-CN" altLang="en-US"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国家级、省级科技奖</a:t>
            </a:r>
            <a:endPar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 name="文本框 3"/>
          <p:cNvSpPr txBox="1"/>
          <p:nvPr/>
        </p:nvSpPr>
        <p:spPr>
          <a:xfrm>
            <a:off x="8008984" y="3653530"/>
            <a:ext cx="3897630" cy="707886"/>
          </a:xfrm>
          <a:prstGeom prst="rect">
            <a:avLst/>
          </a:prstGeom>
          <a:noFill/>
          <a:effectLst/>
        </p:spPr>
        <p:txBody>
          <a:bodyPr wrap="square" rtlCol="0" anchor="t">
            <a:spAutoFit/>
          </a:bodyPr>
          <a:lstStyle/>
          <a:p>
            <a:pPr lvl="0" algn="ct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8,400+ Articles on SCI Journals</a:t>
            </a:r>
          </a:p>
          <a:p>
            <a:pPr lvl="0" algn="ctr"/>
            <a:r>
              <a:rPr lang="zh-CN" altLang="en-US"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发表</a:t>
            </a: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SCI</a:t>
            </a:r>
            <a:r>
              <a:rPr lang="zh-CN" altLang="en-US"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收录论文</a:t>
            </a:r>
            <a:endPar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5" name="文本框 4"/>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pic>
        <p:nvPicPr>
          <p:cNvPr id="43" name="图片 42"/>
          <p:cNvPicPr>
            <a:picLocks noChangeAspect="1"/>
          </p:cNvPicPr>
          <p:nvPr/>
        </p:nvPicPr>
        <p:blipFill>
          <a:blip r:embed="rId4"/>
          <a:srcRect t="30070" b="17330"/>
          <a:stretch>
            <a:fillRect/>
          </a:stretch>
        </p:blipFill>
        <p:spPr>
          <a:xfrm>
            <a:off x="175895" y="831850"/>
            <a:ext cx="11850370" cy="2066290"/>
          </a:xfrm>
          <a:prstGeom prst="rect">
            <a:avLst/>
          </a:prstGeom>
        </p:spPr>
      </p:pic>
      <p:sp>
        <p:nvSpPr>
          <p:cNvPr id="7" name="文本框 6"/>
          <p:cNvSpPr txBox="1"/>
          <p:nvPr/>
        </p:nvSpPr>
        <p:spPr>
          <a:xfrm>
            <a:off x="471548" y="5058419"/>
            <a:ext cx="3759569" cy="706755"/>
          </a:xfrm>
          <a:prstGeom prst="rect">
            <a:avLst/>
          </a:prstGeom>
          <a:noFill/>
          <a:effectLst/>
        </p:spPr>
        <p:txBody>
          <a:bodyPr wrap="square" rtlCol="0">
            <a:spAutoFit/>
          </a:bodyPr>
          <a:lstStyle/>
          <a:p>
            <a:pPr algn="ct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over </a:t>
            </a:r>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5,000</a:t>
            </a: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 research and study projects </a:t>
            </a:r>
            <a:r>
              <a:rPr lang="zh-CN" altLang="en-US"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各类科研项目</a:t>
            </a:r>
            <a:endPar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15" name="文本框 14"/>
          <p:cNvSpPr txBox="1"/>
          <p:nvPr/>
        </p:nvSpPr>
        <p:spPr>
          <a:xfrm>
            <a:off x="4467429" y="76460"/>
            <a:ext cx="2567305" cy="583565"/>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rPr>
              <a:t>  Achievements</a:t>
            </a:r>
            <a:r>
              <a:rPr lang="en-US" altLang="zh-CN" sz="3200" b="1" dirty="0"/>
              <a:t> </a:t>
            </a:r>
            <a:endParaRPr lang="en-US" altLang="zh-CN" sz="2800" b="1" dirty="0">
              <a:solidFill>
                <a:schemeClr val="bg1"/>
              </a:solidFill>
              <a:latin typeface="Times New Roman" panose="02020603050405020304" pitchFamily="18" charset="0"/>
            </a:endParaRPr>
          </a:p>
        </p:txBody>
      </p:sp>
      <p:sp>
        <p:nvSpPr>
          <p:cNvPr id="39" name="文本框 38"/>
          <p:cNvSpPr txBox="1"/>
          <p:nvPr/>
        </p:nvSpPr>
        <p:spPr>
          <a:xfrm>
            <a:off x="-414655" y="2871828"/>
            <a:ext cx="5532755" cy="1631216"/>
          </a:xfrm>
          <a:prstGeom prst="rect">
            <a:avLst/>
          </a:prstGeom>
          <a:noFill/>
          <a:effectLst/>
        </p:spPr>
        <p:txBody>
          <a:bodyPr wrap="square" rtlCol="0">
            <a:spAutoFit/>
          </a:bodyPr>
          <a:lstStyle/>
          <a:p>
            <a:pPr algn="ctr"/>
            <a:endParaRPr lang="en-US" altLang="zh-CN" sz="2000" b="1" dirty="0">
              <a:solidFill>
                <a:srgbClr val="4C4B50"/>
              </a:solidFill>
              <a:latin typeface="方正姚体" panose="02010601030101010101" pitchFamily="2" charset="-122"/>
              <a:ea typeface="方正姚体" panose="02010601030101010101" pitchFamily="2" charset="-122"/>
            </a:endParaRPr>
          </a:p>
          <a:p>
            <a:pPr algn="ctr"/>
            <a:endParaRPr lang="en-US" altLang="zh-CN" sz="20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rPr>
              <a:t>49</a:t>
            </a:r>
            <a:r>
              <a:rPr lang="en-US" altLang="zh-CN" sz="20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provincial and</a:t>
            </a:r>
          </a:p>
          <a:p>
            <a:pPr algn="ct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ministerial-level scientific</a:t>
            </a:r>
          </a:p>
          <a:p>
            <a:pPr algn="ctr"/>
            <a:r>
              <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research platforms</a:t>
            </a:r>
            <a:r>
              <a:rPr lang="zh-CN" altLang="en-US"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省部级科研平台</a:t>
            </a:r>
            <a:endParaRPr lang="en-US" altLang="zh-CN" sz="2000" b="1" i="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6" name="副标题 2"/>
          <p:cNvSpPr txBox="1"/>
          <p:nvPr/>
        </p:nvSpPr>
        <p:spPr>
          <a:xfrm>
            <a:off x="1106629" y="5650668"/>
            <a:ext cx="8768123" cy="191733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CN" sz="3900" b="1" i="0" u="none" strike="noStrike" kern="1200" cap="none" spc="0" normalizeH="0" baseline="0" noProof="0" dirty="0">
              <a:ln>
                <a:noFill/>
              </a:ln>
              <a:solidFill>
                <a:schemeClr val="tx2"/>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
        <p:nvSpPr>
          <p:cNvPr id="9" name="TextBox 8"/>
          <p:cNvSpPr txBox="1"/>
          <p:nvPr/>
        </p:nvSpPr>
        <p:spPr>
          <a:xfrm>
            <a:off x="6949664" y="5351690"/>
            <a:ext cx="236668" cy="246221"/>
          </a:xfrm>
          <a:prstGeom prst="rect">
            <a:avLst/>
          </a:prstGeom>
          <a:noFill/>
        </p:spPr>
        <p:txBody>
          <a:bodyPr wrap="square" rtlCol="0" anchor="t">
            <a:spAutoFit/>
          </a:bodyPr>
          <a:lstStyle/>
          <a:p>
            <a:pPr algn="ctr"/>
            <a:r>
              <a:rPr lang="zh-CN" altLang="en-US" sz="1000" b="1" dirty="0">
                <a:solidFill>
                  <a:schemeClr val="bg1"/>
                </a:solidFill>
                <a:latin typeface="方正姚体" panose="02010601030101010101" pitchFamily="2" charset="-122"/>
                <a:ea typeface="方正姚体" panose="02010601030101010101" pitchFamily="2" charset="-122"/>
                <a:sym typeface="+mn-ea"/>
              </a:rPr>
              <a:t>√</a:t>
            </a:r>
          </a:p>
        </p:txBody>
      </p:sp>
      <p:sp>
        <p:nvSpPr>
          <p:cNvPr id="8" name="圆角矩形 7"/>
          <p:cNvSpPr/>
          <p:nvPr/>
        </p:nvSpPr>
        <p:spPr>
          <a:xfrm>
            <a:off x="6837532" y="5158863"/>
            <a:ext cx="3403748" cy="49131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副标题 2"/>
          <p:cNvSpPr txBox="1"/>
          <p:nvPr/>
        </p:nvSpPr>
        <p:spPr>
          <a:xfrm>
            <a:off x="6820380" y="5201095"/>
            <a:ext cx="4673628" cy="1542605"/>
          </a:xfrm>
        </p:spPr>
        <p:txBody>
          <a:bodyPr>
            <a:noAutofit/>
          </a:bodyPr>
          <a:lstStyle/>
          <a:p>
            <a:pPr lvl="0">
              <a:lnSpc>
                <a:spcPct val="90000"/>
              </a:lnSpc>
              <a:spcBef>
                <a:spcPts val="1000"/>
              </a:spcBef>
              <a:defRPr/>
            </a:pPr>
            <a:r>
              <a:rPr lang="en-US" altLang="zh-CN" sz="2800" dirty="0">
                <a:solidFill>
                  <a:srgbClr val="F3F4F4"/>
                </a:solidFill>
                <a:latin typeface="Impact" panose="020B0806030902050204" pitchFamily="34" charset="0"/>
                <a:sym typeface="+mn-ea"/>
              </a:rPr>
              <a:t>▲ Introduction of OEC</a:t>
            </a:r>
            <a:endParaRPr kumimoji="0" lang="en-US" altLang="zh-CN" sz="2800" i="0" u="none" strike="noStrike" kern="1200" cap="none" spc="0" normalizeH="0" noProof="0" dirty="0">
              <a:ln>
                <a:noFill/>
              </a:ln>
              <a:solidFill>
                <a:srgbClr val="F3F4F4"/>
              </a:solidFill>
              <a:uLnTx/>
              <a:uFillTx/>
              <a:latin typeface="Impact" panose="020B0806030902050204" pitchFamily="34" charset="0"/>
              <a:ea typeface="+mn-ea"/>
              <a:cs typeface="+mn-cs"/>
              <a:sym typeface="+mn-ea"/>
            </a:endParaRPr>
          </a:p>
          <a:p>
            <a:pPr lvl="0">
              <a:lnSpc>
                <a:spcPct val="90000"/>
              </a:lnSpc>
              <a:spcBef>
                <a:spcPts val="1000"/>
              </a:spcBef>
              <a:defRPr/>
            </a:pPr>
            <a:r>
              <a:rPr lang="en-US" altLang="zh-CN" sz="2800" dirty="0">
                <a:solidFill>
                  <a:schemeClr val="tx2"/>
                </a:solidFill>
                <a:latin typeface="Impact" panose="020B0806030902050204" pitchFamily="34" charset="0"/>
                <a:sym typeface="+mn-ea"/>
              </a:rPr>
              <a:t>▲ Admissions &amp; </a:t>
            </a:r>
            <a:r>
              <a:rPr kumimoji="0" lang="en-US" altLang="zh-CN" sz="2800" i="0" u="none" strike="noStrike" kern="1200" cap="none" spc="0" normalizeH="0" noProof="0" dirty="0">
                <a:ln>
                  <a:noFill/>
                </a:ln>
                <a:solidFill>
                  <a:schemeClr val="tx2"/>
                </a:solidFill>
                <a:uLnTx/>
                <a:uFillTx/>
                <a:latin typeface="Impact" panose="020B0806030902050204" pitchFamily="34" charset="0"/>
                <a:ea typeface="+mn-ea"/>
                <a:cs typeface="+mn-cs"/>
                <a:sym typeface="+mn-ea"/>
              </a:rPr>
              <a:t>Scholarships </a:t>
            </a:r>
          </a:p>
          <a:p>
            <a:pPr lvl="0">
              <a:lnSpc>
                <a:spcPct val="90000"/>
              </a:lnSpc>
              <a:spcBef>
                <a:spcPts val="1000"/>
              </a:spcBef>
              <a:defRPr/>
            </a:pPr>
            <a:r>
              <a:rPr lang="en-US" altLang="zh-CN" sz="2800" dirty="0">
                <a:solidFill>
                  <a:schemeClr val="tx2"/>
                </a:solidFill>
                <a:latin typeface="Impact" panose="020B0806030902050204" pitchFamily="34" charset="0"/>
                <a:sym typeface="+mn-ea"/>
              </a:rPr>
              <a:t>▲ </a:t>
            </a:r>
            <a:r>
              <a:rPr kumimoji="0" lang="en-US" altLang="zh-CN" sz="2800" i="0" u="none" strike="noStrike" kern="1200" cap="none" spc="0" normalizeH="0" noProof="0" dirty="0">
                <a:ln>
                  <a:noFill/>
                </a:ln>
                <a:solidFill>
                  <a:schemeClr val="tx2"/>
                </a:solidFill>
                <a:uLnTx/>
                <a:uFillTx/>
                <a:latin typeface="Impact" panose="020B0806030902050204" pitchFamily="34" charset="0"/>
                <a:ea typeface="+mn-ea"/>
                <a:cs typeface="+mn-cs"/>
                <a:sym typeface="+mn-ea"/>
              </a:rPr>
              <a:t>Life in FJMU</a:t>
            </a:r>
            <a:endParaRPr kumimoji="0" lang="en-US" altLang="zh-CN" sz="2800" i="0" u="none" strike="noStrike" kern="1200" cap="none" spc="0" normalizeH="0" baseline="0" noProof="0" dirty="0">
              <a:ln>
                <a:noFill/>
              </a:ln>
              <a:solidFill>
                <a:schemeClr val="tx2"/>
              </a:solidFill>
              <a:uLnTx/>
              <a:uFillTx/>
              <a:latin typeface="Impact" panose="020B0806030902050204" pitchFamily="34" charset="0"/>
              <a:ea typeface="+mn-ea"/>
              <a:cs typeface="+mn-cs"/>
              <a:sym typeface="+mn-ea"/>
            </a:endParaRPr>
          </a:p>
        </p:txBody>
      </p:sp>
      <p:sp>
        <p:nvSpPr>
          <p:cNvPr id="10" name="副标题 2"/>
          <p:cNvSpPr txBox="1"/>
          <p:nvPr/>
        </p:nvSpPr>
        <p:spPr>
          <a:xfrm>
            <a:off x="3208112" y="3779816"/>
            <a:ext cx="9249949" cy="1519603"/>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Part </a:t>
            </a:r>
            <a:r>
              <a:rPr lang="en-US" altLang="zh-CN" sz="6000" dirty="0">
                <a:solidFill>
                  <a:schemeClr val="bg1"/>
                </a:solidFill>
                <a:effectLst>
                  <a:outerShdw blurRad="50800" dist="25400" dir="2700000" algn="tl" rotWithShape="0">
                    <a:prstClr val="black">
                      <a:alpha val="40000"/>
                    </a:prstClr>
                  </a:outerShdw>
                </a:effectLst>
                <a:latin typeface="Impact" panose="020B0806030902050204" pitchFamily="34" charset="0"/>
              </a:rPr>
              <a:t>II</a:t>
            </a: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 </a:t>
            </a:r>
            <a:r>
              <a:rPr kumimoji="0" lang="en-US" altLang="zh-CN" sz="6000" b="0"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International Education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6000" b="0"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来华留学教育</a:t>
            </a:r>
            <a:endParaRPr kumimoji="0" lang="en-US" altLang="zh-CN" sz="6000" b="0"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4732808" y="95419"/>
            <a:ext cx="2135456"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cs typeface="Times New Roman" panose="02020603050405020304" pitchFamily="18" charset="0"/>
                <a:sym typeface="+mn-ea"/>
              </a:rPr>
              <a:t>Introduction</a:t>
            </a:r>
          </a:p>
        </p:txBody>
      </p:sp>
      <p:sp>
        <p:nvSpPr>
          <p:cNvPr id="14" name="泪滴形 13"/>
          <p:cNvSpPr/>
          <p:nvPr/>
        </p:nvSpPr>
        <p:spPr>
          <a:xfrm rot="8064662">
            <a:off x="2486005" y="1939367"/>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泪滴形 15"/>
          <p:cNvSpPr/>
          <p:nvPr/>
        </p:nvSpPr>
        <p:spPr>
          <a:xfrm rot="8064662">
            <a:off x="8263345" y="1954883"/>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8" name="泪滴形 17"/>
          <p:cNvSpPr/>
          <p:nvPr/>
        </p:nvSpPr>
        <p:spPr>
          <a:xfrm rot="13535338" flipV="1">
            <a:off x="5606247" y="4041388"/>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泪滴形 19"/>
          <p:cNvSpPr/>
          <p:nvPr/>
        </p:nvSpPr>
        <p:spPr>
          <a:xfrm rot="13535338" flipV="1">
            <a:off x="282772" y="4041386"/>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文本框 25"/>
          <p:cNvSpPr txBox="1"/>
          <p:nvPr/>
        </p:nvSpPr>
        <p:spPr>
          <a:xfrm>
            <a:off x="-481227" y="2070081"/>
            <a:ext cx="3072765" cy="1015663"/>
          </a:xfrm>
          <a:prstGeom prst="rect">
            <a:avLst/>
          </a:prstGeom>
          <a:noFill/>
          <a:effectLst/>
        </p:spPr>
        <p:txBody>
          <a:bodyPr wrap="square" rtlCol="0">
            <a:spAutoFit/>
          </a:bodyPr>
          <a:lstStyle/>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Overseas Education College established</a:t>
            </a:r>
          </a:p>
          <a:p>
            <a:pPr algn="ctr"/>
            <a:r>
              <a:rPr lang="zh-CN" altLang="en-US"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海外教育学院</a:t>
            </a:r>
            <a:endPar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28" name="文本框 27"/>
          <p:cNvSpPr txBox="1"/>
          <p:nvPr/>
        </p:nvSpPr>
        <p:spPr>
          <a:xfrm>
            <a:off x="4025366" y="1512213"/>
            <a:ext cx="4368971" cy="1323439"/>
          </a:xfrm>
          <a:prstGeom prst="rect">
            <a:avLst/>
          </a:prstGeom>
          <a:noFill/>
          <a:effectLst/>
        </p:spPr>
        <p:txBody>
          <a:bodyPr wrap="square" rtlCol="0">
            <a:spAutoFit/>
          </a:bodyPr>
          <a:lstStyle/>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FJMU Became one of the universities that are entitled to enroll CSC Scholarship students</a:t>
            </a:r>
          </a:p>
          <a:p>
            <a:pPr algn="ctr"/>
            <a:r>
              <a:rPr lang="zh-CN" altLang="en-US"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中国政府奖学金生接受院校</a:t>
            </a:r>
            <a:endPar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29" name="文本框 28"/>
          <p:cNvSpPr txBox="1"/>
          <p:nvPr/>
        </p:nvSpPr>
        <p:spPr>
          <a:xfrm>
            <a:off x="6720254" y="4195708"/>
            <a:ext cx="4279265" cy="1631216"/>
          </a:xfrm>
          <a:prstGeom prst="rect">
            <a:avLst/>
          </a:prstGeom>
          <a:noFill/>
          <a:effectLst/>
        </p:spPr>
        <p:txBody>
          <a:bodyPr wrap="square" rtlCol="0">
            <a:spAutoFit/>
          </a:bodyPr>
          <a:lstStyle/>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FJMU Passed Overseas </a:t>
            </a:r>
          </a:p>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Education Evaluation </a:t>
            </a:r>
          </a:p>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implemented by </a:t>
            </a:r>
          </a:p>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the Ministry of Education</a:t>
            </a:r>
          </a:p>
          <a:p>
            <a:pPr algn="ctr"/>
            <a:r>
              <a:rPr lang="zh-CN" altLang="en-US"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通过教育部教学工作专项评估</a:t>
            </a:r>
            <a:endPar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cxnSp>
        <p:nvCxnSpPr>
          <p:cNvPr id="9" name="直接连接符 8"/>
          <p:cNvCxnSpPr>
            <a:stCxn id="10" idx="6"/>
          </p:cNvCxnSpPr>
          <p:nvPr/>
        </p:nvCxnSpPr>
        <p:spPr>
          <a:xfrm flipV="1">
            <a:off x="1047602" y="3619565"/>
            <a:ext cx="10559662" cy="6602"/>
          </a:xfrm>
          <a:prstGeom prst="line">
            <a:avLst/>
          </a:prstGeom>
          <a:ln>
            <a:solidFill>
              <a:srgbClr val="4C4B50"/>
            </a:solidFill>
          </a:ln>
          <a:effectLst/>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770742" y="3487737"/>
            <a:ext cx="276860" cy="276860"/>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椭圆 10"/>
          <p:cNvSpPr/>
          <p:nvPr/>
        </p:nvSpPr>
        <p:spPr>
          <a:xfrm>
            <a:off x="2966553" y="3487737"/>
            <a:ext cx="276860" cy="276860"/>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 name="椭圆 11"/>
          <p:cNvSpPr/>
          <p:nvPr/>
        </p:nvSpPr>
        <p:spPr>
          <a:xfrm>
            <a:off x="6086793" y="3481135"/>
            <a:ext cx="276860" cy="276860"/>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椭圆 12"/>
          <p:cNvSpPr/>
          <p:nvPr/>
        </p:nvSpPr>
        <p:spPr>
          <a:xfrm>
            <a:off x="8743893" y="3507402"/>
            <a:ext cx="276860" cy="276860"/>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椭圆 14"/>
          <p:cNvSpPr/>
          <p:nvPr/>
        </p:nvSpPr>
        <p:spPr>
          <a:xfrm>
            <a:off x="2703345" y="2092007"/>
            <a:ext cx="803275" cy="803275"/>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椭圆 16"/>
          <p:cNvSpPr/>
          <p:nvPr/>
        </p:nvSpPr>
        <p:spPr>
          <a:xfrm>
            <a:off x="8480685" y="2151696"/>
            <a:ext cx="803275" cy="803275"/>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椭圆 18"/>
          <p:cNvSpPr/>
          <p:nvPr/>
        </p:nvSpPr>
        <p:spPr>
          <a:xfrm flipV="1">
            <a:off x="5825289" y="4331456"/>
            <a:ext cx="803275" cy="803275"/>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椭圆 20"/>
          <p:cNvSpPr/>
          <p:nvPr/>
        </p:nvSpPr>
        <p:spPr>
          <a:xfrm flipV="1">
            <a:off x="500112" y="4301903"/>
            <a:ext cx="803275" cy="803275"/>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文本框 21"/>
          <p:cNvSpPr txBox="1"/>
          <p:nvPr/>
        </p:nvSpPr>
        <p:spPr>
          <a:xfrm>
            <a:off x="2654131" y="3785042"/>
            <a:ext cx="901700" cy="521970"/>
          </a:xfrm>
          <a:prstGeom prst="rect">
            <a:avLst/>
          </a:prstGeom>
          <a:noFill/>
          <a:effectLst/>
        </p:spPr>
        <p:txBody>
          <a:bodyPr wrap="none" rtlCol="0">
            <a:spAutoFit/>
          </a:bodyPr>
          <a:lstStyle/>
          <a:p>
            <a:r>
              <a:rPr lang="en-US" altLang="zh-CN" sz="2800" b="1" dirty="0">
                <a:solidFill>
                  <a:srgbClr val="1F3E62"/>
                </a:solidFill>
                <a:latin typeface="Times New Roman" panose="02020603050405020304" pitchFamily="18" charset="0"/>
                <a:ea typeface="方正姚体" panose="02010601030101010101" pitchFamily="2" charset="-122"/>
                <a:cs typeface="Times New Roman" panose="02020603050405020304" pitchFamily="18" charset="0"/>
              </a:rPr>
              <a:t>2009</a:t>
            </a:r>
          </a:p>
        </p:txBody>
      </p:sp>
      <p:sp>
        <p:nvSpPr>
          <p:cNvPr id="23" name="文本框 22"/>
          <p:cNvSpPr txBox="1"/>
          <p:nvPr/>
        </p:nvSpPr>
        <p:spPr>
          <a:xfrm>
            <a:off x="8431471" y="3790608"/>
            <a:ext cx="901700" cy="521970"/>
          </a:xfrm>
          <a:prstGeom prst="rect">
            <a:avLst/>
          </a:prstGeom>
          <a:noFill/>
          <a:effectLst/>
        </p:spPr>
        <p:txBody>
          <a:bodyPr wrap="none" rtlCol="0">
            <a:spAutoFit/>
          </a:bodyPr>
          <a:lstStyle/>
          <a:p>
            <a:r>
              <a:rPr lang="en-US" altLang="zh-CN" sz="2800" b="1" dirty="0">
                <a:solidFill>
                  <a:srgbClr val="1F3E62"/>
                </a:solidFill>
                <a:latin typeface="Times New Roman" panose="02020603050405020304" pitchFamily="18" charset="0"/>
                <a:ea typeface="方正姚体" panose="02010601030101010101" pitchFamily="2" charset="-122"/>
                <a:cs typeface="Times New Roman" panose="02020603050405020304" pitchFamily="18" charset="0"/>
              </a:rPr>
              <a:t>2013</a:t>
            </a:r>
          </a:p>
        </p:txBody>
      </p:sp>
      <p:sp>
        <p:nvSpPr>
          <p:cNvPr id="24" name="文本框 23"/>
          <p:cNvSpPr txBox="1"/>
          <p:nvPr/>
        </p:nvSpPr>
        <p:spPr>
          <a:xfrm>
            <a:off x="5778989" y="2966402"/>
            <a:ext cx="901700" cy="521970"/>
          </a:xfrm>
          <a:prstGeom prst="rect">
            <a:avLst/>
          </a:prstGeom>
          <a:noFill/>
          <a:effectLst/>
        </p:spPr>
        <p:txBody>
          <a:bodyPr wrap="none" rtlCol="0">
            <a:spAutoFit/>
          </a:bodyPr>
          <a:lstStyle/>
          <a:p>
            <a:r>
              <a:rPr lang="en-US" altLang="zh-CN" sz="2800" b="1" dirty="0">
                <a:solidFill>
                  <a:srgbClr val="1F3E62"/>
                </a:solidFill>
                <a:latin typeface="Times New Roman" panose="02020603050405020304" pitchFamily="18" charset="0"/>
                <a:ea typeface="方正姚体" panose="02010601030101010101" pitchFamily="2" charset="-122"/>
                <a:cs typeface="Times New Roman" panose="02020603050405020304" pitchFamily="18" charset="0"/>
              </a:rPr>
              <a:t>2011</a:t>
            </a:r>
          </a:p>
        </p:txBody>
      </p:sp>
      <p:sp>
        <p:nvSpPr>
          <p:cNvPr id="25" name="文本框 24"/>
          <p:cNvSpPr txBox="1"/>
          <p:nvPr/>
        </p:nvSpPr>
        <p:spPr>
          <a:xfrm>
            <a:off x="448015" y="2974525"/>
            <a:ext cx="901700" cy="521970"/>
          </a:xfrm>
          <a:prstGeom prst="rect">
            <a:avLst/>
          </a:prstGeom>
          <a:noFill/>
          <a:effectLst/>
        </p:spPr>
        <p:txBody>
          <a:bodyPr wrap="none" rtlCol="0">
            <a:spAutoFit/>
          </a:bodyPr>
          <a:lstStyle/>
          <a:p>
            <a:r>
              <a:rPr lang="en-US" altLang="zh-CN" sz="2800" b="1" dirty="0">
                <a:solidFill>
                  <a:srgbClr val="1F3E62"/>
                </a:solidFill>
                <a:latin typeface="Times New Roman" panose="02020603050405020304" pitchFamily="18" charset="0"/>
                <a:ea typeface="方正姚体" panose="02010601030101010101" pitchFamily="2" charset="-122"/>
                <a:cs typeface="Times New Roman" panose="02020603050405020304" pitchFamily="18" charset="0"/>
              </a:rPr>
              <a:t>2008</a:t>
            </a:r>
          </a:p>
        </p:txBody>
      </p:sp>
      <p:sp>
        <p:nvSpPr>
          <p:cNvPr id="27" name="文本框 26"/>
          <p:cNvSpPr txBox="1"/>
          <p:nvPr/>
        </p:nvSpPr>
        <p:spPr>
          <a:xfrm>
            <a:off x="984384" y="4301903"/>
            <a:ext cx="4235450" cy="1323439"/>
          </a:xfrm>
          <a:prstGeom prst="rect">
            <a:avLst/>
          </a:prstGeom>
          <a:noFill/>
          <a:effectLst/>
        </p:spPr>
        <p:txBody>
          <a:bodyPr wrap="square" rtlCol="0">
            <a:spAutoFit/>
          </a:bodyPr>
          <a:lstStyle/>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the approval from </a:t>
            </a:r>
          </a:p>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the Ministry of Education </a:t>
            </a:r>
          </a:p>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to enroll MBBS students</a:t>
            </a:r>
          </a:p>
          <a:p>
            <a:pPr algn="ctr"/>
            <a:r>
              <a:rPr lang="zh-CN" altLang="en-US"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rPr>
              <a:t>英语授课本科临床医学专业</a:t>
            </a:r>
            <a:endPar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2050" name=" 2050"/>
          <p:cNvSpPr/>
          <p:nvPr/>
        </p:nvSpPr>
        <p:spPr bwMode="auto">
          <a:xfrm>
            <a:off x="647723" y="4519390"/>
            <a:ext cx="502285" cy="368300"/>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solidFill>
              <a:schemeClr val="tx2"/>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latin typeface="Times New Roman" panose="02020603050405020304" pitchFamily="18" charset="0"/>
              <a:cs typeface="Times New Roman" panose="02020603050405020304" pitchFamily="18" charset="0"/>
            </a:endParaRPr>
          </a:p>
        </p:txBody>
      </p:sp>
      <p:sp>
        <p:nvSpPr>
          <p:cNvPr id="2" name=" 2050"/>
          <p:cNvSpPr/>
          <p:nvPr/>
        </p:nvSpPr>
        <p:spPr bwMode="auto">
          <a:xfrm>
            <a:off x="2853839" y="2333311"/>
            <a:ext cx="502285" cy="368300"/>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solidFill>
              <a:schemeClr val="tx2"/>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latin typeface="Times New Roman" panose="02020603050405020304" pitchFamily="18" charset="0"/>
              <a:cs typeface="Times New Roman" panose="02020603050405020304" pitchFamily="18" charset="0"/>
            </a:endParaRPr>
          </a:p>
        </p:txBody>
      </p:sp>
      <p:sp>
        <p:nvSpPr>
          <p:cNvPr id="3" name=" 2050"/>
          <p:cNvSpPr/>
          <p:nvPr/>
        </p:nvSpPr>
        <p:spPr bwMode="auto">
          <a:xfrm>
            <a:off x="8631179" y="2369184"/>
            <a:ext cx="502285" cy="399097"/>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solidFill>
              <a:schemeClr val="tx2"/>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latin typeface="Times New Roman" panose="02020603050405020304" pitchFamily="18" charset="0"/>
              <a:cs typeface="Times New Roman" panose="02020603050405020304" pitchFamily="18" charset="0"/>
            </a:endParaRPr>
          </a:p>
        </p:txBody>
      </p:sp>
      <p:sp>
        <p:nvSpPr>
          <p:cNvPr id="4" name=" 2050"/>
          <p:cNvSpPr/>
          <p:nvPr/>
        </p:nvSpPr>
        <p:spPr bwMode="auto">
          <a:xfrm>
            <a:off x="5974082" y="4580105"/>
            <a:ext cx="502285" cy="368300"/>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solidFill>
              <a:schemeClr val="tx2"/>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latin typeface="Times New Roman" panose="02020603050405020304" pitchFamily="18" charset="0"/>
              <a:cs typeface="Times New Roman" panose="02020603050405020304" pitchFamily="18" charset="0"/>
            </a:endParaRPr>
          </a:p>
        </p:txBody>
      </p:sp>
      <p:sp>
        <p:nvSpPr>
          <p:cNvPr id="30" name="文本框 3"/>
          <p:cNvSpPr txBox="1"/>
          <p:nvPr/>
        </p:nvSpPr>
        <p:spPr>
          <a:xfrm>
            <a:off x="11188164" y="6190803"/>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31" name="泪滴形 30"/>
          <p:cNvSpPr/>
          <p:nvPr/>
        </p:nvSpPr>
        <p:spPr>
          <a:xfrm rot="8064662">
            <a:off x="10944498" y="1966387"/>
            <a:ext cx="1237957" cy="1237957"/>
          </a:xfrm>
          <a:prstGeom prst="teardrop">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椭圆 31"/>
          <p:cNvSpPr/>
          <p:nvPr/>
        </p:nvSpPr>
        <p:spPr>
          <a:xfrm>
            <a:off x="11161838" y="2195480"/>
            <a:ext cx="803275" cy="803275"/>
          </a:xfrm>
          <a:prstGeom prst="ellipse">
            <a:avLst/>
          </a:prstGeom>
          <a:solidFill>
            <a:srgbClr val="EDEDE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3" name=" 2050"/>
          <p:cNvSpPr/>
          <p:nvPr/>
        </p:nvSpPr>
        <p:spPr bwMode="auto">
          <a:xfrm>
            <a:off x="11297442" y="2369184"/>
            <a:ext cx="502285" cy="368300"/>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solidFill>
              <a:schemeClr val="tx2"/>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latin typeface="Times New Roman" panose="02020603050405020304" pitchFamily="18" charset="0"/>
              <a:cs typeface="Times New Roman" panose="02020603050405020304" pitchFamily="18" charset="0"/>
            </a:endParaRPr>
          </a:p>
        </p:txBody>
      </p:sp>
      <p:sp>
        <p:nvSpPr>
          <p:cNvPr id="34" name="椭圆 33"/>
          <p:cNvSpPr/>
          <p:nvPr/>
        </p:nvSpPr>
        <p:spPr>
          <a:xfrm>
            <a:off x="11450579" y="3481135"/>
            <a:ext cx="276860" cy="276860"/>
          </a:xfrm>
          <a:prstGeom prst="ellipse">
            <a:avLst/>
          </a:pr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 name="文本框 6"/>
          <p:cNvSpPr txBox="1"/>
          <p:nvPr/>
        </p:nvSpPr>
        <p:spPr>
          <a:xfrm>
            <a:off x="11075586" y="3783927"/>
            <a:ext cx="1026845" cy="523220"/>
          </a:xfrm>
          <a:prstGeom prst="rect">
            <a:avLst/>
          </a:prstGeom>
          <a:noFill/>
        </p:spPr>
        <p:txBody>
          <a:bodyPr wrap="square" rtlCol="0" anchor="t">
            <a:spAutoFit/>
          </a:bodyPr>
          <a:lstStyle/>
          <a:p>
            <a:r>
              <a:rPr lang="en-US" altLang="zh-CN" sz="2800" b="1" dirty="0">
                <a:solidFill>
                  <a:srgbClr val="1F3E62"/>
                </a:solidFill>
                <a:latin typeface="Times New Roman" panose="02020603050405020304" pitchFamily="18" charset="0"/>
                <a:ea typeface="方正姚体" panose="02010601030101010101" pitchFamily="2" charset="-122"/>
                <a:cs typeface="Times New Roman" panose="02020603050405020304" pitchFamily="18" charset="0"/>
              </a:rPr>
              <a:t>2019</a:t>
            </a:r>
          </a:p>
        </p:txBody>
      </p:sp>
      <p:sp>
        <p:nvSpPr>
          <p:cNvPr id="8" name="文本框 7"/>
          <p:cNvSpPr txBox="1"/>
          <p:nvPr/>
        </p:nvSpPr>
        <p:spPr>
          <a:xfrm>
            <a:off x="10274969" y="4301903"/>
            <a:ext cx="1917032" cy="1323439"/>
          </a:xfrm>
          <a:prstGeom prst="rect">
            <a:avLst/>
          </a:prstGeom>
          <a:noFill/>
        </p:spPr>
        <p:txBody>
          <a:bodyPr wrap="square" rtlCol="0" anchor="t">
            <a:spAutoFit/>
          </a:bodyPr>
          <a:lstStyle/>
          <a:p>
            <a:pPr algn="ctr"/>
            <a:r>
              <a:rPr lang="en-US" altLang="zh-CN" sz="20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sym typeface="+mn-ea"/>
              </a:rPr>
              <a:t>MBBS recognition by the Ministry of Education </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58920" y="137160"/>
            <a:ext cx="3491661" cy="523220"/>
          </a:xfrm>
          <a:prstGeom prst="rect">
            <a:avLst/>
          </a:prstGeom>
          <a:noFill/>
        </p:spPr>
        <p:txBody>
          <a:bodyPr wrap="none" rtlCol="0" anchor="t">
            <a:spAutoFit/>
          </a:bodyPr>
          <a:lstStyle/>
          <a:p>
            <a:pPr algn="l"/>
            <a:r>
              <a:rPr lang="en-US" altLang="zh-CN" sz="2800" b="1" dirty="0">
                <a:solidFill>
                  <a:schemeClr val="bg1"/>
                </a:solidFill>
                <a:latin typeface="Times New Roman" panose="02020603050405020304" pitchFamily="18" charset="0"/>
                <a:cs typeface="Times New Roman" panose="02020603050405020304" pitchFamily="18" charset="0"/>
                <a:sym typeface="+mn-ea"/>
              </a:rPr>
              <a:t>Students Distribution</a:t>
            </a:r>
          </a:p>
        </p:txBody>
      </p:sp>
      <p:grpSp>
        <p:nvGrpSpPr>
          <p:cNvPr id="2" name="组合 7"/>
          <p:cNvGrpSpPr/>
          <p:nvPr/>
        </p:nvGrpSpPr>
        <p:grpSpPr>
          <a:xfrm>
            <a:off x="1109980" y="821690"/>
            <a:ext cx="11224260" cy="5722620"/>
            <a:chOff x="1778" y="985"/>
            <a:chExt cx="17676" cy="9012"/>
          </a:xfrm>
        </p:grpSpPr>
        <p:grpSp>
          <p:nvGrpSpPr>
            <p:cNvPr id="5" name="组合 4"/>
            <p:cNvGrpSpPr/>
            <p:nvPr/>
          </p:nvGrpSpPr>
          <p:grpSpPr>
            <a:xfrm>
              <a:off x="1778" y="985"/>
              <a:ext cx="16565" cy="9012"/>
              <a:chOff x="1777" y="1136"/>
              <a:chExt cx="16565" cy="9012"/>
            </a:xfrm>
          </p:grpSpPr>
          <p:pic>
            <p:nvPicPr>
              <p:cNvPr id="9" name="图片 8" descr="33701b5e3d1c8e74901074f671aef050"/>
              <p:cNvPicPr>
                <a:picLocks noChangeAspect="1"/>
              </p:cNvPicPr>
              <p:nvPr/>
            </p:nvPicPr>
            <p:blipFill>
              <a:blip r:embed="rId4"/>
              <a:srcRect b="3472"/>
              <a:stretch>
                <a:fillRect/>
              </a:stretch>
            </p:blipFill>
            <p:spPr>
              <a:xfrm>
                <a:off x="1777" y="1918"/>
                <a:ext cx="15455" cy="8230"/>
              </a:xfrm>
              <a:prstGeom prst="rect">
                <a:avLst/>
              </a:prstGeom>
            </p:spPr>
          </p:pic>
          <p:grpSp>
            <p:nvGrpSpPr>
              <p:cNvPr id="8" name="组合 1"/>
              <p:cNvGrpSpPr/>
              <p:nvPr/>
            </p:nvGrpSpPr>
            <p:grpSpPr>
              <a:xfrm>
                <a:off x="2259" y="4565"/>
                <a:ext cx="16083" cy="4687"/>
                <a:chOff x="2259" y="4565"/>
                <a:chExt cx="16083" cy="4687"/>
              </a:xfrm>
            </p:grpSpPr>
            <p:sp>
              <p:nvSpPr>
                <p:cNvPr id="33802" name="Text Box 14"/>
                <p:cNvSpPr txBox="1">
                  <a:spLocks noChangeArrowheads="1"/>
                </p:cNvSpPr>
                <p:nvPr/>
              </p:nvSpPr>
              <p:spPr bwMode="auto">
                <a:xfrm>
                  <a:off x="9887" y="4565"/>
                  <a:ext cx="3855" cy="630"/>
                </a:xfrm>
                <a:prstGeom prst="rect">
                  <a:avLst/>
                </a:prstGeom>
                <a:noFill/>
                <a:ln w="9525" algn="ctr">
                  <a:noFill/>
                  <a:miter lim="800000"/>
                </a:ln>
              </p:spPr>
              <p:txBody>
                <a:bodyPr wrap="square" lIns="90000" tIns="46800" rIns="90000" bIns="46800">
                  <a:spAutoFit/>
                </a:bodyPr>
                <a:lstStyle/>
                <a:p>
                  <a:pPr marL="568325" lvl="0" indent="-568325" algn="l">
                    <a:buFont typeface="Wingdings" panose="05000000000000000000" pitchFamily="2" charset="2"/>
                  </a:pPr>
                  <a:r>
                    <a:rPr lang="en-US" altLang="zh-CN"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Western Asia </a:t>
                  </a:r>
                </a:p>
              </p:txBody>
            </p:sp>
            <p:sp>
              <p:nvSpPr>
                <p:cNvPr id="33803" name="Text Box 12"/>
                <p:cNvSpPr txBox="1">
                  <a:spLocks noChangeArrowheads="1"/>
                </p:cNvSpPr>
                <p:nvPr/>
              </p:nvSpPr>
              <p:spPr bwMode="auto">
                <a:xfrm>
                  <a:off x="14147" y="5825"/>
                  <a:ext cx="4195" cy="630"/>
                </a:xfrm>
                <a:prstGeom prst="rect">
                  <a:avLst/>
                </a:prstGeom>
                <a:noFill/>
                <a:ln w="9525" algn="ctr">
                  <a:noFill/>
                  <a:miter lim="800000"/>
                </a:ln>
              </p:spPr>
              <p:txBody>
                <a:bodyPr wrap="square" lIns="90000" tIns="46800" rIns="90000" bIns="46800">
                  <a:spAutoFit/>
                </a:bodyPr>
                <a:lstStyle/>
                <a:p>
                  <a:pPr marL="568325" lvl="0" indent="-568325" algn="l">
                    <a:buFont typeface="Wingdings" panose="05000000000000000000" pitchFamily="2" charset="2"/>
                  </a:pPr>
                  <a:r>
                    <a:rPr lang="en-US" altLang="zh-CN"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Eastern Asia </a:t>
                  </a:r>
                </a:p>
              </p:txBody>
            </p:sp>
            <p:sp>
              <p:nvSpPr>
                <p:cNvPr id="33801" name="Text Box 13"/>
                <p:cNvSpPr txBox="1">
                  <a:spLocks noChangeArrowheads="1"/>
                </p:cNvSpPr>
                <p:nvPr/>
              </p:nvSpPr>
              <p:spPr bwMode="auto">
                <a:xfrm>
                  <a:off x="11192" y="6715"/>
                  <a:ext cx="4083" cy="630"/>
                </a:xfrm>
                <a:prstGeom prst="rect">
                  <a:avLst/>
                </a:prstGeom>
                <a:noFill/>
                <a:ln w="9525" algn="ctr">
                  <a:noFill/>
                  <a:miter lim="800000"/>
                </a:ln>
              </p:spPr>
              <p:txBody>
                <a:bodyPr wrap="square" lIns="90000" tIns="46800" rIns="90000" bIns="46800">
                  <a:spAutoFit/>
                </a:bodyPr>
                <a:lstStyle/>
                <a:p>
                  <a:pPr marL="568325" lvl="0" indent="-568325" algn="l">
                    <a:buFont typeface="Wingdings" panose="05000000000000000000" pitchFamily="2" charset="2"/>
                  </a:pPr>
                  <a:r>
                    <a:rPr lang="en-US" altLang="zh-CN" sz="2000" b="1" dirty="0">
                      <a:solidFill>
                        <a:srgbClr val="FF0000"/>
                      </a:solidFill>
                      <a:latin typeface="Times New Roman" panose="02020603050405020304" pitchFamily="18" charset="0"/>
                      <a:cs typeface="Times New Roman" panose="02020603050405020304" pitchFamily="18" charset="0"/>
                      <a:sym typeface="+mn-ea"/>
                    </a:rPr>
                    <a:t>South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Asia</a:t>
                  </a:r>
                  <a:r>
                    <a:rPr lang="en-US" altLang="zh-CN" sz="2000" b="1" dirty="0">
                      <a:solidFill>
                        <a:srgbClr val="FF0000"/>
                      </a:solidFill>
                      <a:latin typeface="Times New Roman" panose="02020603050405020304" pitchFamily="18" charset="0"/>
                      <a:cs typeface="Times New Roman" panose="02020603050405020304" pitchFamily="18" charset="0"/>
                      <a:sym typeface="+mn-ea"/>
                    </a:rPr>
                    <a:t> </a:t>
                  </a:r>
                </a:p>
              </p:txBody>
            </p:sp>
            <p:sp>
              <p:nvSpPr>
                <p:cNvPr id="33799" name="Text Box 11"/>
                <p:cNvSpPr txBox="1">
                  <a:spLocks noChangeArrowheads="1"/>
                </p:cNvSpPr>
                <p:nvPr/>
              </p:nvSpPr>
              <p:spPr bwMode="auto">
                <a:xfrm>
                  <a:off x="9505" y="8622"/>
                  <a:ext cx="3288" cy="630"/>
                </a:xfrm>
                <a:prstGeom prst="rect">
                  <a:avLst/>
                </a:prstGeom>
                <a:noFill/>
                <a:ln w="9525" algn="ctr">
                  <a:noFill/>
                  <a:miter lim="800000"/>
                </a:ln>
              </p:spPr>
              <p:txBody>
                <a:bodyPr wrap="square" lIns="90000" tIns="46800" rIns="90000" bIns="46800">
                  <a:spAutoFit/>
                </a:bodyPr>
                <a:lstStyle/>
                <a:p>
                  <a:pPr marL="568325" lvl="0" indent="-568325" algn="l">
                    <a:buFont typeface="Wingdings" panose="05000000000000000000" pitchFamily="2" charset="2"/>
                  </a:pPr>
                  <a:r>
                    <a:rPr lang="en-US" altLang="zh-CN" sz="2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Africa </a:t>
                  </a:r>
                </a:p>
              </p:txBody>
            </p:sp>
            <p:sp>
              <p:nvSpPr>
                <p:cNvPr id="33796" name="Text Box 8"/>
                <p:cNvSpPr txBox="1">
                  <a:spLocks noChangeArrowheads="1"/>
                </p:cNvSpPr>
                <p:nvPr/>
              </p:nvSpPr>
              <p:spPr bwMode="auto">
                <a:xfrm>
                  <a:off x="2259" y="6561"/>
                  <a:ext cx="3857" cy="630"/>
                </a:xfrm>
                <a:prstGeom prst="rect">
                  <a:avLst/>
                </a:prstGeom>
                <a:noFill/>
                <a:ln w="9525" algn="ctr">
                  <a:noFill/>
                  <a:miter lim="800000"/>
                </a:ln>
              </p:spPr>
              <p:txBody>
                <a:bodyPr lIns="90000" tIns="46800" rIns="90000" bIns="46800">
                  <a:spAutoFit/>
                </a:bodyPr>
                <a:lstStyle/>
                <a:p>
                  <a:pPr marL="568325" indent="-568325">
                    <a:buFont typeface="Wingdings" panose="05000000000000000000" pitchFamily="2" charset="2"/>
                    <a:buNone/>
                  </a:pPr>
                  <a:r>
                    <a:rPr lang="en-US" altLang="zh-CN"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North America </a:t>
                  </a:r>
                </a:p>
              </p:txBody>
            </p:sp>
          </p:grpSp>
          <p:sp>
            <p:nvSpPr>
              <p:cNvPr id="4" name="文本框 3"/>
              <p:cNvSpPr txBox="1"/>
              <p:nvPr/>
            </p:nvSpPr>
            <p:spPr>
              <a:xfrm>
                <a:off x="3060" y="1136"/>
                <a:ext cx="13084" cy="727"/>
              </a:xfrm>
              <a:prstGeom prst="rect">
                <a:avLst/>
              </a:prstGeom>
              <a:noFill/>
            </p:spPr>
            <p:txBody>
              <a:bodyPr wrap="none" rtlCol="0" anchor="t">
                <a:spAutoFit/>
              </a:bodyPr>
              <a:lstStyle/>
              <a:p>
                <a:pPr marL="568325" indent="-568325" algn="l">
                  <a:buFont typeface="Wingdings" panose="05000000000000000000" pitchFamily="2" charset="2"/>
                  <a:buNone/>
                </a:pPr>
                <a:r>
                  <a:rPr lang="en-US" altLang="zh-CN" sz="2400" i="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FJMU has more than </a:t>
                </a:r>
                <a:r>
                  <a:rPr lang="en-US" altLang="zh-CN"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320</a:t>
                </a:r>
                <a:r>
                  <a:rPr lang="en-US" altLang="zh-CN"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altLang="zh-CN" sz="2400" i="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overseas students from 44 countries. </a:t>
                </a:r>
              </a:p>
            </p:txBody>
          </p:sp>
        </p:grpSp>
        <p:sp>
          <p:nvSpPr>
            <p:cNvPr id="3" name="Text Box 10"/>
            <p:cNvSpPr txBox="1">
              <a:spLocks noChangeArrowheads="1"/>
            </p:cNvSpPr>
            <p:nvPr/>
          </p:nvSpPr>
          <p:spPr bwMode="auto">
            <a:xfrm>
              <a:off x="15202" y="7841"/>
              <a:ext cx="4252" cy="630"/>
            </a:xfrm>
            <a:prstGeom prst="rect">
              <a:avLst/>
            </a:prstGeom>
            <a:noFill/>
            <a:ln w="9525" algn="ctr">
              <a:noFill/>
              <a:miter lim="800000"/>
            </a:ln>
          </p:spPr>
          <p:txBody>
            <a:bodyPr lIns="90000" tIns="46800" rIns="90000" bIns="46800">
              <a:spAutoFit/>
            </a:bodyPr>
            <a:lstStyle/>
            <a:p>
              <a:pPr marL="568325" lvl="0" indent="-568325" algn="l">
                <a:buFont typeface="Wingdings" panose="05000000000000000000" pitchFamily="2" charset="2"/>
              </a:pPr>
              <a:r>
                <a:rPr lang="en-US" altLang="zh-CN"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Oceania </a:t>
              </a:r>
            </a:p>
          </p:txBody>
        </p:sp>
      </p:grpSp>
      <p:sp>
        <p:nvSpPr>
          <p:cNvPr id="16" name="Text Box 13"/>
          <p:cNvSpPr txBox="1">
            <a:spLocks noChangeArrowheads="1"/>
          </p:cNvSpPr>
          <p:nvPr/>
        </p:nvSpPr>
        <p:spPr bwMode="auto">
          <a:xfrm>
            <a:off x="8866505" y="4364355"/>
            <a:ext cx="2592705" cy="400050"/>
          </a:xfrm>
          <a:prstGeom prst="rect">
            <a:avLst/>
          </a:prstGeom>
          <a:noFill/>
          <a:ln w="9525" algn="ctr">
            <a:noFill/>
            <a:miter lim="800000"/>
          </a:ln>
        </p:spPr>
        <p:txBody>
          <a:bodyPr wrap="square" lIns="90000" tIns="46800" rIns="90000" bIns="46800">
            <a:spAutoFit/>
          </a:bodyPr>
          <a:lstStyle/>
          <a:p>
            <a:pPr marL="568325" lvl="0" indent="-568325" algn="l">
              <a:buFont typeface="Wingdings" panose="05000000000000000000" pitchFamily="2" charset="2"/>
            </a:pPr>
            <a:r>
              <a:rPr lang="en-US" altLang="zh-CN"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Southeast Asia </a:t>
            </a:r>
          </a:p>
        </p:txBody>
      </p:sp>
      <p:sp>
        <p:nvSpPr>
          <p:cNvPr id="17"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56"/>
          <p:cNvSpPr txBox="1"/>
          <p:nvPr/>
        </p:nvSpPr>
        <p:spPr>
          <a:xfrm>
            <a:off x="4001443" y="145926"/>
            <a:ext cx="3523722" cy="523220"/>
          </a:xfrm>
          <a:prstGeom prst="rect">
            <a:avLst/>
          </a:prstGeom>
          <a:noFill/>
          <a:effectLst/>
        </p:spPr>
        <p:txBody>
          <a:bodyPr wrap="none" rtlCol="0">
            <a:spAutoFit/>
          </a:bodyPr>
          <a:lstStyle/>
          <a:p>
            <a:r>
              <a:rPr lang="en-US" altLang="zh-CN" sz="2800" b="1" dirty="0">
                <a:solidFill>
                  <a:schemeClr val="bg1"/>
                </a:solidFill>
                <a:latin typeface="Times New Roman" panose="02020603050405020304" pitchFamily="18" charset="0"/>
              </a:rPr>
              <a:t>Disciplines &amp; Majors</a:t>
            </a:r>
          </a:p>
        </p:txBody>
      </p:sp>
      <p:sp>
        <p:nvSpPr>
          <p:cNvPr id="3" name="Rectangle 33"/>
          <p:cNvSpPr>
            <a:spLocks noChangeArrowheads="1"/>
          </p:cNvSpPr>
          <p:nvPr/>
        </p:nvSpPr>
        <p:spPr bwMode="auto">
          <a:xfrm>
            <a:off x="2967875" y="710784"/>
            <a:ext cx="5590857" cy="833178"/>
          </a:xfrm>
          <a:prstGeom prst="rect">
            <a:avLst/>
          </a:prstGeom>
          <a:noFill/>
          <a:ln w="9525" algn="ctr">
            <a:noFill/>
            <a:miter lim="800000"/>
          </a:ln>
        </p:spPr>
        <p:txBody>
          <a:bodyPr wrap="square" lIns="90000" tIns="46800" rIns="90000" bIns="46800">
            <a:spAutoFit/>
          </a:bodyPr>
          <a:lstStyle/>
          <a:p>
            <a:pPr marL="568325" indent="-568325" algn="r" eaLnBrk="1" latinLnBrk="0" hangingPunct="1">
              <a:lnSpc>
                <a:spcPct val="100000"/>
              </a:lnSpc>
              <a:spcBef>
                <a:spcPts val="0"/>
              </a:spcBef>
              <a:buFont typeface="Wingdings" panose="05000000000000000000" pitchFamily="2" charset="2"/>
              <a:buNone/>
            </a:pPr>
            <a:r>
              <a:rPr lang="en-US" altLang="zh-CN" sz="2800" b="1" i="1" u="sng" dirty="0">
                <a:solidFill>
                  <a:schemeClr val="tx2"/>
                </a:solidFill>
                <a:effectLst>
                  <a:outerShdw blurRad="38100" dist="38100" dir="2700000" algn="tl">
                    <a:srgbClr val="000000">
                      <a:alpha val="43137"/>
                    </a:srgbClr>
                  </a:outerShdw>
                </a:effectLst>
                <a:latin typeface="Times New Roman" panose="02020603050405020304" pitchFamily="18" charset="0"/>
              </a:rPr>
              <a:t>Disciplines &amp; Majors for Bachelor</a:t>
            </a:r>
          </a:p>
          <a:p>
            <a:pPr marL="568325" indent="-568325" algn="ctr" eaLnBrk="1" latinLnBrk="0" hangingPunct="1">
              <a:lnSpc>
                <a:spcPct val="100000"/>
              </a:lnSpc>
              <a:spcBef>
                <a:spcPts val="0"/>
              </a:spcBef>
              <a:buFont typeface="Wingdings" panose="05000000000000000000" pitchFamily="2" charset="2"/>
              <a:buNone/>
            </a:pPr>
            <a:r>
              <a:rPr lang="zh-CN" altLang="en-US" sz="2000" b="1" i="1" u="sng" dirty="0">
                <a:solidFill>
                  <a:schemeClr val="tx2"/>
                </a:solidFill>
                <a:effectLst>
                  <a:outerShdw blurRad="38100" dist="38100" dir="2700000" algn="tl">
                    <a:srgbClr val="000000">
                      <a:alpha val="43137"/>
                    </a:srgbClr>
                  </a:outerShdw>
                </a:effectLst>
                <a:latin typeface="Times New Roman" panose="02020603050405020304" pitchFamily="18" charset="0"/>
              </a:rPr>
              <a:t>本科专业</a:t>
            </a:r>
            <a:endParaRPr lang="en-US" altLang="zh-CN" sz="2800" b="1" i="1" u="sng" dirty="0">
              <a:solidFill>
                <a:schemeClr val="tx2"/>
              </a:solidFill>
              <a:effectLst>
                <a:outerShdw blurRad="38100" dist="38100" dir="2700000" algn="tl">
                  <a:srgbClr val="000000">
                    <a:alpha val="43137"/>
                  </a:srgbClr>
                </a:outerShdw>
              </a:effectLst>
              <a:latin typeface="Times New Roman" panose="02020603050405020304" pitchFamily="18" charset="0"/>
            </a:endParaRPr>
          </a:p>
        </p:txBody>
      </p:sp>
      <p:sp>
        <p:nvSpPr>
          <p:cNvPr id="9" name="Rectangle 33"/>
          <p:cNvSpPr>
            <a:spLocks noChangeArrowheads="1"/>
          </p:cNvSpPr>
          <p:nvPr/>
        </p:nvSpPr>
        <p:spPr bwMode="auto">
          <a:xfrm>
            <a:off x="378551" y="2261048"/>
            <a:ext cx="5384753" cy="4551953"/>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1500" b="1" i="1" dirty="0">
                <a:solidFill>
                  <a:schemeClr val="tx2"/>
                </a:solidFill>
                <a:highlight>
                  <a:srgbClr val="FFFF00"/>
                </a:highlight>
                <a:latin typeface="Times New Roman" panose="02020603050405020304" pitchFamily="18" charset="0"/>
              </a:rPr>
              <a:t>Clinical Medicine</a:t>
            </a:r>
            <a:r>
              <a:rPr lang="zh-CN" altLang="en-US" sz="1500" b="1" i="1" dirty="0">
                <a:solidFill>
                  <a:schemeClr val="tx2"/>
                </a:solidFill>
                <a:highlight>
                  <a:srgbClr val="FFFF00"/>
                </a:highlight>
                <a:latin typeface="Times New Roman" panose="02020603050405020304" pitchFamily="18" charset="0"/>
              </a:rPr>
              <a:t>临床医学 </a:t>
            </a:r>
            <a:r>
              <a:rPr lang="en-US" altLang="zh-CN" sz="1500" b="1" i="1" dirty="0">
                <a:solidFill>
                  <a:schemeClr val="tx2"/>
                </a:solidFill>
                <a:highlight>
                  <a:srgbClr val="FFFF00"/>
                </a:highlight>
                <a:latin typeface="Times New Roman" panose="02020603050405020304" pitchFamily="18" charset="0"/>
              </a:rPr>
              <a:t>*</a:t>
            </a: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Anesthesiology </a:t>
            </a:r>
            <a:r>
              <a:rPr lang="zh-CN" altLang="en-US" sz="1500" b="1" i="1" dirty="0">
                <a:solidFill>
                  <a:schemeClr val="tx2"/>
                </a:solidFill>
                <a:latin typeface="Times New Roman" panose="02020603050405020304" pitchFamily="18" charset="0"/>
              </a:rPr>
              <a:t>麻醉学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Medical Imaging </a:t>
            </a:r>
            <a:r>
              <a:rPr lang="zh-CN" altLang="en-US" sz="1500" b="1" i="1" dirty="0">
                <a:solidFill>
                  <a:schemeClr val="tx2"/>
                </a:solidFill>
                <a:latin typeface="Times New Roman" panose="02020603050405020304" pitchFamily="18" charset="0"/>
              </a:rPr>
              <a:t>医学影像学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highlight>
                  <a:srgbClr val="FFFF00"/>
                </a:highlight>
                <a:latin typeface="Times New Roman" panose="02020603050405020304" pitchFamily="18" charset="0"/>
              </a:rPr>
              <a:t>Basic Medicine </a:t>
            </a:r>
            <a:r>
              <a:rPr lang="zh-CN" altLang="en-US" sz="1500" b="1" i="1" dirty="0">
                <a:solidFill>
                  <a:schemeClr val="tx2"/>
                </a:solidFill>
                <a:highlight>
                  <a:srgbClr val="FFFF00"/>
                </a:highlight>
                <a:latin typeface="Times New Roman" panose="02020603050405020304" pitchFamily="18" charset="0"/>
              </a:rPr>
              <a:t>基础医学 </a:t>
            </a:r>
            <a:r>
              <a:rPr lang="en-US" altLang="zh-CN" sz="1500" b="1" i="1" dirty="0">
                <a:solidFill>
                  <a:schemeClr val="tx2"/>
                </a:solidFill>
                <a:highlight>
                  <a:srgbClr val="FFFF00"/>
                </a:highlight>
                <a:latin typeface="Times New Roman" panose="02020603050405020304" pitchFamily="18" charset="0"/>
              </a:rPr>
              <a:t>*</a:t>
            </a: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Radiology</a:t>
            </a:r>
            <a:r>
              <a:rPr lang="zh-CN" altLang="en-US" sz="1500" b="1" i="1" dirty="0">
                <a:solidFill>
                  <a:schemeClr val="tx2"/>
                </a:solidFill>
                <a:latin typeface="Times New Roman" panose="02020603050405020304" pitchFamily="18" charset="0"/>
              </a:rPr>
              <a:t>放射医学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Preventive Medicine </a:t>
            </a:r>
            <a:r>
              <a:rPr lang="zh-CN" altLang="en-US" sz="1500" b="1" i="1" dirty="0">
                <a:solidFill>
                  <a:schemeClr val="tx2"/>
                </a:solidFill>
                <a:latin typeface="Times New Roman" panose="02020603050405020304" pitchFamily="18" charset="0"/>
              </a:rPr>
              <a:t>预防医学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Public Affairs Management </a:t>
            </a:r>
            <a:r>
              <a:rPr lang="zh-CN" altLang="en-US" sz="1500" b="1" i="1" dirty="0">
                <a:solidFill>
                  <a:schemeClr val="tx2"/>
                </a:solidFill>
                <a:latin typeface="Times New Roman" panose="02020603050405020304" pitchFamily="18" charset="0"/>
              </a:rPr>
              <a:t>公共事业管理</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Health Inspection and Quarantine </a:t>
            </a:r>
            <a:r>
              <a:rPr lang="zh-CN" altLang="en-US" sz="1500" b="1" i="1" dirty="0">
                <a:solidFill>
                  <a:schemeClr val="tx2"/>
                </a:solidFill>
                <a:latin typeface="Times New Roman" panose="02020603050405020304" pitchFamily="18" charset="0"/>
              </a:rPr>
              <a:t>卫生检验和检疫</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Medical Laboratory Technology </a:t>
            </a:r>
            <a:r>
              <a:rPr lang="zh-CN" altLang="en-US" sz="1500" b="1" i="1" dirty="0">
                <a:solidFill>
                  <a:schemeClr val="tx2"/>
                </a:solidFill>
                <a:latin typeface="Times New Roman" panose="02020603050405020304" pitchFamily="18" charset="0"/>
              </a:rPr>
              <a:t>医学检验技术</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Medical Imaging Technology</a:t>
            </a:r>
            <a:r>
              <a:rPr lang="zh-CN" altLang="en-US" sz="1500" b="1" i="1" dirty="0">
                <a:solidFill>
                  <a:schemeClr val="tx2"/>
                </a:solidFill>
                <a:latin typeface="Times New Roman" panose="02020603050405020304" pitchFamily="18" charset="0"/>
              </a:rPr>
              <a:t>医学影像技术</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Optometry </a:t>
            </a:r>
            <a:r>
              <a:rPr lang="zh-CN" altLang="en-US" sz="1500" b="1" i="1" dirty="0">
                <a:solidFill>
                  <a:schemeClr val="tx2"/>
                </a:solidFill>
                <a:latin typeface="Times New Roman" panose="02020603050405020304" pitchFamily="18" charset="0"/>
              </a:rPr>
              <a:t>眼视光学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Intelligent Medicine Engineering </a:t>
            </a:r>
            <a:r>
              <a:rPr lang="zh-CN" altLang="en-US" sz="1500" b="1" i="1" dirty="0">
                <a:solidFill>
                  <a:schemeClr val="tx2"/>
                </a:solidFill>
                <a:latin typeface="Times New Roman" panose="02020603050405020304" pitchFamily="18" charset="0"/>
              </a:rPr>
              <a:t>智能医学工程</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Bioinformatics </a:t>
            </a:r>
            <a:r>
              <a:rPr lang="zh-CN" altLang="en-US" sz="1500" b="1" i="1" dirty="0">
                <a:solidFill>
                  <a:schemeClr val="tx2"/>
                </a:solidFill>
                <a:latin typeface="Times New Roman" panose="02020603050405020304" pitchFamily="18" charset="0"/>
              </a:rPr>
              <a:t>生物信息学</a:t>
            </a:r>
            <a:endParaRPr lang="en-US" altLang="zh-CN" sz="1500" b="1" i="1" dirty="0">
              <a:solidFill>
                <a:schemeClr val="tx2"/>
              </a:solidFill>
              <a:latin typeface="Times New Roman" panose="02020603050405020304" pitchFamily="18" charset="0"/>
            </a:endParaRPr>
          </a:p>
        </p:txBody>
      </p:sp>
      <p:sp>
        <p:nvSpPr>
          <p:cNvPr id="11" name="Rectangle 33"/>
          <p:cNvSpPr>
            <a:spLocks noChangeArrowheads="1"/>
          </p:cNvSpPr>
          <p:nvPr/>
        </p:nvSpPr>
        <p:spPr bwMode="auto">
          <a:xfrm>
            <a:off x="6034386" y="2185207"/>
            <a:ext cx="5779063" cy="4249498"/>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1500" b="1" i="1" dirty="0">
                <a:solidFill>
                  <a:schemeClr val="tx2"/>
                </a:solidFill>
                <a:highlight>
                  <a:srgbClr val="FFFF00"/>
                </a:highlight>
                <a:latin typeface="Times New Roman" panose="02020603050405020304" pitchFamily="18" charset="0"/>
              </a:rPr>
              <a:t>Stomatology </a:t>
            </a:r>
            <a:r>
              <a:rPr lang="zh-CN" altLang="en-US" sz="1500" b="1" i="1" dirty="0">
                <a:solidFill>
                  <a:schemeClr val="tx2"/>
                </a:solidFill>
                <a:highlight>
                  <a:srgbClr val="FFFF00"/>
                </a:highlight>
                <a:latin typeface="Times New Roman" panose="02020603050405020304" pitchFamily="18" charset="0"/>
              </a:rPr>
              <a:t>口腔医学 </a:t>
            </a:r>
            <a:r>
              <a:rPr lang="en-US" altLang="zh-CN" sz="1500" b="1" i="1" dirty="0">
                <a:solidFill>
                  <a:schemeClr val="tx2"/>
                </a:solidFill>
                <a:highlight>
                  <a:srgbClr val="FFFF00"/>
                </a:highlight>
                <a:latin typeface="Times New Roman" panose="02020603050405020304" pitchFamily="18" charset="0"/>
              </a:rPr>
              <a:t>*</a:t>
            </a: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Pharmaceutical Science </a:t>
            </a:r>
            <a:r>
              <a:rPr lang="zh-CN" altLang="en-US" sz="1500" b="1" i="1" dirty="0">
                <a:solidFill>
                  <a:schemeClr val="tx2"/>
                </a:solidFill>
                <a:latin typeface="Times New Roman" panose="02020603050405020304" pitchFamily="18" charset="0"/>
              </a:rPr>
              <a:t>药学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Pharmaceutical Preparation </a:t>
            </a:r>
            <a:r>
              <a:rPr lang="zh-CN" altLang="en-US" sz="1500" b="1" i="1" dirty="0">
                <a:solidFill>
                  <a:schemeClr val="tx2"/>
                </a:solidFill>
                <a:latin typeface="Times New Roman" panose="02020603050405020304" pitchFamily="18" charset="0"/>
              </a:rPr>
              <a:t>药物制剂</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Clinical Pharmacy </a:t>
            </a:r>
            <a:r>
              <a:rPr lang="zh-CN" altLang="en-US" sz="1500" b="1" i="1" dirty="0">
                <a:solidFill>
                  <a:schemeClr val="tx2"/>
                </a:solidFill>
                <a:latin typeface="Times New Roman" panose="02020603050405020304" pitchFamily="18" charset="0"/>
              </a:rPr>
              <a:t>临床药学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Biological Pharmacy </a:t>
            </a:r>
            <a:r>
              <a:rPr lang="zh-CN" altLang="en-US" sz="1500" b="1" i="1" dirty="0">
                <a:solidFill>
                  <a:schemeClr val="tx2"/>
                </a:solidFill>
                <a:latin typeface="Times New Roman" panose="02020603050405020304" pitchFamily="18" charset="0"/>
              </a:rPr>
              <a:t>生物制药</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highlight>
                  <a:srgbClr val="FFFF00"/>
                </a:highlight>
                <a:latin typeface="Times New Roman" panose="02020603050405020304" pitchFamily="18" charset="0"/>
              </a:rPr>
              <a:t>Nursing </a:t>
            </a:r>
            <a:r>
              <a:rPr lang="zh-CN" altLang="en-US" sz="1500" b="1" i="1" dirty="0">
                <a:solidFill>
                  <a:schemeClr val="tx2"/>
                </a:solidFill>
                <a:highlight>
                  <a:srgbClr val="FFFF00"/>
                </a:highlight>
                <a:latin typeface="Times New Roman" panose="02020603050405020304" pitchFamily="18" charset="0"/>
              </a:rPr>
              <a:t>护理学 </a:t>
            </a:r>
            <a:r>
              <a:rPr lang="en-US" altLang="zh-CN" sz="1500" b="1" i="1" dirty="0">
                <a:solidFill>
                  <a:schemeClr val="tx2"/>
                </a:solidFill>
                <a:highlight>
                  <a:srgbClr val="FFFF00"/>
                </a:highlight>
                <a:latin typeface="Times New Roman" panose="02020603050405020304" pitchFamily="18" charset="0"/>
              </a:rPr>
              <a:t>*</a:t>
            </a: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Midwifery </a:t>
            </a:r>
            <a:r>
              <a:rPr lang="zh-CN" altLang="en-US" sz="1500" b="1" i="1" dirty="0">
                <a:solidFill>
                  <a:schemeClr val="tx2"/>
                </a:solidFill>
                <a:latin typeface="Times New Roman" panose="02020603050405020304" pitchFamily="18" charset="0"/>
              </a:rPr>
              <a:t>助产学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Social Work </a:t>
            </a:r>
            <a:r>
              <a:rPr lang="zh-CN" altLang="en-US" sz="1500" b="1" i="1" dirty="0">
                <a:solidFill>
                  <a:schemeClr val="tx2"/>
                </a:solidFill>
                <a:latin typeface="Times New Roman" panose="02020603050405020304" pitchFamily="18" charset="0"/>
              </a:rPr>
              <a:t>社会工作</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Applied Psychology </a:t>
            </a:r>
            <a:r>
              <a:rPr lang="zh-CN" altLang="en-US" sz="1500" b="1" i="1" dirty="0">
                <a:solidFill>
                  <a:schemeClr val="tx2"/>
                </a:solidFill>
                <a:latin typeface="Times New Roman" panose="02020603050405020304" pitchFamily="18" charset="0"/>
              </a:rPr>
              <a:t>应用心理学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Rehabilitation Therapeutics </a:t>
            </a:r>
            <a:r>
              <a:rPr lang="zh-CN" altLang="en-US" sz="1500" b="1" i="1" dirty="0">
                <a:solidFill>
                  <a:schemeClr val="tx2"/>
                </a:solidFill>
                <a:latin typeface="Times New Roman" panose="02020603050405020304" pitchFamily="18" charset="0"/>
              </a:rPr>
              <a:t>康复治疗学</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Sports Rehabilitation </a:t>
            </a:r>
            <a:r>
              <a:rPr lang="zh-CN" altLang="en-US" sz="1500" b="1" i="1" dirty="0">
                <a:solidFill>
                  <a:schemeClr val="tx2"/>
                </a:solidFill>
                <a:latin typeface="Times New Roman" panose="02020603050405020304" pitchFamily="18" charset="0"/>
              </a:rPr>
              <a:t>运动康复</a:t>
            </a:r>
            <a:endParaRPr lang="en-US" altLang="zh-CN" sz="15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endParaRPr lang="en-US" altLang="zh-CN" sz="1500" b="1" i="1" dirty="0">
              <a:solidFill>
                <a:schemeClr val="tx2"/>
              </a:solidFill>
              <a:latin typeface="Times New Roman" panose="02020603050405020304" pitchFamily="18" charset="0"/>
            </a:endParaRPr>
          </a:p>
        </p:txBody>
      </p:sp>
      <p:pic>
        <p:nvPicPr>
          <p:cNvPr id="7"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700" y="209240"/>
            <a:ext cx="1395701" cy="1401195"/>
          </a:xfrm>
          <a:prstGeom prst="rect">
            <a:avLst/>
          </a:prstGeom>
        </p:spPr>
      </p:pic>
      <p:sp>
        <p:nvSpPr>
          <p:cNvPr id="10" name="文本框 44"/>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2" name="Rectangle 33"/>
          <p:cNvSpPr>
            <a:spLocks noChangeArrowheads="1"/>
          </p:cNvSpPr>
          <p:nvPr/>
        </p:nvSpPr>
        <p:spPr bwMode="auto">
          <a:xfrm>
            <a:off x="444771" y="1999451"/>
            <a:ext cx="2370890" cy="371513"/>
          </a:xfrm>
          <a:prstGeom prst="rect">
            <a:avLst/>
          </a:prstGeom>
          <a:noFill/>
          <a:ln w="9525" algn="ctr">
            <a:noFill/>
            <a:miter lim="800000"/>
          </a:ln>
        </p:spPr>
        <p:txBody>
          <a:bodyPr wrap="square" lIns="90000" tIns="46800" rIns="90000" bIns="46800">
            <a:spAutoFit/>
          </a:bodyPr>
          <a:lstStyle/>
          <a:p>
            <a:pPr marL="568325" indent="-568325"/>
            <a:r>
              <a:rPr lang="en-US" altLang="zh-CN" b="1" i="1" dirty="0">
                <a:solidFill>
                  <a:srgbClr val="C00000"/>
                </a:solidFill>
                <a:latin typeface="Times New Roman" panose="02020603050405020304" pitchFamily="18" charset="0"/>
              </a:rPr>
              <a:t>Chinese Medium/</a:t>
            </a:r>
            <a:r>
              <a:rPr lang="zh-CN" altLang="en-US" b="1" i="1" dirty="0">
                <a:solidFill>
                  <a:srgbClr val="C00000"/>
                </a:solidFill>
                <a:latin typeface="Times New Roman" panose="02020603050405020304" pitchFamily="18" charset="0"/>
              </a:rPr>
              <a:t>中文</a:t>
            </a:r>
            <a:endParaRPr lang="en-US" altLang="zh-CN" b="1" i="1" dirty="0">
              <a:solidFill>
                <a:srgbClr val="C00000"/>
              </a:solidFill>
              <a:latin typeface="Times New Roman" panose="02020603050405020304" pitchFamily="18" charset="0"/>
            </a:endParaRPr>
          </a:p>
        </p:txBody>
      </p:sp>
      <p:sp>
        <p:nvSpPr>
          <p:cNvPr id="4" name="矩形 3"/>
          <p:cNvSpPr/>
          <p:nvPr/>
        </p:nvSpPr>
        <p:spPr>
          <a:xfrm>
            <a:off x="444771" y="1318302"/>
            <a:ext cx="2387192" cy="369332"/>
          </a:xfrm>
          <a:prstGeom prst="rect">
            <a:avLst/>
          </a:prstGeom>
        </p:spPr>
        <p:txBody>
          <a:bodyPr wrap="none">
            <a:spAutoFit/>
          </a:bodyPr>
          <a:lstStyle/>
          <a:p>
            <a:pPr marL="568325" indent="-568325"/>
            <a:r>
              <a:rPr lang="en-US" altLang="zh-CN" b="1" i="1" dirty="0">
                <a:solidFill>
                  <a:srgbClr val="C00000"/>
                </a:solidFill>
                <a:latin typeface="Times New Roman" panose="02020603050405020304" pitchFamily="18" charset="0"/>
              </a:rPr>
              <a:t>English Medium/</a:t>
            </a:r>
            <a:r>
              <a:rPr lang="zh-CN" altLang="en-US" b="1" i="1" dirty="0">
                <a:solidFill>
                  <a:srgbClr val="C00000"/>
                </a:solidFill>
                <a:latin typeface="Times New Roman" panose="02020603050405020304" pitchFamily="18" charset="0"/>
              </a:rPr>
              <a:t>英语</a:t>
            </a:r>
            <a:endParaRPr lang="en-US" altLang="zh-CN" b="1" i="1" dirty="0">
              <a:solidFill>
                <a:srgbClr val="C00000"/>
              </a:solidFill>
              <a:latin typeface="Times New Roman" panose="02020603050405020304" pitchFamily="18" charset="0"/>
            </a:endParaRPr>
          </a:p>
        </p:txBody>
      </p:sp>
      <p:sp>
        <p:nvSpPr>
          <p:cNvPr id="13" name="Rectangle 33"/>
          <p:cNvSpPr>
            <a:spLocks noChangeArrowheads="1"/>
          </p:cNvSpPr>
          <p:nvPr/>
        </p:nvSpPr>
        <p:spPr bwMode="auto">
          <a:xfrm>
            <a:off x="378551" y="1610435"/>
            <a:ext cx="5488849" cy="396969"/>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1500" b="1" i="1" dirty="0">
                <a:solidFill>
                  <a:schemeClr val="tx2"/>
                </a:solidFill>
                <a:latin typeface="Times New Roman" panose="02020603050405020304" pitchFamily="18" charset="0"/>
              </a:rPr>
              <a:t>Clinical Medicine (MBBS) </a:t>
            </a:r>
            <a:r>
              <a:rPr lang="zh-CN" altLang="en-US" sz="1500" b="1" i="1" dirty="0">
                <a:solidFill>
                  <a:schemeClr val="tx2"/>
                </a:solidFill>
                <a:latin typeface="Times New Roman" panose="02020603050405020304" pitchFamily="18" charset="0"/>
              </a:rPr>
              <a:t>六年制临床医学（英语授课）</a:t>
            </a:r>
            <a:endParaRPr lang="en-US" altLang="zh-CN" sz="1500" b="1" i="1" dirty="0">
              <a:solidFill>
                <a:schemeClr val="tx2"/>
              </a:solidFill>
              <a:latin typeface="Times New Roman" panose="02020603050405020304" pitchFamily="18" charset="0"/>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3"/>
          <p:cNvSpPr>
            <a:spLocks noChangeArrowheads="1"/>
          </p:cNvSpPr>
          <p:nvPr/>
        </p:nvSpPr>
        <p:spPr bwMode="auto">
          <a:xfrm>
            <a:off x="2848839" y="965692"/>
            <a:ext cx="6013041" cy="894733"/>
          </a:xfrm>
          <a:prstGeom prst="rect">
            <a:avLst/>
          </a:prstGeom>
          <a:noFill/>
          <a:ln w="9525" algn="ctr">
            <a:noFill/>
            <a:miter lim="800000"/>
          </a:ln>
        </p:spPr>
        <p:txBody>
          <a:bodyPr wrap="square" lIns="90000" tIns="46800" rIns="90000" bIns="46800">
            <a:spAutoFit/>
          </a:bodyPr>
          <a:lstStyle/>
          <a:p>
            <a:pPr marL="568325" indent="-568325" algn="ctr" eaLnBrk="1" latinLnBrk="0" hangingPunct="1">
              <a:lnSpc>
                <a:spcPct val="100000"/>
              </a:lnSpc>
              <a:spcBef>
                <a:spcPts val="0"/>
              </a:spcBef>
              <a:buFont typeface="Wingdings" panose="05000000000000000000" pitchFamily="2" charset="2"/>
              <a:buNone/>
            </a:pPr>
            <a:r>
              <a:rPr lang="en-US" altLang="zh-CN" sz="2800" b="1" i="1" u="sng" dirty="0">
                <a:solidFill>
                  <a:schemeClr val="tx2"/>
                </a:solidFill>
                <a:effectLst>
                  <a:outerShdw blurRad="38100" dist="38100" dir="2700000" algn="tl">
                    <a:srgbClr val="000000">
                      <a:alpha val="43137"/>
                    </a:srgbClr>
                  </a:outerShdw>
                </a:effectLst>
                <a:latin typeface="Times New Roman" panose="02020603050405020304" pitchFamily="18" charset="0"/>
              </a:rPr>
              <a:t>Disciplines &amp; Majors for Postgraduates</a:t>
            </a:r>
            <a:r>
              <a:rPr lang="zh-CN" altLang="en-US" sz="2400" b="1" i="1" u="sng" dirty="0">
                <a:solidFill>
                  <a:schemeClr val="tx2"/>
                </a:solidFill>
                <a:effectLst>
                  <a:outerShdw blurRad="38100" dist="38100" dir="2700000" algn="tl">
                    <a:srgbClr val="000000">
                      <a:alpha val="43137"/>
                    </a:srgbClr>
                  </a:outerShdw>
                </a:effectLst>
                <a:latin typeface="Times New Roman" panose="02020603050405020304" pitchFamily="18" charset="0"/>
              </a:rPr>
              <a:t>研究生专业</a:t>
            </a:r>
            <a:endParaRPr lang="en-US" altLang="zh-CN" sz="2800" b="1" i="1" u="sng" dirty="0">
              <a:solidFill>
                <a:schemeClr val="tx2"/>
              </a:solidFill>
              <a:effectLst>
                <a:outerShdw blurRad="38100" dist="38100" dir="2700000" algn="tl">
                  <a:srgbClr val="000000">
                    <a:alpha val="43137"/>
                  </a:srgbClr>
                </a:outerShdw>
              </a:effectLst>
              <a:latin typeface="Times New Roman" panose="02020603050405020304" pitchFamily="18" charset="0"/>
            </a:endParaRPr>
          </a:p>
        </p:txBody>
      </p:sp>
      <p:sp>
        <p:nvSpPr>
          <p:cNvPr id="9" name="Rectangle 33"/>
          <p:cNvSpPr>
            <a:spLocks noChangeArrowheads="1"/>
          </p:cNvSpPr>
          <p:nvPr/>
        </p:nvSpPr>
        <p:spPr bwMode="auto">
          <a:xfrm>
            <a:off x="1356446" y="2481422"/>
            <a:ext cx="4361971" cy="3352137"/>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Biology </a:t>
            </a:r>
            <a:r>
              <a:rPr lang="zh-CN" altLang="en-US" sz="2000" b="1" i="1" dirty="0">
                <a:solidFill>
                  <a:schemeClr val="tx2"/>
                </a:solidFill>
                <a:latin typeface="Times New Roman" panose="02020603050405020304" pitchFamily="18" charset="0"/>
              </a:rPr>
              <a:t>生物学</a:t>
            </a:r>
            <a:endParaRPr lang="en-US" altLang="zh-CN" sz="20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Basic Medicine</a:t>
            </a:r>
            <a:r>
              <a:rPr lang="zh-CN" altLang="en-US" sz="2000" b="1" i="1" dirty="0">
                <a:solidFill>
                  <a:schemeClr val="tx2"/>
                </a:solidFill>
                <a:latin typeface="Times New Roman" panose="02020603050405020304" pitchFamily="18" charset="0"/>
              </a:rPr>
              <a:t>基础医学</a:t>
            </a:r>
            <a:endParaRPr lang="en-US" altLang="zh-CN" sz="24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Clinical Medicine</a:t>
            </a:r>
            <a:r>
              <a:rPr lang="zh-CN" altLang="en-US" sz="2000" b="1" i="1" dirty="0">
                <a:solidFill>
                  <a:schemeClr val="tx2"/>
                </a:solidFill>
                <a:latin typeface="Times New Roman" panose="02020603050405020304" pitchFamily="18" charset="0"/>
              </a:rPr>
              <a:t>临床医学</a:t>
            </a:r>
            <a:endParaRPr lang="en-US" altLang="zh-CN" sz="24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Stomatology</a:t>
            </a:r>
            <a:r>
              <a:rPr lang="zh-CN" altLang="en-US" sz="2000" b="1" i="1" dirty="0">
                <a:solidFill>
                  <a:schemeClr val="tx2"/>
                </a:solidFill>
                <a:latin typeface="Times New Roman" panose="02020603050405020304" pitchFamily="18" charset="0"/>
              </a:rPr>
              <a:t>口腔医学</a:t>
            </a:r>
            <a:endParaRPr lang="en-US" altLang="zh-CN" sz="20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Public Heath and Preventive Medicine</a:t>
            </a:r>
            <a:r>
              <a:rPr lang="zh-CN" altLang="en-US" sz="2000" b="1" i="1" dirty="0">
                <a:solidFill>
                  <a:schemeClr val="tx2"/>
                </a:solidFill>
                <a:latin typeface="Times New Roman" panose="02020603050405020304" pitchFamily="18" charset="0"/>
              </a:rPr>
              <a:t>公共卫生与预防医学</a:t>
            </a:r>
            <a:endParaRPr lang="en-US" altLang="zh-CN" sz="2400" b="1" i="1" dirty="0">
              <a:solidFill>
                <a:schemeClr val="tx2"/>
              </a:solidFill>
              <a:latin typeface="Times New Roman" panose="02020603050405020304" pitchFamily="18" charset="0"/>
            </a:endParaRPr>
          </a:p>
        </p:txBody>
      </p:sp>
      <p:sp>
        <p:nvSpPr>
          <p:cNvPr id="11" name="Rectangle 33"/>
          <p:cNvSpPr>
            <a:spLocks noChangeArrowheads="1"/>
          </p:cNvSpPr>
          <p:nvPr/>
        </p:nvSpPr>
        <p:spPr bwMode="auto">
          <a:xfrm>
            <a:off x="5855360" y="2492659"/>
            <a:ext cx="6225515" cy="2798139"/>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Pharmaceutical Science </a:t>
            </a:r>
            <a:r>
              <a:rPr lang="zh-CN" altLang="en-US" sz="2000" b="1" i="1" dirty="0">
                <a:solidFill>
                  <a:schemeClr val="tx2"/>
                </a:solidFill>
                <a:latin typeface="Times New Roman" panose="02020603050405020304" pitchFamily="18" charset="0"/>
              </a:rPr>
              <a:t>药学</a:t>
            </a:r>
            <a:endParaRPr lang="en-US" altLang="zh-CN" sz="24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Nursing </a:t>
            </a:r>
            <a:r>
              <a:rPr lang="zh-CN" altLang="en-US" sz="2000" b="1" i="1" dirty="0">
                <a:solidFill>
                  <a:schemeClr val="tx2"/>
                </a:solidFill>
                <a:latin typeface="Times New Roman" panose="02020603050405020304" pitchFamily="18" charset="0"/>
              </a:rPr>
              <a:t>护理</a:t>
            </a:r>
            <a:endParaRPr lang="en-US" altLang="zh-CN" sz="24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Medical Technology</a:t>
            </a:r>
            <a:r>
              <a:rPr lang="zh-CN" altLang="en-US" sz="2000" b="1" i="1" dirty="0">
                <a:solidFill>
                  <a:schemeClr val="tx2"/>
                </a:solidFill>
                <a:latin typeface="Times New Roman" panose="02020603050405020304" pitchFamily="18" charset="0"/>
              </a:rPr>
              <a:t>医学技术</a:t>
            </a:r>
            <a:endParaRPr lang="en-US" altLang="zh-CN" sz="24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Science of Public Management </a:t>
            </a:r>
            <a:r>
              <a:rPr lang="zh-CN" altLang="en-US" sz="2000" b="1" i="1" dirty="0">
                <a:solidFill>
                  <a:schemeClr val="tx2"/>
                </a:solidFill>
                <a:latin typeface="Times New Roman" panose="02020603050405020304" pitchFamily="18" charset="0"/>
              </a:rPr>
              <a:t>公共管理学</a:t>
            </a:r>
            <a:endParaRPr lang="en-US" altLang="zh-CN" sz="24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400" b="1" i="1" dirty="0">
                <a:solidFill>
                  <a:schemeClr val="tx2"/>
                </a:solidFill>
                <a:latin typeface="Times New Roman" panose="02020603050405020304" pitchFamily="18" charset="0"/>
              </a:rPr>
              <a:t>Psychology </a:t>
            </a:r>
            <a:r>
              <a:rPr lang="zh-CN" altLang="en-US" sz="2000" b="1" i="1" dirty="0">
                <a:solidFill>
                  <a:schemeClr val="tx2"/>
                </a:solidFill>
                <a:latin typeface="Times New Roman" panose="02020603050405020304" pitchFamily="18" charset="0"/>
              </a:rPr>
              <a:t>应用心理学</a:t>
            </a:r>
            <a:endParaRPr lang="en-US" altLang="zh-CN" sz="2400" b="1" i="1" dirty="0">
              <a:solidFill>
                <a:schemeClr val="tx2"/>
              </a:solidFill>
              <a:latin typeface="Times New Roman" panose="02020603050405020304" pitchFamily="18" charset="0"/>
            </a:endParaRP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700" y="209240"/>
            <a:ext cx="1395701" cy="1401195"/>
          </a:xfrm>
          <a:prstGeom prst="rect">
            <a:avLst/>
          </a:prstGeom>
        </p:spPr>
      </p:pic>
      <p:sp>
        <p:nvSpPr>
          <p:cNvPr id="10" name="文本框 44"/>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2" name="Rectangle 33"/>
          <p:cNvSpPr>
            <a:spLocks noChangeArrowheads="1"/>
          </p:cNvSpPr>
          <p:nvPr/>
        </p:nvSpPr>
        <p:spPr bwMode="auto">
          <a:xfrm>
            <a:off x="3068188" y="1886349"/>
            <a:ext cx="5574342" cy="463846"/>
          </a:xfrm>
          <a:prstGeom prst="rect">
            <a:avLst/>
          </a:prstGeom>
          <a:noFill/>
          <a:ln w="9525" algn="ctr">
            <a:noFill/>
            <a:miter lim="800000"/>
          </a:ln>
        </p:spPr>
        <p:txBody>
          <a:bodyPr wrap="square" lIns="90000" tIns="46800" rIns="90000" bIns="46800">
            <a:spAutoFit/>
          </a:bodyPr>
          <a:lstStyle/>
          <a:p>
            <a:pPr marL="568325" indent="-568325" algn="ctr"/>
            <a:r>
              <a:rPr lang="en-US" altLang="zh-CN" sz="2400" b="1" i="1" dirty="0">
                <a:solidFill>
                  <a:srgbClr val="C00000"/>
                </a:solidFill>
                <a:latin typeface="Times New Roman" panose="02020603050405020304" pitchFamily="18" charset="0"/>
              </a:rPr>
              <a:t>English &amp; Chinese Medium</a:t>
            </a:r>
            <a:r>
              <a:rPr lang="zh-CN" altLang="en-US" sz="2000" b="1" i="1" dirty="0">
                <a:solidFill>
                  <a:srgbClr val="C00000"/>
                </a:solidFill>
                <a:latin typeface="Times New Roman" panose="02020603050405020304" pitchFamily="18" charset="0"/>
              </a:rPr>
              <a:t>中文或英文</a:t>
            </a:r>
            <a:r>
              <a:rPr lang="zh-CN" altLang="en-US" b="1" i="1" dirty="0">
                <a:solidFill>
                  <a:srgbClr val="C00000"/>
                </a:solidFill>
                <a:latin typeface="Times New Roman" panose="02020603050405020304" pitchFamily="18" charset="0"/>
              </a:rPr>
              <a:t>授课 </a:t>
            </a:r>
            <a:endParaRPr lang="en-US" altLang="zh-CN" sz="2400" b="1" i="1" dirty="0">
              <a:solidFill>
                <a:srgbClr val="C00000"/>
              </a:solidFill>
              <a:latin typeface="Times New Roman" panose="02020603050405020304" pitchFamily="18" charset="0"/>
            </a:endParaRPr>
          </a:p>
        </p:txBody>
      </p:sp>
      <p:sp>
        <p:nvSpPr>
          <p:cNvPr id="13" name="文本框 56"/>
          <p:cNvSpPr txBox="1"/>
          <p:nvPr/>
        </p:nvSpPr>
        <p:spPr>
          <a:xfrm>
            <a:off x="4001443" y="145926"/>
            <a:ext cx="3523722" cy="523220"/>
          </a:xfrm>
          <a:prstGeom prst="rect">
            <a:avLst/>
          </a:prstGeom>
          <a:noFill/>
          <a:effectLst/>
        </p:spPr>
        <p:txBody>
          <a:bodyPr wrap="none" rtlCol="0">
            <a:spAutoFit/>
          </a:bodyPr>
          <a:lstStyle/>
          <a:p>
            <a:r>
              <a:rPr lang="en-US" altLang="zh-CN" sz="2800" b="1" dirty="0">
                <a:solidFill>
                  <a:schemeClr val="bg1"/>
                </a:solidFill>
                <a:latin typeface="Times New Roman" panose="02020603050405020304" pitchFamily="18" charset="0"/>
              </a:rPr>
              <a:t>Disciplines &amp; Majors</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661144" y="-9832"/>
            <a:ext cx="3971925" cy="830997"/>
          </a:xfrm>
          <a:prstGeom prst="rect">
            <a:avLst/>
          </a:prstGeom>
          <a:noFill/>
          <a:effectLst/>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Pre-medicine Education</a:t>
            </a:r>
            <a:r>
              <a:rPr lang="zh-CN" altLang="en-US" sz="2000" b="1" dirty="0">
                <a:solidFill>
                  <a:schemeClr val="bg1"/>
                </a:solidFill>
                <a:latin typeface="Times New Roman" panose="02020603050405020304" pitchFamily="18" charset="0"/>
                <a:cs typeface="Times New Roman" panose="02020603050405020304" pitchFamily="18" charset="0"/>
              </a:rPr>
              <a:t>预科教育</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矩形 5"/>
          <p:cNvSpPr/>
          <p:nvPr/>
        </p:nvSpPr>
        <p:spPr>
          <a:xfrm>
            <a:off x="529721" y="1070571"/>
            <a:ext cx="10805404" cy="3785652"/>
          </a:xfrm>
          <a:prstGeom prst="rect">
            <a:avLst/>
          </a:prstGeom>
        </p:spPr>
        <p:txBody>
          <a:bodyPr wrap="square">
            <a:spAutoFit/>
          </a:bodyPr>
          <a:lstStyle/>
          <a:p>
            <a:pPr indent="457200"/>
            <a:r>
              <a:rPr lang="en-US" altLang="zh-CN"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Introduction </a:t>
            </a:r>
            <a:r>
              <a:rPr lang="zh-CN" altLang="en-US"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目的</a:t>
            </a:r>
            <a:endParaRPr lang="en-US" altLang="zh-CN" sz="2000" i="1" dirty="0">
              <a:solidFill>
                <a:srgbClr val="333333"/>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Through preparatory education, we will help foreign students in China to prepare for their    </a:t>
            </a:r>
          </a:p>
          <a:p>
            <a:pPr indent="457200"/>
            <a:r>
              <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professional studies.</a:t>
            </a:r>
            <a:r>
              <a:rPr lang="zh-CN" altLang="zh-CN" dirty="0"/>
              <a:t>帮助</a:t>
            </a:r>
            <a:r>
              <a:rPr lang="zh-CN" altLang="en-US" dirty="0"/>
              <a:t>留学生</a:t>
            </a:r>
            <a:r>
              <a:rPr lang="zh-CN" altLang="zh-CN" dirty="0"/>
              <a:t>适应中国的教育模式和教学要求，做好专业学习的前期准备</a:t>
            </a:r>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Study Period </a:t>
            </a:r>
            <a:r>
              <a:rPr lang="zh-CN" altLang="en-US"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学习期限</a:t>
            </a:r>
            <a:endParaRPr lang="en-US" altLang="zh-CN"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dirty="0">
                <a:latin typeface="Times New Roman" panose="02020603050405020304" pitchFamily="18" charset="0"/>
                <a:ea typeface="微软雅黑" panose="020B0503020204020204" charset="-122"/>
                <a:cs typeface="Times New Roman" panose="02020603050405020304" pitchFamily="18" charset="0"/>
              </a:rPr>
              <a:t>March to July 3</a:t>
            </a:r>
            <a:r>
              <a:rPr lang="zh-CN" altLang="en-US" sz="2000" dirty="0">
                <a:latin typeface="Times New Roman" panose="02020603050405020304" pitchFamily="18" charset="0"/>
                <a:ea typeface="微软雅黑" panose="020B0503020204020204" charset="-122"/>
                <a:cs typeface="Times New Roman" panose="02020603050405020304" pitchFamily="18" charset="0"/>
              </a:rPr>
              <a:t>至</a:t>
            </a:r>
            <a:r>
              <a:rPr lang="en-US" altLang="zh-CN" sz="2000" dirty="0">
                <a:latin typeface="Times New Roman" panose="02020603050405020304" pitchFamily="18" charset="0"/>
                <a:ea typeface="微软雅黑" panose="020B0503020204020204" charset="-122"/>
                <a:cs typeface="Times New Roman" panose="02020603050405020304" pitchFamily="18" charset="0"/>
              </a:rPr>
              <a:t>7</a:t>
            </a:r>
            <a:r>
              <a:rPr lang="zh-CN" altLang="en-US" sz="2000" dirty="0">
                <a:latin typeface="Times New Roman" panose="02020603050405020304" pitchFamily="18" charset="0"/>
                <a:ea typeface="微软雅黑" panose="020B0503020204020204" charset="-122"/>
                <a:cs typeface="Times New Roman" panose="02020603050405020304" pitchFamily="18" charset="0"/>
              </a:rPr>
              <a:t>月</a:t>
            </a:r>
            <a:endParaRPr lang="en-US" altLang="zh-CN" sz="2000" dirty="0">
              <a:latin typeface="Times New Roman" panose="02020603050405020304" pitchFamily="18" charset="0"/>
              <a:ea typeface="微软雅黑" panose="020B0503020204020204" charset="-122"/>
              <a:cs typeface="Times New Roman" panose="02020603050405020304" pitchFamily="18" charset="0"/>
            </a:endParaRPr>
          </a:p>
          <a:p>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Courses </a:t>
            </a:r>
            <a:r>
              <a:rPr lang="zh-CN" altLang="en-US"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课程</a:t>
            </a:r>
            <a:endParaRPr lang="en-US" altLang="zh-CN"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indent="457200"/>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The Chinese language courses and the Chinese culture courses. The Chinese language courses are </a:t>
            </a:r>
          </a:p>
          <a:p>
            <a:pPr indent="457200"/>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mainly aimed at learners with Chinese at the starting point. The Chinese culture courses will </a:t>
            </a:r>
          </a:p>
          <a:p>
            <a:pPr indent="457200"/>
            <a:r>
              <a:rPr lang="en-US" altLang="zh-CN" sz="2000" dirty="0">
                <a:latin typeface="Times New Roman" panose="02020603050405020304" pitchFamily="18" charset="0"/>
                <a:ea typeface="微软雅黑" panose="020B0503020204020204" charset="-122"/>
                <a:cs typeface="Times New Roman" panose="02020603050405020304" pitchFamily="18" charset="0"/>
                <a:sym typeface="+mn-ea"/>
              </a:rPr>
              <a:t>provide a platform for learners to perceive Chinese culture and understand Chinese society.</a:t>
            </a:r>
          </a:p>
          <a:p>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9" name="矩形 8"/>
          <p:cNvSpPr/>
          <p:nvPr/>
        </p:nvSpPr>
        <p:spPr>
          <a:xfrm>
            <a:off x="529721" y="4732456"/>
            <a:ext cx="11039475" cy="1631216"/>
          </a:xfrm>
          <a:prstGeom prst="rect">
            <a:avLst/>
          </a:prstGeom>
        </p:spPr>
        <p:txBody>
          <a:bodyPr wrap="square">
            <a:spAutoFit/>
          </a:bodyPr>
          <a:lstStyle/>
          <a:p>
            <a:pPr indent="457200"/>
            <a:r>
              <a:rPr lang="en-US" altLang="zh-CN"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 Qualification </a:t>
            </a:r>
            <a:r>
              <a:rPr lang="zh-CN" altLang="en-US" sz="20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申请资格</a:t>
            </a:r>
            <a:endParaRPr lang="en-US" altLang="zh-CN" sz="20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r>
              <a:rPr lang="en-US" altLang="zh-CN" sz="2000" dirty="0">
                <a:solidFill>
                  <a:srgbClr val="3B3B3B"/>
                </a:solidFill>
                <a:latin typeface="times new roman" panose="02020603050405020304" pitchFamily="18" charset="0"/>
              </a:rPr>
              <a:t>be a non-Chinese citizen and in good health both mentally and physically</a:t>
            </a:r>
          </a:p>
          <a:p>
            <a:pPr indent="457200"/>
            <a:r>
              <a:rPr lang="en-US" altLang="zh-CN" sz="2000" dirty="0">
                <a:latin typeface="Times New Roman" panose="02020603050405020304" pitchFamily="18" charset="0"/>
                <a:cs typeface="Times New Roman" panose="02020603050405020304" pitchFamily="18" charset="0"/>
              </a:rPr>
              <a:t>Age: below </a:t>
            </a:r>
            <a:r>
              <a:rPr lang="en-US" altLang="zh-CN" sz="2000" b="1" dirty="0">
                <a:latin typeface="Times New Roman" panose="02020603050405020304" pitchFamily="18" charset="0"/>
                <a:cs typeface="Times New Roman" panose="02020603050405020304" pitchFamily="18" charset="0"/>
              </a:rPr>
              <a:t>29</a:t>
            </a:r>
          </a:p>
          <a:p>
            <a:pPr indent="457200"/>
            <a:r>
              <a:rPr lang="en-US" altLang="zh-CN" sz="2000" dirty="0">
                <a:latin typeface="Times New Roman" panose="02020603050405020304" pitchFamily="18" charset="0"/>
                <a:cs typeface="Times New Roman" panose="02020603050405020304" pitchFamily="18" charset="0"/>
              </a:rPr>
              <a:t>High school Diploma, equivalent or higher</a:t>
            </a:r>
          </a:p>
          <a:p>
            <a:pPr indent="457200"/>
            <a:r>
              <a:rPr lang="zh-CN" altLang="en-US" sz="2000" dirty="0">
                <a:solidFill>
                  <a:srgbClr val="3B3B3B"/>
                </a:solidFill>
                <a:latin typeface="times new roman" panose="02020603050405020304" pitchFamily="18" charset="0"/>
              </a:rPr>
              <a:t>年龄不超过</a:t>
            </a:r>
            <a:r>
              <a:rPr lang="en-US" altLang="zh-CN" sz="2000" dirty="0">
                <a:solidFill>
                  <a:srgbClr val="3B3B3B"/>
                </a:solidFill>
                <a:latin typeface="times new roman" panose="02020603050405020304" pitchFamily="18" charset="0"/>
              </a:rPr>
              <a:t>29</a:t>
            </a:r>
            <a:r>
              <a:rPr lang="zh-CN" altLang="en-US" sz="2000" dirty="0">
                <a:solidFill>
                  <a:srgbClr val="3B3B3B"/>
                </a:solidFill>
                <a:latin typeface="times new roman" panose="02020603050405020304" pitchFamily="18" charset="0"/>
              </a:rPr>
              <a:t>周岁，身心健康，持外国有效普通护照的非中国籍公民</a:t>
            </a:r>
            <a:endParaRPr lang="en-US" altLang="zh-CN" sz="2000" dirty="0">
              <a:solidFill>
                <a:srgbClr val="3B3B3B"/>
              </a:solidFill>
              <a:latin typeface="times new roman" panose="02020603050405020304" pitchFamily="18" charset="0"/>
            </a:endParaRPr>
          </a:p>
        </p:txBody>
      </p:sp>
      <p:sp>
        <p:nvSpPr>
          <p:cNvPr id="7"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6" name="副标题 2"/>
          <p:cNvSpPr txBox="1"/>
          <p:nvPr/>
        </p:nvSpPr>
        <p:spPr>
          <a:xfrm>
            <a:off x="1106629" y="5650668"/>
            <a:ext cx="8768123" cy="191733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CN" sz="3900" b="1" i="0" u="none" strike="noStrike" kern="1200" cap="none" spc="0" normalizeH="0" baseline="0" noProof="0" dirty="0">
              <a:ln>
                <a:noFill/>
              </a:ln>
              <a:solidFill>
                <a:schemeClr val="tx2"/>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
        <p:nvSpPr>
          <p:cNvPr id="9" name="TextBox 8"/>
          <p:cNvSpPr txBox="1"/>
          <p:nvPr/>
        </p:nvSpPr>
        <p:spPr>
          <a:xfrm>
            <a:off x="6949664" y="5351690"/>
            <a:ext cx="236668" cy="246221"/>
          </a:xfrm>
          <a:prstGeom prst="rect">
            <a:avLst/>
          </a:prstGeom>
          <a:noFill/>
        </p:spPr>
        <p:txBody>
          <a:bodyPr wrap="square" rtlCol="0" anchor="t">
            <a:spAutoFit/>
          </a:bodyPr>
          <a:lstStyle/>
          <a:p>
            <a:pPr algn="ctr"/>
            <a:r>
              <a:rPr lang="zh-CN" altLang="en-US" sz="1000" b="1" dirty="0">
                <a:solidFill>
                  <a:schemeClr val="bg1"/>
                </a:solidFill>
                <a:latin typeface="方正姚体" panose="02010601030101010101" pitchFamily="2" charset="-122"/>
                <a:ea typeface="方正姚体" panose="02010601030101010101" pitchFamily="2" charset="-122"/>
                <a:sym typeface="+mn-ea"/>
              </a:rPr>
              <a:t>√</a:t>
            </a:r>
          </a:p>
        </p:txBody>
      </p:sp>
      <p:sp>
        <p:nvSpPr>
          <p:cNvPr id="8" name="圆角矩形 7"/>
          <p:cNvSpPr/>
          <p:nvPr/>
        </p:nvSpPr>
        <p:spPr>
          <a:xfrm>
            <a:off x="6897536" y="5693840"/>
            <a:ext cx="4519316" cy="49131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副标题 2"/>
          <p:cNvSpPr txBox="1"/>
          <p:nvPr/>
        </p:nvSpPr>
        <p:spPr>
          <a:xfrm>
            <a:off x="6820380" y="5201095"/>
            <a:ext cx="4673628" cy="1542605"/>
          </a:xfrm>
        </p:spPr>
        <p:txBody>
          <a:bodyPr>
            <a:noAutofit/>
          </a:bodyPr>
          <a:lstStyle/>
          <a:p>
            <a:pPr lvl="0">
              <a:lnSpc>
                <a:spcPct val="90000"/>
              </a:lnSpc>
              <a:spcBef>
                <a:spcPts val="1000"/>
              </a:spcBef>
              <a:defRPr/>
            </a:pPr>
            <a:r>
              <a:rPr lang="en-US" altLang="zh-CN" sz="2800" dirty="0">
                <a:solidFill>
                  <a:srgbClr val="44546A"/>
                </a:solidFill>
                <a:latin typeface="Impact" panose="020B0806030902050204" pitchFamily="34" charset="0"/>
                <a:sym typeface="+mn-ea"/>
              </a:rPr>
              <a:t>▲ Introduction of OEC</a:t>
            </a:r>
            <a:endParaRPr kumimoji="0" lang="en-US" altLang="zh-CN" sz="2800" i="0" u="none" strike="noStrike" kern="1200" cap="none" spc="0" normalizeH="0" noProof="0" dirty="0">
              <a:ln>
                <a:noFill/>
              </a:ln>
              <a:solidFill>
                <a:srgbClr val="44546A"/>
              </a:solidFill>
              <a:uLnTx/>
              <a:uFillTx/>
              <a:latin typeface="Impact" panose="020B0806030902050204" pitchFamily="34" charset="0"/>
              <a:sym typeface="+mn-ea"/>
            </a:endParaRPr>
          </a:p>
          <a:p>
            <a:pPr lvl="0">
              <a:lnSpc>
                <a:spcPct val="90000"/>
              </a:lnSpc>
              <a:spcBef>
                <a:spcPts val="1000"/>
              </a:spcBef>
              <a:defRPr/>
            </a:pPr>
            <a:r>
              <a:rPr lang="en-US" altLang="zh-CN" sz="2800" dirty="0">
                <a:solidFill>
                  <a:srgbClr val="FFFFFF"/>
                </a:solidFill>
                <a:latin typeface="Impact" panose="020B0806030902050204" pitchFamily="34" charset="0"/>
                <a:sym typeface="+mn-ea"/>
              </a:rPr>
              <a:t>▲ Admissions &amp; </a:t>
            </a:r>
            <a:r>
              <a:rPr kumimoji="0" lang="en-US" altLang="zh-CN" sz="2800" i="0" u="none" strike="noStrike" kern="1200" cap="none" spc="0" normalizeH="0" noProof="0" dirty="0">
                <a:ln>
                  <a:noFill/>
                </a:ln>
                <a:solidFill>
                  <a:srgbClr val="FFFFFF"/>
                </a:solidFill>
                <a:uLnTx/>
                <a:uFillTx/>
                <a:latin typeface="Impact" panose="020B0806030902050204" pitchFamily="34" charset="0"/>
                <a:ea typeface="+mn-ea"/>
                <a:cs typeface="+mn-cs"/>
                <a:sym typeface="+mn-ea"/>
              </a:rPr>
              <a:t>Scholarships </a:t>
            </a:r>
          </a:p>
          <a:p>
            <a:pPr lvl="0">
              <a:lnSpc>
                <a:spcPct val="90000"/>
              </a:lnSpc>
              <a:spcBef>
                <a:spcPts val="1000"/>
              </a:spcBef>
              <a:defRPr/>
            </a:pPr>
            <a:r>
              <a:rPr lang="en-US" altLang="zh-CN" sz="2800" dirty="0">
                <a:solidFill>
                  <a:schemeClr val="tx2"/>
                </a:solidFill>
                <a:latin typeface="Impact" panose="020B0806030902050204" pitchFamily="34" charset="0"/>
                <a:sym typeface="+mn-ea"/>
              </a:rPr>
              <a:t>▲ </a:t>
            </a:r>
            <a:r>
              <a:rPr kumimoji="0" lang="en-US" altLang="zh-CN" sz="2800" i="0" u="none" strike="noStrike" kern="1200" cap="none" spc="0" normalizeH="0" noProof="0" dirty="0">
                <a:ln>
                  <a:noFill/>
                </a:ln>
                <a:solidFill>
                  <a:schemeClr val="tx2"/>
                </a:solidFill>
                <a:uLnTx/>
                <a:uFillTx/>
                <a:latin typeface="Impact" panose="020B0806030902050204" pitchFamily="34" charset="0"/>
                <a:ea typeface="+mn-ea"/>
                <a:cs typeface="+mn-cs"/>
                <a:sym typeface="+mn-ea"/>
              </a:rPr>
              <a:t>Life in FJMU</a:t>
            </a:r>
            <a:endParaRPr kumimoji="0" lang="en-US" altLang="zh-CN" sz="2800" i="0" u="none" strike="noStrike" kern="1200" cap="none" spc="0" normalizeH="0" baseline="0" noProof="0" dirty="0">
              <a:ln>
                <a:noFill/>
              </a:ln>
              <a:solidFill>
                <a:schemeClr val="tx2"/>
              </a:solidFill>
              <a:uLnTx/>
              <a:uFillTx/>
              <a:latin typeface="Impact" panose="020B0806030902050204" pitchFamily="34" charset="0"/>
              <a:ea typeface="+mn-ea"/>
              <a:cs typeface="+mn-cs"/>
              <a:sym typeface="+mn-ea"/>
            </a:endParaRPr>
          </a:p>
        </p:txBody>
      </p:sp>
      <p:sp>
        <p:nvSpPr>
          <p:cNvPr id="10" name="副标题 2"/>
          <p:cNvSpPr txBox="1"/>
          <p:nvPr/>
        </p:nvSpPr>
        <p:spPr>
          <a:xfrm>
            <a:off x="3021299" y="4253404"/>
            <a:ext cx="9249949" cy="1519603"/>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Part </a:t>
            </a:r>
            <a:r>
              <a:rPr lang="en-US" altLang="zh-CN" sz="6000" dirty="0">
                <a:solidFill>
                  <a:schemeClr val="bg1"/>
                </a:solidFill>
                <a:effectLst>
                  <a:outerShdw blurRad="50800" dist="25400" dir="2700000" algn="tl" rotWithShape="0">
                    <a:prstClr val="black">
                      <a:alpha val="40000"/>
                    </a:prstClr>
                  </a:outerShdw>
                </a:effectLst>
                <a:latin typeface="Impact" panose="020B0806030902050204" pitchFamily="34" charset="0"/>
              </a:rPr>
              <a:t>II</a:t>
            </a: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 </a:t>
            </a:r>
            <a:r>
              <a:rPr kumimoji="0" lang="en-US" altLang="zh-CN" sz="6000" b="0"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International Education</a:t>
            </a:r>
            <a:endParaRPr kumimoji="0" lang="en-US" altLang="zh-CN" sz="6000" b="1"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flipV="1">
            <a:off x="4008755" y="1841550"/>
            <a:ext cx="8183245" cy="5099685"/>
          </a:xfrm>
          <a:prstGeom prst="rtTriangle">
            <a:avLst/>
          </a:prstGeom>
          <a:gradFill>
            <a:gsLst>
              <a:gs pos="0">
                <a:srgbClr val="0F2437"/>
              </a:gs>
              <a:gs pos="100000">
                <a:srgbClr val="284D7A"/>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endParaRPr>
          </a:p>
          <a:p>
            <a:pPr algn="ctr"/>
            <a:endPar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endParaRPr>
          </a:p>
          <a:p>
            <a:pPr algn="ctr"/>
            <a:endPar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endParaRPr>
          </a:p>
          <a:p>
            <a:pPr algn="ctr"/>
            <a:endPar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endParaRPr>
          </a:p>
          <a:p>
            <a:pPr algn="ctr"/>
            <a:r>
              <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rPr>
              <a:t>                                     </a:t>
            </a:r>
          </a:p>
        </p:txBody>
      </p:sp>
      <p:sp>
        <p:nvSpPr>
          <p:cNvPr id="10" name="等腰三角形 9"/>
          <p:cNvSpPr/>
          <p:nvPr/>
        </p:nvSpPr>
        <p:spPr>
          <a:xfrm flipV="1">
            <a:off x="0" y="-10893"/>
            <a:ext cx="12192000" cy="2701925"/>
          </a:xfrm>
          <a:prstGeom prst="triangle">
            <a:avLst>
              <a:gd name="adj" fmla="val 52077"/>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4"/>
          <p:cNvSpPr/>
          <p:nvPr/>
        </p:nvSpPr>
        <p:spPr>
          <a:xfrm rot="10800000" flipV="1">
            <a:off x="6327280" y="-10886"/>
            <a:ext cx="5875606" cy="2708030"/>
          </a:xfrm>
          <a:custGeom>
            <a:avLst/>
            <a:gdLst>
              <a:gd name="connsiteX0" fmla="*/ 0 w 8182707"/>
              <a:gd name="connsiteY0" fmla="*/ 5057335 h 5057335"/>
              <a:gd name="connsiteX1" fmla="*/ 0 w 8182707"/>
              <a:gd name="connsiteY1" fmla="*/ 0 h 5057335"/>
              <a:gd name="connsiteX2" fmla="*/ 8182707 w 8182707"/>
              <a:gd name="connsiteY2" fmla="*/ 5057335 h 5057335"/>
              <a:gd name="connsiteX3" fmla="*/ 0 w 8182707"/>
              <a:gd name="connsiteY3" fmla="*/ 5057335 h 5057335"/>
              <a:gd name="connsiteX0-1" fmla="*/ 0 w 5819335"/>
              <a:gd name="connsiteY0-2" fmla="*/ 5057335 h 5057335"/>
              <a:gd name="connsiteX1-3" fmla="*/ 0 w 5819335"/>
              <a:gd name="connsiteY1-4" fmla="*/ 0 h 5057335"/>
              <a:gd name="connsiteX2-5" fmla="*/ 5819335 w 5819335"/>
              <a:gd name="connsiteY2-6" fmla="*/ 2708030 h 5057335"/>
              <a:gd name="connsiteX3-7" fmla="*/ 0 w 5819335"/>
              <a:gd name="connsiteY3-8" fmla="*/ 5057335 h 5057335"/>
              <a:gd name="connsiteX0-9" fmla="*/ 0 w 5819335"/>
              <a:gd name="connsiteY0-10" fmla="*/ 2356339 h 2708030"/>
              <a:gd name="connsiteX1-11" fmla="*/ 0 w 5819335"/>
              <a:gd name="connsiteY1-12" fmla="*/ 0 h 2708030"/>
              <a:gd name="connsiteX2-13" fmla="*/ 5819335 w 5819335"/>
              <a:gd name="connsiteY2-14" fmla="*/ 2708030 h 2708030"/>
              <a:gd name="connsiteX3-15" fmla="*/ 0 w 5819335"/>
              <a:gd name="connsiteY3-16" fmla="*/ 2356339 h 2708030"/>
              <a:gd name="connsiteX0-17" fmla="*/ 14067 w 5819335"/>
              <a:gd name="connsiteY0-18" fmla="*/ 1765496 h 2708030"/>
              <a:gd name="connsiteX1-19" fmla="*/ 0 w 5819335"/>
              <a:gd name="connsiteY1-20" fmla="*/ 0 h 2708030"/>
              <a:gd name="connsiteX2-21" fmla="*/ 5819335 w 5819335"/>
              <a:gd name="connsiteY2-22" fmla="*/ 2708030 h 2708030"/>
              <a:gd name="connsiteX3-23" fmla="*/ 14067 w 5819335"/>
              <a:gd name="connsiteY3-24" fmla="*/ 1765496 h 2708030"/>
              <a:gd name="connsiteX0-25" fmla="*/ 0 w 5819335"/>
              <a:gd name="connsiteY0-26" fmla="*/ 1779564 h 2708030"/>
              <a:gd name="connsiteX1-27" fmla="*/ 0 w 5819335"/>
              <a:gd name="connsiteY1-28" fmla="*/ 0 h 2708030"/>
              <a:gd name="connsiteX2-29" fmla="*/ 5819335 w 5819335"/>
              <a:gd name="connsiteY2-30" fmla="*/ 2708030 h 2708030"/>
              <a:gd name="connsiteX3-31" fmla="*/ 0 w 5819335"/>
              <a:gd name="connsiteY3-32" fmla="*/ 1779564 h 2708030"/>
            </a:gdLst>
            <a:ahLst/>
            <a:cxnLst>
              <a:cxn ang="0">
                <a:pos x="connsiteX0-1" y="connsiteY0-2"/>
              </a:cxn>
              <a:cxn ang="0">
                <a:pos x="connsiteX1-3" y="connsiteY1-4"/>
              </a:cxn>
              <a:cxn ang="0">
                <a:pos x="connsiteX2-5" y="connsiteY2-6"/>
              </a:cxn>
              <a:cxn ang="0">
                <a:pos x="connsiteX3-7" y="connsiteY3-8"/>
              </a:cxn>
            </a:cxnLst>
            <a:rect l="l" t="t" r="r" b="b"/>
            <a:pathLst>
              <a:path w="5819335" h="2708030">
                <a:moveTo>
                  <a:pt x="0" y="1779564"/>
                </a:moveTo>
                <a:lnTo>
                  <a:pt x="0" y="0"/>
                </a:lnTo>
                <a:lnTo>
                  <a:pt x="5819335" y="2708030"/>
                </a:lnTo>
                <a:lnTo>
                  <a:pt x="0" y="1779564"/>
                </a:lnTo>
                <a:close/>
              </a:path>
            </a:pathLst>
          </a:custGeom>
          <a:gradFill>
            <a:gsLst>
              <a:gs pos="0">
                <a:srgbClr val="0F2437"/>
              </a:gs>
              <a:gs pos="100000">
                <a:srgbClr val="284D7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5"/>
          <p:cNvSpPr/>
          <p:nvPr/>
        </p:nvSpPr>
        <p:spPr>
          <a:xfrm rot="8852587" flipV="1">
            <a:off x="2696518" y="2168562"/>
            <a:ext cx="9657375" cy="2366082"/>
          </a:xfrm>
          <a:custGeom>
            <a:avLst/>
            <a:gdLst>
              <a:gd name="connsiteX0" fmla="*/ 0 w 9741512"/>
              <a:gd name="connsiteY0" fmla="*/ 2284174 h 2284174"/>
              <a:gd name="connsiteX1" fmla="*/ 5073087 w 9741512"/>
              <a:gd name="connsiteY1" fmla="*/ 0 h 2284174"/>
              <a:gd name="connsiteX2" fmla="*/ 9741512 w 9741512"/>
              <a:gd name="connsiteY2" fmla="*/ 2284174 h 2284174"/>
              <a:gd name="connsiteX3" fmla="*/ 0 w 9741512"/>
              <a:gd name="connsiteY3" fmla="*/ 2284174 h 2284174"/>
              <a:gd name="connsiteX0-1" fmla="*/ 0 w 9741512"/>
              <a:gd name="connsiteY0-2" fmla="*/ 2398464 h 2398464"/>
              <a:gd name="connsiteX1-3" fmla="*/ 5383852 w 9741512"/>
              <a:gd name="connsiteY1-4" fmla="*/ 0 h 2398464"/>
              <a:gd name="connsiteX2-5" fmla="*/ 9741512 w 9741512"/>
              <a:gd name="connsiteY2-6" fmla="*/ 2398464 h 2398464"/>
              <a:gd name="connsiteX3-7" fmla="*/ 0 w 9741512"/>
              <a:gd name="connsiteY3-8" fmla="*/ 2398464 h 2398464"/>
              <a:gd name="connsiteX0-9" fmla="*/ 0 w 9724276"/>
              <a:gd name="connsiteY0-10" fmla="*/ 2398464 h 2398464"/>
              <a:gd name="connsiteX1-11" fmla="*/ 5383852 w 9724276"/>
              <a:gd name="connsiteY1-12" fmla="*/ 0 h 2398464"/>
              <a:gd name="connsiteX2-13" fmla="*/ 9724276 w 9724276"/>
              <a:gd name="connsiteY2-14" fmla="*/ 2292723 h 2398464"/>
              <a:gd name="connsiteX3-15" fmla="*/ 0 w 9724276"/>
              <a:gd name="connsiteY3-16" fmla="*/ 2398464 h 2398464"/>
              <a:gd name="connsiteX0-17" fmla="*/ 0 w 9673565"/>
              <a:gd name="connsiteY0-18" fmla="*/ 2398464 h 2398464"/>
              <a:gd name="connsiteX1-19" fmla="*/ 5383852 w 9673565"/>
              <a:gd name="connsiteY1-20" fmla="*/ 0 h 2398464"/>
              <a:gd name="connsiteX2-21" fmla="*/ 9673565 w 9673565"/>
              <a:gd name="connsiteY2-22" fmla="*/ 2291631 h 2398464"/>
              <a:gd name="connsiteX3-23" fmla="*/ 0 w 9673565"/>
              <a:gd name="connsiteY3-24" fmla="*/ 2398464 h 2398464"/>
              <a:gd name="connsiteX0-25" fmla="*/ 0 w 9649825"/>
              <a:gd name="connsiteY0-26" fmla="*/ 2398464 h 2398464"/>
              <a:gd name="connsiteX1-27" fmla="*/ 5383852 w 9649825"/>
              <a:gd name="connsiteY1-28" fmla="*/ 0 h 2398464"/>
              <a:gd name="connsiteX2-29" fmla="*/ 9649825 w 9649825"/>
              <a:gd name="connsiteY2-30" fmla="*/ 2306731 h 2398464"/>
              <a:gd name="connsiteX3-31" fmla="*/ 0 w 9649825"/>
              <a:gd name="connsiteY3-32" fmla="*/ 2398464 h 2398464"/>
              <a:gd name="connsiteX0-33" fmla="*/ 0 w 9657375"/>
              <a:gd name="connsiteY0-34" fmla="*/ 2386594 h 2386594"/>
              <a:gd name="connsiteX1-35" fmla="*/ 5391402 w 9657375"/>
              <a:gd name="connsiteY1-36" fmla="*/ 0 h 2386594"/>
              <a:gd name="connsiteX2-37" fmla="*/ 9657375 w 9657375"/>
              <a:gd name="connsiteY2-38" fmla="*/ 2306731 h 2386594"/>
              <a:gd name="connsiteX3-39" fmla="*/ 0 w 9657375"/>
              <a:gd name="connsiteY3-40" fmla="*/ 2386594 h 2386594"/>
              <a:gd name="connsiteX0-41" fmla="*/ 0 w 9657375"/>
              <a:gd name="connsiteY0-42" fmla="*/ 2366082 h 2366082"/>
              <a:gd name="connsiteX1-43" fmla="*/ 5437791 w 9657375"/>
              <a:gd name="connsiteY1-44" fmla="*/ 0 h 2366082"/>
              <a:gd name="connsiteX2-45" fmla="*/ 9657375 w 9657375"/>
              <a:gd name="connsiteY2-46" fmla="*/ 2286219 h 2366082"/>
              <a:gd name="connsiteX3-47" fmla="*/ 0 w 9657375"/>
              <a:gd name="connsiteY3-48" fmla="*/ 2366082 h 2366082"/>
            </a:gdLst>
            <a:ahLst/>
            <a:cxnLst>
              <a:cxn ang="0">
                <a:pos x="connsiteX0-1" y="connsiteY0-2"/>
              </a:cxn>
              <a:cxn ang="0">
                <a:pos x="connsiteX1-3" y="connsiteY1-4"/>
              </a:cxn>
              <a:cxn ang="0">
                <a:pos x="connsiteX2-5" y="connsiteY2-6"/>
              </a:cxn>
              <a:cxn ang="0">
                <a:pos x="connsiteX3-7" y="connsiteY3-8"/>
              </a:cxn>
            </a:cxnLst>
            <a:rect l="l" t="t" r="r" b="b"/>
            <a:pathLst>
              <a:path w="9657375" h="2366082">
                <a:moveTo>
                  <a:pt x="0" y="2366082"/>
                </a:moveTo>
                <a:lnTo>
                  <a:pt x="5437791" y="0"/>
                </a:lnTo>
                <a:lnTo>
                  <a:pt x="9657375" y="2286219"/>
                </a:lnTo>
                <a:lnTo>
                  <a:pt x="0" y="2366082"/>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849071" y="2978226"/>
            <a:ext cx="4207023" cy="1107996"/>
          </a:xfrm>
          <a:prstGeom prst="rect">
            <a:avLst/>
          </a:prstGeom>
          <a:noFill/>
        </p:spPr>
        <p:txBody>
          <a:bodyPr wrap="square" rtlCol="0">
            <a:spAutoFit/>
          </a:bodyPr>
          <a:lstStyle/>
          <a:p>
            <a:r>
              <a:rPr lang="en-US" altLang="zh-CN" sz="6600" dirty="0">
                <a:solidFill>
                  <a:schemeClr val="tx1">
                    <a:lumMod val="75000"/>
                    <a:lumOff val="25000"/>
                  </a:schemeClr>
                </a:solidFill>
                <a:latin typeface="Impact" panose="020B0806030902050204" pitchFamily="34" charset="0"/>
                <a:ea typeface="方正姚体" panose="02010601030101010101" pitchFamily="2" charset="-122"/>
                <a:cs typeface="Kartika" panose="02020503030404060203" pitchFamily="18" charset="0"/>
              </a:rPr>
              <a:t>CONTENTS</a:t>
            </a:r>
          </a:p>
        </p:txBody>
      </p:sp>
      <p:sp>
        <p:nvSpPr>
          <p:cNvPr id="2" name="文本框 1"/>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4" name="文本框 3"/>
          <p:cNvSpPr txBox="1"/>
          <p:nvPr/>
        </p:nvSpPr>
        <p:spPr>
          <a:xfrm>
            <a:off x="6594871" y="3914339"/>
            <a:ext cx="4713213" cy="523220"/>
          </a:xfrm>
          <a:prstGeom prst="rect">
            <a:avLst/>
          </a:prstGeom>
          <a:noFill/>
        </p:spPr>
        <p:txBody>
          <a:bodyPr wrap="none" rtlCol="0">
            <a:spAutoFit/>
          </a:bodyPr>
          <a:lstStyle/>
          <a:p>
            <a:r>
              <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rPr>
              <a:t>Part II. </a:t>
            </a:r>
            <a:r>
              <a:rPr lang="en-US" altLang="zh-CN" sz="2800" dirty="0">
                <a:solidFill>
                  <a:srgbClr val="FFFFFF"/>
                </a:solidFill>
                <a:latin typeface="Impact" panose="020B0806030902050204" pitchFamily="34" charset="0"/>
                <a:sym typeface="+mn-ea"/>
              </a:rPr>
              <a:t> International Education</a:t>
            </a:r>
          </a:p>
        </p:txBody>
      </p:sp>
      <p:sp>
        <p:nvSpPr>
          <p:cNvPr id="14" name="副标题 2"/>
          <p:cNvSpPr txBox="1"/>
          <p:nvPr/>
        </p:nvSpPr>
        <p:spPr>
          <a:xfrm>
            <a:off x="7000365" y="4657639"/>
            <a:ext cx="5080510" cy="1656906"/>
          </a:xfrm>
        </p:spPr>
        <p:txBody>
          <a:bodyPr>
            <a:noAutofit/>
          </a:bodyPr>
          <a:lstStyle/>
          <a:p>
            <a:pPr lvl="0">
              <a:lnSpc>
                <a:spcPct val="90000"/>
              </a:lnSpc>
              <a:spcBef>
                <a:spcPts val="1000"/>
              </a:spcBef>
              <a:defRPr/>
            </a:pPr>
            <a:r>
              <a:rPr lang="en-US" altLang="zh-CN" sz="2800" dirty="0">
                <a:solidFill>
                  <a:srgbClr val="FFFFFF"/>
                </a:solidFill>
                <a:latin typeface="Impact" panose="020B0806030902050204" pitchFamily="34" charset="0"/>
                <a:sym typeface="+mn-ea"/>
              </a:rPr>
              <a:t>▲ Introduction of OEC</a:t>
            </a:r>
          </a:p>
          <a:p>
            <a:pPr lvl="0">
              <a:lnSpc>
                <a:spcPct val="90000"/>
              </a:lnSpc>
              <a:spcBef>
                <a:spcPts val="1000"/>
              </a:spcBef>
              <a:defRPr/>
            </a:pPr>
            <a:r>
              <a:rPr lang="en-US" altLang="zh-CN" sz="2800" dirty="0">
                <a:solidFill>
                  <a:srgbClr val="FFFFFF"/>
                </a:solidFill>
                <a:latin typeface="Impact" panose="020B0806030902050204" pitchFamily="34" charset="0"/>
                <a:sym typeface="+mn-ea"/>
              </a:rPr>
              <a:t>▲ Admissions &amp; </a:t>
            </a:r>
            <a:r>
              <a:rPr kumimoji="0" lang="en-US" altLang="zh-CN" sz="2800" i="0" u="none" strike="noStrike" kern="1200" cap="none" spc="0" normalizeH="0" noProof="0" dirty="0">
                <a:ln>
                  <a:noFill/>
                </a:ln>
                <a:solidFill>
                  <a:srgbClr val="FFFFFF"/>
                </a:solidFill>
                <a:uLnTx/>
                <a:uFillTx/>
                <a:latin typeface="Impact" panose="020B0806030902050204" pitchFamily="34" charset="0"/>
                <a:ea typeface="+mn-ea"/>
                <a:cs typeface="+mn-cs"/>
                <a:sym typeface="+mn-ea"/>
              </a:rPr>
              <a:t>Scholarships </a:t>
            </a:r>
          </a:p>
          <a:p>
            <a:pPr lvl="0">
              <a:lnSpc>
                <a:spcPct val="90000"/>
              </a:lnSpc>
              <a:spcBef>
                <a:spcPts val="1000"/>
              </a:spcBef>
              <a:defRPr/>
            </a:pPr>
            <a:r>
              <a:rPr lang="en-US" altLang="zh-CN" sz="2800" dirty="0">
                <a:solidFill>
                  <a:srgbClr val="FFFFFF"/>
                </a:solidFill>
                <a:latin typeface="Impact" panose="020B0806030902050204" pitchFamily="34" charset="0"/>
                <a:sym typeface="+mn-ea"/>
              </a:rPr>
              <a:t>▲ </a:t>
            </a:r>
            <a:r>
              <a:rPr kumimoji="0" lang="en-US" altLang="zh-CN" sz="2800" i="0" u="none" strike="noStrike" kern="1200" cap="none" spc="0" normalizeH="0" noProof="0" dirty="0">
                <a:ln>
                  <a:noFill/>
                </a:ln>
                <a:solidFill>
                  <a:srgbClr val="FFFFFF"/>
                </a:solidFill>
                <a:uLnTx/>
                <a:uFillTx/>
                <a:latin typeface="Impact" panose="020B0806030902050204" pitchFamily="34" charset="0"/>
                <a:ea typeface="+mn-ea"/>
                <a:cs typeface="+mn-cs"/>
                <a:sym typeface="+mn-ea"/>
              </a:rPr>
              <a:t>Life in FJMU</a:t>
            </a:r>
            <a:endParaRPr kumimoji="0" lang="en-US" altLang="zh-CN" sz="2800" i="0" u="none" strike="noStrike" kern="1200" cap="none" spc="0" normalizeH="0" baseline="0" noProof="0" dirty="0">
              <a:ln>
                <a:noFill/>
              </a:ln>
              <a:solidFill>
                <a:srgbClr val="FFFFFF"/>
              </a:solidFill>
              <a:uLnTx/>
              <a:uFillTx/>
              <a:latin typeface="Impact" panose="020B0806030902050204" pitchFamily="34" charset="0"/>
              <a:ea typeface="+mn-ea"/>
              <a:cs typeface="+mn-cs"/>
              <a:sym typeface="+mn-ea"/>
            </a:endParaRPr>
          </a:p>
        </p:txBody>
      </p:sp>
      <p:sp>
        <p:nvSpPr>
          <p:cNvPr id="15" name="文本框 14"/>
          <p:cNvSpPr txBox="1"/>
          <p:nvPr/>
        </p:nvSpPr>
        <p:spPr>
          <a:xfrm>
            <a:off x="6594871" y="3294127"/>
            <a:ext cx="4182620" cy="523220"/>
          </a:xfrm>
          <a:prstGeom prst="rect">
            <a:avLst/>
          </a:prstGeom>
          <a:noFill/>
        </p:spPr>
        <p:txBody>
          <a:bodyPr wrap="none" rtlCol="0">
            <a:spAutoFit/>
          </a:bodyPr>
          <a:lstStyle/>
          <a:p>
            <a:r>
              <a:rPr lang="en-US" altLang="zh-CN" sz="2800" dirty="0">
                <a:solidFill>
                  <a:schemeClr val="bg1"/>
                </a:solidFill>
                <a:effectLst>
                  <a:outerShdw blurRad="50800" dist="25400" dir="2700000" algn="tl" rotWithShape="0">
                    <a:prstClr val="black">
                      <a:alpha val="40000"/>
                    </a:prstClr>
                  </a:outerShdw>
                </a:effectLst>
                <a:latin typeface="Impact" panose="020B0806030902050204" pitchFamily="34" charset="0"/>
              </a:rPr>
              <a:t>Part I.  Introduction of FJMU </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556372" y="86902"/>
            <a:ext cx="2317687" cy="523220"/>
          </a:xfrm>
          <a:prstGeom prst="rect">
            <a:avLst/>
          </a:prstGeom>
          <a:noFill/>
          <a:effectLst/>
        </p:spPr>
        <p:txBody>
          <a:bodyPr wrap="square" rtlCol="0">
            <a:spAutoFit/>
          </a:bodyPr>
          <a:lstStyle/>
          <a:p>
            <a:pPr algn="l"/>
            <a:r>
              <a:rPr lang="en-US" altLang="zh-CN" sz="2800" b="1" dirty="0">
                <a:solidFill>
                  <a:schemeClr val="bg1"/>
                </a:solidFill>
                <a:latin typeface="Times New Roman" panose="02020603050405020304" pitchFamily="18" charset="0"/>
                <a:cs typeface="Times New Roman" panose="02020603050405020304" pitchFamily="18" charset="0"/>
              </a:rPr>
              <a:t>How to Apply</a:t>
            </a:r>
          </a:p>
        </p:txBody>
      </p:sp>
      <p:sp>
        <p:nvSpPr>
          <p:cNvPr id="6" name="矩形 5"/>
          <p:cNvSpPr/>
          <p:nvPr/>
        </p:nvSpPr>
        <p:spPr>
          <a:xfrm>
            <a:off x="529721" y="1317863"/>
            <a:ext cx="10805404" cy="2553335"/>
          </a:xfrm>
          <a:prstGeom prst="rect">
            <a:avLst/>
          </a:prstGeom>
        </p:spPr>
        <p:txBody>
          <a:bodyPr wrap="square">
            <a:spAutoFit/>
          </a:bodyPr>
          <a:lstStyle/>
          <a:p>
            <a:pPr indent="457200"/>
            <a:r>
              <a:rPr lang="en-US" altLang="zh-CN"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Application and registration schedule </a:t>
            </a:r>
            <a:r>
              <a:rPr lang="zh-CN" altLang="en-US"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申请和注册</a:t>
            </a:r>
            <a:endParaRPr lang="en-US" altLang="zh-CN" sz="2000" i="1" dirty="0">
              <a:solidFill>
                <a:srgbClr val="333333"/>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Application: all the year</a:t>
            </a:r>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dirty="0">
                <a:solidFill>
                  <a:srgbClr val="000000"/>
                </a:solidFill>
                <a:latin typeface="Times New Roman" panose="02020603050405020304" pitchFamily="18" charset="0"/>
                <a:ea typeface="微软雅黑" panose="020B0503020204020204" charset="-122"/>
                <a:cs typeface="Times New Roman" panose="02020603050405020304" pitchFamily="18" charset="0"/>
              </a:rPr>
              <a:t>Registration: September-October (subject to Admission Letter)</a:t>
            </a:r>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*Online Application portal for Self-Funded applicants </a:t>
            </a:r>
            <a:r>
              <a:rPr lang="zh-CN" altLang="en-US"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自费生申请平台</a:t>
            </a:r>
            <a:endParaRPr lang="en-US" altLang="zh-CN" sz="2000"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rPr>
              <a:t>Link: </a:t>
            </a:r>
            <a:r>
              <a:rPr lang="en-US" altLang="zh-CN" sz="2000" dirty="0">
                <a:solidFill>
                  <a:srgbClr val="0000FF"/>
                </a:solidFill>
                <a:latin typeface="Times New Roman" panose="02020603050405020304" pitchFamily="18" charset="0"/>
                <a:ea typeface="微软雅黑" panose="020B0503020204020204" charset="-122"/>
                <a:cs typeface="Times New Roman" panose="02020603050405020304" pitchFamily="18" charset="0"/>
                <a:hlinkClick r:id="rId4"/>
              </a:rPr>
              <a:t>http://hwjyxy.FJMU.edu.cn/member/login.do</a:t>
            </a:r>
            <a:endPar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a:p>
            <a:pPr indent="457200"/>
            <a:r>
              <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rPr>
              <a:t>Applicant should register and submit the required documents through “Fujian Medical University </a:t>
            </a:r>
          </a:p>
          <a:p>
            <a:pPr indent="457200"/>
            <a:r>
              <a:rPr lang="en-US" altLang="zh-CN" sz="2000" dirty="0">
                <a:solidFill>
                  <a:srgbClr val="333333"/>
                </a:solidFill>
                <a:latin typeface="Times New Roman" panose="02020603050405020304" pitchFamily="18" charset="0"/>
                <a:ea typeface="微软雅黑" panose="020B0503020204020204" charset="-122"/>
                <a:cs typeface="Times New Roman" panose="02020603050405020304" pitchFamily="18" charset="0"/>
              </a:rPr>
              <a:t>Online Application System for International Students” </a:t>
            </a:r>
          </a:p>
        </p:txBody>
      </p:sp>
      <p:sp>
        <p:nvSpPr>
          <p:cNvPr id="9" name="矩形 8"/>
          <p:cNvSpPr/>
          <p:nvPr/>
        </p:nvSpPr>
        <p:spPr>
          <a:xfrm>
            <a:off x="529721" y="4150382"/>
            <a:ext cx="11039475" cy="1692771"/>
          </a:xfrm>
          <a:prstGeom prst="rect">
            <a:avLst/>
          </a:prstGeom>
        </p:spPr>
        <p:txBody>
          <a:bodyPr wrap="square">
            <a:spAutoFit/>
          </a:bodyPr>
          <a:lstStyle/>
          <a:p>
            <a:pPr indent="457200"/>
            <a:r>
              <a:rPr lang="en-US" altLang="zh-CN"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*Online Application portal</a:t>
            </a:r>
            <a:r>
              <a:rPr lang="en-US" altLang="zh-CN"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Chinese Government Scholarship </a:t>
            </a:r>
            <a:r>
              <a:rPr lang="zh-CN" altLang="en-US" sz="20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中国政府奖学金申请</a:t>
            </a:r>
            <a:endParaRPr lang="en-US" altLang="zh-CN" sz="20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457200"/>
            <a:r>
              <a:rPr lang="en-US" altLang="zh-CN" sz="2000" dirty="0">
                <a:latin typeface="Times New Roman" panose="02020603050405020304" pitchFamily="18" charset="0"/>
                <a:cs typeface="Times New Roman" panose="02020603050405020304" pitchFamily="18" charset="0"/>
              </a:rPr>
              <a:t>Link:</a:t>
            </a:r>
            <a:r>
              <a:rPr lang="en-US" altLang="zh-CN" sz="2000" u="sng" dirty="0">
                <a:latin typeface="Times New Roman" panose="02020603050405020304" pitchFamily="18" charset="0"/>
                <a:cs typeface="Times New Roman" panose="02020603050405020304" pitchFamily="18" charset="0"/>
              </a:rPr>
              <a:t> </a:t>
            </a:r>
            <a:r>
              <a:rPr lang="en-US" altLang="zh-CN" sz="2000" u="sng" dirty="0">
                <a:latin typeface="Times New Roman" panose="02020603050405020304" pitchFamily="18" charset="0"/>
                <a:cs typeface="Times New Roman" panose="02020603050405020304" pitchFamily="18" charset="0"/>
                <a:hlinkClick r:id="rId5"/>
              </a:rPr>
              <a:t>http://www.campuschina.org</a:t>
            </a:r>
            <a:endParaRPr lang="en-US" altLang="zh-CN" sz="2000" dirty="0">
              <a:latin typeface="Times New Roman" panose="02020603050405020304" pitchFamily="18" charset="0"/>
              <a:cs typeface="Times New Roman" panose="02020603050405020304" pitchFamily="18" charset="0"/>
            </a:endParaRPr>
          </a:p>
          <a:p>
            <a:pPr indent="457200"/>
            <a:r>
              <a:rPr lang="en-US" altLang="zh-CN" sz="2000" dirty="0">
                <a:latin typeface="Times New Roman" panose="02020603050405020304" pitchFamily="18" charset="0"/>
                <a:cs typeface="Times New Roman" panose="02020603050405020304" pitchFamily="18" charset="0"/>
              </a:rPr>
              <a:t>Fujian Medical University is eligible to admit CSC Scholarship International students. The applicant </a:t>
            </a:r>
          </a:p>
          <a:p>
            <a:pPr marL="444500" indent="12700"/>
            <a:r>
              <a:rPr lang="en-US" altLang="zh-CN" sz="2000" dirty="0">
                <a:latin typeface="Times New Roman" panose="02020603050405020304" pitchFamily="18" charset="0"/>
                <a:cs typeface="Times New Roman" panose="02020603050405020304" pitchFamily="18" charset="0"/>
              </a:rPr>
              <a:t>may submit applications to the dispatching authorities in their home countries or directly to Fujian Medical University.</a:t>
            </a:r>
            <a:r>
              <a:rPr lang="zh-CN" altLang="en-US" sz="2000" b="1" dirty="0">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2000" b="1" dirty="0">
                <a:latin typeface="Times New Roman" panose="02020603050405020304" pitchFamily="18" charset="0"/>
                <a:ea typeface="方正姚体" panose="02010601030101010101" pitchFamily="2" charset="-122"/>
                <a:cs typeface="Times New Roman" panose="02020603050405020304" pitchFamily="18" charset="0"/>
              </a:rPr>
              <a:t>(FJMU Agency Code:</a:t>
            </a:r>
            <a:r>
              <a:rPr lang="en-US" altLang="zh-CN" sz="24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10392</a:t>
            </a:r>
            <a:r>
              <a:rPr lang="en-US" altLang="zh-CN" sz="2000" b="1" dirty="0">
                <a:latin typeface="Times New Roman" panose="02020603050405020304" pitchFamily="18" charset="0"/>
                <a:ea typeface="方正姚体" panose="02010601030101010101" pitchFamily="2" charset="-122"/>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p:txBody>
      </p:sp>
      <p:sp>
        <p:nvSpPr>
          <p:cNvPr id="7"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3372847" y="129122"/>
            <a:ext cx="4689583" cy="523220"/>
          </a:xfrm>
          <a:prstGeom prst="rect">
            <a:avLst/>
          </a:prstGeom>
          <a:noFill/>
          <a:effectLst/>
        </p:spPr>
        <p:txBody>
          <a:bodyPr wrap="square" rtlCol="0">
            <a:spAutoFit/>
          </a:bodyPr>
          <a:lstStyle/>
          <a:p>
            <a:pPr algn="ctr"/>
            <a:r>
              <a:rPr lang="en-US" altLang="zh-CN" sz="2800" b="1" dirty="0">
                <a:solidFill>
                  <a:schemeClr val="bg1"/>
                </a:solidFill>
                <a:latin typeface="Times New Roman" panose="02020603050405020304" pitchFamily="18" charset="0"/>
              </a:rPr>
              <a:t>Fee Structure</a:t>
            </a:r>
          </a:p>
        </p:txBody>
      </p:sp>
      <p:graphicFrame>
        <p:nvGraphicFramePr>
          <p:cNvPr id="48" name="表格 47"/>
          <p:cNvGraphicFramePr>
            <a:graphicFrameLocks noGrp="1"/>
          </p:cNvGraphicFramePr>
          <p:nvPr>
            <p:custDataLst>
              <p:tags r:id="rId2"/>
            </p:custDataLst>
            <p:extLst>
              <p:ext uri="{D42A27DB-BD31-4B8C-83A1-F6EECF244321}">
                <p14:modId xmlns:p14="http://schemas.microsoft.com/office/powerpoint/2010/main" val="1307840461"/>
              </p:ext>
            </p:extLst>
          </p:nvPr>
        </p:nvGraphicFramePr>
        <p:xfrm>
          <a:off x="568573" y="1359811"/>
          <a:ext cx="10851654" cy="4985109"/>
        </p:xfrm>
        <a:graphic>
          <a:graphicData uri="http://schemas.openxmlformats.org/drawingml/2006/table">
            <a:tbl>
              <a:tblPr>
                <a:effectLst/>
              </a:tblPr>
              <a:tblGrid>
                <a:gridCol w="1256804">
                  <a:extLst>
                    <a:ext uri="{9D8B030D-6E8A-4147-A177-3AD203B41FA5}">
                      <a16:colId xmlns:a16="http://schemas.microsoft.com/office/drawing/2014/main" val="20000"/>
                    </a:ext>
                  </a:extLst>
                </a:gridCol>
                <a:gridCol w="1319529">
                  <a:extLst>
                    <a:ext uri="{9D8B030D-6E8A-4147-A177-3AD203B41FA5}">
                      <a16:colId xmlns:a16="http://schemas.microsoft.com/office/drawing/2014/main" val="20001"/>
                    </a:ext>
                  </a:extLst>
                </a:gridCol>
                <a:gridCol w="1252728">
                  <a:extLst>
                    <a:ext uri="{9D8B030D-6E8A-4147-A177-3AD203B41FA5}">
                      <a16:colId xmlns:a16="http://schemas.microsoft.com/office/drawing/2014/main" val="20002"/>
                    </a:ext>
                  </a:extLst>
                </a:gridCol>
                <a:gridCol w="1225296">
                  <a:extLst>
                    <a:ext uri="{9D8B030D-6E8A-4147-A177-3AD203B41FA5}">
                      <a16:colId xmlns:a16="http://schemas.microsoft.com/office/drawing/2014/main" val="20003"/>
                    </a:ext>
                  </a:extLst>
                </a:gridCol>
                <a:gridCol w="1728216">
                  <a:extLst>
                    <a:ext uri="{9D8B030D-6E8A-4147-A177-3AD203B41FA5}">
                      <a16:colId xmlns:a16="http://schemas.microsoft.com/office/drawing/2014/main" val="20004"/>
                    </a:ext>
                  </a:extLst>
                </a:gridCol>
                <a:gridCol w="1128866">
                  <a:extLst>
                    <a:ext uri="{9D8B030D-6E8A-4147-A177-3AD203B41FA5}">
                      <a16:colId xmlns:a16="http://schemas.microsoft.com/office/drawing/2014/main" val="20005"/>
                    </a:ext>
                  </a:extLst>
                </a:gridCol>
                <a:gridCol w="1367446">
                  <a:extLst>
                    <a:ext uri="{9D8B030D-6E8A-4147-A177-3AD203B41FA5}">
                      <a16:colId xmlns:a16="http://schemas.microsoft.com/office/drawing/2014/main" val="20006"/>
                    </a:ext>
                  </a:extLst>
                </a:gridCol>
                <a:gridCol w="1572769">
                  <a:extLst>
                    <a:ext uri="{9D8B030D-6E8A-4147-A177-3AD203B41FA5}">
                      <a16:colId xmlns:a16="http://schemas.microsoft.com/office/drawing/2014/main" val="20007"/>
                    </a:ext>
                  </a:extLst>
                </a:gridCol>
              </a:tblGrid>
              <a:tr h="1007745">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Catalogue</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类别</a:t>
                      </a:r>
                      <a:endPar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Application</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申请费</a:t>
                      </a:r>
                      <a:endPar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Tuition</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学费</a:t>
                      </a:r>
                      <a:endPar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Textbooks</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书本费</a:t>
                      </a:r>
                      <a:endParaRPr lang="zh-CN" sz="1600"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Accommodation</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住宿费</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Insurance</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保险费</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Health Certificate</a:t>
                      </a: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体检费</a:t>
                      </a:r>
                      <a:endParaRPr lang="zh-CN" sz="1600"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Resident Permit</a:t>
                      </a:r>
                      <a:r>
                        <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a:t>
                      </a: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a:t>
                      </a: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1</a:t>
                      </a:r>
                      <a:r>
                        <a:rPr lang="en-US" sz="1600" b="1" i="1" kern="100" baseline="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 year</a:t>
                      </a:r>
                      <a:r>
                        <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a:t>
                      </a: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zh-CN" alt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居留许可</a:t>
                      </a: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0981">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Bachelor</a:t>
                      </a:r>
                    </a:p>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(MBBS) </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ts val="1500"/>
                        </a:lnSpc>
                        <a:spcAft>
                          <a:spcPts val="0"/>
                        </a:spcAft>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800.00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35,000.00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1,000.00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4,000.00/person</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(double room)</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600.00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500.00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400.00 </a:t>
                      </a: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-1000.00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0981">
                <a:tc>
                  <a:txBody>
                    <a:bodyPr/>
                    <a:lstStyle/>
                    <a:p>
                      <a:pPr algn="ctr">
                        <a:lnSpc>
                          <a:spcPts val="1500"/>
                        </a:lnSpc>
                        <a:spcAft>
                          <a:spcPts val="0"/>
                        </a:spcAft>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Bachelor</a:t>
                      </a:r>
                    </a:p>
                    <a:p>
                      <a:pPr algn="ctr">
                        <a:lnSpc>
                          <a:spcPts val="1500"/>
                        </a:lnSpc>
                        <a:spcAft>
                          <a:spcPts val="0"/>
                        </a:spcAft>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(Chinese Medium)</a:t>
                      </a: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a:tc>
                <a:tc>
                  <a:txBody>
                    <a:bodyPr/>
                    <a:lstStyle/>
                    <a:p>
                      <a:pPr algn="ctr">
                        <a:lnSpc>
                          <a:spcPts val="1500"/>
                        </a:lnSpc>
                        <a:spcAft>
                          <a:spcPts val="0"/>
                        </a:spcAft>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28000.00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2"/>
                  </a:ext>
                </a:extLst>
              </a:tr>
              <a:tr h="780981">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MASTER</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38,000.00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780981">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MD/PhD</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en-US"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40,000.00</a:t>
                      </a:r>
                      <a:endParaRPr 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4"/>
                  </a:ext>
                </a:extLst>
              </a:tr>
              <a:tr h="780981">
                <a:tc>
                  <a:txBody>
                    <a:bodyPr/>
                    <a:lstStyle/>
                    <a:p>
                      <a:pPr algn="ctr">
                        <a:lnSpc>
                          <a:spcPts val="1500"/>
                        </a:lnSpc>
                        <a:spcAft>
                          <a:spcPts val="0"/>
                        </a:spcAft>
                        <a:buNone/>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Pre-medicine</a:t>
                      </a: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buNone/>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sym typeface="+mn-ea"/>
                      </a:endParaRPr>
                    </a:p>
                    <a:p>
                      <a:pPr algn="ctr">
                        <a:lnSpc>
                          <a:spcPts val="1500"/>
                        </a:lnSpc>
                        <a:spcAft>
                          <a:spcPts val="0"/>
                        </a:spcAft>
                        <a:buNone/>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600.00</a:t>
                      </a:r>
                    </a:p>
                    <a:p>
                      <a:pPr algn="ctr">
                        <a:lnSpc>
                          <a:spcPts val="1500"/>
                        </a:lnSpc>
                        <a:spcAft>
                          <a:spcPts val="0"/>
                        </a:spcAft>
                        <a:buNone/>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500"/>
                        </a:lnSpc>
                        <a:spcAft>
                          <a:spcPts val="0"/>
                        </a:spcAft>
                        <a:buNone/>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9000.00</a:t>
                      </a:r>
                    </a:p>
                  </a:txBody>
                  <a:tcPr marL="91044" marR="910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buNone/>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buNone/>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none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buNone/>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buNone/>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2000.00/person</a:t>
                      </a:r>
                    </a:p>
                    <a:p>
                      <a:pPr marL="0" marR="0" lvl="0" indent="0" algn="ctr" defTabSz="914400" rtl="0" eaLnBrk="1" fontAlgn="auto" latinLnBrk="0" hangingPunct="1">
                        <a:lnSpc>
                          <a:spcPts val="1500"/>
                        </a:lnSpc>
                        <a:spcBef>
                          <a:spcPts val="0"/>
                        </a:spcBef>
                        <a:spcAft>
                          <a:spcPts val="0"/>
                        </a:spcAft>
                        <a:buClrTx/>
                        <a:buSzTx/>
                        <a:buFontTx/>
                        <a:buNone/>
                        <a:tabLst/>
                        <a:defRPr/>
                      </a:pPr>
                      <a:r>
                        <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(double room)</a:t>
                      </a:r>
                      <a:endParaRPr lang="zh-CN"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p>
                      <a:pPr algn="ctr">
                        <a:lnSpc>
                          <a:spcPts val="1500"/>
                        </a:lnSpc>
                        <a:spcAft>
                          <a:spcPts val="0"/>
                        </a:spcAft>
                        <a:buNone/>
                      </a:pPr>
                      <a:endParaRPr lang="en-US" altLang="zh-CN" sz="1600" b="1" i="1" kern="100" dirty="0">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vMerge="1">
                  <a:txBody>
                    <a:bodyPr/>
                    <a:lstStyle/>
                    <a:p>
                      <a:endParaRPr lang="zh-CN"/>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vMerge="1">
                  <a:txBody>
                    <a:bodyPr/>
                    <a:lstStyle/>
                    <a:p>
                      <a:endParaRPr lang="zh-CN"/>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9" name="Rectangle 2"/>
          <p:cNvSpPr>
            <a:spLocks noChangeArrowheads="1"/>
          </p:cNvSpPr>
          <p:nvPr/>
        </p:nvSpPr>
        <p:spPr bwMode="auto">
          <a:xfrm>
            <a:off x="4403015" y="837264"/>
            <a:ext cx="262924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hangingPunct="0">
              <a:spcBef>
                <a:spcPct val="0"/>
              </a:spcBef>
              <a:tabLst>
                <a:tab pos="228600" algn="l"/>
              </a:tabLst>
              <a:defRPr>
                <a:solidFill>
                  <a:schemeClr val="tx1"/>
                </a:solidFill>
                <a:latin typeface="Arial" panose="020B0604020202020204" pitchFamily="34" charset="0"/>
              </a:defRPr>
            </a:lvl1pPr>
            <a:lvl2pPr eaLnBrk="0" hangingPunct="0">
              <a:spcBef>
                <a:spcPct val="0"/>
              </a:spcBef>
              <a:tabLst>
                <a:tab pos="228600" algn="l"/>
              </a:tabLst>
              <a:defRPr>
                <a:solidFill>
                  <a:schemeClr val="tx1"/>
                </a:solidFill>
                <a:latin typeface="Arial" panose="020B0604020202020204" pitchFamily="34" charset="0"/>
              </a:defRPr>
            </a:lvl2pPr>
            <a:lvl3pPr eaLnBrk="0" hangingPunct="0">
              <a:spcBef>
                <a:spcPct val="0"/>
              </a:spcBef>
              <a:tabLst>
                <a:tab pos="228600" algn="l"/>
              </a:tabLst>
              <a:defRPr>
                <a:solidFill>
                  <a:schemeClr val="tx1"/>
                </a:solidFill>
                <a:latin typeface="Arial" panose="020B0604020202020204" pitchFamily="34" charset="0"/>
              </a:defRPr>
            </a:lvl3pPr>
            <a:lvl4pPr eaLnBrk="0" hangingPunct="0">
              <a:spcBef>
                <a:spcPct val="0"/>
              </a:spcBef>
              <a:tabLst>
                <a:tab pos="228600" algn="l"/>
              </a:tabLst>
              <a:defRPr>
                <a:solidFill>
                  <a:schemeClr val="tx1"/>
                </a:solidFill>
                <a:latin typeface="Arial" panose="020B0604020202020204" pitchFamily="34" charset="0"/>
              </a:defRPr>
            </a:lvl4pPr>
            <a:lvl5pPr eaLnBrk="0" hangingPunct="0">
              <a:spcBef>
                <a:spcPct val="0"/>
              </a:spcBef>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altLang="zh-CN" sz="2200" b="1" i="0" u="none" strike="noStrike" cap="none" normalizeH="0" baseline="0" dirty="0">
                <a:ln>
                  <a:noFill/>
                </a:ln>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rPr>
              <a:t>Fees (in RMB/CNY)</a:t>
            </a:r>
            <a:endParaRPr kumimoji="0" lang="en-US" altLang="zh-CN" sz="2200" b="0" i="0" u="none" strike="noStrike" cap="none" normalizeH="0" baseline="0" dirty="0">
              <a:ln>
                <a:noFill/>
              </a:ln>
              <a:solidFill>
                <a:srgbClr val="002060"/>
              </a:solidFill>
              <a:effectLst/>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6"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4147094" y="1850590"/>
            <a:ext cx="3274525" cy="3251509"/>
          </a:xfrm>
          <a:custGeom>
            <a:avLst/>
            <a:gdLst>
              <a:gd name="connsiteX0" fmla="*/ 363647 w 3717829"/>
              <a:gd name="connsiteY0" fmla="*/ 0 h 3691698"/>
              <a:gd name="connsiteX1" fmla="*/ 594608 w 3717829"/>
              <a:gd name="connsiteY1" fmla="*/ 95667 h 3691698"/>
              <a:gd name="connsiteX2" fmla="*/ 824861 w 3717829"/>
              <a:gd name="connsiteY2" fmla="*/ 325920 h 3691698"/>
              <a:gd name="connsiteX3" fmla="*/ 834004 w 3717829"/>
              <a:gd name="connsiteY3" fmla="*/ 319082 h 3691698"/>
              <a:gd name="connsiteX4" fmla="*/ 1840409 w 3717829"/>
              <a:gd name="connsiteY4" fmla="*/ 11668 h 3691698"/>
              <a:gd name="connsiteX5" fmla="*/ 2846814 w 3717829"/>
              <a:gd name="connsiteY5" fmla="*/ 319082 h 3691698"/>
              <a:gd name="connsiteX6" fmla="*/ 2883363 w 3717829"/>
              <a:gd name="connsiteY6" fmla="*/ 346413 h 3691698"/>
              <a:gd name="connsiteX7" fmla="*/ 3123221 w 3717829"/>
              <a:gd name="connsiteY7" fmla="*/ 106555 h 3691698"/>
              <a:gd name="connsiteX8" fmla="*/ 3585143 w 3717829"/>
              <a:gd name="connsiteY8" fmla="*/ 106555 h 3691698"/>
              <a:gd name="connsiteX9" fmla="*/ 3585143 w 3717829"/>
              <a:gd name="connsiteY9" fmla="*/ 568477 h 3691698"/>
              <a:gd name="connsiteX10" fmla="*/ 3338804 w 3717829"/>
              <a:gd name="connsiteY10" fmla="*/ 814816 h 3691698"/>
              <a:gd name="connsiteX11" fmla="*/ 3423171 w 3717829"/>
              <a:gd name="connsiteY11" fmla="*/ 953689 h 3691698"/>
              <a:gd name="connsiteX12" fmla="*/ 3640423 w 3717829"/>
              <a:gd name="connsiteY12" fmla="*/ 1811682 h 3691698"/>
              <a:gd name="connsiteX13" fmla="*/ 3333009 w 3717829"/>
              <a:gd name="connsiteY13" fmla="*/ 2818087 h 3691698"/>
              <a:gd name="connsiteX14" fmla="*/ 3326172 w 3717829"/>
              <a:gd name="connsiteY14" fmla="*/ 2827231 h 3691698"/>
              <a:gd name="connsiteX15" fmla="*/ 3622162 w 3717829"/>
              <a:gd name="connsiteY15" fmla="*/ 3123221 h 3691698"/>
              <a:gd name="connsiteX16" fmla="*/ 3622162 w 3717829"/>
              <a:gd name="connsiteY16" fmla="*/ 3585143 h 3691698"/>
              <a:gd name="connsiteX17" fmla="*/ 3160240 w 3717829"/>
              <a:gd name="connsiteY17" fmla="*/ 3585143 h 3691698"/>
              <a:gd name="connsiteX18" fmla="*/ 2865446 w 3717829"/>
              <a:gd name="connsiteY18" fmla="*/ 3290349 h 3691698"/>
              <a:gd name="connsiteX19" fmla="*/ 2846814 w 3717829"/>
              <a:gd name="connsiteY19" fmla="*/ 3304282 h 3691698"/>
              <a:gd name="connsiteX20" fmla="*/ 1840409 w 3717829"/>
              <a:gd name="connsiteY20" fmla="*/ 3611696 h 3691698"/>
              <a:gd name="connsiteX21" fmla="*/ 982416 w 3717829"/>
              <a:gd name="connsiteY21" fmla="*/ 3394444 h 3691698"/>
              <a:gd name="connsiteX22" fmla="*/ 843543 w 3717829"/>
              <a:gd name="connsiteY22" fmla="*/ 3310077 h 3691698"/>
              <a:gd name="connsiteX23" fmla="*/ 557589 w 3717829"/>
              <a:gd name="connsiteY23" fmla="*/ 3596031 h 3691698"/>
              <a:gd name="connsiteX24" fmla="*/ 95667 w 3717829"/>
              <a:gd name="connsiteY24" fmla="*/ 3596031 h 3691698"/>
              <a:gd name="connsiteX25" fmla="*/ 95667 w 3717829"/>
              <a:gd name="connsiteY25" fmla="*/ 3134109 h 3691698"/>
              <a:gd name="connsiteX26" fmla="*/ 375140 w 3717829"/>
              <a:gd name="connsiteY26" fmla="*/ 2854636 h 3691698"/>
              <a:gd name="connsiteX27" fmla="*/ 347810 w 3717829"/>
              <a:gd name="connsiteY27" fmla="*/ 2818087 h 3691698"/>
              <a:gd name="connsiteX28" fmla="*/ 40395 w 3717829"/>
              <a:gd name="connsiteY28" fmla="*/ 1811682 h 3691698"/>
              <a:gd name="connsiteX29" fmla="*/ 347810 w 3717829"/>
              <a:gd name="connsiteY29" fmla="*/ 805277 h 3691698"/>
              <a:gd name="connsiteX30" fmla="*/ 361742 w 3717829"/>
              <a:gd name="connsiteY30" fmla="*/ 786645 h 3691698"/>
              <a:gd name="connsiteX31" fmla="*/ 132686 w 3717829"/>
              <a:gd name="connsiteY31" fmla="*/ 557589 h 3691698"/>
              <a:gd name="connsiteX32" fmla="*/ 132686 w 3717829"/>
              <a:gd name="connsiteY32" fmla="*/ 95667 h 3691698"/>
              <a:gd name="connsiteX33" fmla="*/ 363647 w 3717829"/>
              <a:gd name="connsiteY33" fmla="*/ 0 h 36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17829" h="3691698">
                <a:moveTo>
                  <a:pt x="363647" y="0"/>
                </a:moveTo>
                <a:cubicBezTo>
                  <a:pt x="447239" y="0"/>
                  <a:pt x="530830" y="31889"/>
                  <a:pt x="594608" y="95667"/>
                </a:cubicBezTo>
                <a:lnTo>
                  <a:pt x="824861" y="325920"/>
                </a:lnTo>
                <a:lnTo>
                  <a:pt x="834004" y="319082"/>
                </a:lnTo>
                <a:cubicBezTo>
                  <a:pt x="1121289" y="124997"/>
                  <a:pt x="1467614" y="11668"/>
                  <a:pt x="1840409" y="11668"/>
                </a:cubicBezTo>
                <a:cubicBezTo>
                  <a:pt x="2213204" y="11668"/>
                  <a:pt x="2559530" y="124997"/>
                  <a:pt x="2846814" y="319082"/>
                </a:cubicBezTo>
                <a:lnTo>
                  <a:pt x="2883363" y="346413"/>
                </a:lnTo>
                <a:lnTo>
                  <a:pt x="3123221" y="106555"/>
                </a:lnTo>
                <a:cubicBezTo>
                  <a:pt x="3250778" y="-21001"/>
                  <a:pt x="3457587" y="-21001"/>
                  <a:pt x="3585143" y="106555"/>
                </a:cubicBezTo>
                <a:cubicBezTo>
                  <a:pt x="3712700" y="234112"/>
                  <a:pt x="3712700" y="440921"/>
                  <a:pt x="3585143" y="568477"/>
                </a:cubicBezTo>
                <a:lnTo>
                  <a:pt x="3338804" y="814816"/>
                </a:lnTo>
                <a:lnTo>
                  <a:pt x="3423171" y="953689"/>
                </a:lnTo>
                <a:cubicBezTo>
                  <a:pt x="3561723" y="1208739"/>
                  <a:pt x="3640423" y="1501020"/>
                  <a:pt x="3640423" y="1811682"/>
                </a:cubicBezTo>
                <a:cubicBezTo>
                  <a:pt x="3640423" y="2184477"/>
                  <a:pt x="3527094" y="2530803"/>
                  <a:pt x="3333009" y="2818087"/>
                </a:cubicBezTo>
                <a:lnTo>
                  <a:pt x="3326172" y="2827231"/>
                </a:lnTo>
                <a:lnTo>
                  <a:pt x="3622162" y="3123221"/>
                </a:lnTo>
                <a:cubicBezTo>
                  <a:pt x="3749719" y="3250778"/>
                  <a:pt x="3749719" y="3457587"/>
                  <a:pt x="3622162" y="3585143"/>
                </a:cubicBezTo>
                <a:cubicBezTo>
                  <a:pt x="3494606" y="3712700"/>
                  <a:pt x="3287797" y="3712700"/>
                  <a:pt x="3160240" y="3585143"/>
                </a:cubicBezTo>
                <a:lnTo>
                  <a:pt x="2865446" y="3290349"/>
                </a:lnTo>
                <a:lnTo>
                  <a:pt x="2846814" y="3304282"/>
                </a:lnTo>
                <a:cubicBezTo>
                  <a:pt x="2559530" y="3498367"/>
                  <a:pt x="2213204" y="3611696"/>
                  <a:pt x="1840409" y="3611696"/>
                </a:cubicBezTo>
                <a:cubicBezTo>
                  <a:pt x="1529747" y="3611696"/>
                  <a:pt x="1237466" y="3532996"/>
                  <a:pt x="982416" y="3394444"/>
                </a:cubicBezTo>
                <a:lnTo>
                  <a:pt x="843543" y="3310077"/>
                </a:lnTo>
                <a:lnTo>
                  <a:pt x="557589" y="3596031"/>
                </a:lnTo>
                <a:cubicBezTo>
                  <a:pt x="430033" y="3723588"/>
                  <a:pt x="223224" y="3723588"/>
                  <a:pt x="95667" y="3596031"/>
                </a:cubicBezTo>
                <a:cubicBezTo>
                  <a:pt x="-31890" y="3468475"/>
                  <a:pt x="-31890" y="3261666"/>
                  <a:pt x="95667" y="3134109"/>
                </a:cubicBezTo>
                <a:lnTo>
                  <a:pt x="375140" y="2854636"/>
                </a:lnTo>
                <a:lnTo>
                  <a:pt x="347810" y="2818087"/>
                </a:lnTo>
                <a:cubicBezTo>
                  <a:pt x="153724" y="2530803"/>
                  <a:pt x="40395" y="2184477"/>
                  <a:pt x="40395" y="1811682"/>
                </a:cubicBezTo>
                <a:cubicBezTo>
                  <a:pt x="40395" y="1438887"/>
                  <a:pt x="153724" y="1092561"/>
                  <a:pt x="347810" y="805277"/>
                </a:cubicBezTo>
                <a:lnTo>
                  <a:pt x="361742" y="786645"/>
                </a:lnTo>
                <a:lnTo>
                  <a:pt x="132686" y="557589"/>
                </a:lnTo>
                <a:cubicBezTo>
                  <a:pt x="5129" y="430033"/>
                  <a:pt x="5129" y="223224"/>
                  <a:pt x="132686" y="95667"/>
                </a:cubicBezTo>
                <a:cubicBezTo>
                  <a:pt x="196465" y="31889"/>
                  <a:pt x="280056" y="0"/>
                  <a:pt x="363647" y="0"/>
                </a:cubicBezTo>
                <a:close/>
              </a:path>
            </a:pathLst>
          </a:custGeom>
          <a:noFill/>
          <a:ln>
            <a:solidFill>
              <a:srgbClr val="4C4B5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任意多边形 9"/>
          <p:cNvSpPr/>
          <p:nvPr/>
        </p:nvSpPr>
        <p:spPr>
          <a:xfrm rot="5400000">
            <a:off x="5769361" y="1988649"/>
            <a:ext cx="1458787" cy="1456424"/>
          </a:xfrm>
          <a:custGeom>
            <a:avLst/>
            <a:gdLst>
              <a:gd name="connsiteX0" fmla="*/ 0 w 1458787"/>
              <a:gd name="connsiteY0" fmla="*/ 1456424 h 1456424"/>
              <a:gd name="connsiteX1" fmla="*/ 7407 w 1458787"/>
              <a:gd name="connsiteY1" fmla="*/ 1309746 h 1456424"/>
              <a:gd name="connsiteX2" fmla="*/ 1458786 w 1458787"/>
              <a:gd name="connsiteY2" fmla="*/ 0 h 1456424"/>
              <a:gd name="connsiteX3" fmla="*/ 1458787 w 1458787"/>
              <a:gd name="connsiteY3" fmla="*/ 0 h 1456424"/>
              <a:gd name="connsiteX4" fmla="*/ 1458787 w 1458787"/>
              <a:gd name="connsiteY4" fmla="*/ 943309 h 1456424"/>
              <a:gd name="connsiteX5" fmla="*/ 1370362 w 1458787"/>
              <a:gd name="connsiteY5" fmla="*/ 952223 h 1456424"/>
              <a:gd name="connsiteX6" fmla="*/ 967906 w 1458787"/>
              <a:gd name="connsiteY6" fmla="*/ 1354679 h 1456424"/>
              <a:gd name="connsiteX7" fmla="*/ 957650 w 1458787"/>
              <a:gd name="connsiteY7" fmla="*/ 1456424 h 14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787" h="1456424">
                <a:moveTo>
                  <a:pt x="0" y="1456424"/>
                </a:moveTo>
                <a:lnTo>
                  <a:pt x="7407" y="1309746"/>
                </a:lnTo>
                <a:cubicBezTo>
                  <a:pt x="82118" y="574082"/>
                  <a:pt x="703410" y="0"/>
                  <a:pt x="1458786" y="0"/>
                </a:cubicBezTo>
                <a:lnTo>
                  <a:pt x="1458787" y="0"/>
                </a:lnTo>
                <a:lnTo>
                  <a:pt x="1458787" y="943309"/>
                </a:lnTo>
                <a:lnTo>
                  <a:pt x="1370362" y="952223"/>
                </a:lnTo>
                <a:cubicBezTo>
                  <a:pt x="1168353" y="993561"/>
                  <a:pt x="1009243" y="1152670"/>
                  <a:pt x="967906" y="1354679"/>
                </a:cubicBezTo>
                <a:lnTo>
                  <a:pt x="957650" y="1456424"/>
                </a:ln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1" name="任意多边形 10"/>
          <p:cNvSpPr/>
          <p:nvPr/>
        </p:nvSpPr>
        <p:spPr>
          <a:xfrm rot="5400000">
            <a:off x="5653779" y="3560529"/>
            <a:ext cx="1687462" cy="1458912"/>
          </a:xfrm>
          <a:custGeom>
            <a:avLst/>
            <a:gdLst>
              <a:gd name="connsiteX0" fmla="*/ 0 w 1687462"/>
              <a:gd name="connsiteY0" fmla="*/ 943309 h 1458912"/>
              <a:gd name="connsiteX1" fmla="*/ 0 w 1687462"/>
              <a:gd name="connsiteY1" fmla="*/ 0 h 1458912"/>
              <a:gd name="connsiteX2" fmla="*/ 139960 w 1687462"/>
              <a:gd name="connsiteY2" fmla="*/ 6628 h 1458912"/>
              <a:gd name="connsiteX3" fmla="*/ 1187840 w 1687462"/>
              <a:gd name="connsiteY3" fmla="*/ 611687 h 1458912"/>
              <a:gd name="connsiteX4" fmla="*/ 1288379 w 1687462"/>
              <a:gd name="connsiteY4" fmla="*/ 781104 h 1458912"/>
              <a:gd name="connsiteX5" fmla="*/ 1348139 w 1687462"/>
              <a:gd name="connsiteY5" fmla="*/ 814823 h 1458912"/>
              <a:gd name="connsiteX6" fmla="*/ 1632719 w 1687462"/>
              <a:gd name="connsiteY6" fmla="*/ 867683 h 1458912"/>
              <a:gd name="connsiteX7" fmla="*/ 1687462 w 1687462"/>
              <a:gd name="connsiteY7" fmla="*/ 906005 h 1458912"/>
              <a:gd name="connsiteX8" fmla="*/ 1687462 w 1687462"/>
              <a:gd name="connsiteY8" fmla="*/ 1458912 h 1458912"/>
              <a:gd name="connsiteX9" fmla="*/ 1413746 w 1687462"/>
              <a:gd name="connsiteY9" fmla="*/ 1458912 h 1458912"/>
              <a:gd name="connsiteX10" fmla="*/ 1276888 w 1687462"/>
              <a:gd name="connsiteY10" fmla="*/ 1458912 h 1458912"/>
              <a:gd name="connsiteX11" fmla="*/ 1276888 w 1687462"/>
              <a:gd name="connsiteY11" fmla="*/ 1456423 h 1458912"/>
              <a:gd name="connsiteX12" fmla="*/ 532755 w 1687462"/>
              <a:gd name="connsiteY12" fmla="*/ 1456423 h 1458912"/>
              <a:gd name="connsiteX13" fmla="*/ 522499 w 1687462"/>
              <a:gd name="connsiteY13" fmla="*/ 1354679 h 1458912"/>
              <a:gd name="connsiteX14" fmla="*/ 15809 w 1687462"/>
              <a:gd name="connsiteY14" fmla="*/ 941715 h 14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7462" h="1458912">
                <a:moveTo>
                  <a:pt x="0" y="943309"/>
                </a:moveTo>
                <a:lnTo>
                  <a:pt x="0" y="0"/>
                </a:lnTo>
                <a:lnTo>
                  <a:pt x="139960" y="6628"/>
                </a:lnTo>
                <a:cubicBezTo>
                  <a:pt x="571799" y="47730"/>
                  <a:pt x="948752" y="277077"/>
                  <a:pt x="1187840" y="611687"/>
                </a:cubicBezTo>
                <a:lnTo>
                  <a:pt x="1288379" y="781104"/>
                </a:lnTo>
                <a:lnTo>
                  <a:pt x="1348139" y="814823"/>
                </a:lnTo>
                <a:cubicBezTo>
                  <a:pt x="1429142" y="847839"/>
                  <a:pt x="1535550" y="860841"/>
                  <a:pt x="1632719" y="867683"/>
                </a:cubicBezTo>
                <a:cubicBezTo>
                  <a:pt x="1665578" y="874612"/>
                  <a:pt x="1677983" y="878619"/>
                  <a:pt x="1687462" y="906005"/>
                </a:cubicBezTo>
                <a:lnTo>
                  <a:pt x="1687462" y="1458912"/>
                </a:lnTo>
                <a:lnTo>
                  <a:pt x="1413746" y="1458912"/>
                </a:lnTo>
                <a:lnTo>
                  <a:pt x="1276888" y="1458912"/>
                </a:lnTo>
                <a:lnTo>
                  <a:pt x="1276888" y="1456423"/>
                </a:lnTo>
                <a:lnTo>
                  <a:pt x="532755" y="1456423"/>
                </a:lnTo>
                <a:lnTo>
                  <a:pt x="522499" y="1354679"/>
                </a:lnTo>
                <a:cubicBezTo>
                  <a:pt x="474272" y="1119001"/>
                  <a:pt x="265744" y="941715"/>
                  <a:pt x="15809" y="941715"/>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2" name="任意多边形 11"/>
          <p:cNvSpPr/>
          <p:nvPr/>
        </p:nvSpPr>
        <p:spPr>
          <a:xfrm rot="5400000">
            <a:off x="4310387" y="1986099"/>
            <a:ext cx="1458912" cy="1461399"/>
          </a:xfrm>
          <a:custGeom>
            <a:avLst/>
            <a:gdLst>
              <a:gd name="connsiteX0" fmla="*/ 0 w 1458912"/>
              <a:gd name="connsiteY0" fmla="*/ 2488 h 1461399"/>
              <a:gd name="connsiteX1" fmla="*/ 125 w 1458912"/>
              <a:gd name="connsiteY1" fmla="*/ 0 h 1461399"/>
              <a:gd name="connsiteX2" fmla="*/ 957775 w 1458912"/>
              <a:gd name="connsiteY2" fmla="*/ 0 h 1461399"/>
              <a:gd name="connsiteX3" fmla="*/ 957524 w 1458912"/>
              <a:gd name="connsiteY3" fmla="*/ 2489 h 1461399"/>
              <a:gd name="connsiteX4" fmla="*/ 1370487 w 1458912"/>
              <a:gd name="connsiteY4" fmla="*/ 509178 h 1461399"/>
              <a:gd name="connsiteX5" fmla="*/ 1458912 w 1458912"/>
              <a:gd name="connsiteY5" fmla="*/ 518092 h 1461399"/>
              <a:gd name="connsiteX6" fmla="*/ 1458912 w 1458912"/>
              <a:gd name="connsiteY6" fmla="*/ 1461399 h 1461399"/>
              <a:gd name="connsiteX7" fmla="*/ 1458911 w 1458912"/>
              <a:gd name="connsiteY7" fmla="*/ 1461399 h 1461399"/>
              <a:gd name="connsiteX8" fmla="*/ 0 w 1458912"/>
              <a:gd name="connsiteY8" fmla="*/ 2488 h 14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912" h="1461399">
                <a:moveTo>
                  <a:pt x="0" y="2488"/>
                </a:moveTo>
                <a:lnTo>
                  <a:pt x="125" y="0"/>
                </a:lnTo>
                <a:lnTo>
                  <a:pt x="957775" y="0"/>
                </a:lnTo>
                <a:lnTo>
                  <a:pt x="957524" y="2489"/>
                </a:lnTo>
                <a:cubicBezTo>
                  <a:pt x="957524" y="252424"/>
                  <a:pt x="1134809" y="460951"/>
                  <a:pt x="1370487" y="509178"/>
                </a:cubicBezTo>
                <a:lnTo>
                  <a:pt x="1458912" y="518092"/>
                </a:lnTo>
                <a:lnTo>
                  <a:pt x="1458912" y="1461399"/>
                </a:lnTo>
                <a:lnTo>
                  <a:pt x="1458911" y="1461399"/>
                </a:lnTo>
                <a:cubicBezTo>
                  <a:pt x="653177" y="1461399"/>
                  <a:pt x="0" y="808223"/>
                  <a:pt x="0" y="2488"/>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任意多边形 12"/>
          <p:cNvSpPr/>
          <p:nvPr/>
        </p:nvSpPr>
        <p:spPr>
          <a:xfrm rot="5400000">
            <a:off x="4196113" y="3559285"/>
            <a:ext cx="1687462" cy="1461399"/>
          </a:xfrm>
          <a:custGeom>
            <a:avLst/>
            <a:gdLst>
              <a:gd name="connsiteX0" fmla="*/ 0 w 1687462"/>
              <a:gd name="connsiteY0" fmla="*/ 1461399 h 1461399"/>
              <a:gd name="connsiteX1" fmla="*/ 0 w 1687462"/>
              <a:gd name="connsiteY1" fmla="*/ 518093 h 1461399"/>
              <a:gd name="connsiteX2" fmla="*/ 15810 w 1687462"/>
              <a:gd name="connsiteY2" fmla="*/ 519687 h 1461399"/>
              <a:gd name="connsiteX3" fmla="*/ 533007 w 1687462"/>
              <a:gd name="connsiteY3" fmla="*/ 2490 h 1461399"/>
              <a:gd name="connsiteX4" fmla="*/ 532756 w 1687462"/>
              <a:gd name="connsiteY4" fmla="*/ 0 h 1461399"/>
              <a:gd name="connsiteX5" fmla="*/ 1458785 w 1687462"/>
              <a:gd name="connsiteY5" fmla="*/ 0 h 1461399"/>
              <a:gd name="connsiteX6" fmla="*/ 1458818 w 1687462"/>
              <a:gd name="connsiteY6" fmla="*/ 661 h 1461399"/>
              <a:gd name="connsiteX7" fmla="*/ 1687462 w 1687462"/>
              <a:gd name="connsiteY7" fmla="*/ 661 h 1461399"/>
              <a:gd name="connsiteX8" fmla="*/ 1687462 w 1687462"/>
              <a:gd name="connsiteY8" fmla="*/ 553568 h 1461399"/>
              <a:gd name="connsiteX9" fmla="*/ 1632719 w 1687462"/>
              <a:gd name="connsiteY9" fmla="*/ 591890 h 1461399"/>
              <a:gd name="connsiteX10" fmla="*/ 1348140 w 1687462"/>
              <a:gd name="connsiteY10" fmla="*/ 644752 h 1461399"/>
              <a:gd name="connsiteX11" fmla="*/ 1294021 w 1687462"/>
              <a:gd name="connsiteY11" fmla="*/ 675287 h 1461399"/>
              <a:gd name="connsiteX12" fmla="*/ 1238473 w 1687462"/>
              <a:gd name="connsiteY12" fmla="*/ 773966 h 1461399"/>
              <a:gd name="connsiteX13" fmla="*/ 149164 w 1687462"/>
              <a:gd name="connsiteY13" fmla="*/ 1453867 h 14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62" h="1461399">
                <a:moveTo>
                  <a:pt x="0" y="1461399"/>
                </a:moveTo>
                <a:lnTo>
                  <a:pt x="0" y="518093"/>
                </a:lnTo>
                <a:lnTo>
                  <a:pt x="15810" y="519687"/>
                </a:lnTo>
                <a:cubicBezTo>
                  <a:pt x="301450" y="519687"/>
                  <a:pt x="533007" y="288130"/>
                  <a:pt x="533007" y="2490"/>
                </a:cubicBezTo>
                <a:lnTo>
                  <a:pt x="532756" y="0"/>
                </a:lnTo>
                <a:lnTo>
                  <a:pt x="1458785" y="0"/>
                </a:lnTo>
                <a:lnTo>
                  <a:pt x="1458818" y="661"/>
                </a:lnTo>
                <a:lnTo>
                  <a:pt x="1687462" y="661"/>
                </a:lnTo>
                <a:lnTo>
                  <a:pt x="1687462" y="553568"/>
                </a:lnTo>
                <a:cubicBezTo>
                  <a:pt x="1677983" y="580954"/>
                  <a:pt x="1665578" y="584961"/>
                  <a:pt x="1632719" y="591890"/>
                </a:cubicBezTo>
                <a:cubicBezTo>
                  <a:pt x="1535550" y="598733"/>
                  <a:pt x="1429142" y="611734"/>
                  <a:pt x="1348140" y="644752"/>
                </a:cubicBezTo>
                <a:lnTo>
                  <a:pt x="1294021" y="675287"/>
                </a:lnTo>
                <a:lnTo>
                  <a:pt x="1238473" y="773966"/>
                </a:lnTo>
                <a:cubicBezTo>
                  <a:pt x="1005627" y="1146970"/>
                  <a:pt x="608955" y="1407172"/>
                  <a:pt x="149164" y="1453867"/>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5185696" y="5225180"/>
            <a:ext cx="1122240" cy="160319"/>
          </a:xfrm>
          <a:prstGeom prst="roundRect">
            <a:avLst>
              <a:gd name="adj" fmla="val 50000"/>
            </a:avLst>
          </a:pr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8" name="椭圆 17"/>
          <p:cNvSpPr/>
          <p:nvPr/>
        </p:nvSpPr>
        <p:spPr>
          <a:xfrm>
            <a:off x="4246803" y="1920253"/>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9" name="椭圆 18"/>
          <p:cNvSpPr/>
          <p:nvPr/>
        </p:nvSpPr>
        <p:spPr>
          <a:xfrm>
            <a:off x="6838515" y="1931190"/>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0" name="椭圆 19"/>
          <p:cNvSpPr/>
          <p:nvPr/>
        </p:nvSpPr>
        <p:spPr>
          <a:xfrm>
            <a:off x="4236579" y="4547604"/>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1" name="椭圆 20"/>
          <p:cNvSpPr/>
          <p:nvPr/>
        </p:nvSpPr>
        <p:spPr>
          <a:xfrm>
            <a:off x="6864082" y="4534820"/>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25"/>
          <p:cNvGrpSpPr/>
          <p:nvPr/>
        </p:nvGrpSpPr>
        <p:grpSpPr>
          <a:xfrm>
            <a:off x="4929740" y="2557562"/>
            <a:ext cx="426261" cy="409929"/>
            <a:chOff x="9791183" y="5224434"/>
            <a:chExt cx="645684" cy="620945"/>
          </a:xfrm>
          <a:solidFill>
            <a:schemeClr val="bg1"/>
          </a:solidFill>
          <a:effectLst/>
        </p:grpSpPr>
        <p:sp>
          <p:nvSpPr>
            <p:cNvPr id="27"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28"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nvGrpSpPr>
          <p:cNvPr id="3" name="组合 28"/>
          <p:cNvGrpSpPr/>
          <p:nvPr/>
        </p:nvGrpSpPr>
        <p:grpSpPr>
          <a:xfrm>
            <a:off x="6175146" y="2530079"/>
            <a:ext cx="537110" cy="408099"/>
            <a:chOff x="4268086" y="4221191"/>
            <a:chExt cx="509646" cy="387231"/>
          </a:xfrm>
          <a:solidFill>
            <a:schemeClr val="bg1"/>
          </a:solidFill>
          <a:effectLst/>
        </p:grpSpPr>
        <p:sp>
          <p:nvSpPr>
            <p:cNvPr id="30"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1"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nvGrpSpPr>
          <p:cNvPr id="4" name="组合 31"/>
          <p:cNvGrpSpPr/>
          <p:nvPr/>
        </p:nvGrpSpPr>
        <p:grpSpPr>
          <a:xfrm>
            <a:off x="4978374" y="3922026"/>
            <a:ext cx="348973" cy="345374"/>
            <a:chOff x="6967126" y="4092464"/>
            <a:chExt cx="453105" cy="448433"/>
          </a:xfrm>
          <a:solidFill>
            <a:schemeClr val="bg1"/>
          </a:solidFill>
          <a:effectLst/>
        </p:grpSpPr>
        <p:sp>
          <p:nvSpPr>
            <p:cNvPr id="3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nvGrpSpPr>
          <p:cNvPr id="6" name="组合 34"/>
          <p:cNvGrpSpPr/>
          <p:nvPr/>
        </p:nvGrpSpPr>
        <p:grpSpPr>
          <a:xfrm>
            <a:off x="6216379" y="4039285"/>
            <a:ext cx="359341" cy="343667"/>
            <a:chOff x="1004888" y="993775"/>
            <a:chExt cx="2438400" cy="2332038"/>
          </a:xfrm>
          <a:effectLst/>
        </p:grpSpPr>
        <p:sp>
          <p:nvSpPr>
            <p:cNvPr id="36"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7" name="任意多边形 36"/>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sp>
        <p:nvSpPr>
          <p:cNvPr id="39" name="文本框 38"/>
          <p:cNvSpPr txBox="1"/>
          <p:nvPr/>
        </p:nvSpPr>
        <p:spPr>
          <a:xfrm>
            <a:off x="208707" y="872497"/>
            <a:ext cx="4267759" cy="3169285"/>
          </a:xfrm>
          <a:prstGeom prst="rect">
            <a:avLst/>
          </a:prstGeom>
          <a:noFill/>
          <a:effectLst/>
        </p:spPr>
        <p:txBody>
          <a:bodyPr wrap="square" rtlCol="0">
            <a:spAutoFit/>
          </a:bodyPr>
          <a:lstStyle/>
          <a:p>
            <a:r>
              <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Chinese Government Scholarship</a:t>
            </a:r>
          </a:p>
          <a:p>
            <a:r>
              <a:rPr lang="zh-CN" altLang="en-US"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（中国政府奖学金）</a:t>
            </a:r>
            <a:endPar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endParaRPr>
          </a:p>
          <a:p>
            <a:endParaRPr lang="en-US" altLang="zh-CN" sz="1600" dirty="0">
              <a:latin typeface="Times New Roman" panose="02020603050405020304" pitchFamily="18" charset="0"/>
              <a:cs typeface="Times New Roman" panose="02020603050405020304" pitchFamily="18" charset="0"/>
            </a:endParaRPr>
          </a:p>
          <a:p>
            <a:r>
              <a:rPr lang="en-US" altLang="zh-CN" sz="1600" b="1" dirty="0">
                <a:latin typeface="Times New Roman" panose="02020603050405020304" pitchFamily="18" charset="0"/>
                <a:ea typeface="方正姚体" panose="02010601030101010101" pitchFamily="2" charset="-122"/>
                <a:cs typeface="Times New Roman" panose="02020603050405020304" pitchFamily="18" charset="0"/>
              </a:rPr>
              <a:t>Eligibility: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excellent international applicant for undergraduate and postgraduate program</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of FJMU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(FJMU Code:10392)</a:t>
            </a:r>
          </a:p>
          <a:p>
            <a:r>
              <a:rPr lang="en-US" altLang="zh-CN" sz="1600" b="1" dirty="0">
                <a:latin typeface="Times New Roman" panose="02020603050405020304" pitchFamily="18" charset="0"/>
                <a:ea typeface="方正姚体" panose="02010601030101010101" pitchFamily="2" charset="-122"/>
                <a:cs typeface="Times New Roman" panose="02020603050405020304" pitchFamily="18" charset="0"/>
              </a:rPr>
              <a:t>Coverage:  Full Scholarship</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Exempt from tuition fee</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Free accommodation</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Comprehensive medical insurance</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Monthly living allowance(RMB):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2,500</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for Bachelor,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3,000</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for Master,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3,500</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for MD/PhD</a:t>
            </a:r>
          </a:p>
        </p:txBody>
      </p:sp>
      <p:sp>
        <p:nvSpPr>
          <p:cNvPr id="15" name="文本框 14"/>
          <p:cNvSpPr txBox="1"/>
          <p:nvPr/>
        </p:nvSpPr>
        <p:spPr>
          <a:xfrm>
            <a:off x="3902432" y="87849"/>
            <a:ext cx="3688767"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cs typeface="Times New Roman" panose="02020603050405020304" pitchFamily="18" charset="0"/>
              </a:rPr>
              <a:t> Scholarship Programs</a:t>
            </a:r>
          </a:p>
        </p:txBody>
      </p:sp>
      <p:sp>
        <p:nvSpPr>
          <p:cNvPr id="40" name="文本框 39"/>
          <p:cNvSpPr txBox="1"/>
          <p:nvPr/>
        </p:nvSpPr>
        <p:spPr>
          <a:xfrm>
            <a:off x="7393391" y="1044909"/>
            <a:ext cx="4589902" cy="2923877"/>
          </a:xfrm>
          <a:prstGeom prst="rect">
            <a:avLst/>
          </a:prstGeom>
          <a:noFill/>
          <a:effectLst/>
        </p:spPr>
        <p:txBody>
          <a:bodyPr wrap="square" rtlCol="0">
            <a:spAutoFit/>
          </a:bodyPr>
          <a:lstStyle/>
          <a:p>
            <a:r>
              <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Fujian Provincial Government Scholarship</a:t>
            </a:r>
            <a:r>
              <a:rPr lang="zh-CN" altLang="en-US"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（福建省政府奖学金）</a:t>
            </a:r>
            <a:r>
              <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 </a:t>
            </a:r>
          </a:p>
          <a:p>
            <a:endParaRPr lang="en-US" altLang="zh-CN" sz="1600" b="1" dirty="0">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sz="1600" b="1" dirty="0">
                <a:latin typeface="Times New Roman" panose="02020603050405020304" pitchFamily="18" charset="0"/>
                <a:ea typeface="方正姚体" panose="02010601030101010101" pitchFamily="2" charset="-122"/>
                <a:cs typeface="Times New Roman" panose="02020603050405020304" pitchFamily="18" charset="0"/>
              </a:rPr>
              <a:t>Eligibility: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full-time self-funded international students of FJMU with excellent comprehensive scores for admission</a:t>
            </a:r>
          </a:p>
          <a:p>
            <a:endParaRPr lang="en-US" altLang="zh-CN" sz="1600" b="1" dirty="0">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sz="1600" b="1" dirty="0">
                <a:latin typeface="Times New Roman" panose="02020603050405020304" pitchFamily="18" charset="0"/>
                <a:ea typeface="方正姚体" panose="02010601030101010101" pitchFamily="2" charset="-122"/>
                <a:cs typeface="Times New Roman" panose="02020603050405020304" pitchFamily="18" charset="0"/>
              </a:rPr>
              <a:t>Coverage:</a:t>
            </a:r>
            <a:endParaRPr lang="en-US" altLang="zh-CN" sz="1600" dirty="0">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Bachelor: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RMB 35,000</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per academic year</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Master: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RMB 45,000</a:t>
            </a:r>
            <a:r>
              <a:rPr lang="en-US" altLang="zh-CN" sz="1600"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per academic year</a:t>
            </a:r>
          </a:p>
          <a:p>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MD/PhD: </a:t>
            </a:r>
            <a:r>
              <a:rPr lang="en-US" altLang="zh-CN" sz="1600" b="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rPr>
              <a:t>RMB 55,000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per academic year</a:t>
            </a:r>
            <a:endParaRPr lang="en-US" altLang="zh-CN" sz="16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1" name="文本框 40"/>
          <p:cNvSpPr txBox="1"/>
          <p:nvPr/>
        </p:nvSpPr>
        <p:spPr>
          <a:xfrm>
            <a:off x="345904" y="4394633"/>
            <a:ext cx="4123300" cy="2185214"/>
          </a:xfrm>
          <a:prstGeom prst="rect">
            <a:avLst/>
          </a:prstGeom>
          <a:noFill/>
          <a:effectLst/>
        </p:spPr>
        <p:txBody>
          <a:bodyPr wrap="square" rtlCol="0">
            <a:spAutoFit/>
          </a:bodyPr>
          <a:lstStyle/>
          <a:p>
            <a:r>
              <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FJMU Freshmen Scholarship</a:t>
            </a:r>
          </a:p>
          <a:p>
            <a:r>
              <a:rPr lang="zh-CN" altLang="en-US"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（新生奖学金）</a:t>
            </a:r>
            <a:endPar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endParaRPr>
          </a:p>
          <a:p>
            <a:pPr lvl="0"/>
            <a:endParaRPr lang="en-US" altLang="zh-CN" sz="1600" b="1" dirty="0">
              <a:latin typeface="Times New Roman" panose="02020603050405020304" pitchFamily="18" charset="0"/>
              <a:ea typeface="方正姚体" panose="02010601030101010101" pitchFamily="2" charset="-122"/>
              <a:cs typeface="Times New Roman" panose="02020603050405020304" pitchFamily="18" charset="0"/>
            </a:endParaRPr>
          </a:p>
          <a:p>
            <a:pPr fontAlgn="base"/>
            <a:r>
              <a:rPr lang="en-US" altLang="zh-CN" sz="1600" b="1" dirty="0">
                <a:latin typeface="Times New Roman" panose="02020603050405020304" pitchFamily="18" charset="0"/>
                <a:ea typeface="方正姚体" panose="02010601030101010101" pitchFamily="2" charset="-122"/>
                <a:cs typeface="Times New Roman" panose="02020603050405020304" pitchFamily="18" charset="0"/>
              </a:rPr>
              <a:t>Eligibility: </a:t>
            </a:r>
            <a:r>
              <a:rPr lang="en-US" altLang="zh-CN" sz="1600" dirty="0">
                <a:solidFill>
                  <a:prstClr val="black"/>
                </a:solidFill>
                <a:latin typeface="Times New Roman" panose="02020603050405020304" pitchFamily="18" charset="0"/>
                <a:ea typeface="方正姚体" panose="02010601030101010101" pitchFamily="2" charset="-122"/>
                <a:cs typeface="Times New Roman" panose="02020603050405020304" pitchFamily="18" charset="0"/>
              </a:rPr>
              <a:t>international freshman with the comprehensive scores: within the top </a:t>
            </a:r>
            <a:r>
              <a:rPr lang="en-US" altLang="zh-CN" sz="1600" b="1" dirty="0">
                <a:solidFill>
                  <a:prstClr val="black"/>
                </a:solidFill>
                <a:latin typeface="Times New Roman" panose="02020603050405020304" pitchFamily="18" charset="0"/>
                <a:ea typeface="方正姚体" panose="02010601030101010101" pitchFamily="2" charset="-122"/>
                <a:cs typeface="Times New Roman" panose="02020603050405020304" pitchFamily="18" charset="0"/>
              </a:rPr>
              <a:t>30% </a:t>
            </a:r>
            <a:r>
              <a:rPr lang="en-US" altLang="zh-CN" sz="1600" dirty="0">
                <a:solidFill>
                  <a:prstClr val="black"/>
                </a:solidFill>
                <a:latin typeface="Times New Roman" panose="02020603050405020304" pitchFamily="18" charset="0"/>
                <a:ea typeface="方正姚体" panose="02010601030101010101" pitchFamily="2" charset="-122"/>
                <a:cs typeface="Times New Roman" panose="02020603050405020304" pitchFamily="18" charset="0"/>
              </a:rPr>
              <a:t>of freshman candidates;</a:t>
            </a:r>
          </a:p>
          <a:p>
            <a:pPr fontAlgn="base"/>
            <a:r>
              <a:rPr lang="en-US" altLang="zh-CN" sz="1600" dirty="0">
                <a:solidFill>
                  <a:prstClr val="black"/>
                </a:solidFill>
                <a:latin typeface="Times New Roman" panose="02020603050405020304" pitchFamily="18" charset="0"/>
                <a:ea typeface="方正姚体" panose="02010601030101010101" pitchFamily="2" charset="-122"/>
                <a:cs typeface="Times New Roman" panose="02020603050405020304" pitchFamily="18" charset="0"/>
              </a:rPr>
              <a:t>Exempt from tuition fee of the 1st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academic </a:t>
            </a:r>
            <a:r>
              <a:rPr lang="en-US" altLang="zh-CN" sz="1600" dirty="0">
                <a:solidFill>
                  <a:prstClr val="black"/>
                </a:solidFill>
                <a:latin typeface="Times New Roman" panose="02020603050405020304" pitchFamily="18" charset="0"/>
                <a:ea typeface="方正姚体" panose="02010601030101010101" pitchFamily="2" charset="-122"/>
                <a:cs typeface="Times New Roman" panose="02020603050405020304" pitchFamily="18" charset="0"/>
              </a:rPr>
              <a:t>year</a:t>
            </a:r>
            <a:endParaRPr lang="en-US" altLang="zh-CN" sz="16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2" name="文本框 41"/>
          <p:cNvSpPr txBox="1"/>
          <p:nvPr/>
        </p:nvSpPr>
        <p:spPr>
          <a:xfrm>
            <a:off x="7401474" y="4547604"/>
            <a:ext cx="4526364" cy="2308324"/>
          </a:xfrm>
          <a:prstGeom prst="rect">
            <a:avLst/>
          </a:prstGeom>
          <a:noFill/>
          <a:effectLst/>
        </p:spPr>
        <p:txBody>
          <a:bodyPr wrap="square" rtlCol="0">
            <a:spAutoFit/>
          </a:bodyPr>
          <a:lstStyle/>
          <a:p>
            <a:r>
              <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Da Bo Scholarship</a:t>
            </a:r>
            <a:r>
              <a:rPr lang="zh-CN" altLang="en-US"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rPr>
              <a:t>（大博奖学金）</a:t>
            </a:r>
            <a:endParaRPr lang="en-US" altLang="zh-CN" sz="2000" b="1" i="1" u="sng" dirty="0">
              <a:solidFill>
                <a:schemeClr val="tx1">
                  <a:lumMod val="85000"/>
                  <a:lumOff val="15000"/>
                </a:schemeClr>
              </a:solidFill>
              <a:latin typeface="Times New Roman" panose="02020603050405020304" pitchFamily="18" charset="0"/>
              <a:ea typeface="方正姚体" panose="02010601030101010101" pitchFamily="2" charset="-122"/>
              <a:cs typeface="Times New Roman" panose="02020603050405020304" pitchFamily="18" charset="0"/>
            </a:endParaRPr>
          </a:p>
          <a:p>
            <a:pPr fontAlgn="base"/>
            <a:endParaRPr lang="en-US" altLang="zh-CN" sz="2000" b="1" dirty="0">
              <a:latin typeface="Times New Roman" panose="02020603050405020304" pitchFamily="18" charset="0"/>
              <a:ea typeface="方正姚体" panose="02010601030101010101" pitchFamily="2" charset="-122"/>
              <a:cs typeface="Times New Roman" panose="02020603050405020304" pitchFamily="18" charset="0"/>
            </a:endParaRPr>
          </a:p>
          <a:p>
            <a:pPr fontAlgn="base"/>
            <a:r>
              <a:rPr lang="en-US" altLang="zh-CN" sz="1600" b="1" dirty="0">
                <a:latin typeface="Times New Roman" panose="02020603050405020304" pitchFamily="18" charset="0"/>
                <a:ea typeface="方正姚体" panose="02010601030101010101" pitchFamily="2" charset="-122"/>
                <a:cs typeface="Times New Roman" panose="02020603050405020304" pitchFamily="18" charset="0"/>
              </a:rPr>
              <a:t>Eligibility: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Top-ranked freshmen in </a:t>
            </a:r>
            <a:r>
              <a:rPr lang="en-US" altLang="zh-CN" sz="1600" dirty="0">
                <a:solidFill>
                  <a:prstClr val="black"/>
                </a:solidFill>
                <a:latin typeface="Times New Roman" panose="02020603050405020304" pitchFamily="18" charset="0"/>
                <a:ea typeface="方正姚体" panose="02010601030101010101" pitchFamily="2" charset="-122"/>
                <a:cs typeface="Times New Roman" panose="02020603050405020304" pitchFamily="18" charset="0"/>
              </a:rPr>
              <a:t>comprehensive scores for admission</a:t>
            </a:r>
            <a:endParaRPr lang="en-US" altLang="zh-CN" sz="1600" dirty="0">
              <a:latin typeface="Times New Roman" panose="02020603050405020304" pitchFamily="18" charset="0"/>
              <a:ea typeface="方正姚体" panose="02010601030101010101" pitchFamily="2" charset="-122"/>
              <a:cs typeface="Times New Roman" panose="02020603050405020304" pitchFamily="18" charset="0"/>
            </a:endParaRPr>
          </a:p>
          <a:p>
            <a:pPr fontAlgn="base"/>
            <a:endParaRPr lang="en-US" altLang="zh-CN" sz="2000" b="1" dirty="0">
              <a:latin typeface="Times New Roman" panose="02020603050405020304" pitchFamily="18" charset="0"/>
              <a:ea typeface="方正姚体" panose="02010601030101010101" pitchFamily="2" charset="-122"/>
              <a:cs typeface="Times New Roman" panose="02020603050405020304" pitchFamily="18" charset="0"/>
            </a:endParaRPr>
          </a:p>
          <a:p>
            <a:pPr fontAlgn="base"/>
            <a:r>
              <a:rPr lang="en-US" altLang="zh-CN" sz="2000" b="1" dirty="0">
                <a:latin typeface="Times New Roman" panose="02020603050405020304" pitchFamily="18" charset="0"/>
                <a:ea typeface="方正姚体" panose="02010601030101010101" pitchFamily="2" charset="-122"/>
                <a:cs typeface="Times New Roman" panose="02020603050405020304" pitchFamily="18" charset="0"/>
              </a:rPr>
              <a:t>RMB 3,000</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per academic year</a:t>
            </a:r>
          </a:p>
          <a:p>
            <a:pPr fontAlgn="base"/>
            <a:endParaRPr lang="zh-CN" altLang="zh-CN" sz="1600" dirty="0">
              <a:latin typeface="Times New Roman" panose="02020603050405020304" pitchFamily="18" charset="0"/>
              <a:ea typeface="方正姚体" panose="02010601030101010101" pitchFamily="2" charset="-122"/>
              <a:cs typeface="Times New Roman" panose="02020603050405020304" pitchFamily="18" charset="0"/>
            </a:endParaRPr>
          </a:p>
          <a:p>
            <a:pPr algn="ctr"/>
            <a:endParaRPr lang="en-US" altLang="zh-CN" sz="1600" b="1" dirty="0">
              <a:solidFill>
                <a:srgbClr val="4C4B50"/>
              </a:solidFill>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32"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8"/>
          <p:cNvSpPr/>
          <p:nvPr/>
        </p:nvSpPr>
        <p:spPr>
          <a:xfrm>
            <a:off x="4147094" y="1850590"/>
            <a:ext cx="3274525" cy="3251509"/>
          </a:xfrm>
          <a:custGeom>
            <a:avLst/>
            <a:gdLst>
              <a:gd name="connsiteX0" fmla="*/ 363647 w 3717829"/>
              <a:gd name="connsiteY0" fmla="*/ 0 h 3691698"/>
              <a:gd name="connsiteX1" fmla="*/ 594608 w 3717829"/>
              <a:gd name="connsiteY1" fmla="*/ 95667 h 3691698"/>
              <a:gd name="connsiteX2" fmla="*/ 824861 w 3717829"/>
              <a:gd name="connsiteY2" fmla="*/ 325920 h 3691698"/>
              <a:gd name="connsiteX3" fmla="*/ 834004 w 3717829"/>
              <a:gd name="connsiteY3" fmla="*/ 319082 h 3691698"/>
              <a:gd name="connsiteX4" fmla="*/ 1840409 w 3717829"/>
              <a:gd name="connsiteY4" fmla="*/ 11668 h 3691698"/>
              <a:gd name="connsiteX5" fmla="*/ 2846814 w 3717829"/>
              <a:gd name="connsiteY5" fmla="*/ 319082 h 3691698"/>
              <a:gd name="connsiteX6" fmla="*/ 2883363 w 3717829"/>
              <a:gd name="connsiteY6" fmla="*/ 346413 h 3691698"/>
              <a:gd name="connsiteX7" fmla="*/ 3123221 w 3717829"/>
              <a:gd name="connsiteY7" fmla="*/ 106555 h 3691698"/>
              <a:gd name="connsiteX8" fmla="*/ 3585143 w 3717829"/>
              <a:gd name="connsiteY8" fmla="*/ 106555 h 3691698"/>
              <a:gd name="connsiteX9" fmla="*/ 3585143 w 3717829"/>
              <a:gd name="connsiteY9" fmla="*/ 568477 h 3691698"/>
              <a:gd name="connsiteX10" fmla="*/ 3338804 w 3717829"/>
              <a:gd name="connsiteY10" fmla="*/ 814816 h 3691698"/>
              <a:gd name="connsiteX11" fmla="*/ 3423171 w 3717829"/>
              <a:gd name="connsiteY11" fmla="*/ 953689 h 3691698"/>
              <a:gd name="connsiteX12" fmla="*/ 3640423 w 3717829"/>
              <a:gd name="connsiteY12" fmla="*/ 1811682 h 3691698"/>
              <a:gd name="connsiteX13" fmla="*/ 3333009 w 3717829"/>
              <a:gd name="connsiteY13" fmla="*/ 2818087 h 3691698"/>
              <a:gd name="connsiteX14" fmla="*/ 3326172 w 3717829"/>
              <a:gd name="connsiteY14" fmla="*/ 2827231 h 3691698"/>
              <a:gd name="connsiteX15" fmla="*/ 3622162 w 3717829"/>
              <a:gd name="connsiteY15" fmla="*/ 3123221 h 3691698"/>
              <a:gd name="connsiteX16" fmla="*/ 3622162 w 3717829"/>
              <a:gd name="connsiteY16" fmla="*/ 3585143 h 3691698"/>
              <a:gd name="connsiteX17" fmla="*/ 3160240 w 3717829"/>
              <a:gd name="connsiteY17" fmla="*/ 3585143 h 3691698"/>
              <a:gd name="connsiteX18" fmla="*/ 2865446 w 3717829"/>
              <a:gd name="connsiteY18" fmla="*/ 3290349 h 3691698"/>
              <a:gd name="connsiteX19" fmla="*/ 2846814 w 3717829"/>
              <a:gd name="connsiteY19" fmla="*/ 3304282 h 3691698"/>
              <a:gd name="connsiteX20" fmla="*/ 1840409 w 3717829"/>
              <a:gd name="connsiteY20" fmla="*/ 3611696 h 3691698"/>
              <a:gd name="connsiteX21" fmla="*/ 982416 w 3717829"/>
              <a:gd name="connsiteY21" fmla="*/ 3394444 h 3691698"/>
              <a:gd name="connsiteX22" fmla="*/ 843543 w 3717829"/>
              <a:gd name="connsiteY22" fmla="*/ 3310077 h 3691698"/>
              <a:gd name="connsiteX23" fmla="*/ 557589 w 3717829"/>
              <a:gd name="connsiteY23" fmla="*/ 3596031 h 3691698"/>
              <a:gd name="connsiteX24" fmla="*/ 95667 w 3717829"/>
              <a:gd name="connsiteY24" fmla="*/ 3596031 h 3691698"/>
              <a:gd name="connsiteX25" fmla="*/ 95667 w 3717829"/>
              <a:gd name="connsiteY25" fmla="*/ 3134109 h 3691698"/>
              <a:gd name="connsiteX26" fmla="*/ 375140 w 3717829"/>
              <a:gd name="connsiteY26" fmla="*/ 2854636 h 3691698"/>
              <a:gd name="connsiteX27" fmla="*/ 347810 w 3717829"/>
              <a:gd name="connsiteY27" fmla="*/ 2818087 h 3691698"/>
              <a:gd name="connsiteX28" fmla="*/ 40395 w 3717829"/>
              <a:gd name="connsiteY28" fmla="*/ 1811682 h 3691698"/>
              <a:gd name="connsiteX29" fmla="*/ 347810 w 3717829"/>
              <a:gd name="connsiteY29" fmla="*/ 805277 h 3691698"/>
              <a:gd name="connsiteX30" fmla="*/ 361742 w 3717829"/>
              <a:gd name="connsiteY30" fmla="*/ 786645 h 3691698"/>
              <a:gd name="connsiteX31" fmla="*/ 132686 w 3717829"/>
              <a:gd name="connsiteY31" fmla="*/ 557589 h 3691698"/>
              <a:gd name="connsiteX32" fmla="*/ 132686 w 3717829"/>
              <a:gd name="connsiteY32" fmla="*/ 95667 h 3691698"/>
              <a:gd name="connsiteX33" fmla="*/ 363647 w 3717829"/>
              <a:gd name="connsiteY33" fmla="*/ 0 h 36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17829" h="3691698">
                <a:moveTo>
                  <a:pt x="363647" y="0"/>
                </a:moveTo>
                <a:cubicBezTo>
                  <a:pt x="447239" y="0"/>
                  <a:pt x="530830" y="31889"/>
                  <a:pt x="594608" y="95667"/>
                </a:cubicBezTo>
                <a:lnTo>
                  <a:pt x="824861" y="325920"/>
                </a:lnTo>
                <a:lnTo>
                  <a:pt x="834004" y="319082"/>
                </a:lnTo>
                <a:cubicBezTo>
                  <a:pt x="1121289" y="124997"/>
                  <a:pt x="1467614" y="11668"/>
                  <a:pt x="1840409" y="11668"/>
                </a:cubicBezTo>
                <a:cubicBezTo>
                  <a:pt x="2213204" y="11668"/>
                  <a:pt x="2559530" y="124997"/>
                  <a:pt x="2846814" y="319082"/>
                </a:cubicBezTo>
                <a:lnTo>
                  <a:pt x="2883363" y="346413"/>
                </a:lnTo>
                <a:lnTo>
                  <a:pt x="3123221" y="106555"/>
                </a:lnTo>
                <a:cubicBezTo>
                  <a:pt x="3250778" y="-21001"/>
                  <a:pt x="3457587" y="-21001"/>
                  <a:pt x="3585143" y="106555"/>
                </a:cubicBezTo>
                <a:cubicBezTo>
                  <a:pt x="3712700" y="234112"/>
                  <a:pt x="3712700" y="440921"/>
                  <a:pt x="3585143" y="568477"/>
                </a:cubicBezTo>
                <a:lnTo>
                  <a:pt x="3338804" y="814816"/>
                </a:lnTo>
                <a:lnTo>
                  <a:pt x="3423171" y="953689"/>
                </a:lnTo>
                <a:cubicBezTo>
                  <a:pt x="3561723" y="1208739"/>
                  <a:pt x="3640423" y="1501020"/>
                  <a:pt x="3640423" y="1811682"/>
                </a:cubicBezTo>
                <a:cubicBezTo>
                  <a:pt x="3640423" y="2184477"/>
                  <a:pt x="3527094" y="2530803"/>
                  <a:pt x="3333009" y="2818087"/>
                </a:cubicBezTo>
                <a:lnTo>
                  <a:pt x="3326172" y="2827231"/>
                </a:lnTo>
                <a:lnTo>
                  <a:pt x="3622162" y="3123221"/>
                </a:lnTo>
                <a:cubicBezTo>
                  <a:pt x="3749719" y="3250778"/>
                  <a:pt x="3749719" y="3457587"/>
                  <a:pt x="3622162" y="3585143"/>
                </a:cubicBezTo>
                <a:cubicBezTo>
                  <a:pt x="3494606" y="3712700"/>
                  <a:pt x="3287797" y="3712700"/>
                  <a:pt x="3160240" y="3585143"/>
                </a:cubicBezTo>
                <a:lnTo>
                  <a:pt x="2865446" y="3290349"/>
                </a:lnTo>
                <a:lnTo>
                  <a:pt x="2846814" y="3304282"/>
                </a:lnTo>
                <a:cubicBezTo>
                  <a:pt x="2559530" y="3498367"/>
                  <a:pt x="2213204" y="3611696"/>
                  <a:pt x="1840409" y="3611696"/>
                </a:cubicBezTo>
                <a:cubicBezTo>
                  <a:pt x="1529747" y="3611696"/>
                  <a:pt x="1237466" y="3532996"/>
                  <a:pt x="982416" y="3394444"/>
                </a:cubicBezTo>
                <a:lnTo>
                  <a:pt x="843543" y="3310077"/>
                </a:lnTo>
                <a:lnTo>
                  <a:pt x="557589" y="3596031"/>
                </a:lnTo>
                <a:cubicBezTo>
                  <a:pt x="430033" y="3723588"/>
                  <a:pt x="223224" y="3723588"/>
                  <a:pt x="95667" y="3596031"/>
                </a:cubicBezTo>
                <a:cubicBezTo>
                  <a:pt x="-31890" y="3468475"/>
                  <a:pt x="-31890" y="3261666"/>
                  <a:pt x="95667" y="3134109"/>
                </a:cubicBezTo>
                <a:lnTo>
                  <a:pt x="375140" y="2854636"/>
                </a:lnTo>
                <a:lnTo>
                  <a:pt x="347810" y="2818087"/>
                </a:lnTo>
                <a:cubicBezTo>
                  <a:pt x="153724" y="2530803"/>
                  <a:pt x="40395" y="2184477"/>
                  <a:pt x="40395" y="1811682"/>
                </a:cubicBezTo>
                <a:cubicBezTo>
                  <a:pt x="40395" y="1438887"/>
                  <a:pt x="153724" y="1092561"/>
                  <a:pt x="347810" y="805277"/>
                </a:cubicBezTo>
                <a:lnTo>
                  <a:pt x="361742" y="786645"/>
                </a:lnTo>
                <a:lnTo>
                  <a:pt x="132686" y="557589"/>
                </a:lnTo>
                <a:cubicBezTo>
                  <a:pt x="5129" y="430033"/>
                  <a:pt x="5129" y="223224"/>
                  <a:pt x="132686" y="95667"/>
                </a:cubicBezTo>
                <a:cubicBezTo>
                  <a:pt x="196465" y="31889"/>
                  <a:pt x="280056" y="0"/>
                  <a:pt x="363647" y="0"/>
                </a:cubicBezTo>
                <a:close/>
              </a:path>
            </a:pathLst>
          </a:custGeom>
          <a:noFill/>
          <a:ln>
            <a:solidFill>
              <a:srgbClr val="4C4B5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0" name="任意多边形 9"/>
          <p:cNvSpPr/>
          <p:nvPr/>
        </p:nvSpPr>
        <p:spPr>
          <a:xfrm rot="5400000">
            <a:off x="5769361" y="1988649"/>
            <a:ext cx="1458787" cy="1456424"/>
          </a:xfrm>
          <a:custGeom>
            <a:avLst/>
            <a:gdLst>
              <a:gd name="connsiteX0" fmla="*/ 0 w 1458787"/>
              <a:gd name="connsiteY0" fmla="*/ 1456424 h 1456424"/>
              <a:gd name="connsiteX1" fmla="*/ 7407 w 1458787"/>
              <a:gd name="connsiteY1" fmla="*/ 1309746 h 1456424"/>
              <a:gd name="connsiteX2" fmla="*/ 1458786 w 1458787"/>
              <a:gd name="connsiteY2" fmla="*/ 0 h 1456424"/>
              <a:gd name="connsiteX3" fmla="*/ 1458787 w 1458787"/>
              <a:gd name="connsiteY3" fmla="*/ 0 h 1456424"/>
              <a:gd name="connsiteX4" fmla="*/ 1458787 w 1458787"/>
              <a:gd name="connsiteY4" fmla="*/ 943309 h 1456424"/>
              <a:gd name="connsiteX5" fmla="*/ 1370362 w 1458787"/>
              <a:gd name="connsiteY5" fmla="*/ 952223 h 1456424"/>
              <a:gd name="connsiteX6" fmla="*/ 967906 w 1458787"/>
              <a:gd name="connsiteY6" fmla="*/ 1354679 h 1456424"/>
              <a:gd name="connsiteX7" fmla="*/ 957650 w 1458787"/>
              <a:gd name="connsiteY7" fmla="*/ 1456424 h 14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787" h="1456424">
                <a:moveTo>
                  <a:pt x="0" y="1456424"/>
                </a:moveTo>
                <a:lnTo>
                  <a:pt x="7407" y="1309746"/>
                </a:lnTo>
                <a:cubicBezTo>
                  <a:pt x="82118" y="574082"/>
                  <a:pt x="703410" y="0"/>
                  <a:pt x="1458786" y="0"/>
                </a:cubicBezTo>
                <a:lnTo>
                  <a:pt x="1458787" y="0"/>
                </a:lnTo>
                <a:lnTo>
                  <a:pt x="1458787" y="943309"/>
                </a:lnTo>
                <a:lnTo>
                  <a:pt x="1370362" y="952223"/>
                </a:lnTo>
                <a:cubicBezTo>
                  <a:pt x="1168353" y="993561"/>
                  <a:pt x="1009243" y="1152670"/>
                  <a:pt x="967906" y="1354679"/>
                </a:cubicBezTo>
                <a:lnTo>
                  <a:pt x="957650" y="1456424"/>
                </a:ln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1" name="任意多边形 10"/>
          <p:cNvSpPr/>
          <p:nvPr/>
        </p:nvSpPr>
        <p:spPr>
          <a:xfrm rot="5400000">
            <a:off x="5653779" y="3560529"/>
            <a:ext cx="1687462" cy="1458912"/>
          </a:xfrm>
          <a:custGeom>
            <a:avLst/>
            <a:gdLst>
              <a:gd name="connsiteX0" fmla="*/ 0 w 1687462"/>
              <a:gd name="connsiteY0" fmla="*/ 943309 h 1458912"/>
              <a:gd name="connsiteX1" fmla="*/ 0 w 1687462"/>
              <a:gd name="connsiteY1" fmla="*/ 0 h 1458912"/>
              <a:gd name="connsiteX2" fmla="*/ 139960 w 1687462"/>
              <a:gd name="connsiteY2" fmla="*/ 6628 h 1458912"/>
              <a:gd name="connsiteX3" fmla="*/ 1187840 w 1687462"/>
              <a:gd name="connsiteY3" fmla="*/ 611687 h 1458912"/>
              <a:gd name="connsiteX4" fmla="*/ 1288379 w 1687462"/>
              <a:gd name="connsiteY4" fmla="*/ 781104 h 1458912"/>
              <a:gd name="connsiteX5" fmla="*/ 1348139 w 1687462"/>
              <a:gd name="connsiteY5" fmla="*/ 814823 h 1458912"/>
              <a:gd name="connsiteX6" fmla="*/ 1632719 w 1687462"/>
              <a:gd name="connsiteY6" fmla="*/ 867683 h 1458912"/>
              <a:gd name="connsiteX7" fmla="*/ 1687462 w 1687462"/>
              <a:gd name="connsiteY7" fmla="*/ 906005 h 1458912"/>
              <a:gd name="connsiteX8" fmla="*/ 1687462 w 1687462"/>
              <a:gd name="connsiteY8" fmla="*/ 1458912 h 1458912"/>
              <a:gd name="connsiteX9" fmla="*/ 1413746 w 1687462"/>
              <a:gd name="connsiteY9" fmla="*/ 1458912 h 1458912"/>
              <a:gd name="connsiteX10" fmla="*/ 1276888 w 1687462"/>
              <a:gd name="connsiteY10" fmla="*/ 1458912 h 1458912"/>
              <a:gd name="connsiteX11" fmla="*/ 1276888 w 1687462"/>
              <a:gd name="connsiteY11" fmla="*/ 1456423 h 1458912"/>
              <a:gd name="connsiteX12" fmla="*/ 532755 w 1687462"/>
              <a:gd name="connsiteY12" fmla="*/ 1456423 h 1458912"/>
              <a:gd name="connsiteX13" fmla="*/ 522499 w 1687462"/>
              <a:gd name="connsiteY13" fmla="*/ 1354679 h 1458912"/>
              <a:gd name="connsiteX14" fmla="*/ 15809 w 1687462"/>
              <a:gd name="connsiteY14" fmla="*/ 941715 h 14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7462" h="1458912">
                <a:moveTo>
                  <a:pt x="0" y="943309"/>
                </a:moveTo>
                <a:lnTo>
                  <a:pt x="0" y="0"/>
                </a:lnTo>
                <a:lnTo>
                  <a:pt x="139960" y="6628"/>
                </a:lnTo>
                <a:cubicBezTo>
                  <a:pt x="571799" y="47730"/>
                  <a:pt x="948752" y="277077"/>
                  <a:pt x="1187840" y="611687"/>
                </a:cubicBezTo>
                <a:lnTo>
                  <a:pt x="1288379" y="781104"/>
                </a:lnTo>
                <a:lnTo>
                  <a:pt x="1348139" y="814823"/>
                </a:lnTo>
                <a:cubicBezTo>
                  <a:pt x="1429142" y="847839"/>
                  <a:pt x="1535550" y="860841"/>
                  <a:pt x="1632719" y="867683"/>
                </a:cubicBezTo>
                <a:cubicBezTo>
                  <a:pt x="1665578" y="874612"/>
                  <a:pt x="1677983" y="878619"/>
                  <a:pt x="1687462" y="906005"/>
                </a:cubicBezTo>
                <a:lnTo>
                  <a:pt x="1687462" y="1458912"/>
                </a:lnTo>
                <a:lnTo>
                  <a:pt x="1413746" y="1458912"/>
                </a:lnTo>
                <a:lnTo>
                  <a:pt x="1276888" y="1458912"/>
                </a:lnTo>
                <a:lnTo>
                  <a:pt x="1276888" y="1456423"/>
                </a:lnTo>
                <a:lnTo>
                  <a:pt x="532755" y="1456423"/>
                </a:lnTo>
                <a:lnTo>
                  <a:pt x="522499" y="1354679"/>
                </a:lnTo>
                <a:cubicBezTo>
                  <a:pt x="474272" y="1119001"/>
                  <a:pt x="265744" y="941715"/>
                  <a:pt x="15809" y="941715"/>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2" name="任意多边形 11"/>
          <p:cNvSpPr/>
          <p:nvPr/>
        </p:nvSpPr>
        <p:spPr>
          <a:xfrm rot="5400000">
            <a:off x="4310387" y="1986099"/>
            <a:ext cx="1458912" cy="1461399"/>
          </a:xfrm>
          <a:custGeom>
            <a:avLst/>
            <a:gdLst>
              <a:gd name="connsiteX0" fmla="*/ 0 w 1458912"/>
              <a:gd name="connsiteY0" fmla="*/ 2488 h 1461399"/>
              <a:gd name="connsiteX1" fmla="*/ 125 w 1458912"/>
              <a:gd name="connsiteY1" fmla="*/ 0 h 1461399"/>
              <a:gd name="connsiteX2" fmla="*/ 957775 w 1458912"/>
              <a:gd name="connsiteY2" fmla="*/ 0 h 1461399"/>
              <a:gd name="connsiteX3" fmla="*/ 957524 w 1458912"/>
              <a:gd name="connsiteY3" fmla="*/ 2489 h 1461399"/>
              <a:gd name="connsiteX4" fmla="*/ 1370487 w 1458912"/>
              <a:gd name="connsiteY4" fmla="*/ 509178 h 1461399"/>
              <a:gd name="connsiteX5" fmla="*/ 1458912 w 1458912"/>
              <a:gd name="connsiteY5" fmla="*/ 518092 h 1461399"/>
              <a:gd name="connsiteX6" fmla="*/ 1458912 w 1458912"/>
              <a:gd name="connsiteY6" fmla="*/ 1461399 h 1461399"/>
              <a:gd name="connsiteX7" fmla="*/ 1458911 w 1458912"/>
              <a:gd name="connsiteY7" fmla="*/ 1461399 h 1461399"/>
              <a:gd name="connsiteX8" fmla="*/ 0 w 1458912"/>
              <a:gd name="connsiteY8" fmla="*/ 2488 h 14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912" h="1461399">
                <a:moveTo>
                  <a:pt x="0" y="2488"/>
                </a:moveTo>
                <a:lnTo>
                  <a:pt x="125" y="0"/>
                </a:lnTo>
                <a:lnTo>
                  <a:pt x="957775" y="0"/>
                </a:lnTo>
                <a:lnTo>
                  <a:pt x="957524" y="2489"/>
                </a:lnTo>
                <a:cubicBezTo>
                  <a:pt x="957524" y="252424"/>
                  <a:pt x="1134809" y="460951"/>
                  <a:pt x="1370487" y="509178"/>
                </a:cubicBezTo>
                <a:lnTo>
                  <a:pt x="1458912" y="518092"/>
                </a:lnTo>
                <a:lnTo>
                  <a:pt x="1458912" y="1461399"/>
                </a:lnTo>
                <a:lnTo>
                  <a:pt x="1458911" y="1461399"/>
                </a:lnTo>
                <a:cubicBezTo>
                  <a:pt x="653177" y="1461399"/>
                  <a:pt x="0" y="808223"/>
                  <a:pt x="0" y="2488"/>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任意多边形 12"/>
          <p:cNvSpPr/>
          <p:nvPr/>
        </p:nvSpPr>
        <p:spPr>
          <a:xfrm rot="5400000">
            <a:off x="4196113" y="3559285"/>
            <a:ext cx="1687462" cy="1461399"/>
          </a:xfrm>
          <a:custGeom>
            <a:avLst/>
            <a:gdLst>
              <a:gd name="connsiteX0" fmla="*/ 0 w 1687462"/>
              <a:gd name="connsiteY0" fmla="*/ 1461399 h 1461399"/>
              <a:gd name="connsiteX1" fmla="*/ 0 w 1687462"/>
              <a:gd name="connsiteY1" fmla="*/ 518093 h 1461399"/>
              <a:gd name="connsiteX2" fmla="*/ 15810 w 1687462"/>
              <a:gd name="connsiteY2" fmla="*/ 519687 h 1461399"/>
              <a:gd name="connsiteX3" fmla="*/ 533007 w 1687462"/>
              <a:gd name="connsiteY3" fmla="*/ 2490 h 1461399"/>
              <a:gd name="connsiteX4" fmla="*/ 532756 w 1687462"/>
              <a:gd name="connsiteY4" fmla="*/ 0 h 1461399"/>
              <a:gd name="connsiteX5" fmla="*/ 1458785 w 1687462"/>
              <a:gd name="connsiteY5" fmla="*/ 0 h 1461399"/>
              <a:gd name="connsiteX6" fmla="*/ 1458818 w 1687462"/>
              <a:gd name="connsiteY6" fmla="*/ 661 h 1461399"/>
              <a:gd name="connsiteX7" fmla="*/ 1687462 w 1687462"/>
              <a:gd name="connsiteY7" fmla="*/ 661 h 1461399"/>
              <a:gd name="connsiteX8" fmla="*/ 1687462 w 1687462"/>
              <a:gd name="connsiteY8" fmla="*/ 553568 h 1461399"/>
              <a:gd name="connsiteX9" fmla="*/ 1632719 w 1687462"/>
              <a:gd name="connsiteY9" fmla="*/ 591890 h 1461399"/>
              <a:gd name="connsiteX10" fmla="*/ 1348140 w 1687462"/>
              <a:gd name="connsiteY10" fmla="*/ 644752 h 1461399"/>
              <a:gd name="connsiteX11" fmla="*/ 1294021 w 1687462"/>
              <a:gd name="connsiteY11" fmla="*/ 675287 h 1461399"/>
              <a:gd name="connsiteX12" fmla="*/ 1238473 w 1687462"/>
              <a:gd name="connsiteY12" fmla="*/ 773966 h 1461399"/>
              <a:gd name="connsiteX13" fmla="*/ 149164 w 1687462"/>
              <a:gd name="connsiteY13" fmla="*/ 1453867 h 14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62" h="1461399">
                <a:moveTo>
                  <a:pt x="0" y="1461399"/>
                </a:moveTo>
                <a:lnTo>
                  <a:pt x="0" y="518093"/>
                </a:lnTo>
                <a:lnTo>
                  <a:pt x="15810" y="519687"/>
                </a:lnTo>
                <a:cubicBezTo>
                  <a:pt x="301450" y="519687"/>
                  <a:pt x="533007" y="288130"/>
                  <a:pt x="533007" y="2490"/>
                </a:cubicBezTo>
                <a:lnTo>
                  <a:pt x="532756" y="0"/>
                </a:lnTo>
                <a:lnTo>
                  <a:pt x="1458785" y="0"/>
                </a:lnTo>
                <a:lnTo>
                  <a:pt x="1458818" y="661"/>
                </a:lnTo>
                <a:lnTo>
                  <a:pt x="1687462" y="661"/>
                </a:lnTo>
                <a:lnTo>
                  <a:pt x="1687462" y="553568"/>
                </a:lnTo>
                <a:cubicBezTo>
                  <a:pt x="1677983" y="580954"/>
                  <a:pt x="1665578" y="584961"/>
                  <a:pt x="1632719" y="591890"/>
                </a:cubicBezTo>
                <a:cubicBezTo>
                  <a:pt x="1535550" y="598733"/>
                  <a:pt x="1429142" y="611734"/>
                  <a:pt x="1348140" y="644752"/>
                </a:cubicBezTo>
                <a:lnTo>
                  <a:pt x="1294021" y="675287"/>
                </a:lnTo>
                <a:lnTo>
                  <a:pt x="1238473" y="773966"/>
                </a:lnTo>
                <a:cubicBezTo>
                  <a:pt x="1005627" y="1146970"/>
                  <a:pt x="608955" y="1407172"/>
                  <a:pt x="149164" y="1453867"/>
                </a:cubicBezTo>
                <a:close/>
              </a:path>
            </a:pathLst>
          </a:cu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5185696" y="5225180"/>
            <a:ext cx="1122240" cy="160319"/>
          </a:xfrm>
          <a:prstGeom prst="roundRect">
            <a:avLst>
              <a:gd name="adj" fmla="val 50000"/>
            </a:avLst>
          </a:prstGeom>
          <a:gradFill>
            <a:gsLst>
              <a:gs pos="0">
                <a:srgbClr val="0F2437"/>
              </a:gs>
              <a:gs pos="100000">
                <a:srgbClr val="284D7A"/>
              </a:gs>
            </a:gsLst>
            <a:lin ang="1800000" scaled="0"/>
          </a:gradFill>
          <a:ln w="6350">
            <a:solidFill>
              <a:schemeClr val="bg1">
                <a:alpha val="3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8" name="椭圆 17"/>
          <p:cNvSpPr/>
          <p:nvPr/>
        </p:nvSpPr>
        <p:spPr>
          <a:xfrm>
            <a:off x="4246803" y="1920253"/>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9" name="椭圆 18"/>
          <p:cNvSpPr/>
          <p:nvPr/>
        </p:nvSpPr>
        <p:spPr>
          <a:xfrm>
            <a:off x="6838515" y="1931190"/>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0" name="椭圆 19"/>
          <p:cNvSpPr/>
          <p:nvPr/>
        </p:nvSpPr>
        <p:spPr>
          <a:xfrm>
            <a:off x="4236579" y="4547604"/>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21" name="椭圆 20"/>
          <p:cNvSpPr/>
          <p:nvPr/>
        </p:nvSpPr>
        <p:spPr>
          <a:xfrm>
            <a:off x="6864082" y="4534820"/>
            <a:ext cx="472994" cy="472994"/>
          </a:xfrm>
          <a:prstGeom prst="ellipse">
            <a:avLst/>
          </a:prstGeom>
          <a:gradFill>
            <a:gsLst>
              <a:gs pos="0">
                <a:srgbClr val="0F2437"/>
              </a:gs>
              <a:gs pos="100000">
                <a:srgbClr val="284D7A"/>
              </a:gs>
            </a:gsLst>
            <a:lin ang="18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grpSp>
        <p:nvGrpSpPr>
          <p:cNvPr id="2" name="组合 25"/>
          <p:cNvGrpSpPr/>
          <p:nvPr/>
        </p:nvGrpSpPr>
        <p:grpSpPr>
          <a:xfrm>
            <a:off x="4929740" y="2557562"/>
            <a:ext cx="426261" cy="409929"/>
            <a:chOff x="9791183" y="5224434"/>
            <a:chExt cx="645684" cy="620945"/>
          </a:xfrm>
          <a:solidFill>
            <a:schemeClr val="bg1"/>
          </a:solidFill>
          <a:effectLst/>
        </p:grpSpPr>
        <p:sp>
          <p:nvSpPr>
            <p:cNvPr id="27" name="Oval 131"/>
            <p:cNvSpPr>
              <a:spLocks noChangeArrowheads="1"/>
            </p:cNvSpPr>
            <p:nvPr/>
          </p:nvSpPr>
          <p:spPr bwMode="auto">
            <a:xfrm>
              <a:off x="9968746" y="5224434"/>
              <a:ext cx="290558" cy="294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28" name="Freeform 134"/>
            <p:cNvSpPr/>
            <p:nvPr/>
          </p:nvSpPr>
          <p:spPr bwMode="auto">
            <a:xfrm>
              <a:off x="9791183" y="5564604"/>
              <a:ext cx="645684" cy="280775"/>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nvGrpSpPr>
          <p:cNvPr id="3" name="组合 28"/>
          <p:cNvGrpSpPr/>
          <p:nvPr/>
        </p:nvGrpSpPr>
        <p:grpSpPr>
          <a:xfrm>
            <a:off x="6175146" y="2530079"/>
            <a:ext cx="537110" cy="408099"/>
            <a:chOff x="4268086" y="4221191"/>
            <a:chExt cx="509646" cy="387231"/>
          </a:xfrm>
          <a:solidFill>
            <a:schemeClr val="bg1"/>
          </a:solidFill>
          <a:effectLst/>
        </p:grpSpPr>
        <p:sp>
          <p:nvSpPr>
            <p:cNvPr id="30"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1"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nvGrpSpPr>
          <p:cNvPr id="4" name="组合 31"/>
          <p:cNvGrpSpPr/>
          <p:nvPr/>
        </p:nvGrpSpPr>
        <p:grpSpPr>
          <a:xfrm>
            <a:off x="4978374" y="3922026"/>
            <a:ext cx="348973" cy="345374"/>
            <a:chOff x="6967126" y="4092464"/>
            <a:chExt cx="453105" cy="448433"/>
          </a:xfrm>
          <a:solidFill>
            <a:schemeClr val="bg1"/>
          </a:solidFill>
          <a:effectLst/>
        </p:grpSpPr>
        <p:sp>
          <p:nvSpPr>
            <p:cNvPr id="3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nvGrpSpPr>
          <p:cNvPr id="6" name="组合 34"/>
          <p:cNvGrpSpPr/>
          <p:nvPr/>
        </p:nvGrpSpPr>
        <p:grpSpPr>
          <a:xfrm>
            <a:off x="6216379" y="4039285"/>
            <a:ext cx="359341" cy="343667"/>
            <a:chOff x="1004888" y="993775"/>
            <a:chExt cx="2438400" cy="2332038"/>
          </a:xfrm>
          <a:effectLst/>
        </p:grpSpPr>
        <p:sp>
          <p:nvSpPr>
            <p:cNvPr id="36"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7" name="任意多边形 36"/>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sp>
        <p:nvSpPr>
          <p:cNvPr id="39" name="文本框 38"/>
          <p:cNvSpPr txBox="1"/>
          <p:nvPr/>
        </p:nvSpPr>
        <p:spPr>
          <a:xfrm>
            <a:off x="125617" y="1850565"/>
            <a:ext cx="3706645" cy="2154436"/>
          </a:xfrm>
          <a:prstGeom prst="rect">
            <a:avLst/>
          </a:prstGeom>
          <a:noFill/>
          <a:effectLst/>
        </p:spPr>
        <p:txBody>
          <a:bodyPr wrap="square" rtlCol="0">
            <a:spAutoFit/>
          </a:bodyPr>
          <a:lstStyle/>
          <a:p>
            <a:r>
              <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rPr>
              <a:t>FJMU Outstanding International Student Scholarship</a:t>
            </a:r>
          </a:p>
          <a:p>
            <a:r>
              <a:rPr lang="zh-CN" altLang="en-US" sz="2000" b="1" i="1" u="sng" dirty="0">
                <a:latin typeface="Times New Roman" panose="02020603050405020304" pitchFamily="18" charset="0"/>
                <a:ea typeface="方正姚体" panose="02010601030101010101" pitchFamily="2" charset="-122"/>
                <a:cs typeface="Times New Roman" panose="02020603050405020304" pitchFamily="18" charset="0"/>
              </a:rPr>
              <a:t>（优秀来华留学生奖学金）</a:t>
            </a:r>
            <a:endPar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endParaRPr>
          </a:p>
          <a:p>
            <a:endParaRPr lang="en-US" altLang="zh-CN" sz="2000" i="1" u="sng" dirty="0">
              <a:effectLst>
                <a:outerShdw blurRad="38100" dist="38100" dir="2700000" algn="tl">
                  <a:srgbClr val="000000">
                    <a:alpha val="43137"/>
                  </a:srgbClr>
                </a:outerShdw>
              </a:effectLst>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b="1" dirty="0">
                <a:latin typeface="Times New Roman" panose="02020603050405020304" pitchFamily="18" charset="0"/>
                <a:ea typeface="方正姚体" panose="02010601030101010101" pitchFamily="2" charset="-122"/>
                <a:cs typeface="Times New Roman" panose="02020603050405020304" pitchFamily="18" charset="0"/>
              </a:rPr>
              <a:t>1/3,1/2 </a:t>
            </a:r>
            <a:r>
              <a:rPr lang="en-US" altLang="zh-CN" dirty="0">
                <a:latin typeface="Times New Roman" panose="02020603050405020304" pitchFamily="18" charset="0"/>
                <a:ea typeface="方正姚体" panose="02010601030101010101" pitchFamily="2" charset="-122"/>
                <a:cs typeface="Times New Roman" panose="02020603050405020304" pitchFamily="18" charset="0"/>
              </a:rPr>
              <a:t>to</a:t>
            </a:r>
            <a:r>
              <a:rPr lang="en-US" altLang="zh-CN" b="1" dirty="0">
                <a:latin typeface="Times New Roman" panose="02020603050405020304" pitchFamily="18" charset="0"/>
                <a:ea typeface="方正姚体" panose="02010601030101010101" pitchFamily="2" charset="-122"/>
                <a:cs typeface="Times New Roman" panose="02020603050405020304" pitchFamily="18" charset="0"/>
              </a:rPr>
              <a:t> full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tuition fees per academic year at three levels respectively </a:t>
            </a:r>
            <a:endParaRPr lang="zh-CN" altLang="en-US" sz="1600" dirty="0">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5" name="文本框 14"/>
          <p:cNvSpPr txBox="1"/>
          <p:nvPr/>
        </p:nvSpPr>
        <p:spPr>
          <a:xfrm>
            <a:off x="3902432" y="87849"/>
            <a:ext cx="3688767"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cs typeface="Times New Roman" panose="02020603050405020304" pitchFamily="18" charset="0"/>
              </a:rPr>
              <a:t> Scholarship Programs</a:t>
            </a:r>
          </a:p>
        </p:txBody>
      </p:sp>
      <p:sp>
        <p:nvSpPr>
          <p:cNvPr id="38" name="文本框 37"/>
          <p:cNvSpPr txBox="1"/>
          <p:nvPr/>
        </p:nvSpPr>
        <p:spPr>
          <a:xfrm>
            <a:off x="7804513" y="1850565"/>
            <a:ext cx="4365778" cy="1600438"/>
          </a:xfrm>
          <a:prstGeom prst="rect">
            <a:avLst/>
          </a:prstGeom>
          <a:noFill/>
          <a:effectLst/>
        </p:spPr>
        <p:txBody>
          <a:bodyPr wrap="square" rtlCol="0">
            <a:spAutoFit/>
          </a:bodyPr>
          <a:lstStyle/>
          <a:p>
            <a:r>
              <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rPr>
              <a:t>FJMU Academic Progress Scholarship</a:t>
            </a:r>
          </a:p>
          <a:p>
            <a:r>
              <a:rPr lang="zh-CN" altLang="en-US" sz="2000" b="1" i="1" u="sng" dirty="0">
                <a:latin typeface="Times New Roman" panose="02020603050405020304" pitchFamily="18" charset="0"/>
                <a:ea typeface="方正姚体" panose="02010601030101010101" pitchFamily="2" charset="-122"/>
                <a:cs typeface="Times New Roman" panose="02020603050405020304" pitchFamily="18" charset="0"/>
              </a:rPr>
              <a:t>（学业进步奖学金）</a:t>
            </a:r>
            <a:endPar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endParaRPr>
          </a:p>
          <a:p>
            <a:endParaRPr lang="en-US" altLang="zh-CN" sz="2000" i="1" u="sng" dirty="0">
              <a:effectLst>
                <a:outerShdw blurRad="38100" dist="38100" dir="2700000" algn="tl">
                  <a:srgbClr val="000000">
                    <a:alpha val="43137"/>
                  </a:srgbClr>
                </a:outerShdw>
              </a:effectLst>
              <a:latin typeface="Times New Roman" panose="02020603050405020304" pitchFamily="18" charset="0"/>
              <a:ea typeface="方正姚体" panose="02010601030101010101" pitchFamily="2" charset="-122"/>
              <a:cs typeface="Times New Roman" panose="02020603050405020304" pitchFamily="18" charset="0"/>
            </a:endParaRPr>
          </a:p>
          <a:p>
            <a:endParaRPr lang="en-US" altLang="zh-CN" dirty="0">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sz="2000" b="1" dirty="0">
                <a:latin typeface="Times New Roman" panose="02020603050405020304" pitchFamily="18" charset="0"/>
                <a:ea typeface="方正姚体" panose="02010601030101010101" pitchFamily="2" charset="-122"/>
                <a:cs typeface="Times New Roman" panose="02020603050405020304" pitchFamily="18" charset="0"/>
              </a:rPr>
              <a:t>RMB1000</a:t>
            </a:r>
            <a:r>
              <a:rPr lang="en-US" altLang="zh-CN" sz="2000" dirty="0">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per academic year</a:t>
            </a:r>
            <a:endParaRPr lang="zh-CN" altLang="en-US" sz="1600" dirty="0">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3" name="文本框 42"/>
          <p:cNvSpPr txBox="1"/>
          <p:nvPr/>
        </p:nvSpPr>
        <p:spPr>
          <a:xfrm>
            <a:off x="125617" y="3937567"/>
            <a:ext cx="3931009" cy="1323439"/>
          </a:xfrm>
          <a:prstGeom prst="rect">
            <a:avLst/>
          </a:prstGeom>
          <a:noFill/>
          <a:effectLst/>
        </p:spPr>
        <p:txBody>
          <a:bodyPr wrap="square" rtlCol="0">
            <a:spAutoFit/>
          </a:bodyPr>
          <a:lstStyle/>
          <a:p>
            <a:r>
              <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rPr>
              <a:t>FJMU Excellent Intern Scholarship</a:t>
            </a:r>
            <a:r>
              <a:rPr lang="zh-CN" altLang="en-US" sz="2000" b="1" i="1" u="sng" dirty="0">
                <a:latin typeface="Times New Roman" panose="02020603050405020304" pitchFamily="18" charset="0"/>
                <a:ea typeface="方正姚体" panose="02010601030101010101" pitchFamily="2" charset="-122"/>
                <a:cs typeface="Times New Roman" panose="02020603050405020304" pitchFamily="18" charset="0"/>
              </a:rPr>
              <a:t>（优秀实习生奖学金）</a:t>
            </a:r>
            <a:endPar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endParaRPr>
          </a:p>
          <a:p>
            <a:endParaRPr lang="en-US" altLang="zh-CN" sz="2000" i="1" u="sng" dirty="0">
              <a:effectLst>
                <a:outerShdw blurRad="38100" dist="38100" dir="2700000" algn="tl">
                  <a:srgbClr val="000000">
                    <a:alpha val="43137"/>
                  </a:srgbClr>
                </a:outerShdw>
              </a:effectLst>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sz="2000" b="1" dirty="0">
                <a:latin typeface="Times New Roman" panose="02020603050405020304" pitchFamily="18" charset="0"/>
                <a:ea typeface="方正姚体" panose="02010601030101010101" pitchFamily="2" charset="-122"/>
                <a:cs typeface="Times New Roman" panose="02020603050405020304" pitchFamily="18" charset="0"/>
              </a:rPr>
              <a:t>RMB2000</a:t>
            </a:r>
            <a:r>
              <a:rPr lang="en-US" altLang="zh-CN" sz="2000" dirty="0">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per academic year</a:t>
            </a:r>
            <a:endParaRPr lang="zh-CN" altLang="en-US" sz="1600" dirty="0">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4" name="文本框 43"/>
          <p:cNvSpPr txBox="1"/>
          <p:nvPr/>
        </p:nvSpPr>
        <p:spPr>
          <a:xfrm>
            <a:off x="7804513" y="3937566"/>
            <a:ext cx="4106466" cy="1877437"/>
          </a:xfrm>
          <a:prstGeom prst="rect">
            <a:avLst/>
          </a:prstGeom>
          <a:noFill/>
          <a:effectLst/>
        </p:spPr>
        <p:txBody>
          <a:bodyPr wrap="square" rtlCol="0">
            <a:spAutoFit/>
          </a:bodyPr>
          <a:lstStyle/>
          <a:p>
            <a:r>
              <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rPr>
              <a:t>FJMU Chinese Learning Scholarship</a:t>
            </a:r>
          </a:p>
          <a:p>
            <a:r>
              <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rPr>
              <a:t>(</a:t>
            </a:r>
            <a:r>
              <a:rPr lang="zh-CN" altLang="en-US" sz="2000" b="1" i="1" u="sng" dirty="0">
                <a:latin typeface="Times New Roman" panose="02020603050405020304" pitchFamily="18" charset="0"/>
                <a:ea typeface="方正姚体" panose="02010601030101010101" pitchFamily="2" charset="-122"/>
                <a:cs typeface="Times New Roman" panose="02020603050405020304" pitchFamily="18" charset="0"/>
              </a:rPr>
              <a:t>汉语奖学金）</a:t>
            </a:r>
            <a:endParaRPr lang="en-US" altLang="zh-CN" sz="2000" b="1" i="1" u="sng" dirty="0">
              <a:latin typeface="Times New Roman" panose="02020603050405020304" pitchFamily="18" charset="0"/>
              <a:ea typeface="方正姚体" panose="02010601030101010101" pitchFamily="2" charset="-122"/>
              <a:cs typeface="Times New Roman" panose="02020603050405020304" pitchFamily="18" charset="0"/>
            </a:endParaRPr>
          </a:p>
          <a:p>
            <a:endParaRPr lang="en-US" altLang="zh-CN" sz="2000" i="1" u="sng" dirty="0">
              <a:effectLst>
                <a:outerShdw blurRad="38100" dist="38100" dir="2700000" algn="tl">
                  <a:srgbClr val="000000">
                    <a:alpha val="43137"/>
                  </a:srgbClr>
                </a:outerShdw>
              </a:effectLst>
              <a:latin typeface="Times New Roman" panose="02020603050405020304" pitchFamily="18" charset="0"/>
              <a:ea typeface="方正姚体" panose="02010601030101010101" pitchFamily="2" charset="-122"/>
              <a:cs typeface="Times New Roman" panose="02020603050405020304" pitchFamily="18" charset="0"/>
            </a:endParaRPr>
          </a:p>
          <a:p>
            <a:r>
              <a:rPr lang="en-US" altLang="zh-CN" sz="2000" b="1" dirty="0">
                <a:latin typeface="Times New Roman" panose="02020603050405020304" pitchFamily="18" charset="0"/>
                <a:ea typeface="方正姚体" panose="02010601030101010101" pitchFamily="2" charset="-122"/>
                <a:cs typeface="Times New Roman" panose="02020603050405020304" pitchFamily="18" charset="0"/>
              </a:rPr>
              <a:t>RMB600-1400</a:t>
            </a:r>
            <a:r>
              <a:rPr lang="en-US" altLang="zh-CN" sz="1600" dirty="0">
                <a:latin typeface="Times New Roman" panose="02020603050405020304" pitchFamily="18" charset="0"/>
                <a:ea typeface="方正姚体" panose="02010601030101010101" pitchFamily="2" charset="-122"/>
                <a:cs typeface="Times New Roman" panose="02020603050405020304" pitchFamily="18" charset="0"/>
              </a:rPr>
              <a:t> per academic year at respective levels of HSK</a:t>
            </a:r>
            <a:endParaRPr lang="zh-CN" altLang="en-US" sz="1600" dirty="0">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29" name="文本框 44"/>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6" name="副标题 2"/>
          <p:cNvSpPr txBox="1"/>
          <p:nvPr/>
        </p:nvSpPr>
        <p:spPr>
          <a:xfrm>
            <a:off x="1106629" y="5650668"/>
            <a:ext cx="8768123" cy="191733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CN" sz="3900" b="1" i="0" u="none" strike="noStrike" kern="1200" cap="none" spc="0" normalizeH="0" baseline="0" noProof="0" dirty="0">
              <a:ln>
                <a:noFill/>
              </a:ln>
              <a:solidFill>
                <a:schemeClr val="tx2"/>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
        <p:nvSpPr>
          <p:cNvPr id="9" name="TextBox 8"/>
          <p:cNvSpPr txBox="1"/>
          <p:nvPr/>
        </p:nvSpPr>
        <p:spPr>
          <a:xfrm>
            <a:off x="6949664" y="5351690"/>
            <a:ext cx="236668" cy="246221"/>
          </a:xfrm>
          <a:prstGeom prst="rect">
            <a:avLst/>
          </a:prstGeom>
          <a:noFill/>
        </p:spPr>
        <p:txBody>
          <a:bodyPr wrap="square" rtlCol="0" anchor="t">
            <a:spAutoFit/>
          </a:bodyPr>
          <a:lstStyle/>
          <a:p>
            <a:pPr algn="ctr"/>
            <a:r>
              <a:rPr lang="zh-CN" altLang="en-US" sz="1000" b="1" dirty="0">
                <a:solidFill>
                  <a:schemeClr val="bg1"/>
                </a:solidFill>
                <a:latin typeface="方正姚体" panose="02010601030101010101" pitchFamily="2" charset="-122"/>
                <a:ea typeface="方正姚体" panose="02010601030101010101" pitchFamily="2" charset="-122"/>
                <a:sym typeface="+mn-ea"/>
              </a:rPr>
              <a:t>√</a:t>
            </a:r>
          </a:p>
        </p:txBody>
      </p:sp>
      <p:sp>
        <p:nvSpPr>
          <p:cNvPr id="8" name="圆角矩形 7"/>
          <p:cNvSpPr/>
          <p:nvPr/>
        </p:nvSpPr>
        <p:spPr>
          <a:xfrm>
            <a:off x="7091575" y="6134442"/>
            <a:ext cx="2340832" cy="49131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副标题 2"/>
          <p:cNvSpPr txBox="1"/>
          <p:nvPr/>
        </p:nvSpPr>
        <p:spPr>
          <a:xfrm>
            <a:off x="7067998" y="5114137"/>
            <a:ext cx="4673628" cy="1542605"/>
          </a:xfrm>
        </p:spPr>
        <p:txBody>
          <a:bodyPr>
            <a:noAutofit/>
          </a:bodyPr>
          <a:lstStyle/>
          <a:p>
            <a:pPr lvl="0">
              <a:lnSpc>
                <a:spcPct val="90000"/>
              </a:lnSpc>
              <a:spcBef>
                <a:spcPts val="1000"/>
              </a:spcBef>
              <a:defRPr/>
            </a:pPr>
            <a:r>
              <a:rPr lang="en-US" altLang="zh-CN" sz="2800" dirty="0">
                <a:solidFill>
                  <a:srgbClr val="44546A"/>
                </a:solidFill>
                <a:latin typeface="Impact" panose="020B0806030902050204" pitchFamily="34" charset="0"/>
                <a:sym typeface="+mn-ea"/>
              </a:rPr>
              <a:t>▲ Introduction of OEC</a:t>
            </a:r>
            <a:endParaRPr kumimoji="0" lang="en-US" altLang="zh-CN" sz="2800" i="0" u="none" strike="noStrike" kern="1200" cap="none" spc="0" normalizeH="0" noProof="0" dirty="0">
              <a:ln>
                <a:noFill/>
              </a:ln>
              <a:solidFill>
                <a:srgbClr val="44546A"/>
              </a:solidFill>
              <a:uLnTx/>
              <a:uFillTx/>
              <a:latin typeface="Impact" panose="020B0806030902050204" pitchFamily="34" charset="0"/>
              <a:sym typeface="+mn-ea"/>
            </a:endParaRPr>
          </a:p>
          <a:p>
            <a:pPr lvl="0">
              <a:lnSpc>
                <a:spcPct val="90000"/>
              </a:lnSpc>
              <a:spcBef>
                <a:spcPts val="1000"/>
              </a:spcBef>
              <a:defRPr/>
            </a:pPr>
            <a:r>
              <a:rPr lang="en-US" altLang="zh-CN" sz="2800" dirty="0">
                <a:solidFill>
                  <a:srgbClr val="44546A"/>
                </a:solidFill>
                <a:latin typeface="Impact" panose="020B0806030902050204" pitchFamily="34" charset="0"/>
                <a:sym typeface="+mn-ea"/>
              </a:rPr>
              <a:t>▲ Admissions &amp; </a:t>
            </a:r>
            <a:r>
              <a:rPr kumimoji="0" lang="en-US" altLang="zh-CN" sz="2800" i="0" u="none" strike="noStrike" kern="1200" cap="none" spc="0" normalizeH="0" noProof="0" dirty="0">
                <a:ln>
                  <a:noFill/>
                </a:ln>
                <a:solidFill>
                  <a:srgbClr val="44546A"/>
                </a:solidFill>
                <a:uLnTx/>
                <a:uFillTx/>
                <a:latin typeface="Impact" panose="020B0806030902050204" pitchFamily="34" charset="0"/>
                <a:ea typeface="+mn-ea"/>
                <a:cs typeface="+mn-cs"/>
                <a:sym typeface="+mn-ea"/>
              </a:rPr>
              <a:t>Scholarships </a:t>
            </a:r>
          </a:p>
          <a:p>
            <a:pPr lvl="0">
              <a:lnSpc>
                <a:spcPct val="90000"/>
              </a:lnSpc>
              <a:spcBef>
                <a:spcPts val="1000"/>
              </a:spcBef>
              <a:defRPr/>
            </a:pPr>
            <a:r>
              <a:rPr lang="en-US" altLang="zh-CN" sz="2800" dirty="0">
                <a:solidFill>
                  <a:srgbClr val="FFFFFF"/>
                </a:solidFill>
                <a:latin typeface="Impact" panose="020B0806030902050204" pitchFamily="34" charset="0"/>
                <a:sym typeface="+mn-ea"/>
              </a:rPr>
              <a:t>▲ </a:t>
            </a:r>
            <a:r>
              <a:rPr kumimoji="0" lang="en-US" altLang="zh-CN" sz="2800" i="0" u="none" strike="noStrike" kern="1200" cap="none" spc="0" normalizeH="0" noProof="0" dirty="0">
                <a:ln>
                  <a:noFill/>
                </a:ln>
                <a:solidFill>
                  <a:srgbClr val="FFFFFF"/>
                </a:solidFill>
                <a:uLnTx/>
                <a:uFillTx/>
                <a:latin typeface="Impact" panose="020B0806030902050204" pitchFamily="34" charset="0"/>
                <a:ea typeface="+mn-ea"/>
                <a:cs typeface="+mn-cs"/>
                <a:sym typeface="+mn-ea"/>
              </a:rPr>
              <a:t>Life in FJMU</a:t>
            </a:r>
            <a:endParaRPr kumimoji="0" lang="en-US" altLang="zh-CN" sz="2800" i="0" u="none" strike="noStrike" kern="1200" cap="none" spc="0" normalizeH="0" baseline="0" noProof="0" dirty="0">
              <a:ln>
                <a:noFill/>
              </a:ln>
              <a:solidFill>
                <a:srgbClr val="FFFFFF"/>
              </a:solidFill>
              <a:uLnTx/>
              <a:uFillTx/>
              <a:latin typeface="Impact" panose="020B0806030902050204" pitchFamily="34" charset="0"/>
              <a:ea typeface="+mn-ea"/>
              <a:cs typeface="+mn-cs"/>
              <a:sym typeface="+mn-ea"/>
            </a:endParaRPr>
          </a:p>
        </p:txBody>
      </p:sp>
      <p:sp>
        <p:nvSpPr>
          <p:cNvPr id="10" name="副标题 2"/>
          <p:cNvSpPr txBox="1"/>
          <p:nvPr/>
        </p:nvSpPr>
        <p:spPr>
          <a:xfrm>
            <a:off x="3021299" y="4253404"/>
            <a:ext cx="9249949" cy="1519603"/>
          </a:xfrm>
        </p:spPr>
        <p:txBody>
          <a:bodyPr>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Part </a:t>
            </a:r>
            <a:r>
              <a:rPr lang="en-US" altLang="zh-CN" sz="6000" dirty="0">
                <a:solidFill>
                  <a:schemeClr val="bg1"/>
                </a:solidFill>
                <a:effectLst>
                  <a:outerShdw blurRad="50800" dist="25400" dir="2700000" algn="tl" rotWithShape="0">
                    <a:prstClr val="black">
                      <a:alpha val="40000"/>
                    </a:prstClr>
                  </a:outerShdw>
                </a:effectLst>
                <a:latin typeface="Impact" panose="020B0806030902050204" pitchFamily="34" charset="0"/>
              </a:rPr>
              <a:t>II</a:t>
            </a: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 </a:t>
            </a:r>
            <a:r>
              <a:rPr kumimoji="0" lang="en-US" altLang="zh-CN" sz="6000" b="0"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International Education</a:t>
            </a:r>
            <a:endParaRPr kumimoji="0" lang="en-US" altLang="zh-CN" sz="6000" b="1"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117" y="3976182"/>
            <a:ext cx="3775527" cy="2186493"/>
          </a:xfrm>
          <a:prstGeom prst="rect">
            <a:avLst/>
          </a:prstGeom>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828" y="3974656"/>
            <a:ext cx="3282029" cy="2188019"/>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06" y="1145415"/>
            <a:ext cx="10749951" cy="2626926"/>
          </a:xfrm>
          <a:prstGeom prst="rect">
            <a:avLst/>
          </a:prstGeom>
          <a:effectLst>
            <a:outerShdw blurRad="50800" dist="38100" dir="2700000" algn="tl" rotWithShape="0">
              <a:prstClr val="black">
                <a:alpha val="40000"/>
              </a:prstClr>
            </a:outerShdw>
          </a:effec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06" y="3974656"/>
            <a:ext cx="3282027" cy="2188019"/>
          </a:xfrm>
          <a:prstGeom prst="rect">
            <a:avLst/>
          </a:prstGeom>
          <a:effectLst>
            <a:outerShdw blurRad="50800" dist="38100" dir="2700000" algn="tl" rotWithShape="0">
              <a:prstClr val="black">
                <a:alpha val="40000"/>
              </a:prstClr>
            </a:outerShdw>
          </a:effectLst>
        </p:spPr>
      </p:pic>
      <p:sp>
        <p:nvSpPr>
          <p:cNvPr id="8"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9" name="文本框 15"/>
          <p:cNvSpPr txBox="1"/>
          <p:nvPr/>
        </p:nvSpPr>
        <p:spPr>
          <a:xfrm>
            <a:off x="5001962" y="108097"/>
            <a:ext cx="1558440"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rPr>
              <a:t>Facilities</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448405" y="129175"/>
            <a:ext cx="2645276"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rPr>
              <a:t>FJMU Facilities</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614" y="3959328"/>
            <a:ext cx="4377957" cy="2584982"/>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4614" y="1090237"/>
            <a:ext cx="4377957" cy="2685452"/>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731" y="1090237"/>
            <a:ext cx="4281018" cy="2685452"/>
          </a:xfrm>
          <a:prstGeom prst="rect">
            <a:avLst/>
          </a:prstGeom>
          <a:ln>
            <a:noFill/>
          </a:ln>
          <a:effectLst>
            <a:outerShdw blurRad="50800" dist="38100" dir="2700000" algn="tl" rotWithShape="0">
              <a:prstClr val="black">
                <a:alpha val="40000"/>
              </a:prstClr>
            </a:outerShdw>
          </a:effectLst>
        </p:spPr>
      </p:pic>
      <p:pic>
        <p:nvPicPr>
          <p:cNvPr id="8" name="图片 7"/>
          <p:cNvPicPr>
            <a:picLocks noChangeAspect="1"/>
          </p:cNvPicPr>
          <p:nvPr/>
        </p:nvPicPr>
        <p:blipFill>
          <a:blip r:embed="rId6" cstate="print"/>
          <a:stretch>
            <a:fillRect/>
          </a:stretch>
        </p:blipFill>
        <p:spPr>
          <a:xfrm>
            <a:off x="1340731" y="3959328"/>
            <a:ext cx="4281018" cy="2585094"/>
          </a:xfrm>
          <a:prstGeom prst="rect">
            <a:avLst/>
          </a:prstGeom>
          <a:noFill/>
          <a:ln>
            <a:noFill/>
          </a:ln>
          <a:effectLst>
            <a:outerShdw blurRad="50800" dist="38100" dir="2700000" algn="tl" rotWithShape="0">
              <a:prstClr val="black">
                <a:alpha val="40000"/>
              </a:prstClr>
            </a:outerShdw>
            <a:softEdge rad="63500"/>
          </a:effectLst>
        </p:spPr>
      </p:pic>
      <p:sp>
        <p:nvSpPr>
          <p:cNvPr id="9"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5676" y="1044128"/>
            <a:ext cx="3256922" cy="2439304"/>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143" y="1044128"/>
            <a:ext cx="3705432" cy="2458906"/>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207" y="3725642"/>
            <a:ext cx="3735835" cy="2496237"/>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85143" y="3725642"/>
            <a:ext cx="3705432" cy="2496237"/>
          </a:xfrm>
          <a:prstGeom prst="rect">
            <a:avLst/>
          </a:prstGeom>
          <a:ln w="3175" cap="sq">
            <a:solidFill>
              <a:schemeClr val="bg2">
                <a:lumMod val="75000"/>
              </a:schemeClr>
            </a:solidFill>
            <a:prstDash val="solid"/>
            <a:miter lim="800000"/>
            <a:headEnd/>
            <a:tailEnd/>
          </a:ln>
          <a:effectLst>
            <a:glow rad="139700">
              <a:schemeClr val="accent3">
                <a:satMod val="175000"/>
                <a:alpha val="40000"/>
              </a:schemeClr>
            </a:glow>
            <a:outerShdw blurRad="50800" dist="38100" dir="2700000" algn="tl" rotWithShape="0">
              <a:srgbClr val="000000">
                <a:alpha val="43000"/>
              </a:srgbClr>
            </a:outerShdw>
          </a:effec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730" y="1003457"/>
            <a:ext cx="3531311" cy="2479975"/>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5676" y="3719124"/>
            <a:ext cx="3346109" cy="2502756"/>
          </a:xfrm>
          <a:prstGeom prst="rect">
            <a:avLst/>
          </a:prstGeom>
          <a:effectLst>
            <a:outerShdw blurRad="50800" dist="38100" dir="2700000" algn="tl" rotWithShape="0">
              <a:prstClr val="black">
                <a:alpha val="40000"/>
              </a:prstClr>
            </a:outerShdw>
          </a:effectLst>
        </p:spPr>
      </p:pic>
      <p:sp>
        <p:nvSpPr>
          <p:cNvPr id="12"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3" name="文本框 15"/>
          <p:cNvSpPr txBox="1"/>
          <p:nvPr/>
        </p:nvSpPr>
        <p:spPr>
          <a:xfrm>
            <a:off x="4956906" y="112901"/>
            <a:ext cx="2561920"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rPr>
              <a:t>Study in FJMU</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668892" y="87849"/>
            <a:ext cx="2561920" cy="52322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rPr>
              <a:t>Study in FJMU</a:t>
            </a:r>
          </a:p>
        </p:txBody>
      </p:sp>
      <p:pic>
        <p:nvPicPr>
          <p:cNvPr id="15" name="图片 14" descr="IMG_2942"/>
          <p:cNvPicPr>
            <a:picLocks noChangeAspect="1"/>
          </p:cNvPicPr>
          <p:nvPr/>
        </p:nvPicPr>
        <p:blipFill>
          <a:blip r:embed="rId3" cstate="print"/>
          <a:stretch>
            <a:fillRect/>
          </a:stretch>
        </p:blipFill>
        <p:spPr>
          <a:xfrm>
            <a:off x="3615456" y="2698367"/>
            <a:ext cx="3732017" cy="3732017"/>
          </a:xfrm>
          <a:prstGeom prst="rect">
            <a:avLst/>
          </a:prstGeom>
        </p:spPr>
      </p:pic>
      <p:pic>
        <p:nvPicPr>
          <p:cNvPr id="17" name="图片 16" descr="微信图片_20201229113716"/>
          <p:cNvPicPr>
            <a:picLocks noChangeAspect="1"/>
          </p:cNvPicPr>
          <p:nvPr/>
        </p:nvPicPr>
        <p:blipFill>
          <a:blip r:embed="rId4" cstate="print"/>
          <a:stretch>
            <a:fillRect/>
          </a:stretch>
        </p:blipFill>
        <p:spPr>
          <a:xfrm>
            <a:off x="209006" y="1373729"/>
            <a:ext cx="3254957" cy="3254957"/>
          </a:xfrm>
          <a:prstGeom prst="rect">
            <a:avLst/>
          </a:prstGeom>
        </p:spPr>
      </p:pic>
      <p:pic>
        <p:nvPicPr>
          <p:cNvPr id="18" name="图片 17" descr="课堂小测"/>
          <p:cNvPicPr>
            <a:picLocks noChangeAspect="1"/>
          </p:cNvPicPr>
          <p:nvPr/>
        </p:nvPicPr>
        <p:blipFill>
          <a:blip r:embed="rId5" cstate="print"/>
          <a:stretch>
            <a:fillRect/>
          </a:stretch>
        </p:blipFill>
        <p:spPr>
          <a:xfrm>
            <a:off x="7777779" y="1512559"/>
            <a:ext cx="1904103" cy="3917944"/>
          </a:xfrm>
          <a:prstGeom prst="rect">
            <a:avLst/>
          </a:prstGeom>
        </p:spPr>
      </p:pic>
      <p:pic>
        <p:nvPicPr>
          <p:cNvPr id="19" name="图片 18" descr="小打卡2"/>
          <p:cNvPicPr>
            <a:picLocks noChangeAspect="1"/>
          </p:cNvPicPr>
          <p:nvPr/>
        </p:nvPicPr>
        <p:blipFill>
          <a:blip r:embed="rId6" cstate="print"/>
          <a:stretch>
            <a:fillRect/>
          </a:stretch>
        </p:blipFill>
        <p:spPr>
          <a:xfrm>
            <a:off x="9960685" y="1373316"/>
            <a:ext cx="2071237" cy="4486917"/>
          </a:xfrm>
          <a:prstGeom prst="rect">
            <a:avLst/>
          </a:prstGeom>
        </p:spPr>
      </p:pic>
      <p:sp>
        <p:nvSpPr>
          <p:cNvPr id="26" name="矩形 25"/>
          <p:cNvSpPr/>
          <p:nvPr/>
        </p:nvSpPr>
        <p:spPr>
          <a:xfrm>
            <a:off x="1709281" y="879294"/>
            <a:ext cx="8251636" cy="460375"/>
          </a:xfrm>
          <a:prstGeom prst="rect">
            <a:avLst/>
          </a:prstGeom>
          <a:noFill/>
        </p:spPr>
        <p:txBody>
          <a:bodyPr wrap="square" lIns="91440" tIns="45720" rIns="91440" bIns="45720">
            <a:spAutoFit/>
          </a:bodyPr>
          <a:lstStyle/>
          <a:p>
            <a:pPr algn="ctr"/>
            <a:r>
              <a:rPr lang="en-US" altLang="zh-CN" sz="2400" b="1" dirty="0">
                <a:ln w="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teaching is conducted both online &amp; offline</a:t>
            </a:r>
            <a:endParaRPr lang="zh-CN" altLang="en-US" sz="2400" b="1" cap="none" spc="0" dirty="0">
              <a:ln w="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0" name="文本框 15"/>
          <p:cNvSpPr txBox="1"/>
          <p:nvPr/>
        </p:nvSpPr>
        <p:spPr>
          <a:xfrm>
            <a:off x="4115033" y="114935"/>
            <a:ext cx="3293915" cy="523220"/>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rPr>
              <a:t>Academic Activities </a:t>
            </a:r>
          </a:p>
        </p:txBody>
      </p:sp>
      <p:pic>
        <p:nvPicPr>
          <p:cNvPr id="6" name="图片 5" descr="C:/Users/dell/AppData/Local/Temp/picturecompress_20220428133724/output_1.jpgoutput_1"/>
          <p:cNvPicPr>
            <a:picLocks noChangeAspect="1"/>
          </p:cNvPicPr>
          <p:nvPr/>
        </p:nvPicPr>
        <p:blipFill>
          <a:blip r:embed="rId3"/>
          <a:srcRect t="9916" b="8903"/>
          <a:stretch>
            <a:fillRect/>
          </a:stretch>
        </p:blipFill>
        <p:spPr>
          <a:xfrm>
            <a:off x="1438314" y="822263"/>
            <a:ext cx="4334471" cy="2684267"/>
          </a:xfrm>
          <a:prstGeom prst="rect">
            <a:avLst/>
          </a:prstGeom>
        </p:spPr>
      </p:pic>
      <p:pic>
        <p:nvPicPr>
          <p:cNvPr id="14" name="图片 13" descr="e524d747a9a9a76e11ecae6d01e588d"/>
          <p:cNvPicPr>
            <a:picLocks noChangeAspect="1"/>
          </p:cNvPicPr>
          <p:nvPr/>
        </p:nvPicPr>
        <p:blipFill>
          <a:blip r:embed="rId4"/>
          <a:srcRect t="24067"/>
          <a:stretch>
            <a:fillRect/>
          </a:stretch>
        </p:blipFill>
        <p:spPr>
          <a:xfrm>
            <a:off x="6936553" y="3677523"/>
            <a:ext cx="3033318" cy="2684267"/>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8483" y="3690638"/>
            <a:ext cx="4334470" cy="265803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6151" y="822263"/>
            <a:ext cx="3577208" cy="2684267"/>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6" name="副标题 2"/>
          <p:cNvSpPr txBox="1"/>
          <p:nvPr/>
        </p:nvSpPr>
        <p:spPr>
          <a:xfrm>
            <a:off x="1106629" y="5650668"/>
            <a:ext cx="8768123" cy="191733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CN" sz="3900" b="1" i="0" u="none" strike="noStrike" kern="1200" cap="none" spc="0" normalizeH="0" baseline="0" noProof="0" dirty="0">
              <a:ln>
                <a:noFill/>
              </a:ln>
              <a:solidFill>
                <a:schemeClr val="tx2"/>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
        <p:nvSpPr>
          <p:cNvPr id="9" name="TextBox 8"/>
          <p:cNvSpPr txBox="1"/>
          <p:nvPr/>
        </p:nvSpPr>
        <p:spPr>
          <a:xfrm>
            <a:off x="6949664" y="5351690"/>
            <a:ext cx="236668" cy="246221"/>
          </a:xfrm>
          <a:prstGeom prst="rect">
            <a:avLst/>
          </a:prstGeom>
          <a:noFill/>
        </p:spPr>
        <p:txBody>
          <a:bodyPr wrap="square" rtlCol="0" anchor="t">
            <a:spAutoFit/>
          </a:bodyPr>
          <a:lstStyle/>
          <a:p>
            <a:pPr algn="ctr"/>
            <a:r>
              <a:rPr lang="zh-CN" altLang="en-US" sz="1000" b="1" dirty="0">
                <a:solidFill>
                  <a:schemeClr val="bg1"/>
                </a:solidFill>
                <a:latin typeface="方正姚体" panose="02010601030101010101" pitchFamily="2" charset="-122"/>
                <a:ea typeface="方正姚体" panose="02010601030101010101" pitchFamily="2" charset="-122"/>
                <a:sym typeface="+mn-ea"/>
              </a:rPr>
              <a:t>√</a:t>
            </a:r>
          </a:p>
        </p:txBody>
      </p:sp>
      <p:sp>
        <p:nvSpPr>
          <p:cNvPr id="10" name="副标题 2"/>
          <p:cNvSpPr txBox="1"/>
          <p:nvPr/>
        </p:nvSpPr>
        <p:spPr>
          <a:xfrm>
            <a:off x="3240755" y="4714998"/>
            <a:ext cx="8768365" cy="1519603"/>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Part </a:t>
            </a:r>
            <a:r>
              <a:rPr lang="en-US" altLang="zh-CN" sz="6000" dirty="0">
                <a:solidFill>
                  <a:schemeClr val="bg1"/>
                </a:solidFill>
                <a:effectLst>
                  <a:outerShdw blurRad="50800" dist="25400" dir="2700000" algn="tl" rotWithShape="0">
                    <a:prstClr val="black">
                      <a:alpha val="40000"/>
                    </a:prstClr>
                  </a:outerShdw>
                </a:effectLst>
                <a:latin typeface="Impact" panose="020B0806030902050204" pitchFamily="34" charset="0"/>
              </a:rPr>
              <a:t>I</a:t>
            </a:r>
            <a:r>
              <a:rPr kumimoji="0" lang="en-US" altLang="zh-CN" sz="6000" b="0" i="0" u="none" strike="noStrike" kern="1200" cap="none" spc="0" normalizeH="0" baseline="0" noProof="0" dirty="0">
                <a:ln>
                  <a:noFill/>
                </a:ln>
                <a:solidFill>
                  <a:schemeClr val="bg1"/>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 </a:t>
            </a:r>
            <a:r>
              <a:rPr kumimoji="0" lang="en-US" altLang="zh-CN" sz="6000" b="0"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rPr>
              <a:t>Introduction of FJMU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6500" b="1"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rPr>
              <a:t>                     学校概况</a:t>
            </a:r>
            <a:endParaRPr kumimoji="0" lang="en-US" altLang="zh-CN" sz="6500" b="1" i="0" u="none" strike="noStrike" kern="1200" cap="none" spc="0" normalizeH="0" baseline="0" noProof="0" dirty="0">
              <a:ln>
                <a:noFill/>
              </a:ln>
              <a:solidFill>
                <a:srgbClr val="44546A"/>
              </a:solidFill>
              <a:effectLst>
                <a:outerShdw blurRad="50800" dist="25400" dir="2700000" algn="tl" rotWithShape="0">
                  <a:prstClr val="black">
                    <a:alpha val="40000"/>
                  </a:prstClr>
                </a:outerShdw>
              </a:effectLst>
              <a:uLnTx/>
              <a:uFillTx/>
              <a:latin typeface="Impact" panose="020B0806030902050204" pitchFamily="34" charset="0"/>
              <a:ea typeface="+mn-ea"/>
              <a:cs typeface="+mn-cs"/>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253" y="1576169"/>
            <a:ext cx="3175208" cy="2383347"/>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667" y="1575109"/>
            <a:ext cx="3403900" cy="2382730"/>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1416" y="1575109"/>
            <a:ext cx="3406296" cy="2384407"/>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253" y="4164584"/>
            <a:ext cx="3169933" cy="2218953"/>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1417" y="4164584"/>
            <a:ext cx="3406296" cy="2218953"/>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667" y="4163135"/>
            <a:ext cx="3403899" cy="2220401"/>
          </a:xfrm>
          <a:prstGeom prst="rect">
            <a:avLst/>
          </a:prstGeom>
          <a:effectLst>
            <a:outerShdw blurRad="50800" dist="38100" dir="2700000" algn="tl" rotWithShape="0">
              <a:prstClr val="black">
                <a:alpha val="40000"/>
              </a:prstClr>
            </a:outerShdw>
          </a:effectLst>
        </p:spPr>
      </p:pic>
      <p:sp>
        <p:nvSpPr>
          <p:cNvPr id="16" name="文本框 15"/>
          <p:cNvSpPr txBox="1"/>
          <p:nvPr/>
        </p:nvSpPr>
        <p:spPr>
          <a:xfrm>
            <a:off x="3656330" y="97790"/>
            <a:ext cx="3872230" cy="521970"/>
          </a:xfrm>
          <a:prstGeom prst="rect">
            <a:avLst/>
          </a:prstGeom>
          <a:noFill/>
          <a:effectLst/>
        </p:spPr>
        <p:txBody>
          <a:bodyPr wrap="square" rtlCol="0">
            <a:spAutoFit/>
          </a:bodyPr>
          <a:lstStyle/>
          <a:p>
            <a:pPr algn="ctr"/>
            <a:r>
              <a:rPr lang="en-US" altLang="zh-CN" sz="2800" b="1" dirty="0">
                <a:solidFill>
                  <a:schemeClr val="bg1"/>
                </a:solidFill>
                <a:latin typeface="Times New Roman" panose="02020603050405020304" pitchFamily="18" charset="0"/>
              </a:rPr>
              <a:t>Accommodations</a:t>
            </a:r>
          </a:p>
        </p:txBody>
      </p:sp>
      <p:sp>
        <p:nvSpPr>
          <p:cNvPr id="17" name="文本框 16"/>
          <p:cNvSpPr txBox="1"/>
          <p:nvPr/>
        </p:nvSpPr>
        <p:spPr>
          <a:xfrm>
            <a:off x="628661" y="826130"/>
            <a:ext cx="10559422" cy="646331"/>
          </a:xfrm>
          <a:prstGeom prst="rect">
            <a:avLst/>
          </a:prstGeom>
          <a:noFill/>
        </p:spPr>
        <p:txBody>
          <a:bodyPr wrap="square" rtlCol="0" anchor="t">
            <a:spAutoFit/>
          </a:bodyPr>
          <a:lstStyle/>
          <a:p>
            <a:r>
              <a:rPr lang="en-US" altLang="zh-CN" i="1" dirty="0">
                <a:solidFill>
                  <a:schemeClr val="tx2"/>
                </a:solidFill>
                <a:effectLst>
                  <a:outerShdw blurRad="38100" dist="38100" dir="2700000" algn="tl">
                    <a:srgbClr val="000000">
                      <a:alpha val="43137"/>
                    </a:srgbClr>
                  </a:outerShdw>
                </a:effectLst>
                <a:latin typeface="Times New Roman" panose="02020603050405020304" pitchFamily="18" charset="0"/>
                <a:sym typeface="+mn-ea"/>
              </a:rPr>
              <a:t>International Student Apartment locates at our campus, offering the double room facilitated with shower room, toilet, AC and water heater, etc.  </a:t>
            </a:r>
          </a:p>
        </p:txBody>
      </p:sp>
      <p:sp>
        <p:nvSpPr>
          <p:cNvPr id="12"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0" name="文本框 15"/>
          <p:cNvSpPr txBox="1"/>
          <p:nvPr/>
        </p:nvSpPr>
        <p:spPr>
          <a:xfrm>
            <a:off x="4567074" y="83830"/>
            <a:ext cx="2687980" cy="523220"/>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rPr>
              <a:t>Sports Activities</a:t>
            </a:r>
          </a:p>
        </p:txBody>
      </p:sp>
      <p:pic>
        <p:nvPicPr>
          <p:cNvPr id="4" name="图片 3" descr="C:/Users/dell/AppData/Local/Temp/picturecompress_20220428134513/output_1.jpgoutput_1"/>
          <p:cNvPicPr>
            <a:picLocks noChangeAspect="1"/>
          </p:cNvPicPr>
          <p:nvPr/>
        </p:nvPicPr>
        <p:blipFill>
          <a:blip r:embed="rId3"/>
          <a:stretch>
            <a:fillRect/>
          </a:stretch>
        </p:blipFill>
        <p:spPr>
          <a:xfrm>
            <a:off x="1732472" y="1087115"/>
            <a:ext cx="3871595" cy="2581910"/>
          </a:xfrm>
          <a:prstGeom prst="rect">
            <a:avLst/>
          </a:prstGeom>
        </p:spPr>
      </p:pic>
      <p:pic>
        <p:nvPicPr>
          <p:cNvPr id="6" name="图片 5" descr="C:/Users/dell/AppData/Local/Temp/picturecompress_20220428134559/output_1.jpgoutput_1"/>
          <p:cNvPicPr>
            <a:picLocks noChangeAspect="1"/>
          </p:cNvPicPr>
          <p:nvPr/>
        </p:nvPicPr>
        <p:blipFill>
          <a:blip r:embed="rId4"/>
          <a:srcRect t="231" r="16674" b="16204"/>
          <a:stretch>
            <a:fillRect/>
          </a:stretch>
        </p:blipFill>
        <p:spPr>
          <a:xfrm>
            <a:off x="6452414" y="1036486"/>
            <a:ext cx="3871594" cy="2653853"/>
          </a:xfrm>
          <a:prstGeom prst="rect">
            <a:avLst/>
          </a:prstGeom>
        </p:spPr>
      </p:pic>
      <p:pic>
        <p:nvPicPr>
          <p:cNvPr id="11" name="图片 10" descr="bd7bae11cea1e9daf439fda795fa47f"/>
          <p:cNvPicPr>
            <a:picLocks noChangeAspect="1"/>
          </p:cNvPicPr>
          <p:nvPr/>
        </p:nvPicPr>
        <p:blipFill>
          <a:blip r:embed="rId5"/>
          <a:stretch>
            <a:fillRect/>
          </a:stretch>
        </p:blipFill>
        <p:spPr>
          <a:xfrm>
            <a:off x="3945277" y="3881411"/>
            <a:ext cx="4035468" cy="2463509"/>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864" y="4180695"/>
            <a:ext cx="3545423" cy="2363615"/>
          </a:xfrm>
          <a:prstGeom prst="rect">
            <a:avLst/>
          </a:prstGeom>
          <a:ln>
            <a:solidFill>
              <a:schemeClr val="bg1">
                <a:lumMod val="85000"/>
              </a:schemeClr>
            </a:solidFill>
          </a:ln>
          <a:effectLst>
            <a:glow rad="139700">
              <a:schemeClr val="accent3">
                <a:satMod val="175000"/>
                <a:alpha val="40000"/>
              </a:schemeClr>
            </a:glow>
            <a:outerShdw blurRad="50800" dist="38100" dir="2700000" algn="tl" rotWithShape="0">
              <a:prstClr val="black">
                <a:alpha val="40000"/>
              </a:prstClr>
            </a:outerShdw>
          </a:effectLst>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225" y="1296946"/>
            <a:ext cx="3583287" cy="2388858"/>
          </a:xfrm>
          <a:prstGeom prst="rect">
            <a:avLst/>
          </a:prstGeom>
          <a:ln>
            <a:solidFill>
              <a:schemeClr val="bg1">
                <a:lumMod val="85000"/>
              </a:schemeClr>
            </a:solidFill>
          </a:ln>
          <a:effectLst>
            <a:glow rad="139700">
              <a:schemeClr val="accent3">
                <a:satMod val="175000"/>
                <a:alpha val="40000"/>
              </a:schemeClr>
            </a:glow>
            <a:outerShdw blurRad="50800" dist="38100" dir="2700000" algn="tl" rotWithShape="0">
              <a:prstClr val="black">
                <a:alpha val="40000"/>
              </a:prstClr>
            </a:outerShdw>
          </a:effectLst>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702" y="3916968"/>
            <a:ext cx="5489590" cy="2693330"/>
          </a:xfrm>
          <a:prstGeom prst="rect">
            <a:avLst/>
          </a:prstGeom>
          <a:ln>
            <a:solidFill>
              <a:schemeClr val="bg1">
                <a:lumMod val="85000"/>
              </a:schemeClr>
            </a:solidFill>
          </a:ln>
          <a:effectLst>
            <a:glow rad="139700">
              <a:schemeClr val="accent3">
                <a:satMod val="175000"/>
                <a:alpha val="40000"/>
              </a:schemeClr>
            </a:glow>
            <a:outerShdw blurRad="50800" dist="38100" dir="2700000" algn="tl" rotWithShape="0">
              <a:prstClr val="black">
                <a:alpha val="40000"/>
              </a:prstClr>
            </a:outerShdw>
          </a:effectLst>
        </p:spPr>
      </p:pic>
      <p:pic>
        <p:nvPicPr>
          <p:cNvPr id="7" name="内容占位符 3"/>
          <p:cNvPicPr>
            <a:picLocks noChangeAspect="1" noChangeArrowheads="1"/>
          </p:cNvPicPr>
          <p:nvPr/>
        </p:nvPicPr>
        <p:blipFill rotWithShape="1">
          <a:blip r:embed="rId6">
            <a:extLst>
              <a:ext uri="{28A0092B-C50C-407E-A947-70E740481C1C}">
                <a14:useLocalDpi xmlns:a14="http://schemas.microsoft.com/office/drawing/2010/main" val="0"/>
              </a:ext>
            </a:extLst>
          </a:blip>
          <a:srcRect t="15660" b="10647"/>
          <a:stretch>
            <a:fillRect/>
          </a:stretch>
        </p:blipFill>
        <p:spPr>
          <a:xfrm>
            <a:off x="5228169" y="1214358"/>
            <a:ext cx="5202118" cy="2554034"/>
          </a:xfrm>
          <a:prstGeom prst="rect">
            <a:avLst/>
          </a:prstGeom>
          <a:ln w="3175" cap="sq">
            <a:solidFill>
              <a:schemeClr val="bg1">
                <a:lumMod val="85000"/>
              </a:schemeClr>
            </a:solidFill>
            <a:prstDash val="solid"/>
            <a:miter lim="800000"/>
            <a:headEnd/>
            <a:tailEnd/>
          </a:ln>
          <a:effectLst>
            <a:glow rad="139700">
              <a:schemeClr val="accent3">
                <a:satMod val="175000"/>
                <a:alpha val="40000"/>
              </a:schemeClr>
            </a:glow>
            <a:outerShdw blurRad="50800" dist="38100" dir="2700000" algn="tl" rotWithShape="0">
              <a:prstClr val="black">
                <a:alpha val="40000"/>
              </a:prstClr>
            </a:outerShdw>
          </a:effectLst>
        </p:spPr>
      </p:pic>
      <p:sp>
        <p:nvSpPr>
          <p:cNvPr id="9"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0" name="文本框 15"/>
          <p:cNvSpPr txBox="1"/>
          <p:nvPr/>
        </p:nvSpPr>
        <p:spPr>
          <a:xfrm>
            <a:off x="3536497" y="132465"/>
            <a:ext cx="4132221" cy="523220"/>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rPr>
              <a:t>Extracurricular Activities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677813" y="4057458"/>
            <a:ext cx="5459754" cy="2379319"/>
          </a:xfrm>
          <a:prstGeom prst="rect">
            <a:avLst/>
          </a:prstGeom>
          <a:ln w="3175" cap="sq">
            <a:solidFill>
              <a:schemeClr val="bg2">
                <a:lumMod val="75000"/>
              </a:schemeClr>
            </a:solidFill>
            <a:prstDash val="solid"/>
            <a:miter lim="800000"/>
            <a:headEnd/>
            <a:tailEnd/>
          </a:ln>
          <a:effectLst>
            <a:glow rad="139700">
              <a:schemeClr val="accent3">
                <a:satMod val="175000"/>
                <a:alpha val="40000"/>
              </a:schemeClr>
            </a:glow>
            <a:outerShdw blurRad="50800" dist="38100" dir="2700000" algn="tl" rotWithShape="0">
              <a:srgbClr val="000000">
                <a:alpha val="43000"/>
              </a:srgbClr>
            </a:outerShdw>
          </a:effectLst>
        </p:spPr>
      </p:pic>
      <p:pic>
        <p:nvPicPr>
          <p:cNvPr id="9" name="图片 8"/>
          <p:cNvPicPr>
            <a:picLocks noChangeAspect="1"/>
          </p:cNvPicPr>
          <p:nvPr/>
        </p:nvPicPr>
        <p:blipFill rotWithShape="1">
          <a:blip r:embed="rId4"/>
          <a:srcRect t="32387"/>
          <a:stretch>
            <a:fillRect/>
          </a:stretch>
        </p:blipFill>
        <p:spPr>
          <a:xfrm>
            <a:off x="2831758" y="1337506"/>
            <a:ext cx="6529273" cy="2300200"/>
          </a:xfrm>
          <a:prstGeom prst="rect">
            <a:avLst/>
          </a:prstGeom>
          <a:ln w="3175" cap="sq">
            <a:solidFill>
              <a:schemeClr val="bg2">
                <a:lumMod val="75000"/>
              </a:schemeClr>
            </a:solidFill>
            <a:prstDash val="solid"/>
            <a:miter lim="800000"/>
            <a:headEnd/>
            <a:tailEnd/>
          </a:ln>
          <a:effectLst>
            <a:glow rad="139700">
              <a:schemeClr val="accent3">
                <a:satMod val="175000"/>
                <a:alpha val="40000"/>
              </a:schemeClr>
            </a:glow>
            <a:outerShdw blurRad="50800" dist="38100" dir="2700000" algn="tl" rotWithShape="0">
              <a:srgbClr val="000000">
                <a:alpha val="43000"/>
              </a:srgbClr>
            </a:outerShdw>
          </a:effec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9591" y="4060634"/>
            <a:ext cx="4223209" cy="2376442"/>
          </a:xfrm>
          <a:prstGeom prst="rect">
            <a:avLst/>
          </a:prstGeom>
        </p:spPr>
      </p:pic>
      <p:sp>
        <p:nvSpPr>
          <p:cNvPr id="10"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1" name="文本框 15"/>
          <p:cNvSpPr txBox="1"/>
          <p:nvPr/>
        </p:nvSpPr>
        <p:spPr>
          <a:xfrm>
            <a:off x="3618922" y="159314"/>
            <a:ext cx="4132221" cy="523220"/>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sym typeface="+mn-ea"/>
              </a:rPr>
              <a:t>Extracurricular Activities</a:t>
            </a:r>
            <a:endParaRPr lang="en-US" altLang="zh-CN" sz="2800" b="1" dirty="0">
              <a:solidFill>
                <a:schemeClr val="bg1"/>
              </a:solidFill>
              <a:latin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36592">
            <a:off x="7949870" y="842455"/>
            <a:ext cx="3753237" cy="2502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893">
            <a:off x="231057" y="794538"/>
            <a:ext cx="3772768" cy="2517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5" cstate="print"/>
          <a:stretch>
            <a:fillRect/>
          </a:stretch>
        </p:blipFill>
        <p:spPr>
          <a:xfrm rot="879698">
            <a:off x="8087821" y="3864397"/>
            <a:ext cx="3832737" cy="2558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descr="7507E5587BAEFD8153BB38D65F9ACB2A"/>
          <p:cNvPicPr>
            <a:picLocks noChangeAspect="1"/>
          </p:cNvPicPr>
          <p:nvPr/>
        </p:nvPicPr>
        <p:blipFill>
          <a:blip r:embed="rId6" cstate="print"/>
          <a:stretch>
            <a:fillRect/>
          </a:stretch>
        </p:blipFill>
        <p:spPr bwMode="auto">
          <a:xfrm rot="20990544">
            <a:off x="265002" y="3743108"/>
            <a:ext cx="3692096" cy="2801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descr="AFD914F0DEED4D333E7DAC14448F18FF"/>
          <p:cNvPicPr>
            <a:picLocks noChangeAspect="1"/>
          </p:cNvPicPr>
          <p:nvPr/>
        </p:nvPicPr>
        <p:blipFill>
          <a:blip r:embed="rId7" cstate="print"/>
          <a:stretch>
            <a:fillRect/>
          </a:stretch>
        </p:blipFill>
        <p:spPr bwMode="auto">
          <a:xfrm>
            <a:off x="3604018" y="2317050"/>
            <a:ext cx="4610992" cy="307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标题 1"/>
          <p:cNvSpPr txBox="1"/>
          <p:nvPr/>
        </p:nvSpPr>
        <p:spPr>
          <a:xfrm>
            <a:off x="4137566" y="1580628"/>
            <a:ext cx="4807323" cy="484782"/>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CN" sz="2000" b="1" dirty="0">
                <a:solidFill>
                  <a:schemeClr val="tx2"/>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International Culture Festival </a:t>
            </a:r>
            <a:endParaRPr lang="zh-CN" altLang="en-US" sz="2000" b="1" dirty="0">
              <a:solidFill>
                <a:schemeClr val="tx2"/>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3"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4" name="文本框 15"/>
          <p:cNvSpPr txBox="1"/>
          <p:nvPr/>
        </p:nvSpPr>
        <p:spPr>
          <a:xfrm>
            <a:off x="3604018" y="105726"/>
            <a:ext cx="4132220" cy="523220"/>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sym typeface="+mn-ea"/>
              </a:rPr>
              <a:t>Extracurricular Activities</a:t>
            </a:r>
            <a:endParaRPr lang="en-US" altLang="zh-CN" sz="2800" b="1" dirty="0">
              <a:solidFill>
                <a:schemeClr val="bg1"/>
              </a:solidFill>
              <a:latin typeface="Times New Roman" panose="02020603050405020304" pitchFamily="18" charset="0"/>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a:spLocks noGrp="1"/>
          </p:cNvSpPr>
          <p:nvPr/>
        </p:nvSpPr>
        <p:spPr>
          <a:xfrm>
            <a:off x="327660" y="850265"/>
            <a:ext cx="8449310" cy="13258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600" kern="1200">
                <a:solidFill>
                  <a:schemeClr val="tx1"/>
                </a:solidFill>
                <a:latin typeface="+mj-lt"/>
                <a:ea typeface="+mj-ea"/>
                <a:cs typeface="+mj-cs"/>
              </a:defRPr>
            </a:lvl1pPr>
          </a:lstStyle>
          <a:p>
            <a:endParaRPr lang="en-US" altLang="zh-CN" sz="6000" dirty="0">
              <a:solidFill>
                <a:schemeClr val="tx2"/>
              </a:solidFill>
              <a:effectLst>
                <a:outerShdw blurRad="50800" dist="25400" dir="2700000" algn="tl" rotWithShape="0">
                  <a:prstClr val="black">
                    <a:alpha val="40000"/>
                  </a:prstClr>
                </a:outerShdw>
              </a:effectLst>
              <a:latin typeface="Impact" panose="020B0806030902050204" pitchFamily="34" charset="0"/>
              <a:ea typeface="+mn-ea"/>
              <a:cs typeface="+mn-cs"/>
            </a:endParaRPr>
          </a:p>
        </p:txBody>
      </p:sp>
      <p:sp>
        <p:nvSpPr>
          <p:cNvPr id="10" name="矩形 9"/>
          <p:cNvSpPr/>
          <p:nvPr/>
        </p:nvSpPr>
        <p:spPr>
          <a:xfrm>
            <a:off x="4981841" y="109181"/>
            <a:ext cx="1402948" cy="523220"/>
          </a:xfrm>
          <a:prstGeom prst="rect">
            <a:avLst/>
          </a:prstGeom>
        </p:spPr>
        <p:txBody>
          <a:bodyPr wrap="none">
            <a:spAutoFit/>
          </a:bodyPr>
          <a:lstStyle/>
          <a:p>
            <a:r>
              <a:rPr lang="en-US" altLang="zh-CN" sz="2800" b="1" dirty="0">
                <a:solidFill>
                  <a:schemeClr val="bg1"/>
                </a:solidFill>
                <a:latin typeface="Times New Roman" panose="02020603050405020304" pitchFamily="18" charset="0"/>
                <a:cs typeface="Times New Roman" panose="02020603050405020304" pitchFamily="18" charset="0"/>
              </a:rPr>
              <a:t>Contact</a:t>
            </a:r>
          </a:p>
        </p:txBody>
      </p:sp>
      <p:sp>
        <p:nvSpPr>
          <p:cNvPr id="6"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4" name="矩形 13"/>
          <p:cNvSpPr/>
          <p:nvPr/>
        </p:nvSpPr>
        <p:spPr>
          <a:xfrm>
            <a:off x="2668692" y="1040545"/>
            <a:ext cx="6029215" cy="707886"/>
          </a:xfrm>
          <a:prstGeom prst="rect">
            <a:avLst/>
          </a:prstGeom>
        </p:spPr>
        <p:txBody>
          <a:bodyPr wrap="none">
            <a:spAutoFit/>
          </a:bodyPr>
          <a:lstStyle/>
          <a:p>
            <a:r>
              <a:rPr lang="en-US" altLang="zh-CN" sz="4000" dirty="0">
                <a:solidFill>
                  <a:srgbClr val="1C3A5B"/>
                </a:solidFill>
                <a:latin typeface="Impact" panose="020B0806030902050204" pitchFamily="34" charset="0"/>
                <a:cs typeface="Times New Roman" panose="02020603050405020304" pitchFamily="18" charset="0"/>
              </a:rPr>
              <a:t>Overseas Education College</a:t>
            </a:r>
          </a:p>
        </p:txBody>
      </p:sp>
      <p:pic>
        <p:nvPicPr>
          <p:cNvPr id="16" name="Picture 2"/>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3915410" y="2226945"/>
            <a:ext cx="3536315" cy="3549650"/>
          </a:xfrm>
          <a:prstGeom prst="rect">
            <a:avLst/>
          </a:prstGeom>
        </p:spPr>
      </p:pic>
      <p:sp>
        <p:nvSpPr>
          <p:cNvPr id="8" name="矩形 7"/>
          <p:cNvSpPr/>
          <p:nvPr/>
        </p:nvSpPr>
        <p:spPr>
          <a:xfrm>
            <a:off x="624205" y="1788795"/>
            <a:ext cx="7482147" cy="2861310"/>
          </a:xfrm>
          <a:prstGeom prst="rect">
            <a:avLst/>
          </a:prstGeom>
          <a:noFill/>
        </p:spPr>
        <p:txBody>
          <a:bodyPr wrap="square" lIns="91440" tIns="45720" rIns="91440" bIns="45720">
            <a:spAutoFit/>
          </a:bodyPr>
          <a:lstStyle/>
          <a:p>
            <a:pPr>
              <a:lnSpc>
                <a:spcPct val="150000"/>
              </a:lnSpc>
            </a:pP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Contact:  Ms. </a:t>
            </a:r>
            <a:r>
              <a:rPr lang="en-US" altLang="zh-CN" sz="2000" b="1" dirty="0" err="1">
                <a:solidFill>
                  <a:schemeClr val="tx2">
                    <a:lumMod val="50000"/>
                  </a:schemeClr>
                </a:solidFill>
                <a:latin typeface="Times New Roman" panose="02020603050405020304" pitchFamily="18" charset="0"/>
                <a:cs typeface="Times New Roman" panose="02020603050405020304" pitchFamily="18" charset="0"/>
              </a:rPr>
              <a:t>Suellen</a:t>
            </a: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 CHEN / Mr. Aaron LIU/ Mr. </a:t>
            </a:r>
            <a:r>
              <a:rPr lang="en-US" altLang="zh-CN" sz="2000" b="1" dirty="0" err="1">
                <a:solidFill>
                  <a:schemeClr val="tx2">
                    <a:lumMod val="50000"/>
                  </a:schemeClr>
                </a:solidFill>
                <a:latin typeface="Times New Roman" panose="02020603050405020304" pitchFamily="18" charset="0"/>
                <a:cs typeface="Times New Roman" panose="02020603050405020304" pitchFamily="18" charset="0"/>
              </a:rPr>
              <a:t>Jingyu</a:t>
            </a: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 Meng</a:t>
            </a:r>
          </a:p>
          <a:p>
            <a:pPr>
              <a:lnSpc>
                <a:spcPct val="150000"/>
              </a:lnSpc>
            </a:pP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Tel:  0086-591-22862611 / 0086-591-22868362</a:t>
            </a:r>
          </a:p>
          <a:p>
            <a:pPr>
              <a:lnSpc>
                <a:spcPct val="150000"/>
              </a:lnSpc>
            </a:pP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Fax: 0086-591-22862610</a:t>
            </a:r>
          </a:p>
          <a:p>
            <a:pPr>
              <a:lnSpc>
                <a:spcPct val="150000"/>
              </a:lnSpc>
            </a:pP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E-mail: </a:t>
            </a:r>
            <a:r>
              <a:rPr lang="en-US" altLang="zh-CN" sz="2000" b="1" dirty="0">
                <a:solidFill>
                  <a:schemeClr val="tx2">
                    <a:lumMod val="50000"/>
                  </a:schemeClr>
                </a:solidFill>
                <a:latin typeface="Times New Roman" panose="02020603050405020304" pitchFamily="18" charset="0"/>
                <a:cs typeface="Times New Roman" panose="02020603050405020304" pitchFamily="18" charset="0"/>
                <a:hlinkClick r:id="rId4"/>
              </a:rPr>
              <a:t>admission@fjmu.edu.cn </a:t>
            </a:r>
            <a:endParaRPr lang="en-US" altLang="zh-CN" sz="2000" b="1" dirty="0">
              <a:solidFill>
                <a:schemeClr val="tx2">
                  <a:lumMod val="50000"/>
                </a:schemeClr>
              </a:solidFill>
              <a:latin typeface="Times New Roman" panose="02020603050405020304" pitchFamily="18" charset="0"/>
              <a:cs typeface="Times New Roman" panose="02020603050405020304" pitchFamily="18" charset="0"/>
            </a:endParaRPr>
          </a:p>
          <a:p>
            <a:pPr>
              <a:lnSpc>
                <a:spcPct val="150000"/>
              </a:lnSpc>
            </a:pP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Website: </a:t>
            </a:r>
            <a:r>
              <a:rPr lang="en-US" altLang="zh-CN" sz="2000" b="1" dirty="0">
                <a:solidFill>
                  <a:schemeClr val="tx2">
                    <a:lumMod val="50000"/>
                  </a:schemeClr>
                </a:solidFill>
                <a:latin typeface="Times New Roman" panose="02020603050405020304" pitchFamily="18" charset="0"/>
                <a:cs typeface="Times New Roman" panose="02020603050405020304" pitchFamily="18" charset="0"/>
                <a:hlinkClick r:id="rId5"/>
              </a:rPr>
              <a:t>http://oec.fjmu.edu.cn/ </a:t>
            </a:r>
            <a:endParaRPr lang="en-US" altLang="zh-CN" sz="2000" b="1" dirty="0">
              <a:solidFill>
                <a:schemeClr val="tx2">
                  <a:lumMod val="50000"/>
                </a:schemeClr>
              </a:solidFill>
              <a:latin typeface="Times New Roman" panose="02020603050405020304" pitchFamily="18" charset="0"/>
              <a:cs typeface="Times New Roman" panose="02020603050405020304" pitchFamily="18" charset="0"/>
            </a:endParaRPr>
          </a:p>
          <a:p>
            <a:pPr>
              <a:lnSpc>
                <a:spcPct val="150000"/>
              </a:lnSpc>
            </a:pPr>
            <a:r>
              <a:rPr lang="en-US" altLang="zh-CN" sz="2000" b="1" dirty="0">
                <a:solidFill>
                  <a:schemeClr val="tx2">
                    <a:lumMod val="50000"/>
                  </a:schemeClr>
                </a:solidFill>
                <a:latin typeface="Times New Roman" panose="02020603050405020304" pitchFamily="18" charset="0"/>
                <a:cs typeface="Times New Roman" panose="02020603050405020304" pitchFamily="18" charset="0"/>
              </a:rPr>
              <a:t>CSC FJMU Agency Code: </a:t>
            </a:r>
            <a:r>
              <a:rPr lang="en-US" altLang="zh-CN" sz="2400" b="1" dirty="0">
                <a:solidFill>
                  <a:schemeClr val="accent1">
                    <a:lumMod val="50000"/>
                  </a:schemeClr>
                </a:solidFill>
                <a:latin typeface="Times New Roman" panose="02020603050405020304" pitchFamily="18" charset="0"/>
                <a:cs typeface="Times New Roman" panose="02020603050405020304" pitchFamily="18" charset="0"/>
              </a:rPr>
              <a:t>10392</a:t>
            </a:r>
            <a:endParaRPr lang="en-US" altLang="zh-CN" sz="20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6"/>
          <a:stretch>
            <a:fillRect/>
          </a:stretch>
        </p:blipFill>
        <p:spPr>
          <a:xfrm>
            <a:off x="1092200" y="5248275"/>
            <a:ext cx="1495425" cy="1495425"/>
          </a:xfrm>
          <a:prstGeom prst="rect">
            <a:avLst/>
          </a:prstGeom>
        </p:spPr>
      </p:pic>
      <p:sp>
        <p:nvSpPr>
          <p:cNvPr id="4" name="文本框 3"/>
          <p:cNvSpPr txBox="1"/>
          <p:nvPr/>
        </p:nvSpPr>
        <p:spPr>
          <a:xfrm>
            <a:off x="624205" y="4849495"/>
            <a:ext cx="2431415" cy="398780"/>
          </a:xfrm>
          <a:prstGeom prst="rect">
            <a:avLst/>
          </a:prstGeom>
          <a:noFill/>
        </p:spPr>
        <p:txBody>
          <a:bodyPr wrap="square" rtlCol="0" anchor="t">
            <a:spAutoFit/>
          </a:bodyPr>
          <a:lstStyle/>
          <a:p>
            <a:pPr algn="ctr" eaLnBrk="1" hangingPunct="1"/>
            <a:r>
              <a:rPr lang="en-US" altLang="zh-CN" sz="2000" b="1" dirty="0">
                <a:solidFill>
                  <a:schemeClr val="tx2">
                    <a:lumMod val="50000"/>
                  </a:schemeClr>
                </a:solidFill>
                <a:latin typeface="Times New Roman" panose="02020603050405020304" pitchFamily="18" charset="0"/>
                <a:cs typeface="Times New Roman" panose="02020603050405020304" pitchFamily="18" charset="0"/>
                <a:sym typeface="+mn-ea"/>
              </a:rPr>
              <a:t>OEC official website</a:t>
            </a:r>
            <a:endParaRPr lang="en-US" altLang="zh-CN" sz="2000" b="1" dirty="0">
              <a:solidFill>
                <a:srgbClr val="4C4B50"/>
              </a:solidFill>
              <a:latin typeface="方正姚体" panose="02010601030101010101" pitchFamily="2" charset="-122"/>
              <a:ea typeface="方正姚体" panose="02010601030101010101" pitchFamily="2" charset="-122"/>
              <a:sym typeface="+mn-ea"/>
            </a:endParaRPr>
          </a:p>
        </p:txBody>
      </p:sp>
      <p:pic>
        <p:nvPicPr>
          <p:cNvPr id="5" name="图片 4"/>
          <p:cNvPicPr>
            <a:picLocks noChangeAspect="1"/>
          </p:cNvPicPr>
          <p:nvPr/>
        </p:nvPicPr>
        <p:blipFill>
          <a:blip r:embed="rId7"/>
          <a:stretch>
            <a:fillRect/>
          </a:stretch>
        </p:blipFill>
        <p:spPr>
          <a:xfrm>
            <a:off x="4927600" y="5248275"/>
            <a:ext cx="1511935" cy="1511935"/>
          </a:xfrm>
          <a:prstGeom prst="rect">
            <a:avLst/>
          </a:prstGeom>
        </p:spPr>
      </p:pic>
      <p:sp>
        <p:nvSpPr>
          <p:cNvPr id="7" name="文本框 6"/>
          <p:cNvSpPr txBox="1"/>
          <p:nvPr/>
        </p:nvSpPr>
        <p:spPr>
          <a:xfrm>
            <a:off x="3983038" y="4849495"/>
            <a:ext cx="3401060" cy="398780"/>
          </a:xfrm>
          <a:prstGeom prst="rect">
            <a:avLst/>
          </a:prstGeom>
          <a:noFill/>
        </p:spPr>
        <p:txBody>
          <a:bodyPr wrap="none" rtlCol="0" anchor="t">
            <a:spAutoFit/>
          </a:bodyPr>
          <a:lstStyle/>
          <a:p>
            <a:pPr algn="ctr" eaLnBrk="1" hangingPunct="1"/>
            <a:r>
              <a:rPr lang="en-US" altLang="zh-CN" sz="2000" b="1" dirty="0">
                <a:solidFill>
                  <a:schemeClr val="tx2">
                    <a:lumMod val="50000"/>
                  </a:schemeClr>
                </a:solidFill>
                <a:latin typeface="Times New Roman" panose="02020603050405020304" pitchFamily="18" charset="0"/>
                <a:cs typeface="Times New Roman" panose="02020603050405020304" pitchFamily="18" charset="0"/>
                <a:sym typeface="+mn-ea"/>
              </a:rPr>
              <a:t>OEC WeChat official account</a:t>
            </a:r>
            <a:endParaRPr lang="en-US" altLang="zh-CN" sz="2000" b="1" dirty="0">
              <a:solidFill>
                <a:srgbClr val="4C4B50"/>
              </a:solidFill>
              <a:latin typeface="方正姚体" panose="02010601030101010101" pitchFamily="2" charset="-122"/>
              <a:ea typeface="方正姚体" panose="02010601030101010101" pitchFamily="2" charset="-122"/>
              <a:sym typeface="+mn-ea"/>
            </a:endParaRPr>
          </a:p>
        </p:txBody>
      </p:sp>
      <p:pic>
        <p:nvPicPr>
          <p:cNvPr id="9" name="图片 8"/>
          <p:cNvPicPr>
            <a:picLocks noChangeAspect="1"/>
          </p:cNvPicPr>
          <p:nvPr/>
        </p:nvPicPr>
        <p:blipFill>
          <a:blip r:embed="rId8"/>
          <a:stretch>
            <a:fillRect/>
          </a:stretch>
        </p:blipFill>
        <p:spPr>
          <a:xfrm>
            <a:off x="8779510" y="5248275"/>
            <a:ext cx="1511935" cy="1511935"/>
          </a:xfrm>
          <a:prstGeom prst="rect">
            <a:avLst/>
          </a:prstGeom>
        </p:spPr>
      </p:pic>
      <p:sp>
        <p:nvSpPr>
          <p:cNvPr id="11" name="文本框 10"/>
          <p:cNvSpPr txBox="1"/>
          <p:nvPr/>
        </p:nvSpPr>
        <p:spPr>
          <a:xfrm>
            <a:off x="7853768" y="4849495"/>
            <a:ext cx="3363421" cy="400110"/>
          </a:xfrm>
          <a:prstGeom prst="rect">
            <a:avLst/>
          </a:prstGeom>
          <a:noFill/>
        </p:spPr>
        <p:txBody>
          <a:bodyPr wrap="none" rtlCol="0" anchor="t">
            <a:spAutoFit/>
          </a:bodyPr>
          <a:lstStyle/>
          <a:p>
            <a:pPr algn="ctr" eaLnBrk="1" hangingPunct="1"/>
            <a:r>
              <a:rPr lang="en-US" altLang="zh-CN" sz="2000" b="1" dirty="0">
                <a:solidFill>
                  <a:schemeClr val="tx2">
                    <a:lumMod val="50000"/>
                  </a:schemeClr>
                </a:solidFill>
                <a:latin typeface="Times New Roman" panose="02020603050405020304" pitchFamily="18" charset="0"/>
                <a:cs typeface="Times New Roman" panose="02020603050405020304" pitchFamily="18" charset="0"/>
                <a:sym typeface="+mn-ea"/>
              </a:rPr>
              <a:t>CSC (Study in China) FJMU</a:t>
            </a:r>
            <a:endParaRPr lang="en-US" altLang="zh-CN" sz="2000" b="1" dirty="0">
              <a:solidFill>
                <a:srgbClr val="4C4B50"/>
              </a:solidFill>
              <a:latin typeface="方正姚体" panose="02010601030101010101" pitchFamily="2" charset="-122"/>
              <a:ea typeface="方正姚体" panose="02010601030101010101" pitchFamily="2" charset="-122"/>
              <a:sym typeface="+mn-ea"/>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188068" y="2153958"/>
            <a:ext cx="9666194" cy="2697966"/>
          </a:xfrm>
        </p:spPr>
        <p:txBody>
          <a:bodyPr>
            <a:normAutofit/>
          </a:bodyPr>
          <a:lstStyle/>
          <a:p>
            <a:r>
              <a:rPr lang="en-US" altLang="zh-CN" sz="6000" dirty="0">
                <a:solidFill>
                  <a:srgbClr val="FFFFFF"/>
                </a:solidFill>
                <a:effectLst>
                  <a:outerShdw blurRad="50800" dist="25400" dir="2700000" algn="tl" rotWithShape="0">
                    <a:prstClr val="black">
                      <a:alpha val="40000"/>
                    </a:prstClr>
                  </a:outerShdw>
                </a:effectLst>
                <a:latin typeface="Impact" panose="020B0806030902050204" pitchFamily="34" charset="0"/>
                <a:ea typeface="+mn-ea"/>
                <a:cs typeface="+mn-cs"/>
              </a:rPr>
              <a:t>Thank you!</a:t>
            </a:r>
            <a:endParaRPr lang="zh-CN" altLang="en-US" sz="6000" dirty="0">
              <a:solidFill>
                <a:srgbClr val="FFFFFF"/>
              </a:solidFill>
              <a:effectLst>
                <a:outerShdw blurRad="50800" dist="25400" dir="2700000" algn="tl" rotWithShape="0">
                  <a:prstClr val="black">
                    <a:alpha val="40000"/>
                  </a:prstClr>
                </a:outerShdw>
              </a:effectLst>
              <a:latin typeface="Impact" panose="020B0806030902050204" pitchFamily="34" charset="0"/>
              <a:ea typeface="+mn-ea"/>
              <a:cs typeface="+mn-cs"/>
            </a:endParaRPr>
          </a:p>
        </p:txBody>
      </p:sp>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rPr>
              <a:t>FJMU</a:t>
            </a: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95" y="215152"/>
            <a:ext cx="1473801" cy="1479603"/>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1680" y="68580"/>
            <a:ext cx="2266315" cy="625475"/>
          </a:xfrm>
        </p:spPr>
        <p:txBody>
          <a:bodyPr vert="horz" wrap="square" lIns="91440" tIns="45720" rIns="91440" bIns="45720" rtlCol="0" anchor="ctr">
            <a:normAutofit/>
          </a:bodyPr>
          <a:lstStyle/>
          <a:p>
            <a:r>
              <a:rPr lang="en-US" altLang="zh-CN" sz="2800" b="1" dirty="0">
                <a:latin typeface="Times New Roman" panose="02020603050405020304" pitchFamily="18" charset="0"/>
              </a:rPr>
              <a:t>Location</a:t>
            </a:r>
          </a:p>
        </p:txBody>
      </p:sp>
      <p:sp>
        <p:nvSpPr>
          <p:cNvPr id="3" name="内容占位符 2"/>
          <p:cNvSpPr>
            <a:spLocks noGrp="1"/>
          </p:cNvSpPr>
          <p:nvPr>
            <p:ph idx="1"/>
          </p:nvPr>
        </p:nvSpPr>
        <p:spPr>
          <a:xfrm>
            <a:off x="6817996" y="1139190"/>
            <a:ext cx="4843780" cy="4786630"/>
          </a:xfrm>
        </p:spPr>
        <p:txBody>
          <a:bodyPr>
            <a:noAutofit/>
          </a:bodyPr>
          <a:lstStyle/>
          <a:p>
            <a:pPr marL="0" indent="0">
              <a:lnSpc>
                <a:spcPct val="150000"/>
              </a:lnSpc>
              <a:spcBef>
                <a:spcPts val="0"/>
              </a:spcBef>
            </a:pPr>
            <a:r>
              <a:rPr lang="en-US" altLang="zh-CN" sz="1800" b="1" i="1" dirty="0">
                <a:latin typeface="Times New Roman" panose="02020603050405020304" pitchFamily="18" charset="0"/>
                <a:ea typeface="黑体" panose="02010609060101010101" charset="-122"/>
                <a:cs typeface="Times New Roman" panose="02020603050405020304" pitchFamily="18" charset="0"/>
                <a:sym typeface="+mn-ea"/>
              </a:rPr>
              <a:t>  </a:t>
            </a:r>
            <a:r>
              <a:rPr lang="en-US" altLang="zh-CN" sz="18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sym typeface="+mn-ea"/>
              </a:rPr>
              <a:t>Fujian Medical University </a:t>
            </a: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sym typeface="+mn-ea"/>
              </a:rPr>
              <a:t>(FJMU) is located in </a:t>
            </a:r>
            <a:r>
              <a:rPr lang="en-US" altLang="zh-CN" sz="18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sym typeface="+mn-ea"/>
              </a:rPr>
              <a:t>Fuzhou</a:t>
            </a:r>
            <a:r>
              <a:rPr lang="zh-CN" altLang="en-US" sz="18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sym typeface="+mn-ea"/>
              </a:rPr>
              <a:t>（福州市）</a:t>
            </a: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sym typeface="+mn-ea"/>
              </a:rPr>
              <a:t>, Fujian Province.</a:t>
            </a:r>
          </a:p>
          <a:p>
            <a:pPr marL="0" indent="0">
              <a:lnSpc>
                <a:spcPct val="150000"/>
              </a:lnSpc>
              <a:spcBef>
                <a:spcPts val="0"/>
              </a:spcBef>
            </a:pPr>
            <a:endParaRPr kumimoji="0" lang="en-US" altLang="zh-CN" sz="14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a:p>
            <a:pPr marL="0" indent="0">
              <a:lnSpc>
                <a:spcPct val="150000"/>
              </a:lnSpc>
              <a:spcBef>
                <a:spcPts val="0"/>
              </a:spcBef>
            </a:pP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rPr>
              <a:t>  </a:t>
            </a:r>
            <a:r>
              <a:rPr lang="en-US" altLang="zh-CN" sz="18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sym typeface="+mn-ea"/>
              </a:rPr>
              <a:t>Fujian Province</a:t>
            </a:r>
            <a:r>
              <a:rPr lang="zh-CN" altLang="en-US" sz="1800" b="1" i="1" dirty="0">
                <a:solidFill>
                  <a:srgbClr val="C00000"/>
                </a:solidFill>
                <a:latin typeface="Times New Roman" panose="02020603050405020304" pitchFamily="18" charset="0"/>
                <a:ea typeface="方正姚体" panose="02010601030101010101" pitchFamily="2" charset="-122"/>
                <a:cs typeface="Times New Roman" panose="02020603050405020304" pitchFamily="18" charset="0"/>
                <a:sym typeface="+mn-ea"/>
              </a:rPr>
              <a:t>（福建省）</a:t>
            </a: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sym typeface="+mn-ea"/>
              </a:rPr>
              <a:t> lies on the southeastern coast of China, and faces Taiwan Island.</a:t>
            </a:r>
            <a:r>
              <a:rPr lang="zh-CN" altLang="en-US" sz="1800" b="1" i="1" dirty="0">
                <a:latin typeface="Times New Roman" panose="02020603050405020304" pitchFamily="18" charset="0"/>
                <a:ea typeface="方正姚体" panose="02010601030101010101" pitchFamily="2" charset="-122"/>
                <a:cs typeface="Times New Roman" panose="02020603050405020304" pitchFamily="18" charset="0"/>
                <a:sym typeface="+mn-ea"/>
              </a:rPr>
              <a:t>位于中国东南沿海，与台湾省隔海相望</a:t>
            </a:r>
            <a:endPar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a:p>
            <a:pPr marL="0" indent="0">
              <a:lnSpc>
                <a:spcPct val="150000"/>
              </a:lnSpc>
              <a:spcBef>
                <a:spcPts val="0"/>
              </a:spcBef>
            </a:pPr>
            <a:endPar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a:p>
            <a:pPr marL="0" indent="0">
              <a:lnSpc>
                <a:spcPct val="150000"/>
              </a:lnSpc>
              <a:spcBef>
                <a:spcPts val="0"/>
              </a:spcBef>
            </a:pP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rPr>
              <a:t>Fuzhou is the capital city of Fujian, with a history of more than 2,000 years, flaunting its modern cityscape. </a:t>
            </a:r>
            <a:r>
              <a:rPr lang="zh-CN" altLang="en-US" sz="1800" b="1" i="1" dirty="0">
                <a:latin typeface="Times New Roman" panose="02020603050405020304" pitchFamily="18" charset="0"/>
                <a:ea typeface="方正姚体" panose="02010601030101010101" pitchFamily="2" charset="-122"/>
                <a:cs typeface="Times New Roman" panose="02020603050405020304" pitchFamily="18" charset="0"/>
              </a:rPr>
              <a:t>福州简称</a:t>
            </a: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rPr>
              <a:t>“</a:t>
            </a:r>
            <a:r>
              <a:rPr lang="zh-CN" altLang="en-US" sz="1800" b="1" i="1" dirty="0">
                <a:latin typeface="Times New Roman" panose="02020603050405020304" pitchFamily="18" charset="0"/>
                <a:ea typeface="方正姚体" panose="02010601030101010101" pitchFamily="2" charset="-122"/>
                <a:cs typeface="Times New Roman" panose="02020603050405020304" pitchFamily="18" charset="0"/>
              </a:rPr>
              <a:t>榕</a:t>
            </a:r>
            <a:r>
              <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rPr>
              <a:t>”</a:t>
            </a:r>
            <a:r>
              <a:rPr lang="zh-CN" altLang="en-US" sz="1800" b="1" i="1" dirty="0">
                <a:latin typeface="Times New Roman" panose="02020603050405020304" pitchFamily="18" charset="0"/>
                <a:ea typeface="方正姚体" panose="02010601030101010101" pitchFamily="2" charset="-122"/>
                <a:cs typeface="Times New Roman" panose="02020603050405020304" pitchFamily="18" charset="0"/>
              </a:rPr>
              <a:t>，福建省省会，拥有两千年的悠久历史</a:t>
            </a:r>
            <a:endParaRPr lang="en-US" altLang="zh-CN" sz="18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pic>
        <p:nvPicPr>
          <p:cNvPr id="6" name="图片 5" descr="地图"/>
          <p:cNvPicPr>
            <a:picLocks noChangeAspect="1"/>
          </p:cNvPicPr>
          <p:nvPr/>
        </p:nvPicPr>
        <p:blipFill>
          <a:blip r:embed="rId4"/>
          <a:stretch>
            <a:fillRect/>
          </a:stretch>
        </p:blipFill>
        <p:spPr>
          <a:xfrm>
            <a:off x="277495" y="1139190"/>
            <a:ext cx="6540500" cy="5406390"/>
          </a:xfrm>
          <a:prstGeom prst="rect">
            <a:avLst/>
          </a:prstGeom>
        </p:spPr>
      </p:pic>
      <p:sp>
        <p:nvSpPr>
          <p:cNvPr id="7" name="等腰三角形 6"/>
          <p:cNvSpPr/>
          <p:nvPr/>
        </p:nvSpPr>
        <p:spPr>
          <a:xfrm>
            <a:off x="5649595" y="5121275"/>
            <a:ext cx="250825" cy="251460"/>
          </a:xfrm>
          <a:prstGeom prst="triangle">
            <a:avLst/>
          </a:prstGeom>
          <a:gradFill>
            <a:gsLst>
              <a:gs pos="0">
                <a:srgbClr val="E30000"/>
              </a:gs>
              <a:gs pos="100000">
                <a:srgbClr val="760303"/>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5" name="文本框 4"/>
          <p:cNvSpPr txBox="1"/>
          <p:nvPr/>
        </p:nvSpPr>
        <p:spPr>
          <a:xfrm>
            <a:off x="5084185" y="5417760"/>
            <a:ext cx="1011815" cy="400110"/>
          </a:xfrm>
          <a:prstGeom prst="rect">
            <a:avLst/>
          </a:prstGeom>
          <a:noFill/>
        </p:spPr>
        <p:txBody>
          <a:bodyPr wrap="none" rtlCol="0" anchor="t">
            <a:spAutoFit/>
          </a:bodyPr>
          <a:lstStyle/>
          <a:p>
            <a:pPr algn="ctr" eaLnBrk="1" hangingPunct="1"/>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Fuzhou</a:t>
            </a:r>
            <a:endParaRPr lang="zh-CN" altLang="en-US" sz="2000" b="1" i="1" dirty="0">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1680" y="68580"/>
            <a:ext cx="2266315" cy="625475"/>
          </a:xfrm>
        </p:spPr>
        <p:txBody>
          <a:bodyPr vert="horz" wrap="square" lIns="91440" tIns="45720" rIns="91440" bIns="45720" rtlCol="0" anchor="ctr">
            <a:normAutofit/>
          </a:bodyPr>
          <a:lstStyle/>
          <a:p>
            <a:r>
              <a:rPr lang="en-US" altLang="zh-CN" sz="2800" b="1" dirty="0">
                <a:latin typeface="Times New Roman" panose="02020603050405020304" pitchFamily="18" charset="0"/>
              </a:rPr>
              <a:t>History</a:t>
            </a:r>
          </a:p>
        </p:txBody>
      </p:sp>
      <p:sp>
        <p:nvSpPr>
          <p:cNvPr id="4" name="文本框 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0" name="矩形 9"/>
          <p:cNvSpPr/>
          <p:nvPr/>
        </p:nvSpPr>
        <p:spPr>
          <a:xfrm>
            <a:off x="2060812" y="712522"/>
            <a:ext cx="8725176" cy="2538823"/>
          </a:xfrm>
          <a:prstGeom prst="rect">
            <a:avLst/>
          </a:prstGeom>
        </p:spPr>
        <p:txBody>
          <a:bodyPr vert="horz" wrap="square" lIns="91440" tIns="45720" rIns="91440" bIns="45720" rtlCol="0">
            <a:noAutofit/>
          </a:bodyPr>
          <a:lstStyle/>
          <a:p>
            <a:pPr lvl="0" indent="0" algn="l">
              <a:lnSpc>
                <a:spcPct val="150000"/>
              </a:lnSpc>
              <a:spcBef>
                <a:spcPts val="0"/>
              </a:spcBef>
              <a:buFont typeface="Arial" panose="020B0604020202020204" pitchFamily="34" charset="0"/>
              <a:buNone/>
            </a:pPr>
            <a:r>
              <a:rPr lang="en-US" altLang="zh-CN"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rPr>
              <a:t>Fujian Medical University Founded in 1937  </a:t>
            </a:r>
            <a:r>
              <a:rPr lang="zh-CN" altLang="en-US"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rPr>
              <a:t>成立于</a:t>
            </a:r>
            <a:r>
              <a:rPr lang="en-US" altLang="zh-CN"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rPr>
              <a:t>1937</a:t>
            </a:r>
            <a:r>
              <a:rPr lang="zh-CN" altLang="en-US"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rPr>
              <a:t>年</a:t>
            </a:r>
            <a:endParaRPr lang="en-US" altLang="zh-CN"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lvl="0" algn="l">
              <a:lnSpc>
                <a:spcPct val="150000"/>
              </a:lnSpc>
              <a:spcBef>
                <a:spcPts val="0"/>
              </a:spcBef>
              <a:buFont typeface="Arial" panose="020B0604020202020204" pitchFamily="34" charset="0"/>
            </a:pPr>
            <a:endParaRPr lang="en-US" altLang="zh-CN" sz="10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lvl="0">
              <a:lnSpc>
                <a:spcPct val="150000"/>
              </a:lnSpc>
            </a:pPr>
            <a:r>
              <a:rPr lang="en-US" altLang="zh-CN"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rPr>
              <a:t>A comprehensive medical university with functions of Teaching, Research, Medical Treatment and Social Services</a:t>
            </a:r>
            <a:r>
              <a:rPr lang="zh-CN" altLang="en-US"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rPr>
              <a:t>集教学、科研、医疗、预防和社会服务于一体综合类医科大学</a:t>
            </a:r>
            <a:endParaRPr lang="en-US" altLang="zh-CN" sz="2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lvl="0" indent="0" algn="l">
              <a:lnSpc>
                <a:spcPct val="150000"/>
              </a:lnSpc>
              <a:spcBef>
                <a:spcPts val="0"/>
              </a:spcBef>
              <a:buFont typeface="Arial" panose="020B0604020202020204" pitchFamily="34" charset="0"/>
              <a:buNone/>
            </a:pPr>
            <a:endParaRPr lang="en-US" altLang="zh-CN" sz="10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lvl="0" indent="0" algn="l">
              <a:lnSpc>
                <a:spcPct val="150000"/>
              </a:lnSpc>
              <a:spcBef>
                <a:spcPts val="0"/>
              </a:spcBef>
              <a:buFont typeface="Arial" panose="020B0604020202020204" pitchFamily="34" charset="0"/>
              <a:buNone/>
            </a:pPr>
            <a:endParaRPr lang="en-US" altLang="zh-CN" sz="1400" b="1" i="1" dirty="0">
              <a:solidFill>
                <a:schemeClr val="tx1">
                  <a:lumMod val="75000"/>
                  <a:lumOff val="25000"/>
                </a:schemeClr>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14" name="菱形 13"/>
          <p:cNvSpPr/>
          <p:nvPr/>
        </p:nvSpPr>
        <p:spPr>
          <a:xfrm>
            <a:off x="1569678" y="942089"/>
            <a:ext cx="251932" cy="234950"/>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descr="I:\福建医科大学\01.工作材料\07.学校信息（中英文简介、视频、学院介绍）\配图\acb11f6b-cf17-44b9-9e97-83098f91312d.jpg"/>
          <p:cNvPicPr>
            <a:picLocks noChangeAspect="1" noChangeArrowheads="1"/>
          </p:cNvPicPr>
          <p:nvPr/>
        </p:nvPicPr>
        <p:blipFill>
          <a:blip r:embed="rId4"/>
          <a:srcRect/>
          <a:stretch>
            <a:fillRect/>
          </a:stretch>
        </p:blipFill>
        <p:spPr bwMode="auto">
          <a:xfrm>
            <a:off x="1821609" y="3269812"/>
            <a:ext cx="8848299" cy="2894131"/>
          </a:xfrm>
          <a:prstGeom prst="rect">
            <a:avLst/>
          </a:prstGeom>
          <a:noFill/>
        </p:spPr>
      </p:pic>
      <p:sp>
        <p:nvSpPr>
          <p:cNvPr id="17" name="菱形 16"/>
          <p:cNvSpPr/>
          <p:nvPr/>
        </p:nvSpPr>
        <p:spPr>
          <a:xfrm>
            <a:off x="1569677" y="1720011"/>
            <a:ext cx="251932" cy="234950"/>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2507" y="4239492"/>
            <a:ext cx="5763492" cy="2078182"/>
          </a:xfrm>
          <a:prstGeom prst="rect">
            <a:avLst/>
          </a:prstGeom>
          <a:blipFill rotWithShape="1">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096000" y="1750695"/>
            <a:ext cx="5763260" cy="1889125"/>
          </a:xfrm>
          <a:prstGeom prst="rect">
            <a:avLst/>
          </a:prstGeom>
          <a:blipFill rotWithShape="1">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32508" y="1750996"/>
            <a:ext cx="5763492" cy="2050349"/>
          </a:xfrm>
          <a:prstGeom prst="rect">
            <a:avLst/>
          </a:prstGeom>
          <a:blipFill rotWithShape="1">
            <a:blip r:embed="rId6"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2740" y="3639820"/>
            <a:ext cx="11526520" cy="1014730"/>
          </a:xfrm>
          <a:prstGeom prst="rect">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115375" y="3629062"/>
            <a:ext cx="7955915" cy="1014730"/>
          </a:xfrm>
          <a:prstGeom prst="rect">
            <a:avLst/>
          </a:prstGeom>
          <a:noFill/>
          <a:effectLst/>
        </p:spPr>
        <p:txBody>
          <a:bodyPr wrap="square" rtlCol="0">
            <a:spAutoFit/>
          </a:bodyPr>
          <a:lstStyle/>
          <a:p>
            <a:pPr algn="ctr"/>
            <a:r>
              <a:rPr lang="en-US" altLang="zh-CN" sz="2000" b="1" i="1" kern="16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rPr>
              <a:t>Two campuses cover an area of 893,211 m</a:t>
            </a:r>
            <a:r>
              <a:rPr lang="en-US" altLang="zh-CN" sz="2000" b="1" i="1" kern="1600" baseline="300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rPr>
              <a:t>2 </a:t>
            </a:r>
            <a:r>
              <a:rPr lang="en-US" altLang="zh-CN" sz="2000" b="1" i="1" kern="16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rPr>
              <a:t>in total. </a:t>
            </a:r>
          </a:p>
          <a:p>
            <a:pPr algn="ctr"/>
            <a:r>
              <a:rPr lang="en-US" altLang="zh-CN" sz="2000" b="1" i="1" kern="16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rPr>
              <a:t>The building area accounts for 440,317 </a:t>
            </a:r>
            <a:r>
              <a:rPr lang="en-US" altLang="zh-CN" sz="2000" b="1" i="1" kern="16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sym typeface="+mn-ea"/>
              </a:rPr>
              <a:t>m</a:t>
            </a:r>
            <a:r>
              <a:rPr lang="en-US" altLang="zh-CN" sz="2000" b="1" i="1" kern="1600" baseline="300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sym typeface="+mn-ea"/>
              </a:rPr>
              <a:t>2</a:t>
            </a:r>
            <a:r>
              <a:rPr lang="en-US" altLang="zh-CN" b="1" i="1" kern="16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sym typeface="+mn-ea"/>
              </a:rPr>
              <a:t>.</a:t>
            </a:r>
            <a:endParaRPr lang="en-US" altLang="zh-CN" b="1" i="1" kern="1600" baseline="300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algn="ctr"/>
            <a:r>
              <a:rPr lang="en-US" altLang="zh-CN" sz="2000" b="1" i="1" kern="16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rPr>
              <a:t>Qishan Campus is the main campus of FJMU.</a:t>
            </a:r>
          </a:p>
        </p:txBody>
      </p:sp>
      <p:sp>
        <p:nvSpPr>
          <p:cNvPr id="2" name="标题 1"/>
          <p:cNvSpPr>
            <a:spLocks noGrp="1"/>
          </p:cNvSpPr>
          <p:nvPr/>
        </p:nvSpPr>
        <p:spPr>
          <a:xfrm>
            <a:off x="3626955" y="-20003"/>
            <a:ext cx="3924300" cy="826135"/>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2200" kern="1200">
                <a:solidFill>
                  <a:schemeClr val="bg1"/>
                </a:solidFill>
                <a:latin typeface="+mj-lt"/>
                <a:ea typeface="+mj-ea"/>
                <a:cs typeface="+mj-cs"/>
              </a:defRPr>
            </a:lvl1pPr>
          </a:lstStyle>
          <a:p>
            <a:r>
              <a:rPr lang="en-US" altLang="zh-CN" sz="2800" b="1" dirty="0"/>
              <a:t> </a:t>
            </a:r>
            <a:r>
              <a:rPr lang="en-US" altLang="zh-CN" sz="2800" b="1" dirty="0">
                <a:latin typeface="Times New Roman" panose="02020603050405020304" pitchFamily="18" charset="0"/>
              </a:rPr>
              <a:t>Campus</a:t>
            </a:r>
          </a:p>
        </p:txBody>
      </p:sp>
      <p:grpSp>
        <p:nvGrpSpPr>
          <p:cNvPr id="4" name="组合 3"/>
          <p:cNvGrpSpPr/>
          <p:nvPr/>
        </p:nvGrpSpPr>
        <p:grpSpPr>
          <a:xfrm>
            <a:off x="398145" y="1168400"/>
            <a:ext cx="5763492" cy="641350"/>
            <a:chOff x="627" y="1840"/>
            <a:chExt cx="6773" cy="1010"/>
          </a:xfrm>
        </p:grpSpPr>
        <p:sp>
          <p:nvSpPr>
            <p:cNvPr id="3" name="文本框 2"/>
            <p:cNvSpPr txBox="1"/>
            <p:nvPr/>
          </p:nvSpPr>
          <p:spPr>
            <a:xfrm>
              <a:off x="996" y="1840"/>
              <a:ext cx="6404" cy="1010"/>
            </a:xfrm>
            <a:prstGeom prst="rect">
              <a:avLst/>
            </a:prstGeom>
          </p:spPr>
          <p:txBody>
            <a:bodyPr vert="horz" lIns="91440" tIns="45720" rIns="91440" bIns="45720" rtlCol="0">
              <a:no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3200" b="1" i="1" dirty="0" err="1">
                  <a:latin typeface="Times New Roman" panose="02020603050405020304" pitchFamily="18" charset="0"/>
                  <a:cs typeface="Times New Roman" panose="02020603050405020304" pitchFamily="18" charset="0"/>
                </a:rPr>
                <a:t>Qishan</a:t>
              </a:r>
              <a:r>
                <a:rPr lang="en-US" altLang="zh-CN" sz="3200" b="1" i="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Campus </a:t>
              </a:r>
              <a:r>
                <a:rPr lang="zh-CN" altLang="en-US" sz="2800" b="1" i="1" dirty="0">
                  <a:latin typeface="Times New Roman" panose="02020603050405020304" pitchFamily="18" charset="0"/>
                  <a:cs typeface="Times New Roman" panose="02020603050405020304" pitchFamily="18" charset="0"/>
                </a:rPr>
                <a:t>旗山校区</a:t>
              </a:r>
              <a:endParaRPr lang="en-US" sz="3200" b="1" i="1" dirty="0">
                <a:latin typeface="Times New Roman" panose="02020603050405020304" pitchFamily="18" charset="0"/>
                <a:cs typeface="Times New Roman" panose="02020603050405020304" pitchFamily="18" charset="0"/>
              </a:endParaRPr>
            </a:p>
          </p:txBody>
        </p:sp>
        <p:sp>
          <p:nvSpPr>
            <p:cNvPr id="6" name="菱形 5"/>
            <p:cNvSpPr/>
            <p:nvPr/>
          </p:nvSpPr>
          <p:spPr>
            <a:xfrm>
              <a:off x="627" y="2160"/>
              <a:ext cx="369" cy="370"/>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6096000" y="1168400"/>
            <a:ext cx="4965290" cy="765810"/>
            <a:chOff x="9600" y="1840"/>
            <a:chExt cx="6193" cy="1206"/>
          </a:xfrm>
        </p:grpSpPr>
        <p:sp>
          <p:nvSpPr>
            <p:cNvPr id="5" name="文本框 4"/>
            <p:cNvSpPr txBox="1"/>
            <p:nvPr/>
          </p:nvSpPr>
          <p:spPr>
            <a:xfrm>
              <a:off x="9969" y="1840"/>
              <a:ext cx="5824" cy="1206"/>
            </a:xfrm>
            <a:prstGeom prst="rect">
              <a:avLst/>
            </a:prstGeom>
          </p:spPr>
          <p:txBody>
            <a:bodyPr vert="horz" lIns="91440" tIns="45720" rIns="91440" bIns="45720" rtlCol="0">
              <a:normAutofit fontScale="92500"/>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200" b="1" i="1" dirty="0" err="1">
                  <a:latin typeface="Times New Roman" panose="02020603050405020304" pitchFamily="18" charset="0"/>
                  <a:cs typeface="Times New Roman" panose="02020603050405020304" pitchFamily="18" charset="0"/>
                  <a:sym typeface="+mn-ea"/>
                </a:rPr>
                <a:t>Wushan</a:t>
              </a:r>
              <a:r>
                <a:rPr lang="en-US" sz="3200" b="1" i="1" dirty="0">
                  <a:latin typeface="Times New Roman" panose="02020603050405020304" pitchFamily="18" charset="0"/>
                  <a:cs typeface="Times New Roman" panose="02020603050405020304" pitchFamily="18" charset="0"/>
                  <a:sym typeface="+mn-ea"/>
                </a:rPr>
                <a:t> </a:t>
              </a:r>
              <a:r>
                <a:rPr lang="en-US" sz="3200" b="1" i="1" dirty="0">
                  <a:latin typeface="Times New Roman" panose="02020603050405020304" pitchFamily="18" charset="0"/>
                  <a:cs typeface="Times New Roman" panose="02020603050405020304" pitchFamily="18" charset="0"/>
                </a:rPr>
                <a:t>Campus </a:t>
              </a:r>
              <a:r>
                <a:rPr lang="zh-CN" altLang="en-US" sz="3000" b="1" i="1" dirty="0">
                  <a:latin typeface="Times New Roman" panose="02020603050405020304" pitchFamily="18" charset="0"/>
                  <a:cs typeface="Times New Roman" panose="02020603050405020304" pitchFamily="18" charset="0"/>
                </a:rPr>
                <a:t>乌山校区</a:t>
              </a:r>
              <a:endParaRPr lang="en-US" sz="3200" b="1" i="1" dirty="0">
                <a:latin typeface="Times New Roman" panose="02020603050405020304" pitchFamily="18" charset="0"/>
                <a:cs typeface="Times New Roman" panose="02020603050405020304" pitchFamily="18" charset="0"/>
              </a:endParaRPr>
            </a:p>
          </p:txBody>
        </p:sp>
        <p:sp>
          <p:nvSpPr>
            <p:cNvPr id="7" name="菱形 6"/>
            <p:cNvSpPr/>
            <p:nvPr/>
          </p:nvSpPr>
          <p:spPr>
            <a:xfrm>
              <a:off x="9600" y="2160"/>
              <a:ext cx="369" cy="370"/>
            </a:xfrm>
            <a:prstGeom prst="diamon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a:latin typeface="Times New Roman" panose="02020603050405020304" pitchFamily="18" charset="0"/>
                <a:cs typeface="Times New Roman" panose="02020603050405020304" pitchFamily="18" charset="0"/>
              </a:endParaRPr>
            </a:p>
          </p:txBody>
        </p:sp>
      </p:grpSp>
      <p:pic>
        <p:nvPicPr>
          <p:cNvPr id="18" name="图片 17" descr="201406301431058432486"/>
          <p:cNvPicPr>
            <a:picLocks noChangeAspect="1"/>
          </p:cNvPicPr>
          <p:nvPr/>
        </p:nvPicPr>
        <p:blipFill>
          <a:blip r:embed="rId7"/>
          <a:srcRect t="13187" b="20733"/>
          <a:stretch>
            <a:fillRect/>
          </a:stretch>
        </p:blipFill>
        <p:spPr>
          <a:xfrm>
            <a:off x="6096000" y="4658061"/>
            <a:ext cx="5763260" cy="1659555"/>
          </a:xfrm>
          <a:prstGeom prst="rect">
            <a:avLst/>
          </a:prstGeom>
        </p:spPr>
      </p:pic>
      <p:sp>
        <p:nvSpPr>
          <p:cNvPr id="8" name="文本框 7"/>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3"/>
          <p:cNvSpPr>
            <a:spLocks noChangeArrowheads="1"/>
          </p:cNvSpPr>
          <p:nvPr/>
        </p:nvSpPr>
        <p:spPr bwMode="auto">
          <a:xfrm>
            <a:off x="233901" y="1612027"/>
            <a:ext cx="5650180" cy="3633945"/>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2000" b="1" i="1" dirty="0">
                <a:solidFill>
                  <a:srgbClr val="C00000"/>
                </a:solidFill>
                <a:latin typeface="Times New Roman" panose="02020603050405020304" pitchFamily="18" charset="0"/>
                <a:sym typeface="+mn-ea"/>
              </a:rPr>
              <a:t>Overseas Education College</a:t>
            </a:r>
            <a:r>
              <a:rPr lang="zh-CN" altLang="en-US" sz="2000" b="1" i="1" dirty="0">
                <a:solidFill>
                  <a:srgbClr val="C00000"/>
                </a:solidFill>
                <a:latin typeface="Times New Roman" panose="02020603050405020304" pitchFamily="18" charset="0"/>
                <a:sym typeface="+mn-ea"/>
              </a:rPr>
              <a:t>海外教育学院</a:t>
            </a:r>
            <a:endParaRPr lang="en-US" altLang="zh-CN" sz="2000" b="1" i="1" dirty="0">
              <a:solidFill>
                <a:srgbClr val="C00000"/>
              </a:solidFill>
              <a:latin typeface="Times New Roman" panose="02020603050405020304" pitchFamily="18" charset="0"/>
              <a:sym typeface="+mn-ea"/>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sym typeface="+mn-ea"/>
              </a:rPr>
              <a:t>School of Basic Medical Sciences </a:t>
            </a:r>
            <a:r>
              <a:rPr lang="zh-CN" altLang="en-US" b="1" i="1" dirty="0">
                <a:solidFill>
                  <a:schemeClr val="tx2"/>
                </a:solidFill>
                <a:latin typeface="Times New Roman" panose="02020603050405020304" pitchFamily="18" charset="0"/>
                <a:sym typeface="+mn-ea"/>
              </a:rPr>
              <a:t>基础医学院</a:t>
            </a:r>
            <a:endParaRPr lang="en-US" altLang="zh-CN" sz="20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rPr>
              <a:t>School of Public Health </a:t>
            </a:r>
            <a:r>
              <a:rPr lang="zh-CN" altLang="en-US" b="1" i="1" dirty="0">
                <a:solidFill>
                  <a:schemeClr val="tx2"/>
                </a:solidFill>
                <a:latin typeface="Times New Roman" panose="02020603050405020304" pitchFamily="18" charset="0"/>
              </a:rPr>
              <a:t>公共卫生学院</a:t>
            </a:r>
            <a:endParaRPr lang="en-US" altLang="zh-CN"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rPr>
              <a:t>School of Pharmacy </a:t>
            </a:r>
            <a:r>
              <a:rPr lang="zh-CN" altLang="en-US" b="1" i="1" dirty="0">
                <a:solidFill>
                  <a:schemeClr val="tx2"/>
                </a:solidFill>
                <a:latin typeface="Times New Roman" panose="02020603050405020304" pitchFamily="18" charset="0"/>
              </a:rPr>
              <a:t>药学院</a:t>
            </a:r>
            <a:endParaRPr lang="en-US" altLang="zh-CN"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sym typeface="+mn-ea"/>
              </a:rPr>
              <a:t>School of Stomatology </a:t>
            </a:r>
            <a:r>
              <a:rPr lang="zh-CN" altLang="en-US" b="1" i="1" dirty="0">
                <a:solidFill>
                  <a:schemeClr val="tx2"/>
                </a:solidFill>
                <a:latin typeface="Times New Roman" panose="02020603050405020304" pitchFamily="18" charset="0"/>
                <a:sym typeface="+mn-ea"/>
              </a:rPr>
              <a:t>口腔医学院</a:t>
            </a:r>
            <a:endParaRPr lang="en-US" altLang="zh-CN" b="1" i="1" dirty="0">
              <a:solidFill>
                <a:schemeClr val="tx2"/>
              </a:solidFill>
              <a:latin typeface="Times New Roman" panose="02020603050405020304" pitchFamily="18" charset="0"/>
              <a:sym typeface="+mn-ea"/>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sym typeface="+mn-ea"/>
              </a:rPr>
              <a:t>School of Medical Technology and Engineering </a:t>
            </a:r>
            <a:r>
              <a:rPr lang="zh-CN" altLang="en-US" b="1" i="1" dirty="0">
                <a:solidFill>
                  <a:schemeClr val="tx2"/>
                </a:solidFill>
                <a:latin typeface="Times New Roman" panose="02020603050405020304" pitchFamily="18" charset="0"/>
                <a:sym typeface="+mn-ea"/>
              </a:rPr>
              <a:t>医学技术与工程学院</a:t>
            </a:r>
            <a:endParaRPr lang="en-US" altLang="zh-CN" b="1" i="1" dirty="0">
              <a:solidFill>
                <a:schemeClr val="tx2"/>
              </a:solidFill>
              <a:latin typeface="Times New Roman" panose="02020603050405020304" pitchFamily="18" charset="0"/>
              <a:sym typeface="+mn-ea"/>
            </a:endParaRPr>
          </a:p>
          <a:p>
            <a:pPr marL="568325" indent="-568325"/>
            <a:endParaRPr lang="en-US" altLang="zh-CN" sz="2000" b="1" i="1" dirty="0">
              <a:solidFill>
                <a:schemeClr val="tx2"/>
              </a:solidFill>
              <a:latin typeface="Times New Roman" panose="02020603050405020304" pitchFamily="18" charset="0"/>
            </a:endParaRPr>
          </a:p>
        </p:txBody>
      </p:sp>
      <p:sp>
        <p:nvSpPr>
          <p:cNvPr id="11" name="Rectangle 33"/>
          <p:cNvSpPr>
            <a:spLocks noChangeArrowheads="1"/>
          </p:cNvSpPr>
          <p:nvPr/>
        </p:nvSpPr>
        <p:spPr bwMode="auto">
          <a:xfrm>
            <a:off x="6096000" y="1610435"/>
            <a:ext cx="5862099" cy="2864503"/>
          </a:xfrm>
          <a:prstGeom prst="rect">
            <a:avLst/>
          </a:prstGeom>
          <a:noFill/>
          <a:ln w="9525" algn="ctr">
            <a:noFill/>
            <a:miter lim="800000"/>
          </a:ln>
        </p:spPr>
        <p:txBody>
          <a:bodyPr wrap="square" lIns="90000" tIns="46800" rIns="90000" bIns="46800">
            <a:spAutoFit/>
          </a:bodyPr>
          <a:lstStyle/>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rPr>
              <a:t>School of Health </a:t>
            </a:r>
            <a:r>
              <a:rPr lang="zh-CN" altLang="en-US" b="1" i="1" dirty="0">
                <a:solidFill>
                  <a:schemeClr val="tx2"/>
                </a:solidFill>
                <a:latin typeface="Times New Roman" panose="02020603050405020304" pitchFamily="18" charset="0"/>
              </a:rPr>
              <a:t>健康学院</a:t>
            </a:r>
            <a:endParaRPr lang="en-US" altLang="zh-CN"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rPr>
              <a:t>School of Nursing </a:t>
            </a:r>
            <a:r>
              <a:rPr lang="zh-CN" altLang="en-US" b="1" i="1" dirty="0">
                <a:solidFill>
                  <a:schemeClr val="tx2"/>
                </a:solidFill>
                <a:latin typeface="Times New Roman" panose="02020603050405020304" pitchFamily="18" charset="0"/>
              </a:rPr>
              <a:t>护理学院</a:t>
            </a:r>
            <a:endParaRPr lang="en-US" altLang="zh-CN"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rPr>
              <a:t>School of Arts and Sciences </a:t>
            </a:r>
            <a:r>
              <a:rPr lang="zh-CN" altLang="en-US" b="1" i="1" dirty="0">
                <a:solidFill>
                  <a:schemeClr val="tx2"/>
                </a:solidFill>
                <a:latin typeface="Times New Roman" panose="02020603050405020304" pitchFamily="18" charset="0"/>
              </a:rPr>
              <a:t>文理艺术学院</a:t>
            </a:r>
            <a:endParaRPr lang="en-US" altLang="zh-CN"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chemeClr val="tx2"/>
                </a:solidFill>
                <a:latin typeface="Times New Roman" panose="02020603050405020304" pitchFamily="18" charset="0"/>
              </a:rPr>
              <a:t>School of Clinical Medicine </a:t>
            </a:r>
            <a:r>
              <a:rPr lang="zh-CN" altLang="en-US" b="1" i="1" dirty="0">
                <a:solidFill>
                  <a:schemeClr val="tx2"/>
                </a:solidFill>
                <a:latin typeface="Times New Roman" panose="02020603050405020304" pitchFamily="18" charset="0"/>
              </a:rPr>
              <a:t>临床医学院</a:t>
            </a:r>
            <a:endParaRPr lang="en-US" altLang="zh-CN" sz="2000" b="1" i="1" dirty="0">
              <a:solidFill>
                <a:schemeClr val="tx2"/>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rgbClr val="44546A"/>
                </a:solidFill>
                <a:latin typeface="Times New Roman" panose="02020603050405020304" pitchFamily="18" charset="0"/>
              </a:rPr>
              <a:t>School of Health Management</a:t>
            </a:r>
            <a:r>
              <a:rPr lang="zh-CN" altLang="en-US" b="1" i="1" dirty="0">
                <a:solidFill>
                  <a:srgbClr val="44546A"/>
                </a:solidFill>
                <a:latin typeface="Times New Roman" panose="02020603050405020304" pitchFamily="18" charset="0"/>
              </a:rPr>
              <a:t>卫生管理学院</a:t>
            </a:r>
            <a:endParaRPr lang="en-US" altLang="zh-CN" sz="2000" b="1" i="1" dirty="0">
              <a:solidFill>
                <a:srgbClr val="44546A"/>
              </a:solidFill>
              <a:latin typeface="Times New Roman" panose="02020603050405020304" pitchFamily="18" charset="0"/>
            </a:endParaRPr>
          </a:p>
          <a:p>
            <a:pPr marL="568325" indent="-568325">
              <a:lnSpc>
                <a:spcPct val="150000"/>
              </a:lnSpc>
              <a:buFont typeface="Wingdings" panose="05000000000000000000" pitchFamily="2" charset="2"/>
              <a:buChar char="Ø"/>
            </a:pPr>
            <a:r>
              <a:rPr lang="en-US" altLang="zh-CN" sz="2000" b="1" i="1" dirty="0">
                <a:solidFill>
                  <a:srgbClr val="44546A"/>
                </a:solidFill>
                <a:latin typeface="Times New Roman" panose="02020603050405020304" pitchFamily="18" charset="0"/>
              </a:rPr>
              <a:t>School of Medical Imaging Science</a:t>
            </a:r>
            <a:r>
              <a:rPr lang="zh-CN" altLang="en-US" b="1" i="1" dirty="0">
                <a:solidFill>
                  <a:srgbClr val="44546A"/>
                </a:solidFill>
                <a:latin typeface="Times New Roman" panose="02020603050405020304" pitchFamily="18" charset="0"/>
              </a:rPr>
              <a:t>医学影像学院</a:t>
            </a:r>
            <a:endParaRPr lang="en-US" altLang="zh-CN" sz="2000" b="1" i="1" dirty="0">
              <a:solidFill>
                <a:srgbClr val="44546A"/>
              </a:solidFill>
              <a:latin typeface="Times New Roman" panose="02020603050405020304" pitchFamily="18" charset="0"/>
            </a:endParaRPr>
          </a:p>
        </p:txBody>
      </p:sp>
      <p:pic>
        <p:nvPicPr>
          <p:cNvPr id="7"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2398" y="209240"/>
            <a:ext cx="1395701" cy="1401195"/>
          </a:xfrm>
          <a:prstGeom prst="rect">
            <a:avLst/>
          </a:prstGeom>
        </p:spPr>
      </p:pic>
      <p:sp>
        <p:nvSpPr>
          <p:cNvPr id="10" name="文本框 44"/>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2" name="文本框 11"/>
          <p:cNvSpPr txBox="1"/>
          <p:nvPr/>
        </p:nvSpPr>
        <p:spPr>
          <a:xfrm>
            <a:off x="4164330" y="158750"/>
            <a:ext cx="3040380" cy="521970"/>
          </a:xfrm>
          <a:prstGeom prst="rect">
            <a:avLst/>
          </a:prstGeom>
          <a:noFill/>
          <a:effectLst/>
        </p:spPr>
        <p:txBody>
          <a:bodyPr wrap="square" rtlCol="0">
            <a:spAutoFit/>
          </a:bodyPr>
          <a:lstStyle/>
          <a:p>
            <a:pPr algn="ctr"/>
            <a:r>
              <a:rPr lang="en-US" altLang="zh-CN" sz="2800" b="1" dirty="0">
                <a:solidFill>
                  <a:schemeClr val="bg1"/>
                </a:solidFill>
                <a:latin typeface="Times New Roman" panose="02020603050405020304" pitchFamily="18" charset="0"/>
              </a:rPr>
              <a:t>Key Schools</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4"/>
          <a:srcRect t="13670" b="9002"/>
          <a:stretch>
            <a:fillRect/>
          </a:stretch>
        </p:blipFill>
        <p:spPr>
          <a:xfrm>
            <a:off x="71755" y="3923665"/>
            <a:ext cx="12047855" cy="2933065"/>
          </a:xfrm>
          <a:prstGeom prst="rect">
            <a:avLst/>
          </a:prstGeom>
        </p:spPr>
      </p:pic>
      <p:sp>
        <p:nvSpPr>
          <p:cNvPr id="8" name="任意多边形 7"/>
          <p:cNvSpPr/>
          <p:nvPr/>
        </p:nvSpPr>
        <p:spPr>
          <a:xfrm>
            <a:off x="5155605" y="1344716"/>
            <a:ext cx="1909506" cy="989676"/>
          </a:xfrm>
          <a:custGeom>
            <a:avLst/>
            <a:gdLst>
              <a:gd name="connsiteX0" fmla="*/ 966885 w 1909506"/>
              <a:gd name="connsiteY0" fmla="*/ 0 h 989676"/>
              <a:gd name="connsiteX1" fmla="*/ 1909506 w 1909506"/>
              <a:gd name="connsiteY1" fmla="*/ 486451 h 989676"/>
              <a:gd name="connsiteX2" fmla="*/ 1909506 w 1909506"/>
              <a:gd name="connsiteY2" fmla="*/ 494956 h 989676"/>
              <a:gd name="connsiteX3" fmla="*/ 950861 w 1909506"/>
              <a:gd name="connsiteY3" fmla="*/ 989676 h 989676"/>
              <a:gd name="connsiteX4" fmla="*/ 0 w 1909506"/>
              <a:gd name="connsiteY4" fmla="*/ 498973 h 98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506" h="989676">
                <a:moveTo>
                  <a:pt x="966885" y="0"/>
                </a:moveTo>
                <a:lnTo>
                  <a:pt x="1909506" y="486451"/>
                </a:lnTo>
                <a:lnTo>
                  <a:pt x="1909506" y="494956"/>
                </a:lnTo>
                <a:lnTo>
                  <a:pt x="950861" y="989676"/>
                </a:lnTo>
                <a:lnTo>
                  <a:pt x="0" y="498973"/>
                </a:lnTo>
                <a:close/>
              </a:path>
            </a:pathLst>
          </a:custGeom>
          <a:gradFill>
            <a:gsLst>
              <a:gs pos="0">
                <a:srgbClr val="0F2437"/>
              </a:gs>
              <a:gs pos="100000">
                <a:srgbClr val="284D7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六边形 8"/>
          <p:cNvSpPr/>
          <p:nvPr/>
        </p:nvSpPr>
        <p:spPr>
          <a:xfrm rot="5400000">
            <a:off x="4760888" y="1290025"/>
            <a:ext cx="2698957" cy="2350386"/>
          </a:xfrm>
          <a:prstGeom prst="hexagon">
            <a:avLst/>
          </a:prstGeom>
          <a:noFill/>
          <a:ln w="508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5400000">
            <a:off x="4150927" y="1094793"/>
            <a:ext cx="722671" cy="596041"/>
          </a:xfrm>
          <a:prstGeom prst="hexagon">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rot="5400000">
            <a:off x="4129704" y="2167496"/>
            <a:ext cx="722671" cy="596041"/>
          </a:xfrm>
          <a:prstGeom prst="hexagon">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rot="5400000">
            <a:off x="4129337" y="3240834"/>
            <a:ext cx="722671" cy="596041"/>
          </a:xfrm>
          <a:prstGeom prst="hexagon">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rot="5400000">
            <a:off x="7368357" y="1025578"/>
            <a:ext cx="722671" cy="596041"/>
          </a:xfrm>
          <a:prstGeom prst="hexagon">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rot="5400000">
            <a:off x="7378884" y="2099256"/>
            <a:ext cx="722671" cy="596041"/>
          </a:xfrm>
          <a:prstGeom prst="hexagon">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rot="5400000">
            <a:off x="7382327" y="3172594"/>
            <a:ext cx="722671" cy="596041"/>
          </a:xfrm>
          <a:prstGeom prst="hexagon">
            <a:avLst/>
          </a:pr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1755" y="1198838"/>
            <a:ext cx="3773156" cy="400110"/>
          </a:xfrm>
          <a:prstGeom prst="rect">
            <a:avLst/>
          </a:prstGeom>
          <a:noFill/>
          <a:effectLst/>
        </p:spPr>
        <p:txBody>
          <a:bodyPr wrap="square" rtlCol="0">
            <a:spAutoFit/>
          </a:bodyPr>
          <a:lstStyle/>
          <a:p>
            <a:pPr algn="r"/>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18,000+ </a:t>
            </a:r>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Full-time Students</a:t>
            </a:r>
            <a:r>
              <a:rPr lang="zh-CN" altLang="en-US" sz="2000" i="1" dirty="0">
                <a:latin typeface="Times New Roman" panose="02020603050405020304" pitchFamily="18" charset="0"/>
                <a:ea typeface="方正姚体" panose="02010601030101010101" pitchFamily="2" charset="-122"/>
                <a:cs typeface="Times New Roman" panose="02020603050405020304" pitchFamily="18" charset="0"/>
                <a:sym typeface="+mn-ea"/>
              </a:rPr>
              <a:t>在校生</a:t>
            </a:r>
            <a:r>
              <a:rPr lang="en-US" altLang="zh-CN" sz="2000" i="1" dirty="0">
                <a:solidFill>
                  <a:schemeClr val="tx1">
                    <a:lumMod val="95000"/>
                    <a:lumOff val="5000"/>
                  </a:schemeClr>
                </a:solidFill>
                <a:latin typeface="Times New Roman" panose="02020603050405020304" pitchFamily="18" charset="0"/>
                <a:ea typeface="方正姚体" panose="02010601030101010101" pitchFamily="2" charset="-122"/>
                <a:cs typeface="Times New Roman" panose="02020603050405020304" pitchFamily="18" charset="0"/>
              </a:rPr>
              <a:t> </a:t>
            </a:r>
          </a:p>
        </p:txBody>
      </p:sp>
      <p:sp>
        <p:nvSpPr>
          <p:cNvPr id="25" name="文本框 24"/>
          <p:cNvSpPr txBox="1"/>
          <p:nvPr/>
        </p:nvSpPr>
        <p:spPr>
          <a:xfrm>
            <a:off x="8119745" y="1162685"/>
            <a:ext cx="2839720" cy="400110"/>
          </a:xfrm>
          <a:prstGeom prst="rect">
            <a:avLst/>
          </a:prstGeom>
          <a:noFill/>
          <a:effectLst/>
        </p:spPr>
        <p:txBody>
          <a:bodyPr wrap="square" rtlCol="0">
            <a:spAutoFit/>
          </a:bodyPr>
          <a:lstStyle/>
          <a:p>
            <a:pPr algn="l"/>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High Employment Rate</a:t>
            </a:r>
          </a:p>
        </p:txBody>
      </p:sp>
      <p:grpSp>
        <p:nvGrpSpPr>
          <p:cNvPr id="26" name="组合 25"/>
          <p:cNvGrpSpPr>
            <a:grpSpLocks noChangeAspect="1"/>
          </p:cNvGrpSpPr>
          <p:nvPr/>
        </p:nvGrpSpPr>
        <p:grpSpPr>
          <a:xfrm>
            <a:off x="4322401" y="3383455"/>
            <a:ext cx="416016" cy="316093"/>
            <a:chOff x="4268086" y="4221191"/>
            <a:chExt cx="509646" cy="387231"/>
          </a:xfrm>
          <a:solidFill>
            <a:srgbClr val="FFFFFF"/>
          </a:solidFill>
        </p:grpSpPr>
        <p:sp>
          <p:nvSpPr>
            <p:cNvPr id="27"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8"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nvGrpSpPr>
          <p:cNvPr id="29" name="组合 28"/>
          <p:cNvGrpSpPr>
            <a:grpSpLocks noChangeAspect="1"/>
          </p:cNvGrpSpPr>
          <p:nvPr/>
        </p:nvGrpSpPr>
        <p:grpSpPr>
          <a:xfrm>
            <a:off x="7625836" y="1159512"/>
            <a:ext cx="250356" cy="320177"/>
            <a:chOff x="1605186" y="572440"/>
            <a:chExt cx="563562" cy="720725"/>
          </a:xfrm>
          <a:solidFill>
            <a:srgbClr val="FFFFFF"/>
          </a:solidFill>
        </p:grpSpPr>
        <p:sp>
          <p:nvSpPr>
            <p:cNvPr id="30"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3" name="组合 32"/>
          <p:cNvGrpSpPr>
            <a:grpSpLocks noChangeAspect="1"/>
          </p:cNvGrpSpPr>
          <p:nvPr/>
        </p:nvGrpSpPr>
        <p:grpSpPr>
          <a:xfrm>
            <a:off x="7626198" y="3314882"/>
            <a:ext cx="278135" cy="311047"/>
            <a:chOff x="5999255" y="3275006"/>
            <a:chExt cx="402656" cy="450303"/>
          </a:xfrm>
          <a:solidFill>
            <a:srgbClr val="FFFFFF"/>
          </a:solidFill>
          <a:effectLst/>
        </p:grpSpPr>
        <p:sp>
          <p:nvSpPr>
            <p:cNvPr id="34"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2" name="组合 41"/>
          <p:cNvGrpSpPr>
            <a:grpSpLocks noChangeAspect="1"/>
          </p:cNvGrpSpPr>
          <p:nvPr/>
        </p:nvGrpSpPr>
        <p:grpSpPr>
          <a:xfrm>
            <a:off x="4354865" y="2334667"/>
            <a:ext cx="243139" cy="240630"/>
            <a:chOff x="6967126" y="4092464"/>
            <a:chExt cx="453105" cy="448433"/>
          </a:xfrm>
          <a:solidFill>
            <a:srgbClr val="FFFFFF"/>
          </a:solidFill>
        </p:grpSpPr>
        <p:sp>
          <p:nvSpPr>
            <p:cNvPr id="4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5" name="组合 44"/>
          <p:cNvGrpSpPr/>
          <p:nvPr/>
        </p:nvGrpSpPr>
        <p:grpSpPr>
          <a:xfrm>
            <a:off x="7602341" y="2182328"/>
            <a:ext cx="287168" cy="324798"/>
            <a:chOff x="4994016" y="4872552"/>
            <a:chExt cx="406393" cy="459645"/>
          </a:xfrm>
          <a:solidFill>
            <a:srgbClr val="FFFFFF"/>
          </a:solidFill>
        </p:grpSpPr>
        <p:sp>
          <p:nvSpPr>
            <p:cNvPr id="46" name="Freeform 148"/>
            <p:cNvSpPr>
              <a:spLocks noEditPoints="1"/>
            </p:cNvSpPr>
            <p:nvPr/>
          </p:nvSpPr>
          <p:spPr bwMode="auto">
            <a:xfrm>
              <a:off x="5049136" y="4872552"/>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9" name="任意多边形 48"/>
          <p:cNvSpPr/>
          <p:nvPr/>
        </p:nvSpPr>
        <p:spPr>
          <a:xfrm>
            <a:off x="5155605" y="1845289"/>
            <a:ext cx="950861" cy="1701049"/>
          </a:xfrm>
          <a:custGeom>
            <a:avLst/>
            <a:gdLst>
              <a:gd name="connsiteX0" fmla="*/ 0 w 958645"/>
              <a:gd name="connsiteY0" fmla="*/ 0 h 1701049"/>
              <a:gd name="connsiteX1" fmla="*/ 958645 w 958645"/>
              <a:gd name="connsiteY1" fmla="*/ 494720 h 1701049"/>
              <a:gd name="connsiteX2" fmla="*/ 958645 w 958645"/>
              <a:gd name="connsiteY2" fmla="*/ 1701049 h 1701049"/>
              <a:gd name="connsiteX3" fmla="*/ 0 w 958645"/>
              <a:gd name="connsiteY3" fmla="*/ 1206329 h 1701049"/>
            </a:gdLst>
            <a:ahLst/>
            <a:cxnLst>
              <a:cxn ang="0">
                <a:pos x="connsiteX0" y="connsiteY0"/>
              </a:cxn>
              <a:cxn ang="0">
                <a:pos x="connsiteX1" y="connsiteY1"/>
              </a:cxn>
              <a:cxn ang="0">
                <a:pos x="connsiteX2" y="connsiteY2"/>
              </a:cxn>
              <a:cxn ang="0">
                <a:pos x="connsiteX3" y="connsiteY3"/>
              </a:cxn>
            </a:cxnLst>
            <a:rect l="l" t="t" r="r" b="b"/>
            <a:pathLst>
              <a:path w="958645" h="1701049">
                <a:moveTo>
                  <a:pt x="0" y="0"/>
                </a:moveTo>
                <a:lnTo>
                  <a:pt x="958645" y="494720"/>
                </a:lnTo>
                <a:lnTo>
                  <a:pt x="958645" y="1701049"/>
                </a:lnTo>
                <a:lnTo>
                  <a:pt x="0" y="1206329"/>
                </a:lnTo>
                <a:close/>
              </a:path>
            </a:pathLst>
          </a:custGeom>
          <a:gradFill>
            <a:gsLst>
              <a:gs pos="0">
                <a:srgbClr val="0F2437"/>
              </a:gs>
              <a:gs pos="100000">
                <a:srgbClr val="284D7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flipH="1">
            <a:off x="6106466" y="1822429"/>
            <a:ext cx="958645" cy="1701049"/>
          </a:xfrm>
          <a:custGeom>
            <a:avLst/>
            <a:gdLst>
              <a:gd name="connsiteX0" fmla="*/ 0 w 958645"/>
              <a:gd name="connsiteY0" fmla="*/ 0 h 1701049"/>
              <a:gd name="connsiteX1" fmla="*/ 958645 w 958645"/>
              <a:gd name="connsiteY1" fmla="*/ 494720 h 1701049"/>
              <a:gd name="connsiteX2" fmla="*/ 958645 w 958645"/>
              <a:gd name="connsiteY2" fmla="*/ 1701049 h 1701049"/>
              <a:gd name="connsiteX3" fmla="*/ 0 w 958645"/>
              <a:gd name="connsiteY3" fmla="*/ 1206329 h 1701049"/>
            </a:gdLst>
            <a:ahLst/>
            <a:cxnLst>
              <a:cxn ang="0">
                <a:pos x="connsiteX0" y="connsiteY0"/>
              </a:cxn>
              <a:cxn ang="0">
                <a:pos x="connsiteX1" y="connsiteY1"/>
              </a:cxn>
              <a:cxn ang="0">
                <a:pos x="connsiteX2" y="connsiteY2"/>
              </a:cxn>
              <a:cxn ang="0">
                <a:pos x="connsiteX3" y="connsiteY3"/>
              </a:cxn>
            </a:cxnLst>
            <a:rect l="l" t="t" r="r" b="b"/>
            <a:pathLst>
              <a:path w="958645" h="1701049">
                <a:moveTo>
                  <a:pt x="0" y="0"/>
                </a:moveTo>
                <a:lnTo>
                  <a:pt x="958645" y="494720"/>
                </a:lnTo>
                <a:lnTo>
                  <a:pt x="958645" y="1701049"/>
                </a:lnTo>
                <a:lnTo>
                  <a:pt x="0" y="1206329"/>
                </a:lnTo>
                <a:close/>
              </a:path>
            </a:pathLst>
          </a:custGeom>
          <a:gradFill>
            <a:gsLst>
              <a:gs pos="0">
                <a:srgbClr val="0F2437"/>
              </a:gs>
              <a:gs pos="100000">
                <a:srgbClr val="284D7A"/>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3736214" y="128898"/>
            <a:ext cx="3757295" cy="521970"/>
          </a:xfrm>
          <a:prstGeom prst="rect">
            <a:avLst/>
          </a:prstGeom>
          <a:noFill/>
          <a:effectLst/>
        </p:spPr>
        <p:txBody>
          <a:bodyPr wrap="none" rtlCol="0">
            <a:spAutoFit/>
          </a:bodyPr>
          <a:lstStyle/>
          <a:p>
            <a:r>
              <a:rPr lang="en-US" altLang="zh-CN" sz="2800" b="1" dirty="0">
                <a:solidFill>
                  <a:schemeClr val="bg1"/>
                </a:solidFill>
                <a:latin typeface="Times New Roman" panose="02020603050405020304" pitchFamily="18" charset="0"/>
              </a:rPr>
              <a:t>  Students &amp; Graduates</a:t>
            </a:r>
          </a:p>
        </p:txBody>
      </p:sp>
      <p:sp>
        <p:nvSpPr>
          <p:cNvPr id="2050" name=" 2050"/>
          <p:cNvSpPr/>
          <p:nvPr/>
        </p:nvSpPr>
        <p:spPr bwMode="auto">
          <a:xfrm>
            <a:off x="5624830" y="2104390"/>
            <a:ext cx="971550" cy="837565"/>
          </a:xfrm>
          <a:custGeom>
            <a:avLst/>
            <a:gdLst>
              <a:gd name="T0" fmla="*/ 1052180 w 1822450"/>
              <a:gd name="T1" fmla="*/ 1891814 h 1912938"/>
              <a:gd name="T2" fmla="*/ 834486 w 1822450"/>
              <a:gd name="T3" fmla="*/ 1843067 h 1912938"/>
              <a:gd name="T4" fmla="*/ 702457 w 1822450"/>
              <a:gd name="T5" fmla="*/ 1904601 h 1912938"/>
              <a:gd name="T6" fmla="*/ 1654740 w 1822450"/>
              <a:gd name="T7" fmla="*/ 1644404 h 1912938"/>
              <a:gd name="T8" fmla="*/ 1553494 w 1822450"/>
              <a:gd name="T9" fmla="*/ 1640423 h 1912938"/>
              <a:gd name="T10" fmla="*/ 1385313 w 1822450"/>
              <a:gd name="T11" fmla="*/ 1639229 h 1912938"/>
              <a:gd name="T12" fmla="*/ 1338497 w 1822450"/>
              <a:gd name="T13" fmla="*/ 1607788 h 1912938"/>
              <a:gd name="T14" fmla="*/ 436229 w 1822450"/>
              <a:gd name="T15" fmla="*/ 1649976 h 1912938"/>
              <a:gd name="T16" fmla="*/ 265376 w 1822450"/>
              <a:gd name="T17" fmla="*/ 1639229 h 1912938"/>
              <a:gd name="T18" fmla="*/ 148309 w 1822450"/>
              <a:gd name="T19" fmla="*/ 1649577 h 1912938"/>
              <a:gd name="T20" fmla="*/ 624432 w 1822450"/>
              <a:gd name="T21" fmla="*/ 1289910 h 1912938"/>
              <a:gd name="T22" fmla="*/ 583933 w 1822450"/>
              <a:gd name="T23" fmla="*/ 1302672 h 1912938"/>
              <a:gd name="T24" fmla="*/ 1245239 w 1822450"/>
              <a:gd name="T25" fmla="*/ 1301091 h 1912938"/>
              <a:gd name="T26" fmla="*/ 1203152 w 1822450"/>
              <a:gd name="T27" fmla="*/ 1281551 h 1912938"/>
              <a:gd name="T28" fmla="*/ 110393 w 1822450"/>
              <a:gd name="T29" fmla="*/ 1147347 h 1912938"/>
              <a:gd name="T30" fmla="*/ 86508 w 1822450"/>
              <a:gd name="T31" fmla="*/ 1182918 h 1912938"/>
              <a:gd name="T32" fmla="*/ 1760008 w 1822450"/>
              <a:gd name="T33" fmla="*/ 1169884 h 1912938"/>
              <a:gd name="T34" fmla="*/ 1709636 w 1822450"/>
              <a:gd name="T35" fmla="*/ 1166651 h 1912938"/>
              <a:gd name="T36" fmla="*/ 366123 w 1822450"/>
              <a:gd name="T37" fmla="*/ 583339 h 1912938"/>
              <a:gd name="T38" fmla="*/ 468306 w 1822450"/>
              <a:gd name="T39" fmla="*/ 1328065 h 1912938"/>
              <a:gd name="T40" fmla="*/ 96264 w 1822450"/>
              <a:gd name="T41" fmla="*/ 768237 h 1912938"/>
              <a:gd name="T42" fmla="*/ 1183 w 1822450"/>
              <a:gd name="T43" fmla="*/ 654059 h 1912938"/>
              <a:gd name="T44" fmla="*/ 1654601 w 1822450"/>
              <a:gd name="T45" fmla="*/ 539486 h 1912938"/>
              <a:gd name="T46" fmla="*/ 1777799 w 1822450"/>
              <a:gd name="T47" fmla="*/ 1076207 h 1912938"/>
              <a:gd name="T48" fmla="*/ 1669211 w 1822450"/>
              <a:gd name="T49" fmla="*/ 1082926 h 1912938"/>
              <a:gd name="T50" fmla="*/ 1379381 w 1822450"/>
              <a:gd name="T51" fmla="*/ 1258406 h 1912938"/>
              <a:gd name="T52" fmla="*/ 1596951 w 1822450"/>
              <a:gd name="T53" fmla="*/ 534744 h 1912938"/>
              <a:gd name="T54" fmla="*/ 1341509 w 1822450"/>
              <a:gd name="T55" fmla="*/ 631970 h 1912938"/>
              <a:gd name="T56" fmla="*/ 1211058 w 1822450"/>
              <a:gd name="T57" fmla="*/ 878592 h 1912938"/>
              <a:gd name="T58" fmla="*/ 913390 w 1822450"/>
              <a:gd name="T59" fmla="*/ 1388436 h 1912938"/>
              <a:gd name="T60" fmla="*/ 620862 w 1822450"/>
              <a:gd name="T61" fmla="*/ 1012575 h 1912938"/>
              <a:gd name="T62" fmla="*/ 490410 w 1822450"/>
              <a:gd name="T63" fmla="*/ 658450 h 1912938"/>
              <a:gd name="T64" fmla="*/ 791239 w 1822450"/>
              <a:gd name="T65" fmla="*/ 477436 h 1912938"/>
              <a:gd name="T66" fmla="*/ 930565 w 1822450"/>
              <a:gd name="T67" fmla="*/ 340686 h 1912938"/>
              <a:gd name="T68" fmla="*/ 1525019 w 1822450"/>
              <a:gd name="T69" fmla="*/ 348987 h 1912938"/>
              <a:gd name="T70" fmla="*/ 1543211 w 1822450"/>
              <a:gd name="T71" fmla="*/ 320925 h 1912938"/>
              <a:gd name="T72" fmla="*/ 361253 w 1822450"/>
              <a:gd name="T73" fmla="*/ 309859 h 1912938"/>
              <a:gd name="T74" fmla="*/ 388900 w 1822450"/>
              <a:gd name="T75" fmla="*/ 340686 h 1912938"/>
              <a:gd name="T76" fmla="*/ 1589483 w 1822450"/>
              <a:gd name="T77" fmla="*/ 183386 h 1912938"/>
              <a:gd name="T78" fmla="*/ 1537279 w 1822450"/>
              <a:gd name="T79" fmla="*/ 257688 h 1912938"/>
              <a:gd name="T80" fmla="*/ 1630219 w 1822450"/>
              <a:gd name="T81" fmla="*/ 376257 h 1912938"/>
              <a:gd name="T82" fmla="*/ 1556658 w 1822450"/>
              <a:gd name="T83" fmla="*/ 503916 h 1912938"/>
              <a:gd name="T84" fmla="*/ 1370381 w 1822450"/>
              <a:gd name="T85" fmla="*/ 446213 h 1912938"/>
              <a:gd name="T86" fmla="*/ 1339928 w 1822450"/>
              <a:gd name="T87" fmla="*/ 311439 h 1912938"/>
              <a:gd name="T88" fmla="*/ 1371963 w 1822450"/>
              <a:gd name="T89" fmla="*/ 194056 h 1912938"/>
              <a:gd name="T90" fmla="*/ 478954 w 1822450"/>
              <a:gd name="T91" fmla="*/ 223304 h 1912938"/>
              <a:gd name="T92" fmla="*/ 457626 w 1822450"/>
              <a:gd name="T93" fmla="*/ 275474 h 1912938"/>
              <a:gd name="T94" fmla="*/ 476585 w 1822450"/>
              <a:gd name="T95" fmla="*/ 405900 h 1912938"/>
              <a:gd name="T96" fmla="*/ 374682 w 1822450"/>
              <a:gd name="T97" fmla="*/ 531187 h 1912938"/>
              <a:gd name="T98" fmla="*/ 206423 w 1822450"/>
              <a:gd name="T99" fmla="*/ 401156 h 1912938"/>
              <a:gd name="T100" fmla="*/ 203659 w 1822450"/>
              <a:gd name="T101" fmla="*/ 280612 h 1912938"/>
              <a:gd name="T102" fmla="*/ 318991 w 1822450"/>
              <a:gd name="T103" fmla="*/ 160462 h 1912938"/>
              <a:gd name="T104" fmla="*/ 951483 w 1822450"/>
              <a:gd name="T105" fmla="*/ 193267 h 1912938"/>
              <a:gd name="T106" fmla="*/ 978320 w 1822450"/>
              <a:gd name="T107" fmla="*/ 240299 h 1912938"/>
              <a:gd name="T108" fmla="*/ 1028839 w 1822450"/>
              <a:gd name="T109" fmla="*/ 19762 h 1912938"/>
              <a:gd name="T110" fmla="*/ 985031 w 1822450"/>
              <a:gd name="T111" fmla="*/ 122916 h 1912938"/>
              <a:gd name="T112" fmla="*/ 1097906 w 1822450"/>
              <a:gd name="T113" fmla="*/ 194847 h 1912938"/>
              <a:gd name="T114" fmla="*/ 1067122 w 1822450"/>
              <a:gd name="T115" fmla="*/ 354520 h 1912938"/>
              <a:gd name="T116" fmla="*/ 893862 w 1822450"/>
              <a:gd name="T117" fmla="*/ 476646 h 1912938"/>
              <a:gd name="T118" fmla="*/ 745465 w 1822450"/>
              <a:gd name="T119" fmla="*/ 315392 h 1912938"/>
              <a:gd name="T120" fmla="*/ 746649 w 1822450"/>
              <a:gd name="T121" fmla="*/ 154929 h 1912938"/>
              <a:gd name="T122" fmla="*/ 892678 w 1822450"/>
              <a:gd name="T123" fmla="*/ 3162 h 19129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22450" h="1912938">
                <a:moveTo>
                  <a:pt x="987425" y="1839913"/>
                </a:moveTo>
                <a:lnTo>
                  <a:pt x="1085699" y="1839913"/>
                </a:lnTo>
                <a:lnTo>
                  <a:pt x="1094850" y="1845932"/>
                </a:lnTo>
                <a:lnTo>
                  <a:pt x="1104399" y="1852753"/>
                </a:lnTo>
                <a:lnTo>
                  <a:pt x="1115141" y="1860778"/>
                </a:lnTo>
                <a:lnTo>
                  <a:pt x="1126282" y="1870407"/>
                </a:lnTo>
                <a:lnTo>
                  <a:pt x="1131454" y="1874821"/>
                </a:lnTo>
                <a:lnTo>
                  <a:pt x="1135831" y="1879636"/>
                </a:lnTo>
                <a:lnTo>
                  <a:pt x="1139809" y="1884450"/>
                </a:lnTo>
                <a:lnTo>
                  <a:pt x="1142594" y="1888864"/>
                </a:lnTo>
                <a:lnTo>
                  <a:pt x="1144982" y="1893679"/>
                </a:lnTo>
                <a:lnTo>
                  <a:pt x="1145777" y="1895685"/>
                </a:lnTo>
                <a:lnTo>
                  <a:pt x="1146175" y="1897691"/>
                </a:lnTo>
                <a:lnTo>
                  <a:pt x="1145777" y="1900500"/>
                </a:lnTo>
                <a:lnTo>
                  <a:pt x="1144982" y="1902907"/>
                </a:lnTo>
                <a:lnTo>
                  <a:pt x="1142992" y="1905315"/>
                </a:lnTo>
                <a:lnTo>
                  <a:pt x="1140605" y="1907321"/>
                </a:lnTo>
                <a:lnTo>
                  <a:pt x="1137422" y="1908926"/>
                </a:lnTo>
                <a:lnTo>
                  <a:pt x="1133046" y="1910531"/>
                </a:lnTo>
                <a:lnTo>
                  <a:pt x="1127475" y="1911735"/>
                </a:lnTo>
                <a:lnTo>
                  <a:pt x="1120712" y="1912537"/>
                </a:lnTo>
                <a:lnTo>
                  <a:pt x="1112754" y="1912938"/>
                </a:lnTo>
                <a:lnTo>
                  <a:pt x="1105195" y="1912938"/>
                </a:lnTo>
                <a:lnTo>
                  <a:pt x="1098033" y="1912537"/>
                </a:lnTo>
                <a:lnTo>
                  <a:pt x="1091269" y="1911735"/>
                </a:lnTo>
                <a:lnTo>
                  <a:pt x="1084903" y="1910130"/>
                </a:lnTo>
                <a:lnTo>
                  <a:pt x="1078537" y="1908525"/>
                </a:lnTo>
                <a:lnTo>
                  <a:pt x="1072569" y="1906920"/>
                </a:lnTo>
                <a:lnTo>
                  <a:pt x="1066601" y="1904914"/>
                </a:lnTo>
                <a:lnTo>
                  <a:pt x="1061031" y="1902105"/>
                </a:lnTo>
                <a:lnTo>
                  <a:pt x="1055859" y="1899697"/>
                </a:lnTo>
                <a:lnTo>
                  <a:pt x="1045514" y="1893679"/>
                </a:lnTo>
                <a:lnTo>
                  <a:pt x="1035965" y="1887259"/>
                </a:lnTo>
                <a:lnTo>
                  <a:pt x="1026416" y="1880438"/>
                </a:lnTo>
                <a:lnTo>
                  <a:pt x="1022438" y="1878031"/>
                </a:lnTo>
                <a:lnTo>
                  <a:pt x="1019255" y="1876827"/>
                </a:lnTo>
                <a:lnTo>
                  <a:pt x="1018459" y="1876827"/>
                </a:lnTo>
                <a:lnTo>
                  <a:pt x="1017663" y="1876827"/>
                </a:lnTo>
                <a:lnTo>
                  <a:pt x="1016470" y="1877629"/>
                </a:lnTo>
                <a:lnTo>
                  <a:pt x="1015674" y="1878833"/>
                </a:lnTo>
                <a:lnTo>
                  <a:pt x="1015276" y="1880037"/>
                </a:lnTo>
                <a:lnTo>
                  <a:pt x="1014083" y="1880839"/>
                </a:lnTo>
                <a:lnTo>
                  <a:pt x="1013685" y="1881241"/>
                </a:lnTo>
                <a:lnTo>
                  <a:pt x="1012889" y="1881241"/>
                </a:lnTo>
                <a:lnTo>
                  <a:pt x="1002146" y="1880839"/>
                </a:lnTo>
                <a:lnTo>
                  <a:pt x="995781" y="1880438"/>
                </a:lnTo>
                <a:lnTo>
                  <a:pt x="993393" y="1880037"/>
                </a:lnTo>
                <a:lnTo>
                  <a:pt x="991802" y="1879234"/>
                </a:lnTo>
                <a:lnTo>
                  <a:pt x="989812" y="1870006"/>
                </a:lnTo>
                <a:lnTo>
                  <a:pt x="988619" y="1861580"/>
                </a:lnTo>
                <a:lnTo>
                  <a:pt x="988221" y="1855160"/>
                </a:lnTo>
                <a:lnTo>
                  <a:pt x="988221" y="1850747"/>
                </a:lnTo>
                <a:lnTo>
                  <a:pt x="988221" y="1847136"/>
                </a:lnTo>
                <a:lnTo>
                  <a:pt x="988619" y="1844728"/>
                </a:lnTo>
                <a:lnTo>
                  <a:pt x="989017" y="1843123"/>
                </a:lnTo>
                <a:lnTo>
                  <a:pt x="987425" y="1839913"/>
                </a:lnTo>
                <a:close/>
                <a:moveTo>
                  <a:pt x="739926" y="1839913"/>
                </a:moveTo>
                <a:lnTo>
                  <a:pt x="838200" y="1839913"/>
                </a:lnTo>
                <a:lnTo>
                  <a:pt x="836608" y="1843123"/>
                </a:lnTo>
                <a:lnTo>
                  <a:pt x="837006" y="1844728"/>
                </a:lnTo>
                <a:lnTo>
                  <a:pt x="837404" y="1847136"/>
                </a:lnTo>
                <a:lnTo>
                  <a:pt x="837404" y="1850747"/>
                </a:lnTo>
                <a:lnTo>
                  <a:pt x="837404" y="1855160"/>
                </a:lnTo>
                <a:lnTo>
                  <a:pt x="837006" y="1861580"/>
                </a:lnTo>
                <a:lnTo>
                  <a:pt x="835813" y="1870006"/>
                </a:lnTo>
                <a:lnTo>
                  <a:pt x="833823" y="1879234"/>
                </a:lnTo>
                <a:lnTo>
                  <a:pt x="831834" y="1880037"/>
                </a:lnTo>
                <a:lnTo>
                  <a:pt x="829447" y="1880438"/>
                </a:lnTo>
                <a:lnTo>
                  <a:pt x="823479" y="1880839"/>
                </a:lnTo>
                <a:lnTo>
                  <a:pt x="812338" y="1881241"/>
                </a:lnTo>
                <a:lnTo>
                  <a:pt x="811542" y="1881241"/>
                </a:lnTo>
                <a:lnTo>
                  <a:pt x="810747" y="1880839"/>
                </a:lnTo>
                <a:lnTo>
                  <a:pt x="810349" y="1880037"/>
                </a:lnTo>
                <a:lnTo>
                  <a:pt x="809553" y="1878833"/>
                </a:lnTo>
                <a:lnTo>
                  <a:pt x="809155" y="1877629"/>
                </a:lnTo>
                <a:lnTo>
                  <a:pt x="807962" y="1876827"/>
                </a:lnTo>
                <a:lnTo>
                  <a:pt x="807166" y="1876827"/>
                </a:lnTo>
                <a:lnTo>
                  <a:pt x="806370" y="1876827"/>
                </a:lnTo>
                <a:lnTo>
                  <a:pt x="803187" y="1878031"/>
                </a:lnTo>
                <a:lnTo>
                  <a:pt x="799209" y="1880438"/>
                </a:lnTo>
                <a:lnTo>
                  <a:pt x="789660" y="1887259"/>
                </a:lnTo>
                <a:lnTo>
                  <a:pt x="780111" y="1893679"/>
                </a:lnTo>
                <a:lnTo>
                  <a:pt x="769368" y="1899697"/>
                </a:lnTo>
                <a:lnTo>
                  <a:pt x="764594" y="1902105"/>
                </a:lnTo>
                <a:lnTo>
                  <a:pt x="758626" y="1904914"/>
                </a:lnTo>
                <a:lnTo>
                  <a:pt x="753056" y="1906920"/>
                </a:lnTo>
                <a:lnTo>
                  <a:pt x="747088" y="1908525"/>
                </a:lnTo>
                <a:lnTo>
                  <a:pt x="740722" y="1910130"/>
                </a:lnTo>
                <a:lnTo>
                  <a:pt x="733958" y="1911735"/>
                </a:lnTo>
                <a:lnTo>
                  <a:pt x="727194" y="1912537"/>
                </a:lnTo>
                <a:lnTo>
                  <a:pt x="720032" y="1912938"/>
                </a:lnTo>
                <a:lnTo>
                  <a:pt x="712473" y="1912938"/>
                </a:lnTo>
                <a:lnTo>
                  <a:pt x="704913" y="1912537"/>
                </a:lnTo>
                <a:lnTo>
                  <a:pt x="700139" y="1912136"/>
                </a:lnTo>
                <a:lnTo>
                  <a:pt x="695365" y="1911333"/>
                </a:lnTo>
                <a:lnTo>
                  <a:pt x="691386" y="1909728"/>
                </a:lnTo>
                <a:lnTo>
                  <a:pt x="687805" y="1908926"/>
                </a:lnTo>
                <a:lnTo>
                  <a:pt x="685020" y="1907321"/>
                </a:lnTo>
                <a:lnTo>
                  <a:pt x="683031" y="1905716"/>
                </a:lnTo>
                <a:lnTo>
                  <a:pt x="681041" y="1903710"/>
                </a:lnTo>
                <a:lnTo>
                  <a:pt x="680245" y="1902105"/>
                </a:lnTo>
                <a:lnTo>
                  <a:pt x="679450" y="1900099"/>
                </a:lnTo>
                <a:lnTo>
                  <a:pt x="679450" y="1898093"/>
                </a:lnTo>
                <a:lnTo>
                  <a:pt x="679848" y="1895685"/>
                </a:lnTo>
                <a:lnTo>
                  <a:pt x="680245" y="1893679"/>
                </a:lnTo>
                <a:lnTo>
                  <a:pt x="681439" y="1891673"/>
                </a:lnTo>
                <a:lnTo>
                  <a:pt x="684224" y="1886457"/>
                </a:lnTo>
                <a:lnTo>
                  <a:pt x="687805" y="1881642"/>
                </a:lnTo>
                <a:lnTo>
                  <a:pt x="692182" y="1876827"/>
                </a:lnTo>
                <a:lnTo>
                  <a:pt x="697354" y="1872012"/>
                </a:lnTo>
                <a:lnTo>
                  <a:pt x="702526" y="1866796"/>
                </a:lnTo>
                <a:lnTo>
                  <a:pt x="708494" y="1861981"/>
                </a:lnTo>
                <a:lnTo>
                  <a:pt x="720032" y="1853555"/>
                </a:lnTo>
                <a:lnTo>
                  <a:pt x="729581" y="1846333"/>
                </a:lnTo>
                <a:lnTo>
                  <a:pt x="739926" y="1839913"/>
                </a:lnTo>
                <a:close/>
                <a:moveTo>
                  <a:pt x="1538288" y="1614488"/>
                </a:moveTo>
                <a:lnTo>
                  <a:pt x="1616076" y="1614488"/>
                </a:lnTo>
                <a:lnTo>
                  <a:pt x="1619648" y="1616486"/>
                </a:lnTo>
                <a:lnTo>
                  <a:pt x="1628379" y="1622880"/>
                </a:lnTo>
                <a:lnTo>
                  <a:pt x="1640286" y="1631273"/>
                </a:lnTo>
                <a:lnTo>
                  <a:pt x="1646239" y="1636069"/>
                </a:lnTo>
                <a:lnTo>
                  <a:pt x="1651795" y="1641264"/>
                </a:lnTo>
                <a:lnTo>
                  <a:pt x="1656557" y="1646060"/>
                </a:lnTo>
                <a:lnTo>
                  <a:pt x="1660526" y="1651256"/>
                </a:lnTo>
                <a:lnTo>
                  <a:pt x="1661717" y="1653653"/>
                </a:lnTo>
                <a:lnTo>
                  <a:pt x="1662907" y="1656451"/>
                </a:lnTo>
                <a:lnTo>
                  <a:pt x="1663701" y="1658449"/>
                </a:lnTo>
                <a:lnTo>
                  <a:pt x="1663701" y="1660448"/>
                </a:lnTo>
                <a:lnTo>
                  <a:pt x="1663304" y="1662845"/>
                </a:lnTo>
                <a:lnTo>
                  <a:pt x="1662511" y="1664444"/>
                </a:lnTo>
                <a:lnTo>
                  <a:pt x="1661320" y="1666043"/>
                </a:lnTo>
                <a:lnTo>
                  <a:pt x="1659336" y="1668041"/>
                </a:lnTo>
                <a:lnTo>
                  <a:pt x="1656161" y="1669240"/>
                </a:lnTo>
                <a:lnTo>
                  <a:pt x="1652986" y="1670039"/>
                </a:lnTo>
                <a:lnTo>
                  <a:pt x="1648620" y="1670838"/>
                </a:lnTo>
                <a:lnTo>
                  <a:pt x="1643461" y="1671238"/>
                </a:lnTo>
                <a:lnTo>
                  <a:pt x="1637904" y="1671638"/>
                </a:lnTo>
                <a:lnTo>
                  <a:pt x="1631951" y="1671638"/>
                </a:lnTo>
                <a:lnTo>
                  <a:pt x="1625998" y="1671238"/>
                </a:lnTo>
                <a:lnTo>
                  <a:pt x="1620442" y="1670838"/>
                </a:lnTo>
                <a:lnTo>
                  <a:pt x="1615282" y="1669640"/>
                </a:lnTo>
                <a:lnTo>
                  <a:pt x="1610520" y="1668441"/>
                </a:lnTo>
                <a:lnTo>
                  <a:pt x="1605757" y="1666842"/>
                </a:lnTo>
                <a:lnTo>
                  <a:pt x="1600995" y="1665243"/>
                </a:lnTo>
                <a:lnTo>
                  <a:pt x="1592660" y="1661646"/>
                </a:lnTo>
                <a:lnTo>
                  <a:pt x="1584723" y="1656851"/>
                </a:lnTo>
                <a:lnTo>
                  <a:pt x="1576785" y="1651655"/>
                </a:lnTo>
                <a:lnTo>
                  <a:pt x="1569245" y="1646060"/>
                </a:lnTo>
                <a:lnTo>
                  <a:pt x="1566070" y="1644062"/>
                </a:lnTo>
                <a:lnTo>
                  <a:pt x="1564085" y="1643263"/>
                </a:lnTo>
                <a:lnTo>
                  <a:pt x="1562101" y="1643263"/>
                </a:lnTo>
                <a:lnTo>
                  <a:pt x="1561307" y="1643662"/>
                </a:lnTo>
                <a:lnTo>
                  <a:pt x="1560513" y="1645660"/>
                </a:lnTo>
                <a:lnTo>
                  <a:pt x="1559720" y="1646460"/>
                </a:lnTo>
                <a:lnTo>
                  <a:pt x="1558926" y="1647259"/>
                </a:lnTo>
                <a:lnTo>
                  <a:pt x="1550195" y="1646460"/>
                </a:lnTo>
                <a:lnTo>
                  <a:pt x="1545035" y="1646060"/>
                </a:lnTo>
                <a:lnTo>
                  <a:pt x="1543448" y="1645660"/>
                </a:lnTo>
                <a:lnTo>
                  <a:pt x="1541860" y="1645261"/>
                </a:lnTo>
                <a:lnTo>
                  <a:pt x="1540273" y="1637667"/>
                </a:lnTo>
                <a:lnTo>
                  <a:pt x="1539479" y="1631273"/>
                </a:lnTo>
                <a:lnTo>
                  <a:pt x="1539082" y="1626877"/>
                </a:lnTo>
                <a:lnTo>
                  <a:pt x="1539082" y="1622880"/>
                </a:lnTo>
                <a:lnTo>
                  <a:pt x="1539082" y="1618085"/>
                </a:lnTo>
                <a:lnTo>
                  <a:pt x="1539479" y="1616486"/>
                </a:lnTo>
                <a:lnTo>
                  <a:pt x="1538288" y="1614488"/>
                </a:lnTo>
                <a:close/>
                <a:moveTo>
                  <a:pt x="1343177" y="1614488"/>
                </a:moveTo>
                <a:lnTo>
                  <a:pt x="1420813" y="1614488"/>
                </a:lnTo>
                <a:lnTo>
                  <a:pt x="1419619" y="1616486"/>
                </a:lnTo>
                <a:lnTo>
                  <a:pt x="1420017" y="1618085"/>
                </a:lnTo>
                <a:lnTo>
                  <a:pt x="1420415" y="1622880"/>
                </a:lnTo>
                <a:lnTo>
                  <a:pt x="1420415" y="1626877"/>
                </a:lnTo>
                <a:lnTo>
                  <a:pt x="1420017" y="1631273"/>
                </a:lnTo>
                <a:lnTo>
                  <a:pt x="1419221" y="1637667"/>
                </a:lnTo>
                <a:lnTo>
                  <a:pt x="1417628" y="1645261"/>
                </a:lnTo>
                <a:lnTo>
                  <a:pt x="1416434" y="1645660"/>
                </a:lnTo>
                <a:lnTo>
                  <a:pt x="1414045" y="1646060"/>
                </a:lnTo>
                <a:lnTo>
                  <a:pt x="1409665" y="1646460"/>
                </a:lnTo>
                <a:lnTo>
                  <a:pt x="1400508" y="1647259"/>
                </a:lnTo>
                <a:lnTo>
                  <a:pt x="1399712" y="1646460"/>
                </a:lnTo>
                <a:lnTo>
                  <a:pt x="1398916" y="1645660"/>
                </a:lnTo>
                <a:lnTo>
                  <a:pt x="1398119" y="1643662"/>
                </a:lnTo>
                <a:lnTo>
                  <a:pt x="1397323" y="1643263"/>
                </a:lnTo>
                <a:lnTo>
                  <a:pt x="1395731" y="1643263"/>
                </a:lnTo>
                <a:lnTo>
                  <a:pt x="1393342" y="1644062"/>
                </a:lnTo>
                <a:lnTo>
                  <a:pt x="1390157" y="1646060"/>
                </a:lnTo>
                <a:lnTo>
                  <a:pt x="1382592" y="1651655"/>
                </a:lnTo>
                <a:lnTo>
                  <a:pt x="1375028" y="1656851"/>
                </a:lnTo>
                <a:lnTo>
                  <a:pt x="1366667" y="1661646"/>
                </a:lnTo>
                <a:lnTo>
                  <a:pt x="1357908" y="1665243"/>
                </a:lnTo>
                <a:lnTo>
                  <a:pt x="1353528" y="1666842"/>
                </a:lnTo>
                <a:lnTo>
                  <a:pt x="1348751" y="1668441"/>
                </a:lnTo>
                <a:lnTo>
                  <a:pt x="1343973" y="1669640"/>
                </a:lnTo>
                <a:lnTo>
                  <a:pt x="1338399" y="1670838"/>
                </a:lnTo>
                <a:lnTo>
                  <a:pt x="1333223" y="1671238"/>
                </a:lnTo>
                <a:lnTo>
                  <a:pt x="1327649" y="1671638"/>
                </a:lnTo>
                <a:lnTo>
                  <a:pt x="1321677" y="1671638"/>
                </a:lnTo>
                <a:lnTo>
                  <a:pt x="1315307" y="1671238"/>
                </a:lnTo>
                <a:lnTo>
                  <a:pt x="1310131" y="1670838"/>
                </a:lnTo>
                <a:lnTo>
                  <a:pt x="1306548" y="1670039"/>
                </a:lnTo>
                <a:lnTo>
                  <a:pt x="1302567" y="1669240"/>
                </a:lnTo>
                <a:lnTo>
                  <a:pt x="1300178" y="1668041"/>
                </a:lnTo>
                <a:lnTo>
                  <a:pt x="1297789" y="1666043"/>
                </a:lnTo>
                <a:lnTo>
                  <a:pt x="1296595" y="1664444"/>
                </a:lnTo>
                <a:lnTo>
                  <a:pt x="1295798" y="1662845"/>
                </a:lnTo>
                <a:lnTo>
                  <a:pt x="1295400" y="1660448"/>
                </a:lnTo>
                <a:lnTo>
                  <a:pt x="1295400" y="1658449"/>
                </a:lnTo>
                <a:lnTo>
                  <a:pt x="1296197" y="1656451"/>
                </a:lnTo>
                <a:lnTo>
                  <a:pt x="1296993" y="1653653"/>
                </a:lnTo>
                <a:lnTo>
                  <a:pt x="1298585" y="1651256"/>
                </a:lnTo>
                <a:lnTo>
                  <a:pt x="1302567" y="1646060"/>
                </a:lnTo>
                <a:lnTo>
                  <a:pt x="1307742" y="1641264"/>
                </a:lnTo>
                <a:lnTo>
                  <a:pt x="1312918" y="1636069"/>
                </a:lnTo>
                <a:lnTo>
                  <a:pt x="1318890" y="1631273"/>
                </a:lnTo>
                <a:lnTo>
                  <a:pt x="1330436" y="1622880"/>
                </a:lnTo>
                <a:lnTo>
                  <a:pt x="1339195" y="1616486"/>
                </a:lnTo>
                <a:lnTo>
                  <a:pt x="1343177" y="1614488"/>
                </a:lnTo>
                <a:close/>
                <a:moveTo>
                  <a:pt x="392113" y="1614488"/>
                </a:moveTo>
                <a:lnTo>
                  <a:pt x="469901" y="1614488"/>
                </a:lnTo>
                <a:lnTo>
                  <a:pt x="473472" y="1616486"/>
                </a:lnTo>
                <a:lnTo>
                  <a:pt x="482204" y="1622880"/>
                </a:lnTo>
                <a:lnTo>
                  <a:pt x="493713" y="1631273"/>
                </a:lnTo>
                <a:lnTo>
                  <a:pt x="499269" y="1636069"/>
                </a:lnTo>
                <a:lnTo>
                  <a:pt x="505223" y="1641264"/>
                </a:lnTo>
                <a:lnTo>
                  <a:pt x="509985" y="1646060"/>
                </a:lnTo>
                <a:lnTo>
                  <a:pt x="514351" y="1651256"/>
                </a:lnTo>
                <a:lnTo>
                  <a:pt x="515541" y="1653653"/>
                </a:lnTo>
                <a:lnTo>
                  <a:pt x="516732" y="1656451"/>
                </a:lnTo>
                <a:lnTo>
                  <a:pt x="517129" y="1658449"/>
                </a:lnTo>
                <a:lnTo>
                  <a:pt x="517526" y="1660448"/>
                </a:lnTo>
                <a:lnTo>
                  <a:pt x="517129" y="1662845"/>
                </a:lnTo>
                <a:lnTo>
                  <a:pt x="516335" y="1664444"/>
                </a:lnTo>
                <a:lnTo>
                  <a:pt x="515144" y="1666043"/>
                </a:lnTo>
                <a:lnTo>
                  <a:pt x="512763" y="1668041"/>
                </a:lnTo>
                <a:lnTo>
                  <a:pt x="509985" y="1669240"/>
                </a:lnTo>
                <a:lnTo>
                  <a:pt x="506413" y="1670039"/>
                </a:lnTo>
                <a:lnTo>
                  <a:pt x="502444" y="1670838"/>
                </a:lnTo>
                <a:lnTo>
                  <a:pt x="497285" y="1671238"/>
                </a:lnTo>
                <a:lnTo>
                  <a:pt x="490935" y="1671638"/>
                </a:lnTo>
                <a:lnTo>
                  <a:pt x="484982" y="1671638"/>
                </a:lnTo>
                <a:lnTo>
                  <a:pt x="479426" y="1671238"/>
                </a:lnTo>
                <a:lnTo>
                  <a:pt x="474266" y="1670838"/>
                </a:lnTo>
                <a:lnTo>
                  <a:pt x="469107" y="1669640"/>
                </a:lnTo>
                <a:lnTo>
                  <a:pt x="463947" y="1668441"/>
                </a:lnTo>
                <a:lnTo>
                  <a:pt x="459582" y="1666842"/>
                </a:lnTo>
                <a:lnTo>
                  <a:pt x="454819" y="1665243"/>
                </a:lnTo>
                <a:lnTo>
                  <a:pt x="446088" y="1661646"/>
                </a:lnTo>
                <a:lnTo>
                  <a:pt x="437754" y="1656851"/>
                </a:lnTo>
                <a:lnTo>
                  <a:pt x="430213" y="1651655"/>
                </a:lnTo>
                <a:lnTo>
                  <a:pt x="422672" y="1646060"/>
                </a:lnTo>
                <a:lnTo>
                  <a:pt x="419497" y="1644062"/>
                </a:lnTo>
                <a:lnTo>
                  <a:pt x="417116" y="1643263"/>
                </a:lnTo>
                <a:lnTo>
                  <a:pt x="415925" y="1643263"/>
                </a:lnTo>
                <a:lnTo>
                  <a:pt x="415132" y="1643662"/>
                </a:lnTo>
                <a:lnTo>
                  <a:pt x="413941" y="1645660"/>
                </a:lnTo>
                <a:lnTo>
                  <a:pt x="413544" y="1646460"/>
                </a:lnTo>
                <a:lnTo>
                  <a:pt x="412750" y="1647259"/>
                </a:lnTo>
                <a:lnTo>
                  <a:pt x="403622" y="1646460"/>
                </a:lnTo>
                <a:lnTo>
                  <a:pt x="398860" y="1646060"/>
                </a:lnTo>
                <a:lnTo>
                  <a:pt x="396875" y="1645660"/>
                </a:lnTo>
                <a:lnTo>
                  <a:pt x="395685" y="1645261"/>
                </a:lnTo>
                <a:lnTo>
                  <a:pt x="394097" y="1637667"/>
                </a:lnTo>
                <a:lnTo>
                  <a:pt x="393303" y="1631273"/>
                </a:lnTo>
                <a:lnTo>
                  <a:pt x="392510" y="1626877"/>
                </a:lnTo>
                <a:lnTo>
                  <a:pt x="392510" y="1622880"/>
                </a:lnTo>
                <a:lnTo>
                  <a:pt x="392907" y="1618085"/>
                </a:lnTo>
                <a:lnTo>
                  <a:pt x="393303" y="1616486"/>
                </a:lnTo>
                <a:lnTo>
                  <a:pt x="392113" y="1614488"/>
                </a:lnTo>
                <a:close/>
                <a:moveTo>
                  <a:pt x="195660" y="1614488"/>
                </a:moveTo>
                <a:lnTo>
                  <a:pt x="273051" y="1614488"/>
                </a:lnTo>
                <a:lnTo>
                  <a:pt x="271860" y="1616486"/>
                </a:lnTo>
                <a:lnTo>
                  <a:pt x="272257" y="1618085"/>
                </a:lnTo>
                <a:lnTo>
                  <a:pt x="272654" y="1622880"/>
                </a:lnTo>
                <a:lnTo>
                  <a:pt x="272654" y="1626877"/>
                </a:lnTo>
                <a:lnTo>
                  <a:pt x="271860" y="1631273"/>
                </a:lnTo>
                <a:lnTo>
                  <a:pt x="271066" y="1637667"/>
                </a:lnTo>
                <a:lnTo>
                  <a:pt x="269479" y="1645261"/>
                </a:lnTo>
                <a:lnTo>
                  <a:pt x="267891" y="1645660"/>
                </a:lnTo>
                <a:lnTo>
                  <a:pt x="266304" y="1646060"/>
                </a:lnTo>
                <a:lnTo>
                  <a:pt x="261541" y="1646460"/>
                </a:lnTo>
                <a:lnTo>
                  <a:pt x="252810" y="1647259"/>
                </a:lnTo>
                <a:lnTo>
                  <a:pt x="251619" y="1646460"/>
                </a:lnTo>
                <a:lnTo>
                  <a:pt x="251223" y="1645660"/>
                </a:lnTo>
                <a:lnTo>
                  <a:pt x="250032" y="1643662"/>
                </a:lnTo>
                <a:lnTo>
                  <a:pt x="249238" y="1643263"/>
                </a:lnTo>
                <a:lnTo>
                  <a:pt x="247651" y="1643263"/>
                </a:lnTo>
                <a:lnTo>
                  <a:pt x="245666" y="1644062"/>
                </a:lnTo>
                <a:lnTo>
                  <a:pt x="242491" y="1646060"/>
                </a:lnTo>
                <a:lnTo>
                  <a:pt x="234554" y="1651655"/>
                </a:lnTo>
                <a:lnTo>
                  <a:pt x="227013" y="1656851"/>
                </a:lnTo>
                <a:lnTo>
                  <a:pt x="219076" y="1661646"/>
                </a:lnTo>
                <a:lnTo>
                  <a:pt x="210344" y="1665243"/>
                </a:lnTo>
                <a:lnTo>
                  <a:pt x="205582" y="1666842"/>
                </a:lnTo>
                <a:lnTo>
                  <a:pt x="200819" y="1668441"/>
                </a:lnTo>
                <a:lnTo>
                  <a:pt x="196057" y="1669640"/>
                </a:lnTo>
                <a:lnTo>
                  <a:pt x="190897" y="1670838"/>
                </a:lnTo>
                <a:lnTo>
                  <a:pt x="185341" y="1671238"/>
                </a:lnTo>
                <a:lnTo>
                  <a:pt x="179785" y="1671638"/>
                </a:lnTo>
                <a:lnTo>
                  <a:pt x="173832" y="1671638"/>
                </a:lnTo>
                <a:lnTo>
                  <a:pt x="167482" y="1671238"/>
                </a:lnTo>
                <a:lnTo>
                  <a:pt x="162719" y="1670838"/>
                </a:lnTo>
                <a:lnTo>
                  <a:pt x="158353" y="1670039"/>
                </a:lnTo>
                <a:lnTo>
                  <a:pt x="155178" y="1669240"/>
                </a:lnTo>
                <a:lnTo>
                  <a:pt x="152003" y="1668041"/>
                </a:lnTo>
                <a:lnTo>
                  <a:pt x="150416" y="1666043"/>
                </a:lnTo>
                <a:lnTo>
                  <a:pt x="148828" y="1664444"/>
                </a:lnTo>
                <a:lnTo>
                  <a:pt x="148035" y="1662845"/>
                </a:lnTo>
                <a:lnTo>
                  <a:pt x="147638" y="1660448"/>
                </a:lnTo>
                <a:lnTo>
                  <a:pt x="148035" y="1658449"/>
                </a:lnTo>
                <a:lnTo>
                  <a:pt x="148828" y="1656451"/>
                </a:lnTo>
                <a:lnTo>
                  <a:pt x="149622" y="1653653"/>
                </a:lnTo>
                <a:lnTo>
                  <a:pt x="151210" y="1651256"/>
                </a:lnTo>
                <a:lnTo>
                  <a:pt x="155178" y="1646060"/>
                </a:lnTo>
                <a:lnTo>
                  <a:pt x="159544" y="1641264"/>
                </a:lnTo>
                <a:lnTo>
                  <a:pt x="165497" y="1636069"/>
                </a:lnTo>
                <a:lnTo>
                  <a:pt x="171450" y="1631273"/>
                </a:lnTo>
                <a:lnTo>
                  <a:pt x="182960" y="1622880"/>
                </a:lnTo>
                <a:lnTo>
                  <a:pt x="191691" y="1616486"/>
                </a:lnTo>
                <a:lnTo>
                  <a:pt x="195660" y="1614488"/>
                </a:lnTo>
                <a:close/>
                <a:moveTo>
                  <a:pt x="538163" y="1219200"/>
                </a:moveTo>
                <a:lnTo>
                  <a:pt x="618247" y="1234417"/>
                </a:lnTo>
                <a:lnTo>
                  <a:pt x="620638" y="1235218"/>
                </a:lnTo>
                <a:lnTo>
                  <a:pt x="623427" y="1236419"/>
                </a:lnTo>
                <a:lnTo>
                  <a:pt x="625419" y="1238421"/>
                </a:lnTo>
                <a:lnTo>
                  <a:pt x="627013" y="1241225"/>
                </a:lnTo>
                <a:lnTo>
                  <a:pt x="629404" y="1244428"/>
                </a:lnTo>
                <a:lnTo>
                  <a:pt x="630599" y="1248032"/>
                </a:lnTo>
                <a:lnTo>
                  <a:pt x="632193" y="1252037"/>
                </a:lnTo>
                <a:lnTo>
                  <a:pt x="633388" y="1256442"/>
                </a:lnTo>
                <a:lnTo>
                  <a:pt x="635380" y="1266052"/>
                </a:lnTo>
                <a:lnTo>
                  <a:pt x="637372" y="1276464"/>
                </a:lnTo>
                <a:lnTo>
                  <a:pt x="639364" y="1296487"/>
                </a:lnTo>
                <a:lnTo>
                  <a:pt x="639763" y="1300491"/>
                </a:lnTo>
                <a:lnTo>
                  <a:pt x="639364" y="1303294"/>
                </a:lnTo>
                <a:lnTo>
                  <a:pt x="638567" y="1304896"/>
                </a:lnTo>
                <a:lnTo>
                  <a:pt x="637771" y="1305697"/>
                </a:lnTo>
                <a:lnTo>
                  <a:pt x="636177" y="1305697"/>
                </a:lnTo>
                <a:lnTo>
                  <a:pt x="634185" y="1304496"/>
                </a:lnTo>
                <a:lnTo>
                  <a:pt x="632591" y="1302894"/>
                </a:lnTo>
                <a:lnTo>
                  <a:pt x="630599" y="1300491"/>
                </a:lnTo>
                <a:lnTo>
                  <a:pt x="626615" y="1295285"/>
                </a:lnTo>
                <a:lnTo>
                  <a:pt x="623029" y="1288878"/>
                </a:lnTo>
                <a:lnTo>
                  <a:pt x="620240" y="1282471"/>
                </a:lnTo>
                <a:lnTo>
                  <a:pt x="619841" y="1279668"/>
                </a:lnTo>
                <a:lnTo>
                  <a:pt x="619443" y="1277265"/>
                </a:lnTo>
                <a:lnTo>
                  <a:pt x="619443" y="1275263"/>
                </a:lnTo>
                <a:lnTo>
                  <a:pt x="619044" y="1273261"/>
                </a:lnTo>
                <a:lnTo>
                  <a:pt x="618646" y="1271659"/>
                </a:lnTo>
                <a:lnTo>
                  <a:pt x="617849" y="1270457"/>
                </a:lnTo>
                <a:lnTo>
                  <a:pt x="617052" y="1269657"/>
                </a:lnTo>
                <a:lnTo>
                  <a:pt x="616255" y="1268856"/>
                </a:lnTo>
                <a:lnTo>
                  <a:pt x="615060" y="1268455"/>
                </a:lnTo>
                <a:lnTo>
                  <a:pt x="613865" y="1268455"/>
                </a:lnTo>
                <a:lnTo>
                  <a:pt x="613068" y="1268856"/>
                </a:lnTo>
                <a:lnTo>
                  <a:pt x="612271" y="1269256"/>
                </a:lnTo>
                <a:lnTo>
                  <a:pt x="611076" y="1270457"/>
                </a:lnTo>
                <a:lnTo>
                  <a:pt x="610677" y="1271659"/>
                </a:lnTo>
                <a:lnTo>
                  <a:pt x="609880" y="1273661"/>
                </a:lnTo>
                <a:lnTo>
                  <a:pt x="609482" y="1276064"/>
                </a:lnTo>
                <a:lnTo>
                  <a:pt x="609084" y="1278466"/>
                </a:lnTo>
                <a:lnTo>
                  <a:pt x="609084" y="1281670"/>
                </a:lnTo>
                <a:lnTo>
                  <a:pt x="608287" y="1285675"/>
                </a:lnTo>
                <a:lnTo>
                  <a:pt x="607888" y="1289279"/>
                </a:lnTo>
                <a:lnTo>
                  <a:pt x="607091" y="1292482"/>
                </a:lnTo>
                <a:lnTo>
                  <a:pt x="606295" y="1295686"/>
                </a:lnTo>
                <a:lnTo>
                  <a:pt x="604701" y="1298489"/>
                </a:lnTo>
                <a:lnTo>
                  <a:pt x="603107" y="1300892"/>
                </a:lnTo>
                <a:lnTo>
                  <a:pt x="600716" y="1302894"/>
                </a:lnTo>
                <a:lnTo>
                  <a:pt x="598724" y="1304896"/>
                </a:lnTo>
                <a:lnTo>
                  <a:pt x="594740" y="1306498"/>
                </a:lnTo>
                <a:lnTo>
                  <a:pt x="591154" y="1307699"/>
                </a:lnTo>
                <a:lnTo>
                  <a:pt x="585975" y="1308100"/>
                </a:lnTo>
                <a:lnTo>
                  <a:pt x="580396" y="1308100"/>
                </a:lnTo>
                <a:lnTo>
                  <a:pt x="578404" y="1307699"/>
                </a:lnTo>
                <a:lnTo>
                  <a:pt x="576014" y="1307299"/>
                </a:lnTo>
                <a:lnTo>
                  <a:pt x="571631" y="1305697"/>
                </a:lnTo>
                <a:lnTo>
                  <a:pt x="568045" y="1303294"/>
                </a:lnTo>
                <a:lnTo>
                  <a:pt x="564459" y="1299690"/>
                </a:lnTo>
                <a:lnTo>
                  <a:pt x="560475" y="1295285"/>
                </a:lnTo>
                <a:lnTo>
                  <a:pt x="557287" y="1290079"/>
                </a:lnTo>
                <a:lnTo>
                  <a:pt x="554498" y="1284073"/>
                </a:lnTo>
                <a:lnTo>
                  <a:pt x="551311" y="1277666"/>
                </a:lnTo>
                <a:lnTo>
                  <a:pt x="548920" y="1271258"/>
                </a:lnTo>
                <a:lnTo>
                  <a:pt x="546530" y="1264451"/>
                </a:lnTo>
                <a:lnTo>
                  <a:pt x="543342" y="1251236"/>
                </a:lnTo>
                <a:lnTo>
                  <a:pt x="540952" y="1238822"/>
                </a:lnTo>
                <a:lnTo>
                  <a:pt x="539358" y="1228811"/>
                </a:lnTo>
                <a:lnTo>
                  <a:pt x="538163" y="1219200"/>
                </a:lnTo>
                <a:close/>
                <a:moveTo>
                  <a:pt x="1292225" y="1217613"/>
                </a:moveTo>
                <a:lnTo>
                  <a:pt x="1290632" y="1227624"/>
                </a:lnTo>
                <a:lnTo>
                  <a:pt x="1289436" y="1237635"/>
                </a:lnTo>
                <a:lnTo>
                  <a:pt x="1287046" y="1250049"/>
                </a:lnTo>
                <a:lnTo>
                  <a:pt x="1283061" y="1263665"/>
                </a:lnTo>
                <a:lnTo>
                  <a:pt x="1281069" y="1270472"/>
                </a:lnTo>
                <a:lnTo>
                  <a:pt x="1278679" y="1276879"/>
                </a:lnTo>
                <a:lnTo>
                  <a:pt x="1275491" y="1283287"/>
                </a:lnTo>
                <a:lnTo>
                  <a:pt x="1272702" y="1289293"/>
                </a:lnTo>
                <a:lnTo>
                  <a:pt x="1269116" y="1294099"/>
                </a:lnTo>
                <a:lnTo>
                  <a:pt x="1265530" y="1298504"/>
                </a:lnTo>
                <a:lnTo>
                  <a:pt x="1261546" y="1302108"/>
                </a:lnTo>
                <a:lnTo>
                  <a:pt x="1258359" y="1304110"/>
                </a:lnTo>
                <a:lnTo>
                  <a:pt x="1253976" y="1305712"/>
                </a:lnTo>
                <a:lnTo>
                  <a:pt x="1249593" y="1306513"/>
                </a:lnTo>
                <a:lnTo>
                  <a:pt x="1244015" y="1306513"/>
                </a:lnTo>
                <a:lnTo>
                  <a:pt x="1239632" y="1306112"/>
                </a:lnTo>
                <a:lnTo>
                  <a:pt x="1235250" y="1304911"/>
                </a:lnTo>
                <a:lnTo>
                  <a:pt x="1232062" y="1303309"/>
                </a:lnTo>
                <a:lnTo>
                  <a:pt x="1229273" y="1301707"/>
                </a:lnTo>
                <a:lnTo>
                  <a:pt x="1227281" y="1299305"/>
                </a:lnTo>
                <a:lnTo>
                  <a:pt x="1225687" y="1296902"/>
                </a:lnTo>
                <a:lnTo>
                  <a:pt x="1223695" y="1294099"/>
                </a:lnTo>
                <a:lnTo>
                  <a:pt x="1222898" y="1291296"/>
                </a:lnTo>
                <a:lnTo>
                  <a:pt x="1222101" y="1288092"/>
                </a:lnTo>
                <a:lnTo>
                  <a:pt x="1221703" y="1284088"/>
                </a:lnTo>
                <a:lnTo>
                  <a:pt x="1221304" y="1280083"/>
                </a:lnTo>
                <a:lnTo>
                  <a:pt x="1221304" y="1276879"/>
                </a:lnTo>
                <a:lnTo>
                  <a:pt x="1220906" y="1274477"/>
                </a:lnTo>
                <a:lnTo>
                  <a:pt x="1220508" y="1272074"/>
                </a:lnTo>
                <a:lnTo>
                  <a:pt x="1219711" y="1270072"/>
                </a:lnTo>
                <a:lnTo>
                  <a:pt x="1219312" y="1268870"/>
                </a:lnTo>
                <a:lnTo>
                  <a:pt x="1218117" y="1267669"/>
                </a:lnTo>
                <a:lnTo>
                  <a:pt x="1216922" y="1266868"/>
                </a:lnTo>
                <a:lnTo>
                  <a:pt x="1216125" y="1266468"/>
                </a:lnTo>
                <a:lnTo>
                  <a:pt x="1214930" y="1266468"/>
                </a:lnTo>
                <a:lnTo>
                  <a:pt x="1214133" y="1266868"/>
                </a:lnTo>
                <a:lnTo>
                  <a:pt x="1213336" y="1268070"/>
                </a:lnTo>
                <a:lnTo>
                  <a:pt x="1212539" y="1268870"/>
                </a:lnTo>
                <a:lnTo>
                  <a:pt x="1211742" y="1270072"/>
                </a:lnTo>
                <a:lnTo>
                  <a:pt x="1211344" y="1271674"/>
                </a:lnTo>
                <a:lnTo>
                  <a:pt x="1210945" y="1273275"/>
                </a:lnTo>
                <a:lnTo>
                  <a:pt x="1210945" y="1275678"/>
                </a:lnTo>
                <a:lnTo>
                  <a:pt x="1210945" y="1278081"/>
                </a:lnTo>
                <a:lnTo>
                  <a:pt x="1209750" y="1280483"/>
                </a:lnTo>
                <a:lnTo>
                  <a:pt x="1207359" y="1286891"/>
                </a:lnTo>
                <a:lnTo>
                  <a:pt x="1203773" y="1293298"/>
                </a:lnTo>
                <a:lnTo>
                  <a:pt x="1199789" y="1298904"/>
                </a:lnTo>
                <a:lnTo>
                  <a:pt x="1197797" y="1300906"/>
                </a:lnTo>
                <a:lnTo>
                  <a:pt x="1195805" y="1302909"/>
                </a:lnTo>
                <a:lnTo>
                  <a:pt x="1194211" y="1304110"/>
                </a:lnTo>
                <a:lnTo>
                  <a:pt x="1192617" y="1304110"/>
                </a:lnTo>
                <a:lnTo>
                  <a:pt x="1191821" y="1303710"/>
                </a:lnTo>
                <a:lnTo>
                  <a:pt x="1191024" y="1302108"/>
                </a:lnTo>
                <a:lnTo>
                  <a:pt x="1190625" y="1298904"/>
                </a:lnTo>
                <a:lnTo>
                  <a:pt x="1191024" y="1294900"/>
                </a:lnTo>
                <a:lnTo>
                  <a:pt x="1193016" y="1274877"/>
                </a:lnTo>
                <a:lnTo>
                  <a:pt x="1194610" y="1264465"/>
                </a:lnTo>
                <a:lnTo>
                  <a:pt x="1197000" y="1254855"/>
                </a:lnTo>
                <a:lnTo>
                  <a:pt x="1198195" y="1250450"/>
                </a:lnTo>
                <a:lnTo>
                  <a:pt x="1199789" y="1246045"/>
                </a:lnTo>
                <a:lnTo>
                  <a:pt x="1200984" y="1242841"/>
                </a:lnTo>
                <a:lnTo>
                  <a:pt x="1202977" y="1239237"/>
                </a:lnTo>
                <a:lnTo>
                  <a:pt x="1204969" y="1236834"/>
                </a:lnTo>
                <a:lnTo>
                  <a:pt x="1206961" y="1234832"/>
                </a:lnTo>
                <a:lnTo>
                  <a:pt x="1209352" y="1233631"/>
                </a:lnTo>
                <a:lnTo>
                  <a:pt x="1212141" y="1232429"/>
                </a:lnTo>
                <a:lnTo>
                  <a:pt x="1292225" y="1217613"/>
                </a:lnTo>
                <a:close/>
                <a:moveTo>
                  <a:pt x="36513" y="1122363"/>
                </a:moveTo>
                <a:lnTo>
                  <a:pt x="98598" y="1134269"/>
                </a:lnTo>
                <a:lnTo>
                  <a:pt x="100956" y="1135063"/>
                </a:lnTo>
                <a:lnTo>
                  <a:pt x="102921" y="1135857"/>
                </a:lnTo>
                <a:lnTo>
                  <a:pt x="104492" y="1137444"/>
                </a:lnTo>
                <a:lnTo>
                  <a:pt x="105671" y="1139825"/>
                </a:lnTo>
                <a:lnTo>
                  <a:pt x="107636" y="1142207"/>
                </a:lnTo>
                <a:lnTo>
                  <a:pt x="108815" y="1145382"/>
                </a:lnTo>
                <a:lnTo>
                  <a:pt x="110779" y="1152128"/>
                </a:lnTo>
                <a:lnTo>
                  <a:pt x="112351" y="1159272"/>
                </a:lnTo>
                <a:lnTo>
                  <a:pt x="113923" y="1167210"/>
                </a:lnTo>
                <a:lnTo>
                  <a:pt x="115495" y="1183085"/>
                </a:lnTo>
                <a:lnTo>
                  <a:pt x="115888" y="1186260"/>
                </a:lnTo>
                <a:lnTo>
                  <a:pt x="115495" y="1188641"/>
                </a:lnTo>
                <a:lnTo>
                  <a:pt x="115102" y="1189832"/>
                </a:lnTo>
                <a:lnTo>
                  <a:pt x="114316" y="1190228"/>
                </a:lnTo>
                <a:lnTo>
                  <a:pt x="112744" y="1190228"/>
                </a:lnTo>
                <a:lnTo>
                  <a:pt x="111565" y="1189435"/>
                </a:lnTo>
                <a:lnTo>
                  <a:pt x="109994" y="1188244"/>
                </a:lnTo>
                <a:lnTo>
                  <a:pt x="108422" y="1186657"/>
                </a:lnTo>
                <a:lnTo>
                  <a:pt x="105278" y="1181894"/>
                </a:lnTo>
                <a:lnTo>
                  <a:pt x="102528" y="1177132"/>
                </a:lnTo>
                <a:lnTo>
                  <a:pt x="100563" y="1172369"/>
                </a:lnTo>
                <a:lnTo>
                  <a:pt x="100170" y="1169988"/>
                </a:lnTo>
                <a:lnTo>
                  <a:pt x="100170" y="1168003"/>
                </a:lnTo>
                <a:lnTo>
                  <a:pt x="99384" y="1164828"/>
                </a:lnTo>
                <a:lnTo>
                  <a:pt x="98598" y="1162447"/>
                </a:lnTo>
                <a:lnTo>
                  <a:pt x="97026" y="1161257"/>
                </a:lnTo>
                <a:lnTo>
                  <a:pt x="96633" y="1161257"/>
                </a:lnTo>
                <a:lnTo>
                  <a:pt x="95848" y="1161257"/>
                </a:lnTo>
                <a:lnTo>
                  <a:pt x="95062" y="1161257"/>
                </a:lnTo>
                <a:lnTo>
                  <a:pt x="94276" y="1161653"/>
                </a:lnTo>
                <a:lnTo>
                  <a:pt x="92704" y="1163638"/>
                </a:lnTo>
                <a:lnTo>
                  <a:pt x="91525" y="1167210"/>
                </a:lnTo>
                <a:lnTo>
                  <a:pt x="91525" y="1171178"/>
                </a:lnTo>
                <a:lnTo>
                  <a:pt x="91132" y="1176338"/>
                </a:lnTo>
                <a:lnTo>
                  <a:pt x="90346" y="1181100"/>
                </a:lnTo>
                <a:lnTo>
                  <a:pt x="89167" y="1184275"/>
                </a:lnTo>
                <a:lnTo>
                  <a:pt x="87989" y="1186260"/>
                </a:lnTo>
                <a:lnTo>
                  <a:pt x="86810" y="1187847"/>
                </a:lnTo>
                <a:lnTo>
                  <a:pt x="85238" y="1189038"/>
                </a:lnTo>
                <a:lnTo>
                  <a:pt x="83666" y="1189832"/>
                </a:lnTo>
                <a:lnTo>
                  <a:pt x="82094" y="1191022"/>
                </a:lnTo>
                <a:lnTo>
                  <a:pt x="80130" y="1191419"/>
                </a:lnTo>
                <a:lnTo>
                  <a:pt x="75414" y="1192213"/>
                </a:lnTo>
                <a:lnTo>
                  <a:pt x="69520" y="1192213"/>
                </a:lnTo>
                <a:lnTo>
                  <a:pt x="67163" y="1191816"/>
                </a:lnTo>
                <a:lnTo>
                  <a:pt x="64412" y="1191022"/>
                </a:lnTo>
                <a:lnTo>
                  <a:pt x="62447" y="1190228"/>
                </a:lnTo>
                <a:lnTo>
                  <a:pt x="60482" y="1188641"/>
                </a:lnTo>
                <a:lnTo>
                  <a:pt x="58125" y="1187053"/>
                </a:lnTo>
                <a:lnTo>
                  <a:pt x="56160" y="1185069"/>
                </a:lnTo>
                <a:lnTo>
                  <a:pt x="53016" y="1180703"/>
                </a:lnTo>
                <a:lnTo>
                  <a:pt x="49873" y="1175147"/>
                </a:lnTo>
                <a:lnTo>
                  <a:pt x="47122" y="1169194"/>
                </a:lnTo>
                <a:lnTo>
                  <a:pt x="44765" y="1162844"/>
                </a:lnTo>
                <a:lnTo>
                  <a:pt x="42800" y="1156494"/>
                </a:lnTo>
                <a:lnTo>
                  <a:pt x="41228" y="1150144"/>
                </a:lnTo>
                <a:lnTo>
                  <a:pt x="40049" y="1143794"/>
                </a:lnTo>
                <a:lnTo>
                  <a:pt x="37692" y="1133475"/>
                </a:lnTo>
                <a:lnTo>
                  <a:pt x="36513" y="1125538"/>
                </a:lnTo>
                <a:lnTo>
                  <a:pt x="36513" y="1122363"/>
                </a:lnTo>
                <a:close/>
                <a:moveTo>
                  <a:pt x="1779588" y="1120775"/>
                </a:moveTo>
                <a:lnTo>
                  <a:pt x="1779588" y="1123616"/>
                </a:lnTo>
                <a:lnTo>
                  <a:pt x="1778404" y="1131734"/>
                </a:lnTo>
                <a:lnTo>
                  <a:pt x="1776824" y="1142693"/>
                </a:lnTo>
                <a:lnTo>
                  <a:pt x="1775244" y="1149188"/>
                </a:lnTo>
                <a:lnTo>
                  <a:pt x="1773665" y="1155682"/>
                </a:lnTo>
                <a:lnTo>
                  <a:pt x="1771690" y="1162176"/>
                </a:lnTo>
                <a:lnTo>
                  <a:pt x="1769321" y="1168671"/>
                </a:lnTo>
                <a:lnTo>
                  <a:pt x="1766162" y="1174759"/>
                </a:lnTo>
                <a:lnTo>
                  <a:pt x="1763397" y="1180442"/>
                </a:lnTo>
                <a:lnTo>
                  <a:pt x="1760238" y="1184907"/>
                </a:lnTo>
                <a:lnTo>
                  <a:pt x="1757869" y="1186530"/>
                </a:lnTo>
                <a:lnTo>
                  <a:pt x="1755894" y="1188560"/>
                </a:lnTo>
                <a:lnTo>
                  <a:pt x="1753920" y="1189777"/>
                </a:lnTo>
                <a:lnTo>
                  <a:pt x="1751550" y="1190995"/>
                </a:lnTo>
                <a:lnTo>
                  <a:pt x="1749181" y="1191807"/>
                </a:lnTo>
                <a:lnTo>
                  <a:pt x="1746812" y="1192213"/>
                </a:lnTo>
                <a:lnTo>
                  <a:pt x="1740888" y="1192213"/>
                </a:lnTo>
                <a:lnTo>
                  <a:pt x="1736149" y="1191401"/>
                </a:lnTo>
                <a:lnTo>
                  <a:pt x="1734175" y="1190589"/>
                </a:lnTo>
                <a:lnTo>
                  <a:pt x="1732200" y="1189777"/>
                </a:lnTo>
                <a:lnTo>
                  <a:pt x="1730621" y="1188966"/>
                </a:lnTo>
                <a:lnTo>
                  <a:pt x="1729436" y="1187748"/>
                </a:lnTo>
                <a:lnTo>
                  <a:pt x="1728251" y="1185718"/>
                </a:lnTo>
                <a:lnTo>
                  <a:pt x="1727461" y="1184095"/>
                </a:lnTo>
                <a:lnTo>
                  <a:pt x="1725487" y="1180442"/>
                </a:lnTo>
                <a:lnTo>
                  <a:pt x="1724697" y="1175977"/>
                </a:lnTo>
                <a:lnTo>
                  <a:pt x="1724697" y="1170700"/>
                </a:lnTo>
                <a:lnTo>
                  <a:pt x="1724302" y="1166235"/>
                </a:lnTo>
                <a:lnTo>
                  <a:pt x="1723117" y="1162988"/>
                </a:lnTo>
                <a:lnTo>
                  <a:pt x="1721933" y="1160959"/>
                </a:lnTo>
                <a:lnTo>
                  <a:pt x="1721143" y="1160553"/>
                </a:lnTo>
                <a:lnTo>
                  <a:pt x="1720748" y="1160147"/>
                </a:lnTo>
                <a:lnTo>
                  <a:pt x="1719958" y="1160553"/>
                </a:lnTo>
                <a:lnTo>
                  <a:pt x="1718774" y="1160553"/>
                </a:lnTo>
                <a:lnTo>
                  <a:pt x="1717589" y="1161770"/>
                </a:lnTo>
                <a:lnTo>
                  <a:pt x="1716404" y="1164206"/>
                </a:lnTo>
                <a:lnTo>
                  <a:pt x="1716009" y="1167453"/>
                </a:lnTo>
                <a:lnTo>
                  <a:pt x="1716009" y="1169482"/>
                </a:lnTo>
                <a:lnTo>
                  <a:pt x="1715614" y="1171512"/>
                </a:lnTo>
                <a:lnTo>
                  <a:pt x="1713640" y="1176383"/>
                </a:lnTo>
                <a:lnTo>
                  <a:pt x="1710481" y="1181659"/>
                </a:lnTo>
                <a:lnTo>
                  <a:pt x="1707716" y="1186124"/>
                </a:lnTo>
                <a:lnTo>
                  <a:pt x="1706137" y="1188154"/>
                </a:lnTo>
                <a:lnTo>
                  <a:pt x="1704557" y="1189371"/>
                </a:lnTo>
                <a:lnTo>
                  <a:pt x="1702978" y="1190183"/>
                </a:lnTo>
                <a:lnTo>
                  <a:pt x="1702188" y="1190183"/>
                </a:lnTo>
                <a:lnTo>
                  <a:pt x="1701003" y="1189777"/>
                </a:lnTo>
                <a:lnTo>
                  <a:pt x="1700608" y="1188560"/>
                </a:lnTo>
                <a:lnTo>
                  <a:pt x="1700213" y="1185718"/>
                </a:lnTo>
                <a:lnTo>
                  <a:pt x="1700608" y="1182877"/>
                </a:lnTo>
                <a:lnTo>
                  <a:pt x="1702188" y="1166641"/>
                </a:lnTo>
                <a:lnTo>
                  <a:pt x="1703767" y="1158117"/>
                </a:lnTo>
                <a:lnTo>
                  <a:pt x="1704952" y="1150811"/>
                </a:lnTo>
                <a:lnTo>
                  <a:pt x="1707716" y="1143911"/>
                </a:lnTo>
                <a:lnTo>
                  <a:pt x="1708901" y="1141070"/>
                </a:lnTo>
                <a:lnTo>
                  <a:pt x="1710086" y="1138634"/>
                </a:lnTo>
                <a:lnTo>
                  <a:pt x="1711665" y="1136199"/>
                </a:lnTo>
                <a:lnTo>
                  <a:pt x="1713640" y="1134575"/>
                </a:lnTo>
                <a:lnTo>
                  <a:pt x="1715219" y="1133763"/>
                </a:lnTo>
                <a:lnTo>
                  <a:pt x="1717194" y="1132952"/>
                </a:lnTo>
                <a:lnTo>
                  <a:pt x="1779588" y="1120775"/>
                </a:lnTo>
                <a:close/>
                <a:moveTo>
                  <a:pt x="233586" y="538163"/>
                </a:moveTo>
                <a:lnTo>
                  <a:pt x="238336" y="538163"/>
                </a:lnTo>
                <a:lnTo>
                  <a:pt x="300494" y="768264"/>
                </a:lnTo>
                <a:lnTo>
                  <a:pt x="301682" y="758743"/>
                </a:lnTo>
                <a:lnTo>
                  <a:pt x="323061" y="601242"/>
                </a:lnTo>
                <a:lnTo>
                  <a:pt x="317122" y="585770"/>
                </a:lnTo>
                <a:lnTo>
                  <a:pt x="328999" y="565140"/>
                </a:lnTo>
                <a:lnTo>
                  <a:pt x="355921" y="565140"/>
                </a:lnTo>
                <a:lnTo>
                  <a:pt x="367403" y="585770"/>
                </a:lnTo>
                <a:lnTo>
                  <a:pt x="362256" y="604416"/>
                </a:lnTo>
                <a:lnTo>
                  <a:pt x="381259" y="770645"/>
                </a:lnTo>
                <a:lnTo>
                  <a:pt x="394720" y="710739"/>
                </a:lnTo>
                <a:lnTo>
                  <a:pt x="395908" y="741287"/>
                </a:lnTo>
                <a:lnTo>
                  <a:pt x="397096" y="773818"/>
                </a:lnTo>
                <a:lnTo>
                  <a:pt x="401055" y="844039"/>
                </a:lnTo>
                <a:lnTo>
                  <a:pt x="405806" y="918227"/>
                </a:lnTo>
                <a:lnTo>
                  <a:pt x="410952" y="992018"/>
                </a:lnTo>
                <a:lnTo>
                  <a:pt x="416891" y="1061048"/>
                </a:lnTo>
                <a:lnTo>
                  <a:pt x="423226" y="1122541"/>
                </a:lnTo>
                <a:lnTo>
                  <a:pt x="426393" y="1148725"/>
                </a:lnTo>
                <a:lnTo>
                  <a:pt x="428768" y="1171338"/>
                </a:lnTo>
                <a:lnTo>
                  <a:pt x="431936" y="1190381"/>
                </a:lnTo>
                <a:lnTo>
                  <a:pt x="434311" y="1204663"/>
                </a:lnTo>
                <a:lnTo>
                  <a:pt x="435499" y="1210218"/>
                </a:lnTo>
                <a:lnTo>
                  <a:pt x="436687" y="1215375"/>
                </a:lnTo>
                <a:lnTo>
                  <a:pt x="439062" y="1220532"/>
                </a:lnTo>
                <a:lnTo>
                  <a:pt x="440646" y="1225293"/>
                </a:lnTo>
                <a:lnTo>
                  <a:pt x="440646" y="1228467"/>
                </a:lnTo>
                <a:lnTo>
                  <a:pt x="441833" y="1238385"/>
                </a:lnTo>
                <a:lnTo>
                  <a:pt x="443021" y="1248700"/>
                </a:lnTo>
                <a:lnTo>
                  <a:pt x="444605" y="1258221"/>
                </a:lnTo>
                <a:lnTo>
                  <a:pt x="446584" y="1268140"/>
                </a:lnTo>
                <a:lnTo>
                  <a:pt x="448564" y="1277264"/>
                </a:lnTo>
                <a:lnTo>
                  <a:pt x="450939" y="1285992"/>
                </a:lnTo>
                <a:lnTo>
                  <a:pt x="453711" y="1295117"/>
                </a:lnTo>
                <a:lnTo>
                  <a:pt x="456086" y="1303448"/>
                </a:lnTo>
                <a:lnTo>
                  <a:pt x="459649" y="1311383"/>
                </a:lnTo>
                <a:lnTo>
                  <a:pt x="462816" y="1318921"/>
                </a:lnTo>
                <a:lnTo>
                  <a:pt x="466380" y="1326458"/>
                </a:lnTo>
                <a:lnTo>
                  <a:pt x="469943" y="1333599"/>
                </a:lnTo>
                <a:lnTo>
                  <a:pt x="473902" y="1340344"/>
                </a:lnTo>
                <a:lnTo>
                  <a:pt x="477861" y="1346691"/>
                </a:lnTo>
                <a:lnTo>
                  <a:pt x="482612" y="1353039"/>
                </a:lnTo>
                <a:lnTo>
                  <a:pt x="487363" y="1358990"/>
                </a:lnTo>
                <a:lnTo>
                  <a:pt x="469151" y="1598613"/>
                </a:lnTo>
                <a:lnTo>
                  <a:pt x="383239" y="1598613"/>
                </a:lnTo>
                <a:lnTo>
                  <a:pt x="340481" y="1260999"/>
                </a:lnTo>
                <a:lnTo>
                  <a:pt x="334938" y="1261395"/>
                </a:lnTo>
                <a:lnTo>
                  <a:pt x="329395" y="1261792"/>
                </a:lnTo>
                <a:lnTo>
                  <a:pt x="326228" y="1261792"/>
                </a:lnTo>
                <a:lnTo>
                  <a:pt x="322269" y="1261395"/>
                </a:lnTo>
                <a:lnTo>
                  <a:pt x="282282" y="1597423"/>
                </a:lnTo>
                <a:lnTo>
                  <a:pt x="193203" y="1598613"/>
                </a:lnTo>
                <a:lnTo>
                  <a:pt x="160738" y="1168165"/>
                </a:lnTo>
                <a:lnTo>
                  <a:pt x="154800" y="1158246"/>
                </a:lnTo>
                <a:lnTo>
                  <a:pt x="149257" y="1148725"/>
                </a:lnTo>
                <a:lnTo>
                  <a:pt x="144110" y="1139203"/>
                </a:lnTo>
                <a:lnTo>
                  <a:pt x="140151" y="1128889"/>
                </a:lnTo>
                <a:lnTo>
                  <a:pt x="139755" y="1124921"/>
                </a:lnTo>
                <a:lnTo>
                  <a:pt x="134609" y="1066999"/>
                </a:lnTo>
                <a:lnTo>
                  <a:pt x="128670" y="1003920"/>
                </a:lnTo>
                <a:lnTo>
                  <a:pt x="122335" y="924971"/>
                </a:lnTo>
                <a:lnTo>
                  <a:pt x="108875" y="730972"/>
                </a:lnTo>
                <a:lnTo>
                  <a:pt x="103728" y="726608"/>
                </a:lnTo>
                <a:lnTo>
                  <a:pt x="98185" y="721054"/>
                </a:lnTo>
                <a:lnTo>
                  <a:pt x="97789" y="721450"/>
                </a:lnTo>
                <a:lnTo>
                  <a:pt x="96997" y="723434"/>
                </a:lnTo>
                <a:lnTo>
                  <a:pt x="96601" y="727798"/>
                </a:lnTo>
                <a:lnTo>
                  <a:pt x="96601" y="733352"/>
                </a:lnTo>
                <a:lnTo>
                  <a:pt x="96205" y="749618"/>
                </a:lnTo>
                <a:lnTo>
                  <a:pt x="96601" y="771438"/>
                </a:lnTo>
                <a:lnTo>
                  <a:pt x="97789" y="826980"/>
                </a:lnTo>
                <a:lnTo>
                  <a:pt x="100165" y="893630"/>
                </a:lnTo>
                <a:lnTo>
                  <a:pt x="103332" y="962660"/>
                </a:lnTo>
                <a:lnTo>
                  <a:pt x="106499" y="1027327"/>
                </a:lnTo>
                <a:lnTo>
                  <a:pt x="109666" y="1079694"/>
                </a:lnTo>
                <a:lnTo>
                  <a:pt x="112042" y="1112226"/>
                </a:lnTo>
                <a:lnTo>
                  <a:pt x="97393" y="1112623"/>
                </a:lnTo>
                <a:lnTo>
                  <a:pt x="87891" y="1112623"/>
                </a:lnTo>
                <a:lnTo>
                  <a:pt x="76806" y="1111433"/>
                </a:lnTo>
                <a:lnTo>
                  <a:pt x="65325" y="1109449"/>
                </a:lnTo>
                <a:lnTo>
                  <a:pt x="59386" y="1108259"/>
                </a:lnTo>
                <a:lnTo>
                  <a:pt x="53843" y="1107069"/>
                </a:lnTo>
                <a:lnTo>
                  <a:pt x="47905" y="1104688"/>
                </a:lnTo>
                <a:lnTo>
                  <a:pt x="41966" y="1102308"/>
                </a:lnTo>
                <a:lnTo>
                  <a:pt x="36027" y="1099928"/>
                </a:lnTo>
                <a:lnTo>
                  <a:pt x="30485" y="1096357"/>
                </a:lnTo>
                <a:lnTo>
                  <a:pt x="27713" y="1079298"/>
                </a:lnTo>
                <a:lnTo>
                  <a:pt x="24546" y="1056684"/>
                </a:lnTo>
                <a:lnTo>
                  <a:pt x="21775" y="1030104"/>
                </a:lnTo>
                <a:lnTo>
                  <a:pt x="18607" y="1000349"/>
                </a:lnTo>
                <a:lnTo>
                  <a:pt x="15836" y="967024"/>
                </a:lnTo>
                <a:lnTo>
                  <a:pt x="13065" y="932509"/>
                </a:lnTo>
                <a:lnTo>
                  <a:pt x="7918" y="860305"/>
                </a:lnTo>
                <a:lnTo>
                  <a:pt x="3563" y="790084"/>
                </a:lnTo>
                <a:lnTo>
                  <a:pt x="2375" y="757949"/>
                </a:lnTo>
                <a:lnTo>
                  <a:pt x="1187" y="728591"/>
                </a:lnTo>
                <a:lnTo>
                  <a:pt x="396" y="702804"/>
                </a:lnTo>
                <a:lnTo>
                  <a:pt x="0" y="681778"/>
                </a:lnTo>
                <a:lnTo>
                  <a:pt x="396" y="666305"/>
                </a:lnTo>
                <a:lnTo>
                  <a:pt x="792" y="660751"/>
                </a:lnTo>
                <a:lnTo>
                  <a:pt x="1187" y="656784"/>
                </a:lnTo>
                <a:lnTo>
                  <a:pt x="1979" y="650436"/>
                </a:lnTo>
                <a:lnTo>
                  <a:pt x="3167" y="644089"/>
                </a:lnTo>
                <a:lnTo>
                  <a:pt x="5147" y="638535"/>
                </a:lnTo>
                <a:lnTo>
                  <a:pt x="7918" y="632584"/>
                </a:lnTo>
                <a:lnTo>
                  <a:pt x="11085" y="626633"/>
                </a:lnTo>
                <a:lnTo>
                  <a:pt x="15044" y="621475"/>
                </a:lnTo>
                <a:lnTo>
                  <a:pt x="19003" y="615921"/>
                </a:lnTo>
                <a:lnTo>
                  <a:pt x="24150" y="610764"/>
                </a:lnTo>
                <a:lnTo>
                  <a:pt x="29693" y="606003"/>
                </a:lnTo>
                <a:lnTo>
                  <a:pt x="35631" y="601242"/>
                </a:lnTo>
                <a:lnTo>
                  <a:pt x="41966" y="596482"/>
                </a:lnTo>
                <a:lnTo>
                  <a:pt x="48696" y="592514"/>
                </a:lnTo>
                <a:lnTo>
                  <a:pt x="55427" y="588150"/>
                </a:lnTo>
                <a:lnTo>
                  <a:pt x="62949" y="584580"/>
                </a:lnTo>
                <a:lnTo>
                  <a:pt x="70867" y="580612"/>
                </a:lnTo>
                <a:lnTo>
                  <a:pt x="78785" y="576645"/>
                </a:lnTo>
                <a:lnTo>
                  <a:pt x="96205" y="569504"/>
                </a:lnTo>
                <a:lnTo>
                  <a:pt x="114417" y="563950"/>
                </a:lnTo>
                <a:lnTo>
                  <a:pt x="132629" y="557999"/>
                </a:lnTo>
                <a:lnTo>
                  <a:pt x="152029" y="552842"/>
                </a:lnTo>
                <a:lnTo>
                  <a:pt x="171428" y="548478"/>
                </a:lnTo>
                <a:lnTo>
                  <a:pt x="190828" y="544510"/>
                </a:lnTo>
                <a:lnTo>
                  <a:pt x="210227" y="540940"/>
                </a:lnTo>
                <a:lnTo>
                  <a:pt x="229627" y="538559"/>
                </a:lnTo>
                <a:lnTo>
                  <a:pt x="233586" y="538163"/>
                </a:lnTo>
                <a:close/>
                <a:moveTo>
                  <a:pt x="1612045" y="536575"/>
                </a:moveTo>
                <a:lnTo>
                  <a:pt x="1621555" y="536972"/>
                </a:lnTo>
                <a:lnTo>
                  <a:pt x="1631461" y="537369"/>
                </a:lnTo>
                <a:lnTo>
                  <a:pt x="1640970" y="538559"/>
                </a:lnTo>
                <a:lnTo>
                  <a:pt x="1650480" y="540147"/>
                </a:lnTo>
                <a:lnTo>
                  <a:pt x="1660386" y="541734"/>
                </a:lnTo>
                <a:lnTo>
                  <a:pt x="1669896" y="544512"/>
                </a:lnTo>
                <a:lnTo>
                  <a:pt x="1679406" y="546894"/>
                </a:lnTo>
                <a:lnTo>
                  <a:pt x="1688916" y="550465"/>
                </a:lnTo>
                <a:lnTo>
                  <a:pt x="1698030" y="553640"/>
                </a:lnTo>
                <a:lnTo>
                  <a:pt x="1707539" y="557212"/>
                </a:lnTo>
                <a:lnTo>
                  <a:pt x="1716257" y="560784"/>
                </a:lnTo>
                <a:lnTo>
                  <a:pt x="1724974" y="565150"/>
                </a:lnTo>
                <a:lnTo>
                  <a:pt x="1742409" y="573484"/>
                </a:lnTo>
                <a:lnTo>
                  <a:pt x="1758259" y="582215"/>
                </a:lnTo>
                <a:lnTo>
                  <a:pt x="1772523" y="591344"/>
                </a:lnTo>
                <a:lnTo>
                  <a:pt x="1785600" y="600472"/>
                </a:lnTo>
                <a:lnTo>
                  <a:pt x="1797091" y="608806"/>
                </a:lnTo>
                <a:lnTo>
                  <a:pt x="1806997" y="616744"/>
                </a:lnTo>
                <a:lnTo>
                  <a:pt x="1814129" y="623887"/>
                </a:lnTo>
                <a:lnTo>
                  <a:pt x="1816903" y="627062"/>
                </a:lnTo>
                <a:lnTo>
                  <a:pt x="1818884" y="629840"/>
                </a:lnTo>
                <a:lnTo>
                  <a:pt x="1820865" y="632619"/>
                </a:lnTo>
                <a:lnTo>
                  <a:pt x="1821658" y="634603"/>
                </a:lnTo>
                <a:lnTo>
                  <a:pt x="1822054" y="638572"/>
                </a:lnTo>
                <a:lnTo>
                  <a:pt x="1822450" y="644128"/>
                </a:lnTo>
                <a:lnTo>
                  <a:pt x="1822450" y="660797"/>
                </a:lnTo>
                <a:lnTo>
                  <a:pt x="1821658" y="682625"/>
                </a:lnTo>
                <a:lnTo>
                  <a:pt x="1819677" y="710009"/>
                </a:lnTo>
                <a:lnTo>
                  <a:pt x="1818092" y="741362"/>
                </a:lnTo>
                <a:lnTo>
                  <a:pt x="1815714" y="775494"/>
                </a:lnTo>
                <a:lnTo>
                  <a:pt x="1809374" y="850106"/>
                </a:lnTo>
                <a:lnTo>
                  <a:pt x="1802242" y="926306"/>
                </a:lnTo>
                <a:lnTo>
                  <a:pt x="1794713" y="998141"/>
                </a:lnTo>
                <a:lnTo>
                  <a:pt x="1790751" y="1029494"/>
                </a:lnTo>
                <a:lnTo>
                  <a:pt x="1787581" y="1057672"/>
                </a:lnTo>
                <a:lnTo>
                  <a:pt x="1784015" y="1080691"/>
                </a:lnTo>
                <a:lnTo>
                  <a:pt x="1781241" y="1097756"/>
                </a:lnTo>
                <a:lnTo>
                  <a:pt x="1770146" y="1102122"/>
                </a:lnTo>
                <a:lnTo>
                  <a:pt x="1759844" y="1106091"/>
                </a:lnTo>
                <a:lnTo>
                  <a:pt x="1749938" y="1108472"/>
                </a:lnTo>
                <a:lnTo>
                  <a:pt x="1740824" y="1110456"/>
                </a:lnTo>
                <a:lnTo>
                  <a:pt x="1731710" y="1112044"/>
                </a:lnTo>
                <a:lnTo>
                  <a:pt x="1724182" y="1112441"/>
                </a:lnTo>
                <a:lnTo>
                  <a:pt x="1720616" y="1112044"/>
                </a:lnTo>
                <a:lnTo>
                  <a:pt x="1717446" y="1111250"/>
                </a:lnTo>
                <a:lnTo>
                  <a:pt x="1714276" y="1110853"/>
                </a:lnTo>
                <a:lnTo>
                  <a:pt x="1711502" y="1110059"/>
                </a:lnTo>
                <a:lnTo>
                  <a:pt x="1712691" y="1096566"/>
                </a:lnTo>
                <a:lnTo>
                  <a:pt x="1713879" y="1077119"/>
                </a:lnTo>
                <a:lnTo>
                  <a:pt x="1715464" y="1025128"/>
                </a:lnTo>
                <a:lnTo>
                  <a:pt x="1717049" y="960041"/>
                </a:lnTo>
                <a:lnTo>
                  <a:pt x="1718238" y="890587"/>
                </a:lnTo>
                <a:lnTo>
                  <a:pt x="1719031" y="823912"/>
                </a:lnTo>
                <a:lnTo>
                  <a:pt x="1718238" y="794544"/>
                </a:lnTo>
                <a:lnTo>
                  <a:pt x="1717842" y="768747"/>
                </a:lnTo>
                <a:lnTo>
                  <a:pt x="1717446" y="747315"/>
                </a:lnTo>
                <a:lnTo>
                  <a:pt x="1716257" y="731440"/>
                </a:lnTo>
                <a:lnTo>
                  <a:pt x="1715464" y="726281"/>
                </a:lnTo>
                <a:lnTo>
                  <a:pt x="1715068" y="722312"/>
                </a:lnTo>
                <a:lnTo>
                  <a:pt x="1713879" y="720725"/>
                </a:lnTo>
                <a:lnTo>
                  <a:pt x="1713483" y="720328"/>
                </a:lnTo>
                <a:lnTo>
                  <a:pt x="1713087" y="720725"/>
                </a:lnTo>
                <a:lnTo>
                  <a:pt x="1707539" y="727869"/>
                </a:lnTo>
                <a:lnTo>
                  <a:pt x="1702388" y="735409"/>
                </a:lnTo>
                <a:lnTo>
                  <a:pt x="1701200" y="737394"/>
                </a:lnTo>
                <a:lnTo>
                  <a:pt x="1683765" y="992584"/>
                </a:lnTo>
                <a:lnTo>
                  <a:pt x="1675047" y="1087438"/>
                </a:lnTo>
                <a:lnTo>
                  <a:pt x="1671877" y="1124744"/>
                </a:lnTo>
                <a:lnTo>
                  <a:pt x="1671085" y="1128316"/>
                </a:lnTo>
                <a:lnTo>
                  <a:pt x="1669104" y="1134269"/>
                </a:lnTo>
                <a:lnTo>
                  <a:pt x="1667123" y="1140222"/>
                </a:lnTo>
                <a:lnTo>
                  <a:pt x="1664349" y="1145778"/>
                </a:lnTo>
                <a:lnTo>
                  <a:pt x="1661971" y="1151334"/>
                </a:lnTo>
                <a:lnTo>
                  <a:pt x="1655631" y="1162447"/>
                </a:lnTo>
                <a:lnTo>
                  <a:pt x="1648499" y="1173956"/>
                </a:lnTo>
                <a:lnTo>
                  <a:pt x="1616403" y="1598613"/>
                </a:lnTo>
                <a:lnTo>
                  <a:pt x="1531211" y="1598613"/>
                </a:lnTo>
                <a:lnTo>
                  <a:pt x="1488020" y="1260872"/>
                </a:lnTo>
                <a:lnTo>
                  <a:pt x="1482869" y="1261269"/>
                </a:lnTo>
                <a:lnTo>
                  <a:pt x="1477322" y="1261666"/>
                </a:lnTo>
                <a:lnTo>
                  <a:pt x="1473359" y="1261666"/>
                </a:lnTo>
                <a:lnTo>
                  <a:pt x="1470189" y="1261269"/>
                </a:lnTo>
                <a:lnTo>
                  <a:pt x="1429772" y="1597422"/>
                </a:lnTo>
                <a:lnTo>
                  <a:pt x="1340617" y="1598613"/>
                </a:lnTo>
                <a:lnTo>
                  <a:pt x="1323975" y="1376760"/>
                </a:lnTo>
                <a:lnTo>
                  <a:pt x="1330315" y="1370806"/>
                </a:lnTo>
                <a:lnTo>
                  <a:pt x="1336655" y="1364456"/>
                </a:lnTo>
                <a:lnTo>
                  <a:pt x="1342995" y="1357710"/>
                </a:lnTo>
                <a:lnTo>
                  <a:pt x="1348542" y="1350566"/>
                </a:lnTo>
                <a:lnTo>
                  <a:pt x="1354090" y="1342628"/>
                </a:lnTo>
                <a:lnTo>
                  <a:pt x="1358845" y="1334294"/>
                </a:lnTo>
                <a:lnTo>
                  <a:pt x="1363600" y="1325563"/>
                </a:lnTo>
                <a:lnTo>
                  <a:pt x="1368355" y="1316435"/>
                </a:lnTo>
                <a:lnTo>
                  <a:pt x="1371921" y="1306513"/>
                </a:lnTo>
                <a:lnTo>
                  <a:pt x="1375883" y="1296591"/>
                </a:lnTo>
                <a:lnTo>
                  <a:pt x="1379053" y="1285875"/>
                </a:lnTo>
                <a:lnTo>
                  <a:pt x="1381827" y="1275160"/>
                </a:lnTo>
                <a:lnTo>
                  <a:pt x="1384204" y="1263650"/>
                </a:lnTo>
                <a:lnTo>
                  <a:pt x="1386186" y="1251347"/>
                </a:lnTo>
                <a:lnTo>
                  <a:pt x="1388563" y="1239044"/>
                </a:lnTo>
                <a:lnTo>
                  <a:pt x="1389752" y="1226344"/>
                </a:lnTo>
                <a:lnTo>
                  <a:pt x="1389752" y="1222375"/>
                </a:lnTo>
                <a:lnTo>
                  <a:pt x="1389752" y="1218009"/>
                </a:lnTo>
                <a:lnTo>
                  <a:pt x="1389356" y="1209675"/>
                </a:lnTo>
                <a:lnTo>
                  <a:pt x="1390148" y="1207294"/>
                </a:lnTo>
                <a:lnTo>
                  <a:pt x="1392129" y="1194594"/>
                </a:lnTo>
                <a:lnTo>
                  <a:pt x="1394903" y="1177925"/>
                </a:lnTo>
                <a:lnTo>
                  <a:pt x="1400450" y="1134269"/>
                </a:lnTo>
                <a:lnTo>
                  <a:pt x="1407186" y="1078309"/>
                </a:lnTo>
                <a:lnTo>
                  <a:pt x="1413923" y="1013619"/>
                </a:lnTo>
                <a:lnTo>
                  <a:pt x="1421055" y="943769"/>
                </a:lnTo>
                <a:lnTo>
                  <a:pt x="1427791" y="871537"/>
                </a:lnTo>
                <a:lnTo>
                  <a:pt x="1433735" y="800894"/>
                </a:lnTo>
                <a:lnTo>
                  <a:pt x="1438886" y="734219"/>
                </a:lnTo>
                <a:lnTo>
                  <a:pt x="1447603" y="767953"/>
                </a:lnTo>
                <a:lnTo>
                  <a:pt x="1449188" y="758428"/>
                </a:lnTo>
                <a:lnTo>
                  <a:pt x="1470586" y="600869"/>
                </a:lnTo>
                <a:lnTo>
                  <a:pt x="1464642" y="585390"/>
                </a:lnTo>
                <a:lnTo>
                  <a:pt x="1476529" y="564753"/>
                </a:lnTo>
                <a:lnTo>
                  <a:pt x="1503870" y="564753"/>
                </a:lnTo>
                <a:lnTo>
                  <a:pt x="1514569" y="585390"/>
                </a:lnTo>
                <a:lnTo>
                  <a:pt x="1509814" y="604044"/>
                </a:lnTo>
                <a:lnTo>
                  <a:pt x="1528833" y="770334"/>
                </a:lnTo>
                <a:lnTo>
                  <a:pt x="1579949" y="545306"/>
                </a:lnTo>
                <a:lnTo>
                  <a:pt x="1585893" y="542131"/>
                </a:lnTo>
                <a:lnTo>
                  <a:pt x="1589855" y="540147"/>
                </a:lnTo>
                <a:lnTo>
                  <a:pt x="1592629" y="538559"/>
                </a:lnTo>
                <a:lnTo>
                  <a:pt x="1593025" y="538162"/>
                </a:lnTo>
                <a:lnTo>
                  <a:pt x="1602535" y="536972"/>
                </a:lnTo>
                <a:lnTo>
                  <a:pt x="1612045" y="536575"/>
                </a:lnTo>
                <a:close/>
                <a:moveTo>
                  <a:pt x="1080417" y="477838"/>
                </a:moveTo>
                <a:lnTo>
                  <a:pt x="1092318" y="478235"/>
                </a:lnTo>
                <a:lnTo>
                  <a:pt x="1104616" y="478632"/>
                </a:lnTo>
                <a:lnTo>
                  <a:pt x="1116913" y="480219"/>
                </a:lnTo>
                <a:lnTo>
                  <a:pt x="1128814" y="482600"/>
                </a:lnTo>
                <a:lnTo>
                  <a:pt x="1141111" y="484982"/>
                </a:lnTo>
                <a:lnTo>
                  <a:pt x="1153409" y="487760"/>
                </a:lnTo>
                <a:lnTo>
                  <a:pt x="1165706" y="491332"/>
                </a:lnTo>
                <a:lnTo>
                  <a:pt x="1178003" y="494903"/>
                </a:lnTo>
                <a:lnTo>
                  <a:pt x="1189507" y="499269"/>
                </a:lnTo>
                <a:lnTo>
                  <a:pt x="1201011" y="504032"/>
                </a:lnTo>
                <a:lnTo>
                  <a:pt x="1212515" y="508397"/>
                </a:lnTo>
                <a:lnTo>
                  <a:pt x="1223623" y="513557"/>
                </a:lnTo>
                <a:lnTo>
                  <a:pt x="1234730" y="519113"/>
                </a:lnTo>
                <a:lnTo>
                  <a:pt x="1245441" y="524669"/>
                </a:lnTo>
                <a:lnTo>
                  <a:pt x="1255358" y="530225"/>
                </a:lnTo>
                <a:lnTo>
                  <a:pt x="1265672" y="536178"/>
                </a:lnTo>
                <a:lnTo>
                  <a:pt x="1283920" y="547291"/>
                </a:lnTo>
                <a:lnTo>
                  <a:pt x="1300581" y="558403"/>
                </a:lnTo>
                <a:lnTo>
                  <a:pt x="1314862" y="569119"/>
                </a:lnTo>
                <a:lnTo>
                  <a:pt x="1327159" y="579438"/>
                </a:lnTo>
                <a:lnTo>
                  <a:pt x="1331919" y="584200"/>
                </a:lnTo>
                <a:lnTo>
                  <a:pt x="1336283" y="588169"/>
                </a:lnTo>
                <a:lnTo>
                  <a:pt x="1339456" y="592535"/>
                </a:lnTo>
                <a:lnTo>
                  <a:pt x="1342630" y="595710"/>
                </a:lnTo>
                <a:lnTo>
                  <a:pt x="1344217" y="599282"/>
                </a:lnTo>
                <a:lnTo>
                  <a:pt x="1345407" y="601663"/>
                </a:lnTo>
                <a:lnTo>
                  <a:pt x="1346200" y="606822"/>
                </a:lnTo>
                <a:lnTo>
                  <a:pt x="1346200" y="613966"/>
                </a:lnTo>
                <a:lnTo>
                  <a:pt x="1346200" y="634603"/>
                </a:lnTo>
                <a:lnTo>
                  <a:pt x="1345407" y="662782"/>
                </a:lnTo>
                <a:lnTo>
                  <a:pt x="1343820" y="696913"/>
                </a:lnTo>
                <a:lnTo>
                  <a:pt x="1341043" y="736600"/>
                </a:lnTo>
                <a:lnTo>
                  <a:pt x="1337870" y="779860"/>
                </a:lnTo>
                <a:lnTo>
                  <a:pt x="1334299" y="825897"/>
                </a:lnTo>
                <a:lnTo>
                  <a:pt x="1330333" y="873919"/>
                </a:lnTo>
                <a:lnTo>
                  <a:pt x="1325572" y="922735"/>
                </a:lnTo>
                <a:lnTo>
                  <a:pt x="1321209" y="970757"/>
                </a:lnTo>
                <a:lnTo>
                  <a:pt x="1316448" y="1017588"/>
                </a:lnTo>
                <a:lnTo>
                  <a:pt x="1311291" y="1061244"/>
                </a:lnTo>
                <a:lnTo>
                  <a:pt x="1306928" y="1101328"/>
                </a:lnTo>
                <a:lnTo>
                  <a:pt x="1302564" y="1136253"/>
                </a:lnTo>
                <a:lnTo>
                  <a:pt x="1298201" y="1166019"/>
                </a:lnTo>
                <a:lnTo>
                  <a:pt x="1294630" y="1187847"/>
                </a:lnTo>
                <a:lnTo>
                  <a:pt x="1280746" y="1193403"/>
                </a:lnTo>
                <a:lnTo>
                  <a:pt x="1267655" y="1197372"/>
                </a:lnTo>
                <a:lnTo>
                  <a:pt x="1254961" y="1201341"/>
                </a:lnTo>
                <a:lnTo>
                  <a:pt x="1243061" y="1203722"/>
                </a:lnTo>
                <a:lnTo>
                  <a:pt x="1232350" y="1205310"/>
                </a:lnTo>
                <a:lnTo>
                  <a:pt x="1227193" y="1205310"/>
                </a:lnTo>
                <a:lnTo>
                  <a:pt x="1222433" y="1205707"/>
                </a:lnTo>
                <a:lnTo>
                  <a:pt x="1217672" y="1205310"/>
                </a:lnTo>
                <a:lnTo>
                  <a:pt x="1213706" y="1204913"/>
                </a:lnTo>
                <a:lnTo>
                  <a:pt x="1209739" y="1204119"/>
                </a:lnTo>
                <a:lnTo>
                  <a:pt x="1206565" y="1202928"/>
                </a:lnTo>
                <a:lnTo>
                  <a:pt x="1207755" y="1186260"/>
                </a:lnTo>
                <a:lnTo>
                  <a:pt x="1208945" y="1161653"/>
                </a:lnTo>
                <a:lnTo>
                  <a:pt x="1211722" y="1094978"/>
                </a:lnTo>
                <a:lnTo>
                  <a:pt x="1213706" y="1013222"/>
                </a:lnTo>
                <a:lnTo>
                  <a:pt x="1214896" y="925116"/>
                </a:lnTo>
                <a:lnTo>
                  <a:pt x="1215292" y="882253"/>
                </a:lnTo>
                <a:lnTo>
                  <a:pt x="1215292" y="841375"/>
                </a:lnTo>
                <a:lnTo>
                  <a:pt x="1215292" y="804069"/>
                </a:lnTo>
                <a:lnTo>
                  <a:pt x="1214499" y="771128"/>
                </a:lnTo>
                <a:lnTo>
                  <a:pt x="1213706" y="744141"/>
                </a:lnTo>
                <a:lnTo>
                  <a:pt x="1212515" y="724297"/>
                </a:lnTo>
                <a:lnTo>
                  <a:pt x="1211722" y="717153"/>
                </a:lnTo>
                <a:lnTo>
                  <a:pt x="1210532" y="712788"/>
                </a:lnTo>
                <a:lnTo>
                  <a:pt x="1209739" y="711200"/>
                </a:lnTo>
                <a:lnTo>
                  <a:pt x="1209342" y="710407"/>
                </a:lnTo>
                <a:lnTo>
                  <a:pt x="1208945" y="710010"/>
                </a:lnTo>
                <a:lnTo>
                  <a:pt x="1208152" y="710407"/>
                </a:lnTo>
                <a:lnTo>
                  <a:pt x="1201408" y="719932"/>
                </a:lnTo>
                <a:lnTo>
                  <a:pt x="1194664" y="729457"/>
                </a:lnTo>
                <a:lnTo>
                  <a:pt x="1193078" y="731838"/>
                </a:lnTo>
                <a:lnTo>
                  <a:pt x="1171260" y="1054497"/>
                </a:lnTo>
                <a:lnTo>
                  <a:pt x="1165309" y="1121966"/>
                </a:lnTo>
                <a:lnTo>
                  <a:pt x="1160549" y="1174750"/>
                </a:lnTo>
                <a:lnTo>
                  <a:pt x="1155789" y="1221582"/>
                </a:lnTo>
                <a:lnTo>
                  <a:pt x="1155392" y="1225947"/>
                </a:lnTo>
                <a:lnTo>
                  <a:pt x="1153012" y="1233488"/>
                </a:lnTo>
                <a:lnTo>
                  <a:pt x="1149838" y="1241028"/>
                </a:lnTo>
                <a:lnTo>
                  <a:pt x="1147062" y="1248172"/>
                </a:lnTo>
                <a:lnTo>
                  <a:pt x="1143888" y="1255316"/>
                </a:lnTo>
                <a:lnTo>
                  <a:pt x="1139921" y="1262460"/>
                </a:lnTo>
                <a:lnTo>
                  <a:pt x="1135557" y="1269603"/>
                </a:lnTo>
                <a:lnTo>
                  <a:pt x="1131591" y="1276350"/>
                </a:lnTo>
                <a:lnTo>
                  <a:pt x="1126830" y="1283494"/>
                </a:lnTo>
                <a:lnTo>
                  <a:pt x="1086368" y="1820863"/>
                </a:lnTo>
                <a:lnTo>
                  <a:pt x="977674" y="1820863"/>
                </a:lnTo>
                <a:lnTo>
                  <a:pt x="923328" y="1393428"/>
                </a:lnTo>
                <a:lnTo>
                  <a:pt x="916584" y="1394222"/>
                </a:lnTo>
                <a:lnTo>
                  <a:pt x="909840" y="1394619"/>
                </a:lnTo>
                <a:lnTo>
                  <a:pt x="905080" y="1394222"/>
                </a:lnTo>
                <a:lnTo>
                  <a:pt x="900716" y="1393825"/>
                </a:lnTo>
                <a:lnTo>
                  <a:pt x="849543" y="1819275"/>
                </a:lnTo>
                <a:lnTo>
                  <a:pt x="736486" y="1820863"/>
                </a:lnTo>
                <a:lnTo>
                  <a:pt x="695627" y="1276350"/>
                </a:lnTo>
                <a:lnTo>
                  <a:pt x="687693" y="1264047"/>
                </a:lnTo>
                <a:lnTo>
                  <a:pt x="680553" y="1251744"/>
                </a:lnTo>
                <a:lnTo>
                  <a:pt x="677776" y="1245394"/>
                </a:lnTo>
                <a:lnTo>
                  <a:pt x="674602" y="1239044"/>
                </a:lnTo>
                <a:lnTo>
                  <a:pt x="671826" y="1232694"/>
                </a:lnTo>
                <a:lnTo>
                  <a:pt x="669842" y="1226741"/>
                </a:lnTo>
                <a:lnTo>
                  <a:pt x="669049" y="1221582"/>
                </a:lnTo>
                <a:lnTo>
                  <a:pt x="661908" y="1148160"/>
                </a:lnTo>
                <a:lnTo>
                  <a:pt x="654768" y="1068388"/>
                </a:lnTo>
                <a:lnTo>
                  <a:pt x="646437" y="968375"/>
                </a:lnTo>
                <a:lnTo>
                  <a:pt x="630173" y="723503"/>
                </a:lnTo>
                <a:lnTo>
                  <a:pt x="626603" y="720725"/>
                </a:lnTo>
                <a:lnTo>
                  <a:pt x="623826" y="717550"/>
                </a:lnTo>
                <a:lnTo>
                  <a:pt x="616686" y="710407"/>
                </a:lnTo>
                <a:lnTo>
                  <a:pt x="616289" y="710407"/>
                </a:lnTo>
                <a:lnTo>
                  <a:pt x="615892" y="710803"/>
                </a:lnTo>
                <a:lnTo>
                  <a:pt x="614702" y="713978"/>
                </a:lnTo>
                <a:lnTo>
                  <a:pt x="614305" y="719138"/>
                </a:lnTo>
                <a:lnTo>
                  <a:pt x="613909" y="726678"/>
                </a:lnTo>
                <a:lnTo>
                  <a:pt x="613909" y="746919"/>
                </a:lnTo>
                <a:lnTo>
                  <a:pt x="613909" y="774303"/>
                </a:lnTo>
                <a:lnTo>
                  <a:pt x="614702" y="807641"/>
                </a:lnTo>
                <a:lnTo>
                  <a:pt x="615892" y="844947"/>
                </a:lnTo>
                <a:lnTo>
                  <a:pt x="619066" y="929085"/>
                </a:lnTo>
                <a:lnTo>
                  <a:pt x="623033" y="1016794"/>
                </a:lnTo>
                <a:lnTo>
                  <a:pt x="627000" y="1098550"/>
                </a:lnTo>
                <a:lnTo>
                  <a:pt x="630966" y="1164035"/>
                </a:lnTo>
                <a:lnTo>
                  <a:pt x="632553" y="1188641"/>
                </a:lnTo>
                <a:lnTo>
                  <a:pt x="634140" y="1205310"/>
                </a:lnTo>
                <a:lnTo>
                  <a:pt x="625810" y="1205310"/>
                </a:lnTo>
                <a:lnTo>
                  <a:pt x="615099" y="1205707"/>
                </a:lnTo>
                <a:lnTo>
                  <a:pt x="603198" y="1205310"/>
                </a:lnTo>
                <a:lnTo>
                  <a:pt x="589711" y="1204516"/>
                </a:lnTo>
                <a:lnTo>
                  <a:pt x="582570" y="1203325"/>
                </a:lnTo>
                <a:lnTo>
                  <a:pt x="575033" y="1202135"/>
                </a:lnTo>
                <a:lnTo>
                  <a:pt x="567496" y="1200944"/>
                </a:lnTo>
                <a:lnTo>
                  <a:pt x="559959" y="1198563"/>
                </a:lnTo>
                <a:lnTo>
                  <a:pt x="552422" y="1196182"/>
                </a:lnTo>
                <a:lnTo>
                  <a:pt x="544885" y="1193403"/>
                </a:lnTo>
                <a:lnTo>
                  <a:pt x="537744" y="1189435"/>
                </a:lnTo>
                <a:lnTo>
                  <a:pt x="530604" y="1185466"/>
                </a:lnTo>
                <a:lnTo>
                  <a:pt x="528620" y="1175544"/>
                </a:lnTo>
                <a:lnTo>
                  <a:pt x="526637" y="1163638"/>
                </a:lnTo>
                <a:lnTo>
                  <a:pt x="523067" y="1135460"/>
                </a:lnTo>
                <a:lnTo>
                  <a:pt x="519100" y="1101725"/>
                </a:lnTo>
                <a:lnTo>
                  <a:pt x="515530" y="1064022"/>
                </a:lnTo>
                <a:lnTo>
                  <a:pt x="511959" y="1021953"/>
                </a:lnTo>
                <a:lnTo>
                  <a:pt x="508389" y="978297"/>
                </a:lnTo>
                <a:lnTo>
                  <a:pt x="504819" y="932657"/>
                </a:lnTo>
                <a:lnTo>
                  <a:pt x="502042" y="886619"/>
                </a:lnTo>
                <a:lnTo>
                  <a:pt x="498868" y="841772"/>
                </a:lnTo>
                <a:lnTo>
                  <a:pt x="496885" y="798116"/>
                </a:lnTo>
                <a:lnTo>
                  <a:pt x="494902" y="757238"/>
                </a:lnTo>
                <a:lnTo>
                  <a:pt x="492918" y="720328"/>
                </a:lnTo>
                <a:lnTo>
                  <a:pt x="492125" y="687785"/>
                </a:lnTo>
                <a:lnTo>
                  <a:pt x="492125" y="661194"/>
                </a:lnTo>
                <a:lnTo>
                  <a:pt x="492125" y="641350"/>
                </a:lnTo>
                <a:lnTo>
                  <a:pt x="492521" y="634603"/>
                </a:lnTo>
                <a:lnTo>
                  <a:pt x="493315" y="629444"/>
                </a:lnTo>
                <a:lnTo>
                  <a:pt x="494505" y="621507"/>
                </a:lnTo>
                <a:lnTo>
                  <a:pt x="496092" y="613569"/>
                </a:lnTo>
                <a:lnTo>
                  <a:pt x="498472" y="606028"/>
                </a:lnTo>
                <a:lnTo>
                  <a:pt x="502042" y="598885"/>
                </a:lnTo>
                <a:lnTo>
                  <a:pt x="506009" y="591741"/>
                </a:lnTo>
                <a:lnTo>
                  <a:pt x="510769" y="584597"/>
                </a:lnTo>
                <a:lnTo>
                  <a:pt x="516323" y="578247"/>
                </a:lnTo>
                <a:lnTo>
                  <a:pt x="522670" y="571500"/>
                </a:lnTo>
                <a:lnTo>
                  <a:pt x="529414" y="565547"/>
                </a:lnTo>
                <a:lnTo>
                  <a:pt x="536951" y="559594"/>
                </a:lnTo>
                <a:lnTo>
                  <a:pt x="544885" y="553641"/>
                </a:lnTo>
                <a:lnTo>
                  <a:pt x="553215" y="548085"/>
                </a:lnTo>
                <a:lnTo>
                  <a:pt x="562339" y="542925"/>
                </a:lnTo>
                <a:lnTo>
                  <a:pt x="571860" y="537766"/>
                </a:lnTo>
                <a:lnTo>
                  <a:pt x="581777" y="533003"/>
                </a:lnTo>
                <a:lnTo>
                  <a:pt x="592091" y="528241"/>
                </a:lnTo>
                <a:lnTo>
                  <a:pt x="602801" y="523875"/>
                </a:lnTo>
                <a:lnTo>
                  <a:pt x="613512" y="519510"/>
                </a:lnTo>
                <a:lnTo>
                  <a:pt x="625016" y="515144"/>
                </a:lnTo>
                <a:lnTo>
                  <a:pt x="636520" y="511572"/>
                </a:lnTo>
                <a:lnTo>
                  <a:pt x="659925" y="504428"/>
                </a:lnTo>
                <a:lnTo>
                  <a:pt x="684520" y="498078"/>
                </a:lnTo>
                <a:lnTo>
                  <a:pt x="709115" y="492522"/>
                </a:lnTo>
                <a:lnTo>
                  <a:pt x="733709" y="487363"/>
                </a:lnTo>
                <a:lnTo>
                  <a:pt x="758701" y="483394"/>
                </a:lnTo>
                <a:lnTo>
                  <a:pt x="782502" y="479425"/>
                </a:lnTo>
                <a:lnTo>
                  <a:pt x="788056" y="479028"/>
                </a:lnTo>
                <a:lnTo>
                  <a:pt x="794006" y="479425"/>
                </a:lnTo>
                <a:lnTo>
                  <a:pt x="872948" y="770335"/>
                </a:lnTo>
                <a:lnTo>
                  <a:pt x="874138" y="758428"/>
                </a:lnTo>
                <a:lnTo>
                  <a:pt x="901510" y="559197"/>
                </a:lnTo>
                <a:lnTo>
                  <a:pt x="893576" y="539353"/>
                </a:lnTo>
                <a:lnTo>
                  <a:pt x="908650" y="513557"/>
                </a:lnTo>
                <a:lnTo>
                  <a:pt x="943162" y="513160"/>
                </a:lnTo>
                <a:lnTo>
                  <a:pt x="957443" y="539353"/>
                </a:lnTo>
                <a:lnTo>
                  <a:pt x="950699" y="563166"/>
                </a:lnTo>
                <a:lnTo>
                  <a:pt x="975294" y="773510"/>
                </a:lnTo>
                <a:lnTo>
                  <a:pt x="1039558" y="488950"/>
                </a:lnTo>
                <a:lnTo>
                  <a:pt x="1046699" y="485378"/>
                </a:lnTo>
                <a:lnTo>
                  <a:pt x="1052252" y="482600"/>
                </a:lnTo>
                <a:lnTo>
                  <a:pt x="1055823" y="480219"/>
                </a:lnTo>
                <a:lnTo>
                  <a:pt x="1056616" y="479822"/>
                </a:lnTo>
                <a:lnTo>
                  <a:pt x="1056616" y="479425"/>
                </a:lnTo>
                <a:lnTo>
                  <a:pt x="1068120" y="478235"/>
                </a:lnTo>
                <a:lnTo>
                  <a:pt x="1080417" y="477838"/>
                </a:lnTo>
                <a:close/>
                <a:moveTo>
                  <a:pt x="1485107" y="451247"/>
                </a:moveTo>
                <a:lnTo>
                  <a:pt x="1485107" y="475853"/>
                </a:lnTo>
                <a:lnTo>
                  <a:pt x="1508523" y="475853"/>
                </a:lnTo>
                <a:lnTo>
                  <a:pt x="1508523" y="451247"/>
                </a:lnTo>
                <a:lnTo>
                  <a:pt x="1485107" y="451247"/>
                </a:lnTo>
                <a:close/>
                <a:moveTo>
                  <a:pt x="328429" y="426244"/>
                </a:moveTo>
                <a:lnTo>
                  <a:pt x="328429" y="449263"/>
                </a:lnTo>
                <a:lnTo>
                  <a:pt x="350229" y="449263"/>
                </a:lnTo>
                <a:lnTo>
                  <a:pt x="350229" y="426244"/>
                </a:lnTo>
                <a:lnTo>
                  <a:pt x="328429" y="426244"/>
                </a:lnTo>
                <a:close/>
                <a:moveTo>
                  <a:pt x="904908" y="342106"/>
                </a:moveTo>
                <a:lnTo>
                  <a:pt x="904908" y="371872"/>
                </a:lnTo>
                <a:lnTo>
                  <a:pt x="933819" y="371872"/>
                </a:lnTo>
                <a:lnTo>
                  <a:pt x="933819" y="342106"/>
                </a:lnTo>
                <a:lnTo>
                  <a:pt x="904908" y="342106"/>
                </a:lnTo>
                <a:close/>
                <a:moveTo>
                  <a:pt x="1494632" y="300037"/>
                </a:moveTo>
                <a:lnTo>
                  <a:pt x="1489473" y="300434"/>
                </a:lnTo>
                <a:lnTo>
                  <a:pt x="1483123" y="301228"/>
                </a:lnTo>
                <a:lnTo>
                  <a:pt x="1477169" y="302419"/>
                </a:lnTo>
                <a:lnTo>
                  <a:pt x="1465660" y="304800"/>
                </a:lnTo>
                <a:lnTo>
                  <a:pt x="1460501" y="306784"/>
                </a:lnTo>
                <a:lnTo>
                  <a:pt x="1456532" y="307975"/>
                </a:lnTo>
                <a:lnTo>
                  <a:pt x="1456532" y="331391"/>
                </a:lnTo>
                <a:lnTo>
                  <a:pt x="1457723" y="331391"/>
                </a:lnTo>
                <a:lnTo>
                  <a:pt x="1460898" y="329406"/>
                </a:lnTo>
                <a:lnTo>
                  <a:pt x="1465263" y="327819"/>
                </a:lnTo>
                <a:lnTo>
                  <a:pt x="1475582" y="323453"/>
                </a:lnTo>
                <a:lnTo>
                  <a:pt x="1480741" y="321866"/>
                </a:lnTo>
                <a:lnTo>
                  <a:pt x="1486694" y="320675"/>
                </a:lnTo>
                <a:lnTo>
                  <a:pt x="1492648" y="319484"/>
                </a:lnTo>
                <a:lnTo>
                  <a:pt x="1498998" y="319484"/>
                </a:lnTo>
                <a:lnTo>
                  <a:pt x="1505744" y="320278"/>
                </a:lnTo>
                <a:lnTo>
                  <a:pt x="1511698" y="321469"/>
                </a:lnTo>
                <a:lnTo>
                  <a:pt x="1517254" y="323056"/>
                </a:lnTo>
                <a:lnTo>
                  <a:pt x="1519635" y="324644"/>
                </a:lnTo>
                <a:lnTo>
                  <a:pt x="1521619" y="325834"/>
                </a:lnTo>
                <a:lnTo>
                  <a:pt x="1524001" y="327819"/>
                </a:lnTo>
                <a:lnTo>
                  <a:pt x="1525588" y="329803"/>
                </a:lnTo>
                <a:lnTo>
                  <a:pt x="1527176" y="331787"/>
                </a:lnTo>
                <a:lnTo>
                  <a:pt x="1528366" y="334169"/>
                </a:lnTo>
                <a:lnTo>
                  <a:pt x="1529160" y="336550"/>
                </a:lnTo>
                <a:lnTo>
                  <a:pt x="1530351" y="339328"/>
                </a:lnTo>
                <a:lnTo>
                  <a:pt x="1530748" y="342503"/>
                </a:lnTo>
                <a:lnTo>
                  <a:pt x="1530748" y="345281"/>
                </a:lnTo>
                <a:lnTo>
                  <a:pt x="1530351" y="350441"/>
                </a:lnTo>
                <a:lnTo>
                  <a:pt x="1529954" y="354806"/>
                </a:lnTo>
                <a:lnTo>
                  <a:pt x="1528366" y="358378"/>
                </a:lnTo>
                <a:lnTo>
                  <a:pt x="1526779" y="361950"/>
                </a:lnTo>
                <a:lnTo>
                  <a:pt x="1524794" y="365125"/>
                </a:lnTo>
                <a:lnTo>
                  <a:pt x="1522413" y="368300"/>
                </a:lnTo>
                <a:lnTo>
                  <a:pt x="1519635" y="371475"/>
                </a:lnTo>
                <a:lnTo>
                  <a:pt x="1516857" y="374650"/>
                </a:lnTo>
                <a:lnTo>
                  <a:pt x="1513285" y="377031"/>
                </a:lnTo>
                <a:lnTo>
                  <a:pt x="1510110" y="379413"/>
                </a:lnTo>
                <a:lnTo>
                  <a:pt x="1502569" y="384572"/>
                </a:lnTo>
                <a:lnTo>
                  <a:pt x="1485901" y="393700"/>
                </a:lnTo>
                <a:lnTo>
                  <a:pt x="1485901" y="429419"/>
                </a:lnTo>
                <a:lnTo>
                  <a:pt x="1506538" y="429419"/>
                </a:lnTo>
                <a:lnTo>
                  <a:pt x="1506538" y="403225"/>
                </a:lnTo>
                <a:lnTo>
                  <a:pt x="1515666" y="397669"/>
                </a:lnTo>
                <a:lnTo>
                  <a:pt x="1524794" y="392113"/>
                </a:lnTo>
                <a:lnTo>
                  <a:pt x="1532732" y="386159"/>
                </a:lnTo>
                <a:lnTo>
                  <a:pt x="1539479" y="379413"/>
                </a:lnTo>
                <a:lnTo>
                  <a:pt x="1542654" y="376238"/>
                </a:lnTo>
                <a:lnTo>
                  <a:pt x="1545432" y="372269"/>
                </a:lnTo>
                <a:lnTo>
                  <a:pt x="1547813" y="368300"/>
                </a:lnTo>
                <a:lnTo>
                  <a:pt x="1550194" y="363934"/>
                </a:lnTo>
                <a:lnTo>
                  <a:pt x="1552179" y="359172"/>
                </a:lnTo>
                <a:lnTo>
                  <a:pt x="1553369" y="354806"/>
                </a:lnTo>
                <a:lnTo>
                  <a:pt x="1553766" y="349250"/>
                </a:lnTo>
                <a:lnTo>
                  <a:pt x="1554163" y="343694"/>
                </a:lnTo>
                <a:lnTo>
                  <a:pt x="1553766" y="338931"/>
                </a:lnTo>
                <a:lnTo>
                  <a:pt x="1553369" y="334566"/>
                </a:lnTo>
                <a:lnTo>
                  <a:pt x="1552179" y="330200"/>
                </a:lnTo>
                <a:lnTo>
                  <a:pt x="1550591" y="325834"/>
                </a:lnTo>
                <a:lnTo>
                  <a:pt x="1548607" y="322262"/>
                </a:lnTo>
                <a:lnTo>
                  <a:pt x="1546226" y="318294"/>
                </a:lnTo>
                <a:lnTo>
                  <a:pt x="1543448" y="315119"/>
                </a:lnTo>
                <a:lnTo>
                  <a:pt x="1539876" y="311944"/>
                </a:lnTo>
                <a:lnTo>
                  <a:pt x="1535907" y="309166"/>
                </a:lnTo>
                <a:lnTo>
                  <a:pt x="1531938" y="306784"/>
                </a:lnTo>
                <a:lnTo>
                  <a:pt x="1527573" y="304403"/>
                </a:lnTo>
                <a:lnTo>
                  <a:pt x="1522413" y="302816"/>
                </a:lnTo>
                <a:lnTo>
                  <a:pt x="1517651" y="301625"/>
                </a:lnTo>
                <a:lnTo>
                  <a:pt x="1512491" y="300831"/>
                </a:lnTo>
                <a:lnTo>
                  <a:pt x="1506538" y="300037"/>
                </a:lnTo>
                <a:lnTo>
                  <a:pt x="1500585" y="300037"/>
                </a:lnTo>
                <a:lnTo>
                  <a:pt x="1494632" y="300037"/>
                </a:lnTo>
                <a:close/>
                <a:moveTo>
                  <a:pt x="342698" y="286941"/>
                </a:moveTo>
                <a:lnTo>
                  <a:pt x="337545" y="287337"/>
                </a:lnTo>
                <a:lnTo>
                  <a:pt x="332393" y="287734"/>
                </a:lnTo>
                <a:lnTo>
                  <a:pt x="321295" y="289322"/>
                </a:lnTo>
                <a:lnTo>
                  <a:pt x="310593" y="291703"/>
                </a:lnTo>
                <a:lnTo>
                  <a:pt x="302270" y="294481"/>
                </a:lnTo>
                <a:lnTo>
                  <a:pt x="302270" y="316309"/>
                </a:lnTo>
                <a:lnTo>
                  <a:pt x="303063" y="316309"/>
                </a:lnTo>
                <a:lnTo>
                  <a:pt x="306630" y="314325"/>
                </a:lnTo>
                <a:lnTo>
                  <a:pt x="310197" y="312341"/>
                </a:lnTo>
                <a:lnTo>
                  <a:pt x="319709" y="308769"/>
                </a:lnTo>
                <a:lnTo>
                  <a:pt x="324862" y="307181"/>
                </a:lnTo>
                <a:lnTo>
                  <a:pt x="330015" y="305991"/>
                </a:lnTo>
                <a:lnTo>
                  <a:pt x="335564" y="305197"/>
                </a:lnTo>
                <a:lnTo>
                  <a:pt x="341509" y="305197"/>
                </a:lnTo>
                <a:lnTo>
                  <a:pt x="347454" y="305197"/>
                </a:lnTo>
                <a:lnTo>
                  <a:pt x="353003" y="306784"/>
                </a:lnTo>
                <a:lnTo>
                  <a:pt x="357759" y="308372"/>
                </a:lnTo>
                <a:lnTo>
                  <a:pt x="362516" y="311150"/>
                </a:lnTo>
                <a:lnTo>
                  <a:pt x="364101" y="312341"/>
                </a:lnTo>
                <a:lnTo>
                  <a:pt x="366083" y="314722"/>
                </a:lnTo>
                <a:lnTo>
                  <a:pt x="367272" y="316309"/>
                </a:lnTo>
                <a:lnTo>
                  <a:pt x="368461" y="318294"/>
                </a:lnTo>
                <a:lnTo>
                  <a:pt x="369254" y="321072"/>
                </a:lnTo>
                <a:lnTo>
                  <a:pt x="370046" y="323453"/>
                </a:lnTo>
                <a:lnTo>
                  <a:pt x="370443" y="325834"/>
                </a:lnTo>
                <a:lnTo>
                  <a:pt x="370443" y="329009"/>
                </a:lnTo>
                <a:lnTo>
                  <a:pt x="370046" y="333772"/>
                </a:lnTo>
                <a:lnTo>
                  <a:pt x="369650" y="337344"/>
                </a:lnTo>
                <a:lnTo>
                  <a:pt x="368461" y="341312"/>
                </a:lnTo>
                <a:lnTo>
                  <a:pt x="367272" y="344091"/>
                </a:lnTo>
                <a:lnTo>
                  <a:pt x="365290" y="347266"/>
                </a:lnTo>
                <a:lnTo>
                  <a:pt x="362912" y="350044"/>
                </a:lnTo>
                <a:lnTo>
                  <a:pt x="360534" y="352822"/>
                </a:lnTo>
                <a:lnTo>
                  <a:pt x="357363" y="355600"/>
                </a:lnTo>
                <a:lnTo>
                  <a:pt x="351814" y="360759"/>
                </a:lnTo>
                <a:lnTo>
                  <a:pt x="344283" y="365125"/>
                </a:lnTo>
                <a:lnTo>
                  <a:pt x="329222" y="373459"/>
                </a:lnTo>
                <a:lnTo>
                  <a:pt x="329222" y="406400"/>
                </a:lnTo>
                <a:lnTo>
                  <a:pt x="348643" y="406400"/>
                </a:lnTo>
                <a:lnTo>
                  <a:pt x="348643" y="382588"/>
                </a:lnTo>
                <a:lnTo>
                  <a:pt x="356967" y="377428"/>
                </a:lnTo>
                <a:lnTo>
                  <a:pt x="365290" y="371872"/>
                </a:lnTo>
                <a:lnTo>
                  <a:pt x="372424" y="366316"/>
                </a:lnTo>
                <a:lnTo>
                  <a:pt x="378370" y="360759"/>
                </a:lnTo>
                <a:lnTo>
                  <a:pt x="381541" y="357188"/>
                </a:lnTo>
                <a:lnTo>
                  <a:pt x="384315" y="354013"/>
                </a:lnTo>
                <a:lnTo>
                  <a:pt x="386693" y="350044"/>
                </a:lnTo>
                <a:lnTo>
                  <a:pt x="388675" y="346075"/>
                </a:lnTo>
                <a:lnTo>
                  <a:pt x="390260" y="342106"/>
                </a:lnTo>
                <a:lnTo>
                  <a:pt x="391053" y="337344"/>
                </a:lnTo>
                <a:lnTo>
                  <a:pt x="391846" y="332581"/>
                </a:lnTo>
                <a:lnTo>
                  <a:pt x="392638" y="327819"/>
                </a:lnTo>
                <a:lnTo>
                  <a:pt x="391846" y="323056"/>
                </a:lnTo>
                <a:lnTo>
                  <a:pt x="391449" y="318691"/>
                </a:lnTo>
                <a:lnTo>
                  <a:pt x="390260" y="314722"/>
                </a:lnTo>
                <a:lnTo>
                  <a:pt x="389071" y="310753"/>
                </a:lnTo>
                <a:lnTo>
                  <a:pt x="387089" y="307578"/>
                </a:lnTo>
                <a:lnTo>
                  <a:pt x="384711" y="304006"/>
                </a:lnTo>
                <a:lnTo>
                  <a:pt x="381937" y="301228"/>
                </a:lnTo>
                <a:lnTo>
                  <a:pt x="379162" y="298053"/>
                </a:lnTo>
                <a:lnTo>
                  <a:pt x="375595" y="295672"/>
                </a:lnTo>
                <a:lnTo>
                  <a:pt x="372028" y="293291"/>
                </a:lnTo>
                <a:lnTo>
                  <a:pt x="367668" y="291306"/>
                </a:lnTo>
                <a:lnTo>
                  <a:pt x="363308" y="289719"/>
                </a:lnTo>
                <a:lnTo>
                  <a:pt x="358948" y="288528"/>
                </a:lnTo>
                <a:lnTo>
                  <a:pt x="353796" y="287734"/>
                </a:lnTo>
                <a:lnTo>
                  <a:pt x="348247" y="287337"/>
                </a:lnTo>
                <a:lnTo>
                  <a:pt x="342698" y="286941"/>
                </a:lnTo>
                <a:close/>
                <a:moveTo>
                  <a:pt x="1500585" y="158750"/>
                </a:moveTo>
                <a:lnTo>
                  <a:pt x="1511301" y="159147"/>
                </a:lnTo>
                <a:lnTo>
                  <a:pt x="1521223" y="159940"/>
                </a:lnTo>
                <a:lnTo>
                  <a:pt x="1531541" y="161528"/>
                </a:lnTo>
                <a:lnTo>
                  <a:pt x="1540669" y="163115"/>
                </a:lnTo>
                <a:lnTo>
                  <a:pt x="1550194" y="165894"/>
                </a:lnTo>
                <a:lnTo>
                  <a:pt x="1558529" y="168275"/>
                </a:lnTo>
                <a:lnTo>
                  <a:pt x="1566863" y="171450"/>
                </a:lnTo>
                <a:lnTo>
                  <a:pt x="1574404" y="174228"/>
                </a:lnTo>
                <a:lnTo>
                  <a:pt x="1581548" y="177403"/>
                </a:lnTo>
                <a:lnTo>
                  <a:pt x="1588294" y="180975"/>
                </a:lnTo>
                <a:lnTo>
                  <a:pt x="1595041" y="184150"/>
                </a:lnTo>
                <a:lnTo>
                  <a:pt x="1606154" y="191690"/>
                </a:lnTo>
                <a:lnTo>
                  <a:pt x="1615679" y="198437"/>
                </a:lnTo>
                <a:lnTo>
                  <a:pt x="1622823" y="203994"/>
                </a:lnTo>
                <a:lnTo>
                  <a:pt x="1628379" y="208756"/>
                </a:lnTo>
                <a:lnTo>
                  <a:pt x="1632744" y="213122"/>
                </a:lnTo>
                <a:lnTo>
                  <a:pt x="1631554" y="216297"/>
                </a:lnTo>
                <a:lnTo>
                  <a:pt x="1629173" y="219869"/>
                </a:lnTo>
                <a:lnTo>
                  <a:pt x="1626791" y="224234"/>
                </a:lnTo>
                <a:lnTo>
                  <a:pt x="1623219" y="229394"/>
                </a:lnTo>
                <a:lnTo>
                  <a:pt x="1619251" y="234950"/>
                </a:lnTo>
                <a:lnTo>
                  <a:pt x="1614091" y="240903"/>
                </a:lnTo>
                <a:lnTo>
                  <a:pt x="1607741" y="246459"/>
                </a:lnTo>
                <a:lnTo>
                  <a:pt x="1604566" y="248840"/>
                </a:lnTo>
                <a:lnTo>
                  <a:pt x="1600994" y="251222"/>
                </a:lnTo>
                <a:lnTo>
                  <a:pt x="1597423" y="253603"/>
                </a:lnTo>
                <a:lnTo>
                  <a:pt x="1593057" y="255587"/>
                </a:lnTo>
                <a:lnTo>
                  <a:pt x="1588691" y="257175"/>
                </a:lnTo>
                <a:lnTo>
                  <a:pt x="1584723" y="258762"/>
                </a:lnTo>
                <a:lnTo>
                  <a:pt x="1579563" y="259953"/>
                </a:lnTo>
                <a:lnTo>
                  <a:pt x="1574801" y="260747"/>
                </a:lnTo>
                <a:lnTo>
                  <a:pt x="1569244" y="261144"/>
                </a:lnTo>
                <a:lnTo>
                  <a:pt x="1564085" y="261144"/>
                </a:lnTo>
                <a:lnTo>
                  <a:pt x="1558529" y="260747"/>
                </a:lnTo>
                <a:lnTo>
                  <a:pt x="1552179" y="259953"/>
                </a:lnTo>
                <a:lnTo>
                  <a:pt x="1545829" y="257969"/>
                </a:lnTo>
                <a:lnTo>
                  <a:pt x="1539479" y="255984"/>
                </a:lnTo>
                <a:lnTo>
                  <a:pt x="1532732" y="253603"/>
                </a:lnTo>
                <a:lnTo>
                  <a:pt x="1525588" y="250031"/>
                </a:lnTo>
                <a:lnTo>
                  <a:pt x="1517651" y="246062"/>
                </a:lnTo>
                <a:lnTo>
                  <a:pt x="1509316" y="242490"/>
                </a:lnTo>
                <a:lnTo>
                  <a:pt x="1542654" y="258762"/>
                </a:lnTo>
                <a:lnTo>
                  <a:pt x="1558926" y="266303"/>
                </a:lnTo>
                <a:lnTo>
                  <a:pt x="1566069" y="269081"/>
                </a:lnTo>
                <a:lnTo>
                  <a:pt x="1573610" y="271462"/>
                </a:lnTo>
                <a:lnTo>
                  <a:pt x="1580754" y="273844"/>
                </a:lnTo>
                <a:lnTo>
                  <a:pt x="1587501" y="275431"/>
                </a:lnTo>
                <a:lnTo>
                  <a:pt x="1593851" y="276622"/>
                </a:lnTo>
                <a:lnTo>
                  <a:pt x="1599804" y="277019"/>
                </a:lnTo>
                <a:lnTo>
                  <a:pt x="1605757" y="276622"/>
                </a:lnTo>
                <a:lnTo>
                  <a:pt x="1611313" y="275431"/>
                </a:lnTo>
                <a:lnTo>
                  <a:pt x="1615679" y="273844"/>
                </a:lnTo>
                <a:lnTo>
                  <a:pt x="1618457" y="271859"/>
                </a:lnTo>
                <a:lnTo>
                  <a:pt x="1620441" y="270669"/>
                </a:lnTo>
                <a:lnTo>
                  <a:pt x="1621632" y="282178"/>
                </a:lnTo>
                <a:lnTo>
                  <a:pt x="1622029" y="292497"/>
                </a:lnTo>
                <a:lnTo>
                  <a:pt x="1621632" y="302419"/>
                </a:lnTo>
                <a:lnTo>
                  <a:pt x="1621235" y="311944"/>
                </a:lnTo>
                <a:lnTo>
                  <a:pt x="1622823" y="310356"/>
                </a:lnTo>
                <a:lnTo>
                  <a:pt x="1623616" y="309959"/>
                </a:lnTo>
                <a:lnTo>
                  <a:pt x="1625204" y="309562"/>
                </a:lnTo>
                <a:lnTo>
                  <a:pt x="1626394" y="309959"/>
                </a:lnTo>
                <a:lnTo>
                  <a:pt x="1627188" y="310753"/>
                </a:lnTo>
                <a:lnTo>
                  <a:pt x="1628379" y="311944"/>
                </a:lnTo>
                <a:lnTo>
                  <a:pt x="1629569" y="313928"/>
                </a:lnTo>
                <a:lnTo>
                  <a:pt x="1631951" y="317897"/>
                </a:lnTo>
                <a:lnTo>
                  <a:pt x="1633538" y="323850"/>
                </a:lnTo>
                <a:lnTo>
                  <a:pt x="1634729" y="331391"/>
                </a:lnTo>
                <a:lnTo>
                  <a:pt x="1635919" y="339328"/>
                </a:lnTo>
                <a:lnTo>
                  <a:pt x="1636316" y="348853"/>
                </a:lnTo>
                <a:lnTo>
                  <a:pt x="1636713" y="358775"/>
                </a:lnTo>
                <a:lnTo>
                  <a:pt x="1636316" y="368697"/>
                </a:lnTo>
                <a:lnTo>
                  <a:pt x="1635919" y="377825"/>
                </a:lnTo>
                <a:lnTo>
                  <a:pt x="1634729" y="385763"/>
                </a:lnTo>
                <a:lnTo>
                  <a:pt x="1633538" y="393303"/>
                </a:lnTo>
                <a:lnTo>
                  <a:pt x="1631951" y="399256"/>
                </a:lnTo>
                <a:lnTo>
                  <a:pt x="1629569" y="404019"/>
                </a:lnTo>
                <a:lnTo>
                  <a:pt x="1628379" y="405209"/>
                </a:lnTo>
                <a:lnTo>
                  <a:pt x="1627188" y="406400"/>
                </a:lnTo>
                <a:lnTo>
                  <a:pt x="1626394" y="407194"/>
                </a:lnTo>
                <a:lnTo>
                  <a:pt x="1625204" y="407591"/>
                </a:lnTo>
                <a:lnTo>
                  <a:pt x="1623616" y="407194"/>
                </a:lnTo>
                <a:lnTo>
                  <a:pt x="1622426" y="406400"/>
                </a:lnTo>
                <a:lnTo>
                  <a:pt x="1621235" y="405209"/>
                </a:lnTo>
                <a:lnTo>
                  <a:pt x="1620044" y="403622"/>
                </a:lnTo>
                <a:lnTo>
                  <a:pt x="1618060" y="398463"/>
                </a:lnTo>
                <a:lnTo>
                  <a:pt x="1616076" y="392113"/>
                </a:lnTo>
                <a:lnTo>
                  <a:pt x="1614885" y="400447"/>
                </a:lnTo>
                <a:lnTo>
                  <a:pt x="1613694" y="409178"/>
                </a:lnTo>
                <a:lnTo>
                  <a:pt x="1612107" y="417116"/>
                </a:lnTo>
                <a:lnTo>
                  <a:pt x="1609726" y="425053"/>
                </a:lnTo>
                <a:lnTo>
                  <a:pt x="1607344" y="432594"/>
                </a:lnTo>
                <a:lnTo>
                  <a:pt x="1604963" y="440135"/>
                </a:lnTo>
                <a:lnTo>
                  <a:pt x="1601788" y="447278"/>
                </a:lnTo>
                <a:lnTo>
                  <a:pt x="1599010" y="454025"/>
                </a:lnTo>
                <a:lnTo>
                  <a:pt x="1595438" y="460772"/>
                </a:lnTo>
                <a:lnTo>
                  <a:pt x="1592263" y="467519"/>
                </a:lnTo>
                <a:lnTo>
                  <a:pt x="1588294" y="473869"/>
                </a:lnTo>
                <a:lnTo>
                  <a:pt x="1584326" y="479822"/>
                </a:lnTo>
                <a:lnTo>
                  <a:pt x="1579960" y="485775"/>
                </a:lnTo>
                <a:lnTo>
                  <a:pt x="1575594" y="491331"/>
                </a:lnTo>
                <a:lnTo>
                  <a:pt x="1571626" y="496491"/>
                </a:lnTo>
                <a:lnTo>
                  <a:pt x="1566863" y="501253"/>
                </a:lnTo>
                <a:lnTo>
                  <a:pt x="1562101" y="506016"/>
                </a:lnTo>
                <a:lnTo>
                  <a:pt x="1557735" y="510778"/>
                </a:lnTo>
                <a:lnTo>
                  <a:pt x="1552576" y="514747"/>
                </a:lnTo>
                <a:lnTo>
                  <a:pt x="1547416" y="518716"/>
                </a:lnTo>
                <a:lnTo>
                  <a:pt x="1542257" y="521891"/>
                </a:lnTo>
                <a:lnTo>
                  <a:pt x="1537494" y="525463"/>
                </a:lnTo>
                <a:lnTo>
                  <a:pt x="1532335" y="528241"/>
                </a:lnTo>
                <a:lnTo>
                  <a:pt x="1527176" y="531416"/>
                </a:lnTo>
                <a:lnTo>
                  <a:pt x="1522016" y="533400"/>
                </a:lnTo>
                <a:lnTo>
                  <a:pt x="1517254" y="535385"/>
                </a:lnTo>
                <a:lnTo>
                  <a:pt x="1512094" y="537766"/>
                </a:lnTo>
                <a:lnTo>
                  <a:pt x="1506935" y="538957"/>
                </a:lnTo>
                <a:lnTo>
                  <a:pt x="1502569" y="540147"/>
                </a:lnTo>
                <a:lnTo>
                  <a:pt x="1497410" y="540941"/>
                </a:lnTo>
                <a:lnTo>
                  <a:pt x="1492648" y="541338"/>
                </a:lnTo>
                <a:lnTo>
                  <a:pt x="1487488" y="541338"/>
                </a:lnTo>
                <a:lnTo>
                  <a:pt x="1483916" y="541338"/>
                </a:lnTo>
                <a:lnTo>
                  <a:pt x="1479948" y="540941"/>
                </a:lnTo>
                <a:lnTo>
                  <a:pt x="1475979" y="540147"/>
                </a:lnTo>
                <a:lnTo>
                  <a:pt x="1471613" y="538957"/>
                </a:lnTo>
                <a:lnTo>
                  <a:pt x="1466851" y="537369"/>
                </a:lnTo>
                <a:lnTo>
                  <a:pt x="1462485" y="535385"/>
                </a:lnTo>
                <a:lnTo>
                  <a:pt x="1452960" y="531019"/>
                </a:lnTo>
                <a:lnTo>
                  <a:pt x="1443435" y="525066"/>
                </a:lnTo>
                <a:lnTo>
                  <a:pt x="1433513" y="517922"/>
                </a:lnTo>
                <a:lnTo>
                  <a:pt x="1423988" y="509985"/>
                </a:lnTo>
                <a:lnTo>
                  <a:pt x="1414066" y="500460"/>
                </a:lnTo>
                <a:lnTo>
                  <a:pt x="1404938" y="490538"/>
                </a:lnTo>
                <a:lnTo>
                  <a:pt x="1395810" y="479425"/>
                </a:lnTo>
                <a:lnTo>
                  <a:pt x="1386682" y="467519"/>
                </a:lnTo>
                <a:lnTo>
                  <a:pt x="1378744" y="454819"/>
                </a:lnTo>
                <a:lnTo>
                  <a:pt x="1375173" y="448072"/>
                </a:lnTo>
                <a:lnTo>
                  <a:pt x="1371601" y="441325"/>
                </a:lnTo>
                <a:lnTo>
                  <a:pt x="1368426" y="434578"/>
                </a:lnTo>
                <a:lnTo>
                  <a:pt x="1364854" y="427434"/>
                </a:lnTo>
                <a:lnTo>
                  <a:pt x="1362076" y="420291"/>
                </a:lnTo>
                <a:lnTo>
                  <a:pt x="1359298" y="412750"/>
                </a:lnTo>
                <a:lnTo>
                  <a:pt x="1356916" y="405209"/>
                </a:lnTo>
                <a:lnTo>
                  <a:pt x="1354932" y="397669"/>
                </a:lnTo>
                <a:lnTo>
                  <a:pt x="1352948" y="402828"/>
                </a:lnTo>
                <a:lnTo>
                  <a:pt x="1350963" y="406400"/>
                </a:lnTo>
                <a:lnTo>
                  <a:pt x="1350169" y="408384"/>
                </a:lnTo>
                <a:lnTo>
                  <a:pt x="1349376" y="409178"/>
                </a:lnTo>
                <a:lnTo>
                  <a:pt x="1348185" y="409972"/>
                </a:lnTo>
                <a:lnTo>
                  <a:pt x="1346994" y="409972"/>
                </a:lnTo>
                <a:lnTo>
                  <a:pt x="1345407" y="409972"/>
                </a:lnTo>
                <a:lnTo>
                  <a:pt x="1344613" y="409178"/>
                </a:lnTo>
                <a:lnTo>
                  <a:pt x="1343423" y="407591"/>
                </a:lnTo>
                <a:lnTo>
                  <a:pt x="1342232" y="406003"/>
                </a:lnTo>
                <a:lnTo>
                  <a:pt x="1340248" y="401638"/>
                </a:lnTo>
                <a:lnTo>
                  <a:pt x="1338263" y="395684"/>
                </a:lnTo>
                <a:lnTo>
                  <a:pt x="1337073" y="388541"/>
                </a:lnTo>
                <a:lnTo>
                  <a:pt x="1335882" y="379809"/>
                </a:lnTo>
                <a:lnTo>
                  <a:pt x="1335088" y="371078"/>
                </a:lnTo>
                <a:lnTo>
                  <a:pt x="1335088" y="361156"/>
                </a:lnTo>
                <a:lnTo>
                  <a:pt x="1335088" y="351234"/>
                </a:lnTo>
                <a:lnTo>
                  <a:pt x="1335882" y="342106"/>
                </a:lnTo>
                <a:lnTo>
                  <a:pt x="1337073" y="333772"/>
                </a:lnTo>
                <a:lnTo>
                  <a:pt x="1338263" y="326231"/>
                </a:lnTo>
                <a:lnTo>
                  <a:pt x="1340248" y="320675"/>
                </a:lnTo>
                <a:lnTo>
                  <a:pt x="1342232" y="315912"/>
                </a:lnTo>
                <a:lnTo>
                  <a:pt x="1343423" y="314325"/>
                </a:lnTo>
                <a:lnTo>
                  <a:pt x="1344613" y="312737"/>
                </a:lnTo>
                <a:lnTo>
                  <a:pt x="1345407" y="312341"/>
                </a:lnTo>
                <a:lnTo>
                  <a:pt x="1346994" y="311944"/>
                </a:lnTo>
                <a:lnTo>
                  <a:pt x="1347788" y="311944"/>
                </a:lnTo>
                <a:lnTo>
                  <a:pt x="1348582" y="312341"/>
                </a:lnTo>
                <a:lnTo>
                  <a:pt x="1348979" y="300037"/>
                </a:lnTo>
                <a:lnTo>
                  <a:pt x="1349773" y="294084"/>
                </a:lnTo>
                <a:lnTo>
                  <a:pt x="1350566" y="288528"/>
                </a:lnTo>
                <a:lnTo>
                  <a:pt x="1350169" y="281781"/>
                </a:lnTo>
                <a:lnTo>
                  <a:pt x="1349773" y="275431"/>
                </a:lnTo>
                <a:lnTo>
                  <a:pt x="1349773" y="269081"/>
                </a:lnTo>
                <a:lnTo>
                  <a:pt x="1350169" y="263525"/>
                </a:lnTo>
                <a:lnTo>
                  <a:pt x="1350566" y="257969"/>
                </a:lnTo>
                <a:lnTo>
                  <a:pt x="1351360" y="253206"/>
                </a:lnTo>
                <a:lnTo>
                  <a:pt x="1352154" y="248444"/>
                </a:lnTo>
                <a:lnTo>
                  <a:pt x="1353741" y="243681"/>
                </a:lnTo>
                <a:lnTo>
                  <a:pt x="1355329" y="240109"/>
                </a:lnTo>
                <a:lnTo>
                  <a:pt x="1356916" y="236140"/>
                </a:lnTo>
                <a:lnTo>
                  <a:pt x="1358901" y="232569"/>
                </a:lnTo>
                <a:lnTo>
                  <a:pt x="1361282" y="229394"/>
                </a:lnTo>
                <a:lnTo>
                  <a:pt x="1363663" y="226615"/>
                </a:lnTo>
                <a:lnTo>
                  <a:pt x="1366044" y="223837"/>
                </a:lnTo>
                <a:lnTo>
                  <a:pt x="1369219" y="221456"/>
                </a:lnTo>
                <a:lnTo>
                  <a:pt x="1371998" y="219472"/>
                </a:lnTo>
                <a:lnTo>
                  <a:pt x="1358504" y="219869"/>
                </a:lnTo>
                <a:lnTo>
                  <a:pt x="1348582" y="219869"/>
                </a:lnTo>
                <a:lnTo>
                  <a:pt x="1339454" y="220662"/>
                </a:lnTo>
                <a:lnTo>
                  <a:pt x="1345407" y="217090"/>
                </a:lnTo>
                <a:lnTo>
                  <a:pt x="1351757" y="213122"/>
                </a:lnTo>
                <a:lnTo>
                  <a:pt x="1358107" y="208756"/>
                </a:lnTo>
                <a:lnTo>
                  <a:pt x="1364457" y="203597"/>
                </a:lnTo>
                <a:lnTo>
                  <a:pt x="1376760" y="194865"/>
                </a:lnTo>
                <a:lnTo>
                  <a:pt x="1382316" y="190897"/>
                </a:lnTo>
                <a:lnTo>
                  <a:pt x="1387476" y="187722"/>
                </a:lnTo>
                <a:lnTo>
                  <a:pt x="1401763" y="180975"/>
                </a:lnTo>
                <a:lnTo>
                  <a:pt x="1415257" y="175022"/>
                </a:lnTo>
                <a:lnTo>
                  <a:pt x="1428751" y="170259"/>
                </a:lnTo>
                <a:lnTo>
                  <a:pt x="1441054" y="166687"/>
                </a:lnTo>
                <a:lnTo>
                  <a:pt x="1453754" y="163115"/>
                </a:lnTo>
                <a:lnTo>
                  <a:pt x="1466057" y="161131"/>
                </a:lnTo>
                <a:lnTo>
                  <a:pt x="1477963" y="159544"/>
                </a:lnTo>
                <a:lnTo>
                  <a:pt x="1489473" y="159147"/>
                </a:lnTo>
                <a:lnTo>
                  <a:pt x="1500585" y="158750"/>
                </a:lnTo>
                <a:close/>
                <a:moveTo>
                  <a:pt x="354192" y="158750"/>
                </a:moveTo>
                <a:lnTo>
                  <a:pt x="365290" y="159147"/>
                </a:lnTo>
                <a:lnTo>
                  <a:pt x="375199" y="159940"/>
                </a:lnTo>
                <a:lnTo>
                  <a:pt x="385108" y="161528"/>
                </a:lnTo>
                <a:lnTo>
                  <a:pt x="394620" y="163115"/>
                </a:lnTo>
                <a:lnTo>
                  <a:pt x="403340" y="165894"/>
                </a:lnTo>
                <a:lnTo>
                  <a:pt x="412060" y="168275"/>
                </a:lnTo>
                <a:lnTo>
                  <a:pt x="420383" y="171450"/>
                </a:lnTo>
                <a:lnTo>
                  <a:pt x="428310" y="174228"/>
                </a:lnTo>
                <a:lnTo>
                  <a:pt x="435445" y="177403"/>
                </a:lnTo>
                <a:lnTo>
                  <a:pt x="442183" y="180975"/>
                </a:lnTo>
                <a:lnTo>
                  <a:pt x="448524" y="184150"/>
                </a:lnTo>
                <a:lnTo>
                  <a:pt x="460019" y="191690"/>
                </a:lnTo>
                <a:lnTo>
                  <a:pt x="469135" y="198437"/>
                </a:lnTo>
                <a:lnTo>
                  <a:pt x="476665" y="203994"/>
                </a:lnTo>
                <a:lnTo>
                  <a:pt x="482214" y="208756"/>
                </a:lnTo>
                <a:lnTo>
                  <a:pt x="486178" y="213122"/>
                </a:lnTo>
                <a:lnTo>
                  <a:pt x="484592" y="216297"/>
                </a:lnTo>
                <a:lnTo>
                  <a:pt x="483007" y="219869"/>
                </a:lnTo>
                <a:lnTo>
                  <a:pt x="480629" y="224234"/>
                </a:lnTo>
                <a:lnTo>
                  <a:pt x="477062" y="229394"/>
                </a:lnTo>
                <a:lnTo>
                  <a:pt x="472306" y="234950"/>
                </a:lnTo>
                <a:lnTo>
                  <a:pt x="467549" y="240903"/>
                </a:lnTo>
                <a:lnTo>
                  <a:pt x="461604" y="246459"/>
                </a:lnTo>
                <a:lnTo>
                  <a:pt x="458037" y="248840"/>
                </a:lnTo>
                <a:lnTo>
                  <a:pt x="454866" y="251222"/>
                </a:lnTo>
                <a:lnTo>
                  <a:pt x="450902" y="253603"/>
                </a:lnTo>
                <a:lnTo>
                  <a:pt x="446939" y="255587"/>
                </a:lnTo>
                <a:lnTo>
                  <a:pt x="442579" y="257175"/>
                </a:lnTo>
                <a:lnTo>
                  <a:pt x="437823" y="258762"/>
                </a:lnTo>
                <a:lnTo>
                  <a:pt x="433463" y="259953"/>
                </a:lnTo>
                <a:lnTo>
                  <a:pt x="428310" y="260747"/>
                </a:lnTo>
                <a:lnTo>
                  <a:pt x="423158" y="261144"/>
                </a:lnTo>
                <a:lnTo>
                  <a:pt x="417609" y="261144"/>
                </a:lnTo>
                <a:lnTo>
                  <a:pt x="411663" y="260747"/>
                </a:lnTo>
                <a:lnTo>
                  <a:pt x="406114" y="259953"/>
                </a:lnTo>
                <a:lnTo>
                  <a:pt x="399773" y="257969"/>
                </a:lnTo>
                <a:lnTo>
                  <a:pt x="393431" y="255984"/>
                </a:lnTo>
                <a:lnTo>
                  <a:pt x="386693" y="253603"/>
                </a:lnTo>
                <a:lnTo>
                  <a:pt x="379559" y="250031"/>
                </a:lnTo>
                <a:lnTo>
                  <a:pt x="371235" y="246062"/>
                </a:lnTo>
                <a:lnTo>
                  <a:pt x="362912" y="242490"/>
                </a:lnTo>
                <a:lnTo>
                  <a:pt x="396602" y="258762"/>
                </a:lnTo>
                <a:lnTo>
                  <a:pt x="412060" y="266303"/>
                </a:lnTo>
                <a:lnTo>
                  <a:pt x="419987" y="269081"/>
                </a:lnTo>
                <a:lnTo>
                  <a:pt x="427518" y="271462"/>
                </a:lnTo>
                <a:lnTo>
                  <a:pt x="434256" y="273844"/>
                </a:lnTo>
                <a:lnTo>
                  <a:pt x="440994" y="275431"/>
                </a:lnTo>
                <a:lnTo>
                  <a:pt x="447732" y="276622"/>
                </a:lnTo>
                <a:lnTo>
                  <a:pt x="453677" y="277019"/>
                </a:lnTo>
                <a:lnTo>
                  <a:pt x="459226" y="276622"/>
                </a:lnTo>
                <a:lnTo>
                  <a:pt x="464378" y="275431"/>
                </a:lnTo>
                <a:lnTo>
                  <a:pt x="469531" y="273844"/>
                </a:lnTo>
                <a:lnTo>
                  <a:pt x="471513" y="271859"/>
                </a:lnTo>
                <a:lnTo>
                  <a:pt x="473891" y="270669"/>
                </a:lnTo>
                <a:lnTo>
                  <a:pt x="475080" y="282178"/>
                </a:lnTo>
                <a:lnTo>
                  <a:pt x="475476" y="292497"/>
                </a:lnTo>
                <a:lnTo>
                  <a:pt x="475476" y="302419"/>
                </a:lnTo>
                <a:lnTo>
                  <a:pt x="475080" y="311944"/>
                </a:lnTo>
                <a:lnTo>
                  <a:pt x="476665" y="310356"/>
                </a:lnTo>
                <a:lnTo>
                  <a:pt x="477458" y="309959"/>
                </a:lnTo>
                <a:lnTo>
                  <a:pt x="478251" y="309562"/>
                </a:lnTo>
                <a:lnTo>
                  <a:pt x="479440" y="309959"/>
                </a:lnTo>
                <a:lnTo>
                  <a:pt x="481025" y="310753"/>
                </a:lnTo>
                <a:lnTo>
                  <a:pt x="482214" y="311944"/>
                </a:lnTo>
                <a:lnTo>
                  <a:pt x="483007" y="313928"/>
                </a:lnTo>
                <a:lnTo>
                  <a:pt x="484989" y="317897"/>
                </a:lnTo>
                <a:lnTo>
                  <a:pt x="486574" y="323850"/>
                </a:lnTo>
                <a:lnTo>
                  <a:pt x="488556" y="331391"/>
                </a:lnTo>
                <a:lnTo>
                  <a:pt x="489349" y="339328"/>
                </a:lnTo>
                <a:lnTo>
                  <a:pt x="490141" y="348853"/>
                </a:lnTo>
                <a:lnTo>
                  <a:pt x="490538" y="358775"/>
                </a:lnTo>
                <a:lnTo>
                  <a:pt x="490141" y="368697"/>
                </a:lnTo>
                <a:lnTo>
                  <a:pt x="489349" y="377825"/>
                </a:lnTo>
                <a:lnTo>
                  <a:pt x="488556" y="385763"/>
                </a:lnTo>
                <a:lnTo>
                  <a:pt x="486574" y="393303"/>
                </a:lnTo>
                <a:lnTo>
                  <a:pt x="484989" y="399256"/>
                </a:lnTo>
                <a:lnTo>
                  <a:pt x="483007" y="404019"/>
                </a:lnTo>
                <a:lnTo>
                  <a:pt x="482214" y="405209"/>
                </a:lnTo>
                <a:lnTo>
                  <a:pt x="481025" y="406400"/>
                </a:lnTo>
                <a:lnTo>
                  <a:pt x="479440" y="407194"/>
                </a:lnTo>
                <a:lnTo>
                  <a:pt x="478251" y="407591"/>
                </a:lnTo>
                <a:lnTo>
                  <a:pt x="477062" y="407194"/>
                </a:lnTo>
                <a:lnTo>
                  <a:pt x="475873" y="406400"/>
                </a:lnTo>
                <a:lnTo>
                  <a:pt x="475080" y="405209"/>
                </a:lnTo>
                <a:lnTo>
                  <a:pt x="473891" y="403622"/>
                </a:lnTo>
                <a:lnTo>
                  <a:pt x="471513" y="398463"/>
                </a:lnTo>
                <a:lnTo>
                  <a:pt x="469927" y="392113"/>
                </a:lnTo>
                <a:lnTo>
                  <a:pt x="468738" y="400447"/>
                </a:lnTo>
                <a:lnTo>
                  <a:pt x="467549" y="409178"/>
                </a:lnTo>
                <a:lnTo>
                  <a:pt x="465171" y="417116"/>
                </a:lnTo>
                <a:lnTo>
                  <a:pt x="463586" y="425053"/>
                </a:lnTo>
                <a:lnTo>
                  <a:pt x="461208" y="432594"/>
                </a:lnTo>
                <a:lnTo>
                  <a:pt x="458433" y="440135"/>
                </a:lnTo>
                <a:lnTo>
                  <a:pt x="455659" y="447278"/>
                </a:lnTo>
                <a:lnTo>
                  <a:pt x="452488" y="454025"/>
                </a:lnTo>
                <a:lnTo>
                  <a:pt x="449317" y="460772"/>
                </a:lnTo>
                <a:lnTo>
                  <a:pt x="445353" y="467519"/>
                </a:lnTo>
                <a:lnTo>
                  <a:pt x="441786" y="473869"/>
                </a:lnTo>
                <a:lnTo>
                  <a:pt x="437823" y="479822"/>
                </a:lnTo>
                <a:lnTo>
                  <a:pt x="433859" y="485775"/>
                </a:lnTo>
                <a:lnTo>
                  <a:pt x="429499" y="491331"/>
                </a:lnTo>
                <a:lnTo>
                  <a:pt x="424743" y="496491"/>
                </a:lnTo>
                <a:lnTo>
                  <a:pt x="420780" y="501253"/>
                </a:lnTo>
                <a:lnTo>
                  <a:pt x="416023" y="506016"/>
                </a:lnTo>
                <a:lnTo>
                  <a:pt x="410871" y="510778"/>
                </a:lnTo>
                <a:lnTo>
                  <a:pt x="406511" y="514747"/>
                </a:lnTo>
                <a:lnTo>
                  <a:pt x="401358" y="518716"/>
                </a:lnTo>
                <a:lnTo>
                  <a:pt x="396206" y="521891"/>
                </a:lnTo>
                <a:lnTo>
                  <a:pt x="391053" y="525463"/>
                </a:lnTo>
                <a:lnTo>
                  <a:pt x="386297" y="528241"/>
                </a:lnTo>
                <a:lnTo>
                  <a:pt x="381144" y="531416"/>
                </a:lnTo>
                <a:lnTo>
                  <a:pt x="375992" y="533400"/>
                </a:lnTo>
                <a:lnTo>
                  <a:pt x="370839" y="535385"/>
                </a:lnTo>
                <a:lnTo>
                  <a:pt x="366083" y="537766"/>
                </a:lnTo>
                <a:lnTo>
                  <a:pt x="360930" y="538957"/>
                </a:lnTo>
                <a:lnTo>
                  <a:pt x="355778" y="540147"/>
                </a:lnTo>
                <a:lnTo>
                  <a:pt x="351021" y="540941"/>
                </a:lnTo>
                <a:lnTo>
                  <a:pt x="346265" y="541338"/>
                </a:lnTo>
                <a:lnTo>
                  <a:pt x="341509" y="541338"/>
                </a:lnTo>
                <a:lnTo>
                  <a:pt x="337545" y="541338"/>
                </a:lnTo>
                <a:lnTo>
                  <a:pt x="333582" y="540941"/>
                </a:lnTo>
                <a:lnTo>
                  <a:pt x="329222" y="540147"/>
                </a:lnTo>
                <a:lnTo>
                  <a:pt x="325258" y="538957"/>
                </a:lnTo>
                <a:lnTo>
                  <a:pt x="320898" y="537369"/>
                </a:lnTo>
                <a:lnTo>
                  <a:pt x="316142" y="535385"/>
                </a:lnTo>
                <a:lnTo>
                  <a:pt x="307026" y="531019"/>
                </a:lnTo>
                <a:lnTo>
                  <a:pt x="297117" y="525066"/>
                </a:lnTo>
                <a:lnTo>
                  <a:pt x="287605" y="517922"/>
                </a:lnTo>
                <a:lnTo>
                  <a:pt x="278092" y="509985"/>
                </a:lnTo>
                <a:lnTo>
                  <a:pt x="268183" y="500460"/>
                </a:lnTo>
                <a:lnTo>
                  <a:pt x="258671" y="490538"/>
                </a:lnTo>
                <a:lnTo>
                  <a:pt x="249555" y="479425"/>
                </a:lnTo>
                <a:lnTo>
                  <a:pt x="240835" y="467519"/>
                </a:lnTo>
                <a:lnTo>
                  <a:pt x="232908" y="454819"/>
                </a:lnTo>
                <a:lnTo>
                  <a:pt x="228944" y="448072"/>
                </a:lnTo>
                <a:lnTo>
                  <a:pt x="225377" y="441325"/>
                </a:lnTo>
                <a:lnTo>
                  <a:pt x="221810" y="434578"/>
                </a:lnTo>
                <a:lnTo>
                  <a:pt x="219036" y="427434"/>
                </a:lnTo>
                <a:lnTo>
                  <a:pt x="215865" y="420291"/>
                </a:lnTo>
                <a:lnTo>
                  <a:pt x="213090" y="412750"/>
                </a:lnTo>
                <a:lnTo>
                  <a:pt x="211109" y="405209"/>
                </a:lnTo>
                <a:lnTo>
                  <a:pt x="208730" y="397669"/>
                </a:lnTo>
                <a:lnTo>
                  <a:pt x="207145" y="402828"/>
                </a:lnTo>
                <a:lnTo>
                  <a:pt x="205163" y="406400"/>
                </a:lnTo>
                <a:lnTo>
                  <a:pt x="204371" y="408384"/>
                </a:lnTo>
                <a:lnTo>
                  <a:pt x="203181" y="409178"/>
                </a:lnTo>
                <a:lnTo>
                  <a:pt x="201992" y="409972"/>
                </a:lnTo>
                <a:lnTo>
                  <a:pt x="200803" y="409972"/>
                </a:lnTo>
                <a:lnTo>
                  <a:pt x="199614" y="409972"/>
                </a:lnTo>
                <a:lnTo>
                  <a:pt x="198425" y="409178"/>
                </a:lnTo>
                <a:lnTo>
                  <a:pt x="197236" y="407591"/>
                </a:lnTo>
                <a:lnTo>
                  <a:pt x="196443" y="406003"/>
                </a:lnTo>
                <a:lnTo>
                  <a:pt x="194065" y="401638"/>
                </a:lnTo>
                <a:lnTo>
                  <a:pt x="192480" y="395684"/>
                </a:lnTo>
                <a:lnTo>
                  <a:pt x="190895" y="388541"/>
                </a:lnTo>
                <a:lnTo>
                  <a:pt x="190102" y="379809"/>
                </a:lnTo>
                <a:lnTo>
                  <a:pt x="188913" y="371078"/>
                </a:lnTo>
                <a:lnTo>
                  <a:pt x="188913" y="361156"/>
                </a:lnTo>
                <a:lnTo>
                  <a:pt x="188913" y="351234"/>
                </a:lnTo>
                <a:lnTo>
                  <a:pt x="190102" y="342106"/>
                </a:lnTo>
                <a:lnTo>
                  <a:pt x="190895" y="333772"/>
                </a:lnTo>
                <a:lnTo>
                  <a:pt x="192480" y="326231"/>
                </a:lnTo>
                <a:lnTo>
                  <a:pt x="194065" y="320675"/>
                </a:lnTo>
                <a:lnTo>
                  <a:pt x="196443" y="315912"/>
                </a:lnTo>
                <a:lnTo>
                  <a:pt x="197236" y="314325"/>
                </a:lnTo>
                <a:lnTo>
                  <a:pt x="198425" y="312737"/>
                </a:lnTo>
                <a:lnTo>
                  <a:pt x="199614" y="312341"/>
                </a:lnTo>
                <a:lnTo>
                  <a:pt x="200803" y="311944"/>
                </a:lnTo>
                <a:lnTo>
                  <a:pt x="201596" y="311944"/>
                </a:lnTo>
                <a:lnTo>
                  <a:pt x="201992" y="312341"/>
                </a:lnTo>
                <a:lnTo>
                  <a:pt x="203181" y="300037"/>
                </a:lnTo>
                <a:lnTo>
                  <a:pt x="203974" y="294084"/>
                </a:lnTo>
                <a:lnTo>
                  <a:pt x="204767" y="288528"/>
                </a:lnTo>
                <a:lnTo>
                  <a:pt x="204371" y="281781"/>
                </a:lnTo>
                <a:lnTo>
                  <a:pt x="203974" y="275431"/>
                </a:lnTo>
                <a:lnTo>
                  <a:pt x="203974" y="269081"/>
                </a:lnTo>
                <a:lnTo>
                  <a:pt x="203974" y="263525"/>
                </a:lnTo>
                <a:lnTo>
                  <a:pt x="204767" y="257969"/>
                </a:lnTo>
                <a:lnTo>
                  <a:pt x="205560" y="253206"/>
                </a:lnTo>
                <a:lnTo>
                  <a:pt x="206352" y="248444"/>
                </a:lnTo>
                <a:lnTo>
                  <a:pt x="207541" y="243681"/>
                </a:lnTo>
                <a:lnTo>
                  <a:pt x="209127" y="240109"/>
                </a:lnTo>
                <a:lnTo>
                  <a:pt x="211109" y="236140"/>
                </a:lnTo>
                <a:lnTo>
                  <a:pt x="213090" y="232569"/>
                </a:lnTo>
                <a:lnTo>
                  <a:pt x="215072" y="229394"/>
                </a:lnTo>
                <a:lnTo>
                  <a:pt x="217847" y="226615"/>
                </a:lnTo>
                <a:lnTo>
                  <a:pt x="220225" y="223837"/>
                </a:lnTo>
                <a:lnTo>
                  <a:pt x="222603" y="221456"/>
                </a:lnTo>
                <a:lnTo>
                  <a:pt x="225774" y="219472"/>
                </a:lnTo>
                <a:lnTo>
                  <a:pt x="212694" y="219869"/>
                </a:lnTo>
                <a:lnTo>
                  <a:pt x="201992" y="219869"/>
                </a:lnTo>
                <a:lnTo>
                  <a:pt x="193273" y="220662"/>
                </a:lnTo>
                <a:lnTo>
                  <a:pt x="199614" y="217090"/>
                </a:lnTo>
                <a:lnTo>
                  <a:pt x="205956" y="213122"/>
                </a:lnTo>
                <a:lnTo>
                  <a:pt x="212298" y="208756"/>
                </a:lnTo>
                <a:lnTo>
                  <a:pt x="218639" y="203597"/>
                </a:lnTo>
                <a:lnTo>
                  <a:pt x="230926" y="194865"/>
                </a:lnTo>
                <a:lnTo>
                  <a:pt x="236079" y="190897"/>
                </a:lnTo>
                <a:lnTo>
                  <a:pt x="241231" y="187722"/>
                </a:lnTo>
                <a:lnTo>
                  <a:pt x="255104" y="180975"/>
                </a:lnTo>
                <a:lnTo>
                  <a:pt x="268976" y="175022"/>
                </a:lnTo>
                <a:lnTo>
                  <a:pt x="282056" y="170259"/>
                </a:lnTo>
                <a:lnTo>
                  <a:pt x="295135" y="166687"/>
                </a:lnTo>
                <a:lnTo>
                  <a:pt x="307819" y="163115"/>
                </a:lnTo>
                <a:lnTo>
                  <a:pt x="320106" y="161131"/>
                </a:lnTo>
                <a:lnTo>
                  <a:pt x="331996" y="159544"/>
                </a:lnTo>
                <a:lnTo>
                  <a:pt x="343094" y="159147"/>
                </a:lnTo>
                <a:lnTo>
                  <a:pt x="354192" y="158750"/>
                </a:lnTo>
                <a:close/>
                <a:moveTo>
                  <a:pt x="923918" y="157956"/>
                </a:moveTo>
                <a:lnTo>
                  <a:pt x="917185" y="158353"/>
                </a:lnTo>
                <a:lnTo>
                  <a:pt x="910056" y="158750"/>
                </a:lnTo>
                <a:lnTo>
                  <a:pt x="902928" y="159544"/>
                </a:lnTo>
                <a:lnTo>
                  <a:pt x="895403" y="161131"/>
                </a:lnTo>
                <a:lnTo>
                  <a:pt x="881937" y="164306"/>
                </a:lnTo>
                <a:lnTo>
                  <a:pt x="875996" y="165894"/>
                </a:lnTo>
                <a:lnTo>
                  <a:pt x="870451" y="167878"/>
                </a:lnTo>
                <a:lnTo>
                  <a:pt x="870451" y="196453"/>
                </a:lnTo>
                <a:lnTo>
                  <a:pt x="871640" y="196453"/>
                </a:lnTo>
                <a:lnTo>
                  <a:pt x="876392" y="194072"/>
                </a:lnTo>
                <a:lnTo>
                  <a:pt x="881145" y="191691"/>
                </a:lnTo>
                <a:lnTo>
                  <a:pt x="887086" y="189309"/>
                </a:lnTo>
                <a:lnTo>
                  <a:pt x="893422" y="186928"/>
                </a:lnTo>
                <a:lnTo>
                  <a:pt x="900551" y="184944"/>
                </a:lnTo>
                <a:lnTo>
                  <a:pt x="907680" y="182959"/>
                </a:lnTo>
                <a:lnTo>
                  <a:pt x="914809" y="182166"/>
                </a:lnTo>
                <a:lnTo>
                  <a:pt x="922334" y="182166"/>
                </a:lnTo>
                <a:lnTo>
                  <a:pt x="926294" y="182166"/>
                </a:lnTo>
                <a:lnTo>
                  <a:pt x="930255" y="182562"/>
                </a:lnTo>
                <a:lnTo>
                  <a:pt x="934215" y="182959"/>
                </a:lnTo>
                <a:lnTo>
                  <a:pt x="937384" y="183753"/>
                </a:lnTo>
                <a:lnTo>
                  <a:pt x="940948" y="185341"/>
                </a:lnTo>
                <a:lnTo>
                  <a:pt x="944117" y="186531"/>
                </a:lnTo>
                <a:lnTo>
                  <a:pt x="947285" y="188119"/>
                </a:lnTo>
                <a:lnTo>
                  <a:pt x="950057" y="189706"/>
                </a:lnTo>
                <a:lnTo>
                  <a:pt x="952434" y="192087"/>
                </a:lnTo>
                <a:lnTo>
                  <a:pt x="954810" y="194072"/>
                </a:lnTo>
                <a:lnTo>
                  <a:pt x="956394" y="196850"/>
                </a:lnTo>
                <a:lnTo>
                  <a:pt x="957978" y="199628"/>
                </a:lnTo>
                <a:lnTo>
                  <a:pt x="959167" y="202803"/>
                </a:lnTo>
                <a:lnTo>
                  <a:pt x="959959" y="206375"/>
                </a:lnTo>
                <a:lnTo>
                  <a:pt x="960751" y="209550"/>
                </a:lnTo>
                <a:lnTo>
                  <a:pt x="960751" y="213519"/>
                </a:lnTo>
                <a:lnTo>
                  <a:pt x="959959" y="219472"/>
                </a:lnTo>
                <a:lnTo>
                  <a:pt x="959167" y="224234"/>
                </a:lnTo>
                <a:lnTo>
                  <a:pt x="957978" y="229394"/>
                </a:lnTo>
                <a:lnTo>
                  <a:pt x="955998" y="233759"/>
                </a:lnTo>
                <a:lnTo>
                  <a:pt x="954018" y="237331"/>
                </a:lnTo>
                <a:lnTo>
                  <a:pt x="950850" y="241300"/>
                </a:lnTo>
                <a:lnTo>
                  <a:pt x="947681" y="245269"/>
                </a:lnTo>
                <a:lnTo>
                  <a:pt x="943325" y="248444"/>
                </a:lnTo>
                <a:lnTo>
                  <a:pt x="939760" y="252016"/>
                </a:lnTo>
                <a:lnTo>
                  <a:pt x="935800" y="254794"/>
                </a:lnTo>
                <a:lnTo>
                  <a:pt x="931047" y="257969"/>
                </a:lnTo>
                <a:lnTo>
                  <a:pt x="925898" y="261144"/>
                </a:lnTo>
                <a:lnTo>
                  <a:pt x="906096" y="272653"/>
                </a:lnTo>
                <a:lnTo>
                  <a:pt x="906096" y="315516"/>
                </a:lnTo>
                <a:lnTo>
                  <a:pt x="931443" y="315516"/>
                </a:lnTo>
                <a:lnTo>
                  <a:pt x="931443" y="283766"/>
                </a:lnTo>
                <a:lnTo>
                  <a:pt x="942929" y="277019"/>
                </a:lnTo>
                <a:lnTo>
                  <a:pt x="953226" y="270272"/>
                </a:lnTo>
                <a:lnTo>
                  <a:pt x="958374" y="266700"/>
                </a:lnTo>
                <a:lnTo>
                  <a:pt x="963127" y="262731"/>
                </a:lnTo>
                <a:lnTo>
                  <a:pt x="967484" y="259159"/>
                </a:lnTo>
                <a:lnTo>
                  <a:pt x="971444" y="255191"/>
                </a:lnTo>
                <a:lnTo>
                  <a:pt x="975405" y="250825"/>
                </a:lnTo>
                <a:lnTo>
                  <a:pt x="978573" y="246459"/>
                </a:lnTo>
                <a:lnTo>
                  <a:pt x="981741" y="241300"/>
                </a:lnTo>
                <a:lnTo>
                  <a:pt x="984514" y="236141"/>
                </a:lnTo>
                <a:lnTo>
                  <a:pt x="986494" y="230187"/>
                </a:lnTo>
                <a:lnTo>
                  <a:pt x="988079" y="224234"/>
                </a:lnTo>
                <a:lnTo>
                  <a:pt x="989267" y="218281"/>
                </a:lnTo>
                <a:lnTo>
                  <a:pt x="989267" y="211534"/>
                </a:lnTo>
                <a:lnTo>
                  <a:pt x="989267" y="205581"/>
                </a:lnTo>
                <a:lnTo>
                  <a:pt x="988475" y="200025"/>
                </a:lnTo>
                <a:lnTo>
                  <a:pt x="986494" y="194866"/>
                </a:lnTo>
                <a:lnTo>
                  <a:pt x="984910" y="189706"/>
                </a:lnTo>
                <a:lnTo>
                  <a:pt x="982534" y="185341"/>
                </a:lnTo>
                <a:lnTo>
                  <a:pt x="979365" y="180578"/>
                </a:lnTo>
                <a:lnTo>
                  <a:pt x="975801" y="176212"/>
                </a:lnTo>
                <a:lnTo>
                  <a:pt x="971840" y="172641"/>
                </a:lnTo>
                <a:lnTo>
                  <a:pt x="967484" y="169069"/>
                </a:lnTo>
                <a:lnTo>
                  <a:pt x="962335" y="166291"/>
                </a:lnTo>
                <a:lnTo>
                  <a:pt x="956790" y="163512"/>
                </a:lnTo>
                <a:lnTo>
                  <a:pt x="951246" y="161528"/>
                </a:lnTo>
                <a:lnTo>
                  <a:pt x="944909" y="159941"/>
                </a:lnTo>
                <a:lnTo>
                  <a:pt x="938176" y="159147"/>
                </a:lnTo>
                <a:lnTo>
                  <a:pt x="931443" y="158353"/>
                </a:lnTo>
                <a:lnTo>
                  <a:pt x="923918" y="157956"/>
                </a:lnTo>
                <a:close/>
                <a:moveTo>
                  <a:pt x="925106" y="0"/>
                </a:moveTo>
                <a:lnTo>
                  <a:pt x="938968" y="0"/>
                </a:lnTo>
                <a:lnTo>
                  <a:pt x="952434" y="397"/>
                </a:lnTo>
                <a:lnTo>
                  <a:pt x="965503" y="1984"/>
                </a:lnTo>
                <a:lnTo>
                  <a:pt x="978177" y="3572"/>
                </a:lnTo>
                <a:lnTo>
                  <a:pt x="990059" y="5953"/>
                </a:lnTo>
                <a:lnTo>
                  <a:pt x="1001544" y="9128"/>
                </a:lnTo>
                <a:lnTo>
                  <a:pt x="1012238" y="12303"/>
                </a:lnTo>
                <a:lnTo>
                  <a:pt x="1022931" y="15875"/>
                </a:lnTo>
                <a:lnTo>
                  <a:pt x="1032436" y="19844"/>
                </a:lnTo>
                <a:lnTo>
                  <a:pt x="1041942" y="24209"/>
                </a:lnTo>
                <a:lnTo>
                  <a:pt x="1050259" y="28178"/>
                </a:lnTo>
                <a:lnTo>
                  <a:pt x="1058180" y="32544"/>
                </a:lnTo>
                <a:lnTo>
                  <a:pt x="1065704" y="37306"/>
                </a:lnTo>
                <a:lnTo>
                  <a:pt x="1072437" y="41275"/>
                </a:lnTo>
                <a:lnTo>
                  <a:pt x="1084715" y="50006"/>
                </a:lnTo>
                <a:lnTo>
                  <a:pt x="1093824" y="57547"/>
                </a:lnTo>
                <a:lnTo>
                  <a:pt x="1100557" y="63500"/>
                </a:lnTo>
                <a:lnTo>
                  <a:pt x="1106102" y="68659"/>
                </a:lnTo>
                <a:lnTo>
                  <a:pt x="1104121" y="73025"/>
                </a:lnTo>
                <a:lnTo>
                  <a:pt x="1101745" y="77390"/>
                </a:lnTo>
                <a:lnTo>
                  <a:pt x="1098577" y="83344"/>
                </a:lnTo>
                <a:lnTo>
                  <a:pt x="1094220" y="89694"/>
                </a:lnTo>
                <a:lnTo>
                  <a:pt x="1089071" y="96837"/>
                </a:lnTo>
                <a:lnTo>
                  <a:pt x="1082339" y="103981"/>
                </a:lnTo>
                <a:lnTo>
                  <a:pt x="1078774" y="107156"/>
                </a:lnTo>
                <a:lnTo>
                  <a:pt x="1074418" y="111125"/>
                </a:lnTo>
                <a:lnTo>
                  <a:pt x="1070457" y="113903"/>
                </a:lnTo>
                <a:lnTo>
                  <a:pt x="1066101" y="117475"/>
                </a:lnTo>
                <a:lnTo>
                  <a:pt x="1060952" y="119856"/>
                </a:lnTo>
                <a:lnTo>
                  <a:pt x="1056199" y="122237"/>
                </a:lnTo>
                <a:lnTo>
                  <a:pt x="1050655" y="125016"/>
                </a:lnTo>
                <a:lnTo>
                  <a:pt x="1045110" y="126603"/>
                </a:lnTo>
                <a:lnTo>
                  <a:pt x="1039169" y="128191"/>
                </a:lnTo>
                <a:lnTo>
                  <a:pt x="1032832" y="128984"/>
                </a:lnTo>
                <a:lnTo>
                  <a:pt x="1026100" y="129381"/>
                </a:lnTo>
                <a:lnTo>
                  <a:pt x="1018971" y="129381"/>
                </a:lnTo>
                <a:lnTo>
                  <a:pt x="1011842" y="128984"/>
                </a:lnTo>
                <a:lnTo>
                  <a:pt x="1004317" y="127794"/>
                </a:lnTo>
                <a:lnTo>
                  <a:pt x="996792" y="125809"/>
                </a:lnTo>
                <a:lnTo>
                  <a:pt x="988475" y="123428"/>
                </a:lnTo>
                <a:lnTo>
                  <a:pt x="979761" y="119856"/>
                </a:lnTo>
                <a:lnTo>
                  <a:pt x="971048" y="115490"/>
                </a:lnTo>
                <a:lnTo>
                  <a:pt x="960751" y="110728"/>
                </a:lnTo>
                <a:lnTo>
                  <a:pt x="950057" y="105965"/>
                </a:lnTo>
                <a:lnTo>
                  <a:pt x="992435" y="126603"/>
                </a:lnTo>
                <a:lnTo>
                  <a:pt x="1012634" y="135334"/>
                </a:lnTo>
                <a:lnTo>
                  <a:pt x="1022139" y="139700"/>
                </a:lnTo>
                <a:lnTo>
                  <a:pt x="1031248" y="142875"/>
                </a:lnTo>
                <a:lnTo>
                  <a:pt x="1039961" y="145653"/>
                </a:lnTo>
                <a:lnTo>
                  <a:pt x="1049070" y="147637"/>
                </a:lnTo>
                <a:lnTo>
                  <a:pt x="1056991" y="149225"/>
                </a:lnTo>
                <a:lnTo>
                  <a:pt x="1064516" y="149622"/>
                </a:lnTo>
                <a:lnTo>
                  <a:pt x="1068081" y="149622"/>
                </a:lnTo>
                <a:lnTo>
                  <a:pt x="1071645" y="149225"/>
                </a:lnTo>
                <a:lnTo>
                  <a:pt x="1075606" y="148431"/>
                </a:lnTo>
                <a:lnTo>
                  <a:pt x="1078378" y="147637"/>
                </a:lnTo>
                <a:lnTo>
                  <a:pt x="1081546" y="146844"/>
                </a:lnTo>
                <a:lnTo>
                  <a:pt x="1084715" y="145256"/>
                </a:lnTo>
                <a:lnTo>
                  <a:pt x="1087487" y="143272"/>
                </a:lnTo>
                <a:lnTo>
                  <a:pt x="1090260" y="141287"/>
                </a:lnTo>
                <a:lnTo>
                  <a:pt x="1091844" y="155972"/>
                </a:lnTo>
                <a:lnTo>
                  <a:pt x="1092240" y="169069"/>
                </a:lnTo>
                <a:lnTo>
                  <a:pt x="1092240" y="181769"/>
                </a:lnTo>
                <a:lnTo>
                  <a:pt x="1091448" y="194072"/>
                </a:lnTo>
                <a:lnTo>
                  <a:pt x="1093824" y="192087"/>
                </a:lnTo>
                <a:lnTo>
                  <a:pt x="1094616" y="191294"/>
                </a:lnTo>
                <a:lnTo>
                  <a:pt x="1096200" y="191294"/>
                </a:lnTo>
                <a:lnTo>
                  <a:pt x="1097785" y="191691"/>
                </a:lnTo>
                <a:lnTo>
                  <a:pt x="1098973" y="192484"/>
                </a:lnTo>
                <a:lnTo>
                  <a:pt x="1100557" y="194072"/>
                </a:lnTo>
                <a:lnTo>
                  <a:pt x="1101745" y="195659"/>
                </a:lnTo>
                <a:lnTo>
                  <a:pt x="1103329" y="198834"/>
                </a:lnTo>
                <a:lnTo>
                  <a:pt x="1104517" y="201612"/>
                </a:lnTo>
                <a:lnTo>
                  <a:pt x="1106894" y="209153"/>
                </a:lnTo>
                <a:lnTo>
                  <a:pt x="1108478" y="218678"/>
                </a:lnTo>
                <a:lnTo>
                  <a:pt x="1110062" y="228997"/>
                </a:lnTo>
                <a:lnTo>
                  <a:pt x="1110854" y="240506"/>
                </a:lnTo>
                <a:lnTo>
                  <a:pt x="1111250" y="253206"/>
                </a:lnTo>
                <a:lnTo>
                  <a:pt x="1110854" y="265113"/>
                </a:lnTo>
                <a:lnTo>
                  <a:pt x="1110062" y="277019"/>
                </a:lnTo>
                <a:lnTo>
                  <a:pt x="1108478" y="287734"/>
                </a:lnTo>
                <a:lnTo>
                  <a:pt x="1106894" y="296466"/>
                </a:lnTo>
                <a:lnTo>
                  <a:pt x="1104517" y="304006"/>
                </a:lnTo>
                <a:lnTo>
                  <a:pt x="1103329" y="307578"/>
                </a:lnTo>
                <a:lnTo>
                  <a:pt x="1101745" y="309959"/>
                </a:lnTo>
                <a:lnTo>
                  <a:pt x="1100557" y="311944"/>
                </a:lnTo>
                <a:lnTo>
                  <a:pt x="1098973" y="313531"/>
                </a:lnTo>
                <a:lnTo>
                  <a:pt x="1097785" y="314722"/>
                </a:lnTo>
                <a:lnTo>
                  <a:pt x="1096200" y="314722"/>
                </a:lnTo>
                <a:lnTo>
                  <a:pt x="1094220" y="314722"/>
                </a:lnTo>
                <a:lnTo>
                  <a:pt x="1093032" y="313531"/>
                </a:lnTo>
                <a:lnTo>
                  <a:pt x="1091448" y="311547"/>
                </a:lnTo>
                <a:lnTo>
                  <a:pt x="1090260" y="309563"/>
                </a:lnTo>
                <a:lnTo>
                  <a:pt x="1088279" y="306784"/>
                </a:lnTo>
                <a:lnTo>
                  <a:pt x="1087091" y="303213"/>
                </a:lnTo>
                <a:lnTo>
                  <a:pt x="1085111" y="295275"/>
                </a:lnTo>
                <a:lnTo>
                  <a:pt x="1083923" y="305594"/>
                </a:lnTo>
                <a:lnTo>
                  <a:pt x="1081546" y="316309"/>
                </a:lnTo>
                <a:lnTo>
                  <a:pt x="1079566" y="327025"/>
                </a:lnTo>
                <a:lnTo>
                  <a:pt x="1077190" y="336550"/>
                </a:lnTo>
                <a:lnTo>
                  <a:pt x="1074022" y="346075"/>
                </a:lnTo>
                <a:lnTo>
                  <a:pt x="1070853" y="355997"/>
                </a:lnTo>
                <a:lnTo>
                  <a:pt x="1067289" y="364728"/>
                </a:lnTo>
                <a:lnTo>
                  <a:pt x="1063328" y="373460"/>
                </a:lnTo>
                <a:lnTo>
                  <a:pt x="1058972" y="382588"/>
                </a:lnTo>
                <a:lnTo>
                  <a:pt x="1054219" y="390525"/>
                </a:lnTo>
                <a:lnTo>
                  <a:pt x="1049863" y="398463"/>
                </a:lnTo>
                <a:lnTo>
                  <a:pt x="1044714" y="406003"/>
                </a:lnTo>
                <a:lnTo>
                  <a:pt x="1039565" y="413147"/>
                </a:lnTo>
                <a:lnTo>
                  <a:pt x="1034021" y="420291"/>
                </a:lnTo>
                <a:lnTo>
                  <a:pt x="1028872" y="427038"/>
                </a:lnTo>
                <a:lnTo>
                  <a:pt x="1022931" y="433388"/>
                </a:lnTo>
                <a:lnTo>
                  <a:pt x="1016990" y="439341"/>
                </a:lnTo>
                <a:lnTo>
                  <a:pt x="1011050" y="444897"/>
                </a:lnTo>
                <a:lnTo>
                  <a:pt x="1004713" y="450453"/>
                </a:lnTo>
                <a:lnTo>
                  <a:pt x="998376" y="455216"/>
                </a:lnTo>
                <a:lnTo>
                  <a:pt x="992039" y="459581"/>
                </a:lnTo>
                <a:lnTo>
                  <a:pt x="985702" y="463947"/>
                </a:lnTo>
                <a:lnTo>
                  <a:pt x="979365" y="467519"/>
                </a:lnTo>
                <a:lnTo>
                  <a:pt x="973028" y="471091"/>
                </a:lnTo>
                <a:lnTo>
                  <a:pt x="966692" y="473869"/>
                </a:lnTo>
                <a:lnTo>
                  <a:pt x="959959" y="477044"/>
                </a:lnTo>
                <a:lnTo>
                  <a:pt x="954018" y="479028"/>
                </a:lnTo>
                <a:lnTo>
                  <a:pt x="947681" y="480616"/>
                </a:lnTo>
                <a:lnTo>
                  <a:pt x="941344" y="482600"/>
                </a:lnTo>
                <a:lnTo>
                  <a:pt x="935404" y="483394"/>
                </a:lnTo>
                <a:lnTo>
                  <a:pt x="929067" y="484188"/>
                </a:lnTo>
                <a:lnTo>
                  <a:pt x="923126" y="484188"/>
                </a:lnTo>
                <a:lnTo>
                  <a:pt x="917977" y="484188"/>
                </a:lnTo>
                <a:lnTo>
                  <a:pt x="912829" y="483394"/>
                </a:lnTo>
                <a:lnTo>
                  <a:pt x="908076" y="482203"/>
                </a:lnTo>
                <a:lnTo>
                  <a:pt x="902531" y="480616"/>
                </a:lnTo>
                <a:lnTo>
                  <a:pt x="896987" y="478632"/>
                </a:lnTo>
                <a:lnTo>
                  <a:pt x="891046" y="476647"/>
                </a:lnTo>
                <a:lnTo>
                  <a:pt x="885105" y="473472"/>
                </a:lnTo>
                <a:lnTo>
                  <a:pt x="879561" y="470694"/>
                </a:lnTo>
                <a:lnTo>
                  <a:pt x="873620" y="466725"/>
                </a:lnTo>
                <a:lnTo>
                  <a:pt x="867283" y="463153"/>
                </a:lnTo>
                <a:lnTo>
                  <a:pt x="861342" y="458788"/>
                </a:lnTo>
                <a:lnTo>
                  <a:pt x="855005" y="454025"/>
                </a:lnTo>
                <a:lnTo>
                  <a:pt x="848669" y="449263"/>
                </a:lnTo>
                <a:lnTo>
                  <a:pt x="842728" y="444103"/>
                </a:lnTo>
                <a:lnTo>
                  <a:pt x="836391" y="438150"/>
                </a:lnTo>
                <a:lnTo>
                  <a:pt x="830450" y="432197"/>
                </a:lnTo>
                <a:lnTo>
                  <a:pt x="824114" y="425847"/>
                </a:lnTo>
                <a:lnTo>
                  <a:pt x="818173" y="419497"/>
                </a:lnTo>
                <a:lnTo>
                  <a:pt x="812628" y="412750"/>
                </a:lnTo>
                <a:lnTo>
                  <a:pt x="807083" y="405606"/>
                </a:lnTo>
                <a:lnTo>
                  <a:pt x="801539" y="398463"/>
                </a:lnTo>
                <a:lnTo>
                  <a:pt x="795994" y="390525"/>
                </a:lnTo>
                <a:lnTo>
                  <a:pt x="790845" y="382985"/>
                </a:lnTo>
                <a:lnTo>
                  <a:pt x="786093" y="374650"/>
                </a:lnTo>
                <a:lnTo>
                  <a:pt x="780944" y="366316"/>
                </a:lnTo>
                <a:lnTo>
                  <a:pt x="776588" y="357585"/>
                </a:lnTo>
                <a:lnTo>
                  <a:pt x="772231" y="349250"/>
                </a:lnTo>
                <a:lnTo>
                  <a:pt x="768271" y="340122"/>
                </a:lnTo>
                <a:lnTo>
                  <a:pt x="764706" y="330597"/>
                </a:lnTo>
                <a:lnTo>
                  <a:pt x="761142" y="321469"/>
                </a:lnTo>
                <a:lnTo>
                  <a:pt x="758369" y="311944"/>
                </a:lnTo>
                <a:lnTo>
                  <a:pt x="755201" y="302419"/>
                </a:lnTo>
                <a:lnTo>
                  <a:pt x="753221" y="308769"/>
                </a:lnTo>
                <a:lnTo>
                  <a:pt x="750448" y="313531"/>
                </a:lnTo>
                <a:lnTo>
                  <a:pt x="749260" y="315516"/>
                </a:lnTo>
                <a:lnTo>
                  <a:pt x="748072" y="316706"/>
                </a:lnTo>
                <a:lnTo>
                  <a:pt x="746884" y="317500"/>
                </a:lnTo>
                <a:lnTo>
                  <a:pt x="745696" y="317500"/>
                </a:lnTo>
                <a:lnTo>
                  <a:pt x="743715" y="317500"/>
                </a:lnTo>
                <a:lnTo>
                  <a:pt x="742131" y="316309"/>
                </a:lnTo>
                <a:lnTo>
                  <a:pt x="740943" y="315119"/>
                </a:lnTo>
                <a:lnTo>
                  <a:pt x="739755" y="313134"/>
                </a:lnTo>
                <a:lnTo>
                  <a:pt x="738567" y="310356"/>
                </a:lnTo>
                <a:lnTo>
                  <a:pt x="736983" y="307181"/>
                </a:lnTo>
                <a:lnTo>
                  <a:pt x="734606" y="299641"/>
                </a:lnTo>
                <a:lnTo>
                  <a:pt x="733022" y="290513"/>
                </a:lnTo>
                <a:lnTo>
                  <a:pt x="731834" y="280194"/>
                </a:lnTo>
                <a:lnTo>
                  <a:pt x="730250" y="268288"/>
                </a:lnTo>
                <a:lnTo>
                  <a:pt x="730250" y="255984"/>
                </a:lnTo>
                <a:lnTo>
                  <a:pt x="730250" y="243284"/>
                </a:lnTo>
                <a:lnTo>
                  <a:pt x="731834" y="231775"/>
                </a:lnTo>
                <a:lnTo>
                  <a:pt x="733022" y="221456"/>
                </a:lnTo>
                <a:lnTo>
                  <a:pt x="734606" y="212328"/>
                </a:lnTo>
                <a:lnTo>
                  <a:pt x="736983" y="204787"/>
                </a:lnTo>
                <a:lnTo>
                  <a:pt x="738567" y="201612"/>
                </a:lnTo>
                <a:lnTo>
                  <a:pt x="739755" y="198834"/>
                </a:lnTo>
                <a:lnTo>
                  <a:pt x="740943" y="196453"/>
                </a:lnTo>
                <a:lnTo>
                  <a:pt x="742131" y="195262"/>
                </a:lnTo>
                <a:lnTo>
                  <a:pt x="743715" y="194469"/>
                </a:lnTo>
                <a:lnTo>
                  <a:pt x="745696" y="194072"/>
                </a:lnTo>
                <a:lnTo>
                  <a:pt x="746488" y="194072"/>
                </a:lnTo>
                <a:lnTo>
                  <a:pt x="747280" y="194866"/>
                </a:lnTo>
                <a:lnTo>
                  <a:pt x="747676" y="186531"/>
                </a:lnTo>
                <a:lnTo>
                  <a:pt x="748072" y="178594"/>
                </a:lnTo>
                <a:lnTo>
                  <a:pt x="748864" y="171450"/>
                </a:lnTo>
                <a:lnTo>
                  <a:pt x="750052" y="164306"/>
                </a:lnTo>
                <a:lnTo>
                  <a:pt x="749260" y="155575"/>
                </a:lnTo>
                <a:lnTo>
                  <a:pt x="748864" y="147637"/>
                </a:lnTo>
                <a:lnTo>
                  <a:pt x="748864" y="139700"/>
                </a:lnTo>
                <a:lnTo>
                  <a:pt x="749260" y="132556"/>
                </a:lnTo>
                <a:lnTo>
                  <a:pt x="750052" y="125809"/>
                </a:lnTo>
                <a:lnTo>
                  <a:pt x="751240" y="119459"/>
                </a:lnTo>
                <a:lnTo>
                  <a:pt x="752429" y="113506"/>
                </a:lnTo>
                <a:lnTo>
                  <a:pt x="754013" y="107553"/>
                </a:lnTo>
                <a:lnTo>
                  <a:pt x="755993" y="102394"/>
                </a:lnTo>
                <a:lnTo>
                  <a:pt x="758369" y="98028"/>
                </a:lnTo>
                <a:lnTo>
                  <a:pt x="760746" y="93265"/>
                </a:lnTo>
                <a:lnTo>
                  <a:pt x="763122" y="89694"/>
                </a:lnTo>
                <a:lnTo>
                  <a:pt x="766686" y="85725"/>
                </a:lnTo>
                <a:lnTo>
                  <a:pt x="769459" y="82153"/>
                </a:lnTo>
                <a:lnTo>
                  <a:pt x="773419" y="79375"/>
                </a:lnTo>
                <a:lnTo>
                  <a:pt x="776984" y="76994"/>
                </a:lnTo>
                <a:lnTo>
                  <a:pt x="760350" y="76994"/>
                </a:lnTo>
                <a:lnTo>
                  <a:pt x="747280" y="77390"/>
                </a:lnTo>
                <a:lnTo>
                  <a:pt x="735794" y="78184"/>
                </a:lnTo>
                <a:lnTo>
                  <a:pt x="743715" y="73819"/>
                </a:lnTo>
                <a:lnTo>
                  <a:pt x="752032" y="68659"/>
                </a:lnTo>
                <a:lnTo>
                  <a:pt x="759953" y="63500"/>
                </a:lnTo>
                <a:lnTo>
                  <a:pt x="767874" y="57150"/>
                </a:lnTo>
                <a:lnTo>
                  <a:pt x="782924" y="45640"/>
                </a:lnTo>
                <a:lnTo>
                  <a:pt x="790053" y="40878"/>
                </a:lnTo>
                <a:lnTo>
                  <a:pt x="796390" y="36909"/>
                </a:lnTo>
                <a:lnTo>
                  <a:pt x="814212" y="28178"/>
                </a:lnTo>
                <a:lnTo>
                  <a:pt x="831242" y="21034"/>
                </a:lnTo>
                <a:lnTo>
                  <a:pt x="848273" y="15081"/>
                </a:lnTo>
                <a:lnTo>
                  <a:pt x="864511" y="9922"/>
                </a:lnTo>
                <a:lnTo>
                  <a:pt x="880749" y="5953"/>
                </a:lnTo>
                <a:lnTo>
                  <a:pt x="895799" y="3175"/>
                </a:lnTo>
                <a:lnTo>
                  <a:pt x="910849" y="1587"/>
                </a:lnTo>
                <a:lnTo>
                  <a:pt x="92510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2" name=" 2"/>
          <p:cNvSpPr/>
          <p:nvPr/>
        </p:nvSpPr>
        <p:spPr bwMode="auto">
          <a:xfrm>
            <a:off x="4354830" y="1162685"/>
            <a:ext cx="364490" cy="429260"/>
          </a:xfrm>
          <a:custGeom>
            <a:avLst/>
            <a:gdLst>
              <a:gd name="T0" fmla="*/ 704528 w 4844"/>
              <a:gd name="T1" fmla="*/ 1336636 h 6318"/>
              <a:gd name="T2" fmla="*/ 797459 w 4844"/>
              <a:gd name="T3" fmla="*/ 1364677 h 6318"/>
              <a:gd name="T4" fmla="*/ 920563 w 4844"/>
              <a:gd name="T5" fmla="*/ 1365280 h 6318"/>
              <a:gd name="T6" fmla="*/ 1065693 w 4844"/>
              <a:gd name="T7" fmla="*/ 1313720 h 6318"/>
              <a:gd name="T8" fmla="*/ 1188495 w 4844"/>
              <a:gd name="T9" fmla="*/ 1220551 h 6318"/>
              <a:gd name="T10" fmla="*/ 1269961 w 4844"/>
              <a:gd name="T11" fmla="*/ 1130396 h 6318"/>
              <a:gd name="T12" fmla="*/ 1352332 w 4844"/>
              <a:gd name="T13" fmla="*/ 1012502 h 6318"/>
              <a:gd name="T14" fmla="*/ 1443452 w 4844"/>
              <a:gd name="T15" fmla="*/ 845461 h 6318"/>
              <a:gd name="T16" fmla="*/ 1334530 w 4844"/>
              <a:gd name="T17" fmla="*/ 792996 h 6318"/>
              <a:gd name="T18" fmla="*/ 1167676 w 4844"/>
              <a:gd name="T19" fmla="*/ 794805 h 6318"/>
              <a:gd name="T20" fmla="*/ 996598 w 4844"/>
              <a:gd name="T21" fmla="*/ 825259 h 6318"/>
              <a:gd name="T22" fmla="*/ 842416 w 4844"/>
              <a:gd name="T23" fmla="*/ 893704 h 6318"/>
              <a:gd name="T24" fmla="*/ 771813 w 4844"/>
              <a:gd name="T25" fmla="*/ 950389 h 6318"/>
              <a:gd name="T26" fmla="*/ 712674 w 4844"/>
              <a:gd name="T27" fmla="*/ 1023357 h 6318"/>
              <a:gd name="T28" fmla="*/ 668924 w 4844"/>
              <a:gd name="T29" fmla="*/ 1115019 h 6318"/>
              <a:gd name="T30" fmla="*/ 643579 w 4844"/>
              <a:gd name="T31" fmla="*/ 1226883 h 6318"/>
              <a:gd name="T32" fmla="*/ 691554 w 4844"/>
              <a:gd name="T33" fmla="*/ 1710821 h 6318"/>
              <a:gd name="T34" fmla="*/ 604053 w 4844"/>
              <a:gd name="T35" fmla="*/ 1548906 h 6318"/>
              <a:gd name="T36" fmla="*/ 570562 w 4844"/>
              <a:gd name="T37" fmla="*/ 1438549 h 6318"/>
              <a:gd name="T38" fmla="*/ 554571 w 4844"/>
              <a:gd name="T39" fmla="*/ 1314926 h 6318"/>
              <a:gd name="T40" fmla="*/ 561812 w 4844"/>
              <a:gd name="T41" fmla="*/ 1177132 h 6318"/>
              <a:gd name="T42" fmla="*/ 596510 w 4844"/>
              <a:gd name="T43" fmla="*/ 1026372 h 6318"/>
              <a:gd name="T44" fmla="*/ 664097 w 4844"/>
              <a:gd name="T45" fmla="*/ 861743 h 6318"/>
              <a:gd name="T46" fmla="*/ 766683 w 4844"/>
              <a:gd name="T47" fmla="*/ 629271 h 6318"/>
              <a:gd name="T48" fmla="*/ 814054 w 4844"/>
              <a:gd name="T49" fmla="*/ 410368 h 6318"/>
              <a:gd name="T50" fmla="*/ 800778 w 4844"/>
              <a:gd name="T51" fmla="*/ 247246 h 6318"/>
              <a:gd name="T52" fmla="*/ 748278 w 4844"/>
              <a:gd name="T53" fmla="*/ 132367 h 6318"/>
              <a:gd name="T54" fmla="*/ 678580 w 4844"/>
              <a:gd name="T55" fmla="*/ 57892 h 6318"/>
              <a:gd name="T56" fmla="*/ 591984 w 4844"/>
              <a:gd name="T57" fmla="*/ 6935 h 6318"/>
              <a:gd name="T58" fmla="*/ 606769 w 4844"/>
              <a:gd name="T59" fmla="*/ 19900 h 6318"/>
              <a:gd name="T60" fmla="*/ 679183 w 4844"/>
              <a:gd name="T61" fmla="*/ 88044 h 6318"/>
              <a:gd name="T62" fmla="*/ 730175 w 4844"/>
              <a:gd name="T63" fmla="*/ 175786 h 6318"/>
              <a:gd name="T64" fmla="*/ 756425 w 4844"/>
              <a:gd name="T65" fmla="*/ 299710 h 6318"/>
              <a:gd name="T66" fmla="*/ 738019 w 4844"/>
              <a:gd name="T67" fmla="*/ 464340 h 6318"/>
              <a:gd name="T68" fmla="*/ 656252 w 4844"/>
              <a:gd name="T69" fmla="*/ 673594 h 6318"/>
              <a:gd name="T70" fmla="*/ 602243 w 4844"/>
              <a:gd name="T71" fmla="*/ 735104 h 6318"/>
              <a:gd name="T72" fmla="*/ 604657 w 4844"/>
              <a:gd name="T73" fmla="*/ 637714 h 6318"/>
              <a:gd name="T74" fmla="*/ 587459 w 4844"/>
              <a:gd name="T75" fmla="*/ 550273 h 6318"/>
              <a:gd name="T76" fmla="*/ 548536 w 4844"/>
              <a:gd name="T77" fmla="*/ 464642 h 6318"/>
              <a:gd name="T78" fmla="*/ 442027 w 4844"/>
              <a:gd name="T79" fmla="*/ 338305 h 6318"/>
              <a:gd name="T80" fmla="*/ 308665 w 4844"/>
              <a:gd name="T81" fmla="*/ 244231 h 6318"/>
              <a:gd name="T82" fmla="*/ 160518 w 4844"/>
              <a:gd name="T83" fmla="*/ 174278 h 6318"/>
              <a:gd name="T84" fmla="*/ 0 w 4844"/>
              <a:gd name="T85" fmla="*/ 123925 h 6318"/>
              <a:gd name="T86" fmla="*/ 25647 w 4844"/>
              <a:gd name="T87" fmla="*/ 404639 h 6318"/>
              <a:gd name="T88" fmla="*/ 84181 w 4844"/>
              <a:gd name="T89" fmla="*/ 609672 h 6318"/>
              <a:gd name="T90" fmla="*/ 165647 w 4844"/>
              <a:gd name="T91" fmla="*/ 749577 h 6318"/>
              <a:gd name="T92" fmla="*/ 259484 w 4844"/>
              <a:gd name="T93" fmla="*/ 837018 h 6318"/>
              <a:gd name="T94" fmla="*/ 355130 w 4844"/>
              <a:gd name="T95" fmla="*/ 883452 h 6318"/>
              <a:gd name="T96" fmla="*/ 442631 w 4844"/>
              <a:gd name="T97" fmla="*/ 900337 h 6318"/>
              <a:gd name="T98" fmla="*/ 486984 w 4844"/>
              <a:gd name="T99" fmla="*/ 950691 h 6318"/>
              <a:gd name="T100" fmla="*/ 416682 w 4844"/>
              <a:gd name="T101" fmla="*/ 1097229 h 6318"/>
              <a:gd name="T102" fmla="*/ 376251 w 4844"/>
              <a:gd name="T103" fmla="*/ 1234119 h 6318"/>
              <a:gd name="T104" fmla="*/ 360863 w 4844"/>
              <a:gd name="T105" fmla="*/ 1359853 h 6318"/>
              <a:gd name="T106" fmla="*/ 366294 w 4844"/>
              <a:gd name="T107" fmla="*/ 1474430 h 6318"/>
              <a:gd name="T108" fmla="*/ 400993 w 4844"/>
              <a:gd name="T109" fmla="*/ 1619763 h 6318"/>
              <a:gd name="T110" fmla="*/ 421510 w 4844"/>
              <a:gd name="T111" fmla="*/ 1735848 h 6318"/>
              <a:gd name="T112" fmla="*/ 300216 w 4844"/>
              <a:gd name="T113" fmla="*/ 1770522 h 6318"/>
              <a:gd name="T114" fmla="*/ 209699 w 4844"/>
              <a:gd name="T115" fmla="*/ 1820273 h 6318"/>
              <a:gd name="T116" fmla="*/ 158104 w 4844"/>
              <a:gd name="T117" fmla="*/ 1882386 h 6318"/>
              <a:gd name="T118" fmla="*/ 1013193 w 4844"/>
              <a:gd name="T119" fmla="*/ 1873642 h 6318"/>
              <a:gd name="T120" fmla="*/ 952848 w 4844"/>
              <a:gd name="T121" fmla="*/ 1811227 h 6318"/>
              <a:gd name="T122" fmla="*/ 852373 w 4844"/>
              <a:gd name="T123" fmla="*/ 1761778 h 6318"/>
              <a:gd name="T124" fmla="*/ 720218 w 4844"/>
              <a:gd name="T125" fmla="*/ 1730119 h 63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44" h="6318">
                <a:moveTo>
                  <a:pt x="2116" y="4309"/>
                </a:moveTo>
                <a:lnTo>
                  <a:pt x="2116" y="4309"/>
                </a:lnTo>
                <a:lnTo>
                  <a:pt x="2133" y="4322"/>
                </a:lnTo>
                <a:lnTo>
                  <a:pt x="2153" y="4335"/>
                </a:lnTo>
                <a:lnTo>
                  <a:pt x="2181" y="4353"/>
                </a:lnTo>
                <a:lnTo>
                  <a:pt x="2217" y="4374"/>
                </a:lnTo>
                <a:lnTo>
                  <a:pt x="2259" y="4396"/>
                </a:lnTo>
                <a:lnTo>
                  <a:pt x="2308" y="4421"/>
                </a:lnTo>
                <a:lnTo>
                  <a:pt x="2335" y="4433"/>
                </a:lnTo>
                <a:lnTo>
                  <a:pt x="2364" y="4444"/>
                </a:lnTo>
                <a:lnTo>
                  <a:pt x="2393" y="4456"/>
                </a:lnTo>
                <a:lnTo>
                  <a:pt x="2425" y="4468"/>
                </a:lnTo>
                <a:lnTo>
                  <a:pt x="2458" y="4480"/>
                </a:lnTo>
                <a:lnTo>
                  <a:pt x="2492" y="4490"/>
                </a:lnTo>
                <a:lnTo>
                  <a:pt x="2528" y="4500"/>
                </a:lnTo>
                <a:lnTo>
                  <a:pt x="2565" y="4509"/>
                </a:lnTo>
                <a:lnTo>
                  <a:pt x="2604" y="4518"/>
                </a:lnTo>
                <a:lnTo>
                  <a:pt x="2643" y="4526"/>
                </a:lnTo>
                <a:lnTo>
                  <a:pt x="2684" y="4531"/>
                </a:lnTo>
                <a:lnTo>
                  <a:pt x="2726" y="4537"/>
                </a:lnTo>
                <a:lnTo>
                  <a:pt x="2770" y="4540"/>
                </a:lnTo>
                <a:lnTo>
                  <a:pt x="2813" y="4542"/>
                </a:lnTo>
                <a:lnTo>
                  <a:pt x="2859" y="4543"/>
                </a:lnTo>
                <a:lnTo>
                  <a:pt x="2906" y="4542"/>
                </a:lnTo>
                <a:lnTo>
                  <a:pt x="2954" y="4540"/>
                </a:lnTo>
                <a:lnTo>
                  <a:pt x="3002" y="4535"/>
                </a:lnTo>
                <a:lnTo>
                  <a:pt x="3051" y="4528"/>
                </a:lnTo>
                <a:lnTo>
                  <a:pt x="3101" y="4519"/>
                </a:lnTo>
                <a:lnTo>
                  <a:pt x="3152" y="4508"/>
                </a:lnTo>
                <a:lnTo>
                  <a:pt x="3205" y="4494"/>
                </a:lnTo>
                <a:lnTo>
                  <a:pt x="3257" y="4479"/>
                </a:lnTo>
                <a:lnTo>
                  <a:pt x="3311" y="4460"/>
                </a:lnTo>
                <a:lnTo>
                  <a:pt x="3366" y="4439"/>
                </a:lnTo>
                <a:lnTo>
                  <a:pt x="3420" y="4414"/>
                </a:lnTo>
                <a:lnTo>
                  <a:pt x="3476" y="4387"/>
                </a:lnTo>
                <a:lnTo>
                  <a:pt x="3532" y="4357"/>
                </a:lnTo>
                <a:lnTo>
                  <a:pt x="3589" y="4324"/>
                </a:lnTo>
                <a:lnTo>
                  <a:pt x="3646" y="4287"/>
                </a:lnTo>
                <a:lnTo>
                  <a:pt x="3704" y="4247"/>
                </a:lnTo>
                <a:lnTo>
                  <a:pt x="3762" y="4202"/>
                </a:lnTo>
                <a:lnTo>
                  <a:pt x="3821" y="4155"/>
                </a:lnTo>
                <a:lnTo>
                  <a:pt x="3850" y="4130"/>
                </a:lnTo>
                <a:lnTo>
                  <a:pt x="3880" y="4104"/>
                </a:lnTo>
                <a:lnTo>
                  <a:pt x="3909" y="4077"/>
                </a:lnTo>
                <a:lnTo>
                  <a:pt x="3939" y="4048"/>
                </a:lnTo>
                <a:lnTo>
                  <a:pt x="3969" y="4019"/>
                </a:lnTo>
                <a:lnTo>
                  <a:pt x="3998" y="3989"/>
                </a:lnTo>
                <a:lnTo>
                  <a:pt x="4028" y="3959"/>
                </a:lnTo>
                <a:lnTo>
                  <a:pt x="4058" y="3927"/>
                </a:lnTo>
                <a:lnTo>
                  <a:pt x="4088" y="3893"/>
                </a:lnTo>
                <a:lnTo>
                  <a:pt x="4118" y="3859"/>
                </a:lnTo>
                <a:lnTo>
                  <a:pt x="4149" y="3824"/>
                </a:lnTo>
                <a:lnTo>
                  <a:pt x="4179" y="3787"/>
                </a:lnTo>
                <a:lnTo>
                  <a:pt x="4209" y="3749"/>
                </a:lnTo>
                <a:lnTo>
                  <a:pt x="4239" y="3710"/>
                </a:lnTo>
                <a:lnTo>
                  <a:pt x="4269" y="3671"/>
                </a:lnTo>
                <a:lnTo>
                  <a:pt x="4300" y="3630"/>
                </a:lnTo>
                <a:lnTo>
                  <a:pt x="4330" y="3588"/>
                </a:lnTo>
                <a:lnTo>
                  <a:pt x="4361" y="3544"/>
                </a:lnTo>
                <a:lnTo>
                  <a:pt x="4391" y="3500"/>
                </a:lnTo>
                <a:lnTo>
                  <a:pt x="4421" y="3454"/>
                </a:lnTo>
                <a:lnTo>
                  <a:pt x="4451" y="3407"/>
                </a:lnTo>
                <a:lnTo>
                  <a:pt x="4482" y="3358"/>
                </a:lnTo>
                <a:lnTo>
                  <a:pt x="4512" y="3309"/>
                </a:lnTo>
                <a:lnTo>
                  <a:pt x="4542" y="3257"/>
                </a:lnTo>
                <a:lnTo>
                  <a:pt x="4572" y="3206"/>
                </a:lnTo>
                <a:lnTo>
                  <a:pt x="4603" y="3153"/>
                </a:lnTo>
                <a:lnTo>
                  <a:pt x="4633" y="3097"/>
                </a:lnTo>
                <a:lnTo>
                  <a:pt x="4664" y="3041"/>
                </a:lnTo>
                <a:lnTo>
                  <a:pt x="4694" y="2984"/>
                </a:lnTo>
                <a:lnTo>
                  <a:pt x="4724" y="2925"/>
                </a:lnTo>
                <a:lnTo>
                  <a:pt x="4784" y="2804"/>
                </a:lnTo>
                <a:lnTo>
                  <a:pt x="4844" y="2675"/>
                </a:lnTo>
                <a:lnTo>
                  <a:pt x="4813" y="2671"/>
                </a:lnTo>
                <a:lnTo>
                  <a:pt x="4778" y="2665"/>
                </a:lnTo>
                <a:lnTo>
                  <a:pt x="4728" y="2659"/>
                </a:lnTo>
                <a:lnTo>
                  <a:pt x="4667" y="2651"/>
                </a:lnTo>
                <a:lnTo>
                  <a:pt x="4595" y="2643"/>
                </a:lnTo>
                <a:lnTo>
                  <a:pt x="4513" y="2636"/>
                </a:lnTo>
                <a:lnTo>
                  <a:pt x="4423" y="2630"/>
                </a:lnTo>
                <a:lnTo>
                  <a:pt x="4324" y="2625"/>
                </a:lnTo>
                <a:lnTo>
                  <a:pt x="4272" y="2624"/>
                </a:lnTo>
                <a:lnTo>
                  <a:pt x="4219" y="2624"/>
                </a:lnTo>
                <a:lnTo>
                  <a:pt x="4163" y="2624"/>
                </a:lnTo>
                <a:lnTo>
                  <a:pt x="4107" y="2624"/>
                </a:lnTo>
                <a:lnTo>
                  <a:pt x="4049" y="2626"/>
                </a:lnTo>
                <a:lnTo>
                  <a:pt x="3990" y="2628"/>
                </a:lnTo>
                <a:lnTo>
                  <a:pt x="3930" y="2632"/>
                </a:lnTo>
                <a:lnTo>
                  <a:pt x="3870" y="2636"/>
                </a:lnTo>
                <a:lnTo>
                  <a:pt x="3808" y="2642"/>
                </a:lnTo>
                <a:lnTo>
                  <a:pt x="3746" y="2648"/>
                </a:lnTo>
                <a:lnTo>
                  <a:pt x="3683" y="2657"/>
                </a:lnTo>
                <a:lnTo>
                  <a:pt x="3620" y="2666"/>
                </a:lnTo>
                <a:lnTo>
                  <a:pt x="3557" y="2677"/>
                </a:lnTo>
                <a:lnTo>
                  <a:pt x="3494" y="2690"/>
                </a:lnTo>
                <a:lnTo>
                  <a:pt x="3430" y="2704"/>
                </a:lnTo>
                <a:lnTo>
                  <a:pt x="3367" y="2720"/>
                </a:lnTo>
                <a:lnTo>
                  <a:pt x="3303" y="2737"/>
                </a:lnTo>
                <a:lnTo>
                  <a:pt x="3241" y="2756"/>
                </a:lnTo>
                <a:lnTo>
                  <a:pt x="3178" y="2777"/>
                </a:lnTo>
                <a:lnTo>
                  <a:pt x="3117" y="2800"/>
                </a:lnTo>
                <a:lnTo>
                  <a:pt x="3055" y="2825"/>
                </a:lnTo>
                <a:lnTo>
                  <a:pt x="2995" y="2851"/>
                </a:lnTo>
                <a:lnTo>
                  <a:pt x="2936" y="2880"/>
                </a:lnTo>
                <a:lnTo>
                  <a:pt x="2877" y="2913"/>
                </a:lnTo>
                <a:lnTo>
                  <a:pt x="2820" y="2946"/>
                </a:lnTo>
                <a:lnTo>
                  <a:pt x="2792" y="2964"/>
                </a:lnTo>
                <a:lnTo>
                  <a:pt x="2764" y="2982"/>
                </a:lnTo>
                <a:lnTo>
                  <a:pt x="2738" y="3001"/>
                </a:lnTo>
                <a:lnTo>
                  <a:pt x="2711" y="3020"/>
                </a:lnTo>
                <a:lnTo>
                  <a:pt x="2684" y="3041"/>
                </a:lnTo>
                <a:lnTo>
                  <a:pt x="2658" y="3061"/>
                </a:lnTo>
                <a:lnTo>
                  <a:pt x="2632" y="3082"/>
                </a:lnTo>
                <a:lnTo>
                  <a:pt x="2607" y="3105"/>
                </a:lnTo>
                <a:lnTo>
                  <a:pt x="2582" y="3128"/>
                </a:lnTo>
                <a:lnTo>
                  <a:pt x="2558" y="3152"/>
                </a:lnTo>
                <a:lnTo>
                  <a:pt x="2533" y="3175"/>
                </a:lnTo>
                <a:lnTo>
                  <a:pt x="2510" y="3199"/>
                </a:lnTo>
                <a:lnTo>
                  <a:pt x="2488" y="3225"/>
                </a:lnTo>
                <a:lnTo>
                  <a:pt x="2465" y="3252"/>
                </a:lnTo>
                <a:lnTo>
                  <a:pt x="2443" y="3279"/>
                </a:lnTo>
                <a:lnTo>
                  <a:pt x="2422" y="3307"/>
                </a:lnTo>
                <a:lnTo>
                  <a:pt x="2402" y="3334"/>
                </a:lnTo>
                <a:lnTo>
                  <a:pt x="2382" y="3363"/>
                </a:lnTo>
                <a:lnTo>
                  <a:pt x="2362" y="3394"/>
                </a:lnTo>
                <a:lnTo>
                  <a:pt x="2343" y="3424"/>
                </a:lnTo>
                <a:lnTo>
                  <a:pt x="2325" y="3456"/>
                </a:lnTo>
                <a:lnTo>
                  <a:pt x="2307" y="3487"/>
                </a:lnTo>
                <a:lnTo>
                  <a:pt x="2290" y="3521"/>
                </a:lnTo>
                <a:lnTo>
                  <a:pt x="2275" y="3554"/>
                </a:lnTo>
                <a:lnTo>
                  <a:pt x="2259" y="3589"/>
                </a:lnTo>
                <a:lnTo>
                  <a:pt x="2243" y="3624"/>
                </a:lnTo>
                <a:lnTo>
                  <a:pt x="2230" y="3660"/>
                </a:lnTo>
                <a:lnTo>
                  <a:pt x="2217" y="3698"/>
                </a:lnTo>
                <a:lnTo>
                  <a:pt x="2204" y="3736"/>
                </a:lnTo>
                <a:lnTo>
                  <a:pt x="2192" y="3774"/>
                </a:lnTo>
                <a:lnTo>
                  <a:pt x="2181" y="3814"/>
                </a:lnTo>
                <a:lnTo>
                  <a:pt x="2171" y="3854"/>
                </a:lnTo>
                <a:lnTo>
                  <a:pt x="2162" y="3895"/>
                </a:lnTo>
                <a:lnTo>
                  <a:pt x="2153" y="3938"/>
                </a:lnTo>
                <a:lnTo>
                  <a:pt x="2145" y="3981"/>
                </a:lnTo>
                <a:lnTo>
                  <a:pt x="2139" y="4025"/>
                </a:lnTo>
                <a:lnTo>
                  <a:pt x="2133" y="4069"/>
                </a:lnTo>
                <a:lnTo>
                  <a:pt x="2127" y="4116"/>
                </a:lnTo>
                <a:lnTo>
                  <a:pt x="2123" y="4163"/>
                </a:lnTo>
                <a:lnTo>
                  <a:pt x="2121" y="4210"/>
                </a:lnTo>
                <a:lnTo>
                  <a:pt x="2117" y="4259"/>
                </a:lnTo>
                <a:lnTo>
                  <a:pt x="2116" y="4309"/>
                </a:lnTo>
                <a:close/>
                <a:moveTo>
                  <a:pt x="2334" y="5731"/>
                </a:moveTo>
                <a:lnTo>
                  <a:pt x="2334" y="5731"/>
                </a:lnTo>
                <a:lnTo>
                  <a:pt x="2292" y="5674"/>
                </a:lnTo>
                <a:lnTo>
                  <a:pt x="2252" y="5615"/>
                </a:lnTo>
                <a:lnTo>
                  <a:pt x="2213" y="5554"/>
                </a:lnTo>
                <a:lnTo>
                  <a:pt x="2174" y="5489"/>
                </a:lnTo>
                <a:lnTo>
                  <a:pt x="2136" y="5424"/>
                </a:lnTo>
                <a:lnTo>
                  <a:pt x="2101" y="5355"/>
                </a:lnTo>
                <a:lnTo>
                  <a:pt x="2066" y="5285"/>
                </a:lnTo>
                <a:lnTo>
                  <a:pt x="2034" y="5212"/>
                </a:lnTo>
                <a:lnTo>
                  <a:pt x="2017" y="5175"/>
                </a:lnTo>
                <a:lnTo>
                  <a:pt x="2002" y="5137"/>
                </a:lnTo>
                <a:lnTo>
                  <a:pt x="1988" y="5099"/>
                </a:lnTo>
                <a:lnTo>
                  <a:pt x="1973" y="5060"/>
                </a:lnTo>
                <a:lnTo>
                  <a:pt x="1960" y="5020"/>
                </a:lnTo>
                <a:lnTo>
                  <a:pt x="1947" y="4980"/>
                </a:lnTo>
                <a:lnTo>
                  <a:pt x="1934" y="4939"/>
                </a:lnTo>
                <a:lnTo>
                  <a:pt x="1922" y="4898"/>
                </a:lnTo>
                <a:lnTo>
                  <a:pt x="1911" y="4857"/>
                </a:lnTo>
                <a:lnTo>
                  <a:pt x="1901" y="4815"/>
                </a:lnTo>
                <a:lnTo>
                  <a:pt x="1891" y="4771"/>
                </a:lnTo>
                <a:lnTo>
                  <a:pt x="1882" y="4728"/>
                </a:lnTo>
                <a:lnTo>
                  <a:pt x="1874" y="4684"/>
                </a:lnTo>
                <a:lnTo>
                  <a:pt x="1866" y="4639"/>
                </a:lnTo>
                <a:lnTo>
                  <a:pt x="1860" y="4594"/>
                </a:lnTo>
                <a:lnTo>
                  <a:pt x="1854" y="4548"/>
                </a:lnTo>
                <a:lnTo>
                  <a:pt x="1848" y="4502"/>
                </a:lnTo>
                <a:lnTo>
                  <a:pt x="1844" y="4455"/>
                </a:lnTo>
                <a:lnTo>
                  <a:pt x="1841" y="4409"/>
                </a:lnTo>
                <a:lnTo>
                  <a:pt x="1838" y="4361"/>
                </a:lnTo>
                <a:lnTo>
                  <a:pt x="1837" y="4311"/>
                </a:lnTo>
                <a:lnTo>
                  <a:pt x="1836" y="4262"/>
                </a:lnTo>
                <a:lnTo>
                  <a:pt x="1837" y="4213"/>
                </a:lnTo>
                <a:lnTo>
                  <a:pt x="1838" y="4163"/>
                </a:lnTo>
                <a:lnTo>
                  <a:pt x="1841" y="4112"/>
                </a:lnTo>
                <a:lnTo>
                  <a:pt x="1844" y="4061"/>
                </a:lnTo>
                <a:lnTo>
                  <a:pt x="1850" y="4009"/>
                </a:lnTo>
                <a:lnTo>
                  <a:pt x="1855" y="3957"/>
                </a:lnTo>
                <a:lnTo>
                  <a:pt x="1862" y="3904"/>
                </a:lnTo>
                <a:lnTo>
                  <a:pt x="1870" y="3851"/>
                </a:lnTo>
                <a:lnTo>
                  <a:pt x="1879" y="3796"/>
                </a:lnTo>
                <a:lnTo>
                  <a:pt x="1889" y="3742"/>
                </a:lnTo>
                <a:lnTo>
                  <a:pt x="1901" y="3687"/>
                </a:lnTo>
                <a:lnTo>
                  <a:pt x="1913" y="3631"/>
                </a:lnTo>
                <a:lnTo>
                  <a:pt x="1927" y="3575"/>
                </a:lnTo>
                <a:lnTo>
                  <a:pt x="1942" y="3518"/>
                </a:lnTo>
                <a:lnTo>
                  <a:pt x="1959" y="3460"/>
                </a:lnTo>
                <a:lnTo>
                  <a:pt x="1977" y="3404"/>
                </a:lnTo>
                <a:lnTo>
                  <a:pt x="1996" y="3344"/>
                </a:lnTo>
                <a:lnTo>
                  <a:pt x="2017" y="3285"/>
                </a:lnTo>
                <a:lnTo>
                  <a:pt x="2038" y="3226"/>
                </a:lnTo>
                <a:lnTo>
                  <a:pt x="2062" y="3166"/>
                </a:lnTo>
                <a:lnTo>
                  <a:pt x="2086" y="3106"/>
                </a:lnTo>
                <a:lnTo>
                  <a:pt x="2113" y="3044"/>
                </a:lnTo>
                <a:lnTo>
                  <a:pt x="2141" y="2983"/>
                </a:lnTo>
                <a:lnTo>
                  <a:pt x="2170" y="2921"/>
                </a:lnTo>
                <a:lnTo>
                  <a:pt x="2201" y="2858"/>
                </a:lnTo>
                <a:lnTo>
                  <a:pt x="2232" y="2795"/>
                </a:lnTo>
                <a:lnTo>
                  <a:pt x="2288" y="2685"/>
                </a:lnTo>
                <a:lnTo>
                  <a:pt x="2340" y="2579"/>
                </a:lnTo>
                <a:lnTo>
                  <a:pt x="2387" y="2476"/>
                </a:lnTo>
                <a:lnTo>
                  <a:pt x="2432" y="2374"/>
                </a:lnTo>
                <a:lnTo>
                  <a:pt x="2472" y="2276"/>
                </a:lnTo>
                <a:lnTo>
                  <a:pt x="2508" y="2180"/>
                </a:lnTo>
                <a:lnTo>
                  <a:pt x="2541" y="2087"/>
                </a:lnTo>
                <a:lnTo>
                  <a:pt x="2571" y="1996"/>
                </a:lnTo>
                <a:lnTo>
                  <a:pt x="2597" y="1909"/>
                </a:lnTo>
                <a:lnTo>
                  <a:pt x="2620" y="1823"/>
                </a:lnTo>
                <a:lnTo>
                  <a:pt x="2640" y="1741"/>
                </a:lnTo>
                <a:lnTo>
                  <a:pt x="2658" y="1660"/>
                </a:lnTo>
                <a:lnTo>
                  <a:pt x="2672" y="1582"/>
                </a:lnTo>
                <a:lnTo>
                  <a:pt x="2684" y="1506"/>
                </a:lnTo>
                <a:lnTo>
                  <a:pt x="2693" y="1433"/>
                </a:lnTo>
                <a:lnTo>
                  <a:pt x="2698" y="1361"/>
                </a:lnTo>
                <a:lnTo>
                  <a:pt x="2702" y="1293"/>
                </a:lnTo>
                <a:lnTo>
                  <a:pt x="2704" y="1226"/>
                </a:lnTo>
                <a:lnTo>
                  <a:pt x="2703" y="1162"/>
                </a:lnTo>
                <a:lnTo>
                  <a:pt x="2700" y="1100"/>
                </a:lnTo>
                <a:lnTo>
                  <a:pt x="2694" y="1040"/>
                </a:lnTo>
                <a:lnTo>
                  <a:pt x="2686" y="982"/>
                </a:lnTo>
                <a:lnTo>
                  <a:pt x="2677" y="926"/>
                </a:lnTo>
                <a:lnTo>
                  <a:pt x="2666" y="873"/>
                </a:lnTo>
                <a:lnTo>
                  <a:pt x="2654" y="820"/>
                </a:lnTo>
                <a:lnTo>
                  <a:pt x="2639" y="771"/>
                </a:lnTo>
                <a:lnTo>
                  <a:pt x="2624" y="723"/>
                </a:lnTo>
                <a:lnTo>
                  <a:pt x="2607" y="677"/>
                </a:lnTo>
                <a:lnTo>
                  <a:pt x="2588" y="633"/>
                </a:lnTo>
                <a:lnTo>
                  <a:pt x="2568" y="591"/>
                </a:lnTo>
                <a:lnTo>
                  <a:pt x="2548" y="551"/>
                </a:lnTo>
                <a:lnTo>
                  <a:pt x="2526" y="511"/>
                </a:lnTo>
                <a:lnTo>
                  <a:pt x="2503" y="475"/>
                </a:lnTo>
                <a:lnTo>
                  <a:pt x="2480" y="439"/>
                </a:lnTo>
                <a:lnTo>
                  <a:pt x="2455" y="406"/>
                </a:lnTo>
                <a:lnTo>
                  <a:pt x="2431" y="373"/>
                </a:lnTo>
                <a:lnTo>
                  <a:pt x="2405" y="343"/>
                </a:lnTo>
                <a:lnTo>
                  <a:pt x="2379" y="314"/>
                </a:lnTo>
                <a:lnTo>
                  <a:pt x="2354" y="287"/>
                </a:lnTo>
                <a:lnTo>
                  <a:pt x="2327" y="262"/>
                </a:lnTo>
                <a:lnTo>
                  <a:pt x="2301" y="237"/>
                </a:lnTo>
                <a:lnTo>
                  <a:pt x="2275" y="214"/>
                </a:lnTo>
                <a:lnTo>
                  <a:pt x="2249" y="192"/>
                </a:lnTo>
                <a:lnTo>
                  <a:pt x="2223" y="172"/>
                </a:lnTo>
                <a:lnTo>
                  <a:pt x="2197" y="153"/>
                </a:lnTo>
                <a:lnTo>
                  <a:pt x="2172" y="136"/>
                </a:lnTo>
                <a:lnTo>
                  <a:pt x="2147" y="119"/>
                </a:lnTo>
                <a:lnTo>
                  <a:pt x="2123" y="104"/>
                </a:lnTo>
                <a:lnTo>
                  <a:pt x="2076" y="78"/>
                </a:lnTo>
                <a:lnTo>
                  <a:pt x="2034" y="55"/>
                </a:lnTo>
                <a:lnTo>
                  <a:pt x="1996" y="36"/>
                </a:lnTo>
                <a:lnTo>
                  <a:pt x="1962" y="23"/>
                </a:lnTo>
                <a:lnTo>
                  <a:pt x="1935" y="12"/>
                </a:lnTo>
                <a:lnTo>
                  <a:pt x="1915" y="5"/>
                </a:lnTo>
                <a:lnTo>
                  <a:pt x="1898" y="0"/>
                </a:lnTo>
                <a:lnTo>
                  <a:pt x="1912" y="6"/>
                </a:lnTo>
                <a:lnTo>
                  <a:pt x="1930" y="15"/>
                </a:lnTo>
                <a:lnTo>
                  <a:pt x="1952" y="29"/>
                </a:lnTo>
                <a:lnTo>
                  <a:pt x="1980" y="45"/>
                </a:lnTo>
                <a:lnTo>
                  <a:pt x="2011" y="66"/>
                </a:lnTo>
                <a:lnTo>
                  <a:pt x="2047" y="92"/>
                </a:lnTo>
                <a:lnTo>
                  <a:pt x="2085" y="123"/>
                </a:lnTo>
                <a:lnTo>
                  <a:pt x="2125" y="158"/>
                </a:lnTo>
                <a:lnTo>
                  <a:pt x="2146" y="177"/>
                </a:lnTo>
                <a:lnTo>
                  <a:pt x="2168" y="197"/>
                </a:lnTo>
                <a:lnTo>
                  <a:pt x="2188" y="219"/>
                </a:lnTo>
                <a:lnTo>
                  <a:pt x="2209" y="242"/>
                </a:lnTo>
                <a:lnTo>
                  <a:pt x="2230" y="266"/>
                </a:lnTo>
                <a:lnTo>
                  <a:pt x="2251" y="292"/>
                </a:lnTo>
                <a:lnTo>
                  <a:pt x="2272" y="319"/>
                </a:lnTo>
                <a:lnTo>
                  <a:pt x="2292" y="346"/>
                </a:lnTo>
                <a:lnTo>
                  <a:pt x="2313" y="377"/>
                </a:lnTo>
                <a:lnTo>
                  <a:pt x="2331" y="407"/>
                </a:lnTo>
                <a:lnTo>
                  <a:pt x="2352" y="439"/>
                </a:lnTo>
                <a:lnTo>
                  <a:pt x="2369" y="474"/>
                </a:lnTo>
                <a:lnTo>
                  <a:pt x="2387" y="508"/>
                </a:lnTo>
                <a:lnTo>
                  <a:pt x="2404" y="545"/>
                </a:lnTo>
                <a:lnTo>
                  <a:pt x="2420" y="583"/>
                </a:lnTo>
                <a:lnTo>
                  <a:pt x="2435" y="622"/>
                </a:lnTo>
                <a:lnTo>
                  <a:pt x="2449" y="663"/>
                </a:lnTo>
                <a:lnTo>
                  <a:pt x="2461" y="706"/>
                </a:lnTo>
                <a:lnTo>
                  <a:pt x="2472" y="750"/>
                </a:lnTo>
                <a:lnTo>
                  <a:pt x="2482" y="796"/>
                </a:lnTo>
                <a:lnTo>
                  <a:pt x="2491" y="843"/>
                </a:lnTo>
                <a:lnTo>
                  <a:pt x="2498" y="892"/>
                </a:lnTo>
                <a:lnTo>
                  <a:pt x="2503" y="942"/>
                </a:lnTo>
                <a:lnTo>
                  <a:pt x="2507" y="994"/>
                </a:lnTo>
                <a:lnTo>
                  <a:pt x="2509" y="1048"/>
                </a:lnTo>
                <a:lnTo>
                  <a:pt x="2509" y="1104"/>
                </a:lnTo>
                <a:lnTo>
                  <a:pt x="2507" y="1161"/>
                </a:lnTo>
                <a:lnTo>
                  <a:pt x="2502" y="1220"/>
                </a:lnTo>
                <a:lnTo>
                  <a:pt x="2495" y="1280"/>
                </a:lnTo>
                <a:lnTo>
                  <a:pt x="2488" y="1342"/>
                </a:lnTo>
                <a:lnTo>
                  <a:pt x="2476" y="1406"/>
                </a:lnTo>
                <a:lnTo>
                  <a:pt x="2463" y="1472"/>
                </a:lnTo>
                <a:lnTo>
                  <a:pt x="2446" y="1540"/>
                </a:lnTo>
                <a:lnTo>
                  <a:pt x="2429" y="1609"/>
                </a:lnTo>
                <a:lnTo>
                  <a:pt x="2407" y="1680"/>
                </a:lnTo>
                <a:lnTo>
                  <a:pt x="2383" y="1754"/>
                </a:lnTo>
                <a:lnTo>
                  <a:pt x="2356" y="1829"/>
                </a:lnTo>
                <a:lnTo>
                  <a:pt x="2326" y="1906"/>
                </a:lnTo>
                <a:lnTo>
                  <a:pt x="2294" y="1985"/>
                </a:lnTo>
                <a:lnTo>
                  <a:pt x="2257" y="2066"/>
                </a:lnTo>
                <a:lnTo>
                  <a:pt x="2218" y="2149"/>
                </a:lnTo>
                <a:lnTo>
                  <a:pt x="2175" y="2234"/>
                </a:lnTo>
                <a:lnTo>
                  <a:pt x="2128" y="2321"/>
                </a:lnTo>
                <a:lnTo>
                  <a:pt x="2079" y="2409"/>
                </a:lnTo>
                <a:lnTo>
                  <a:pt x="2026" y="2500"/>
                </a:lnTo>
                <a:lnTo>
                  <a:pt x="1969" y="2593"/>
                </a:lnTo>
                <a:lnTo>
                  <a:pt x="1977" y="2554"/>
                </a:lnTo>
                <a:lnTo>
                  <a:pt x="1985" y="2515"/>
                </a:lnTo>
                <a:lnTo>
                  <a:pt x="1990" y="2476"/>
                </a:lnTo>
                <a:lnTo>
                  <a:pt x="1996" y="2438"/>
                </a:lnTo>
                <a:lnTo>
                  <a:pt x="2000" y="2401"/>
                </a:lnTo>
                <a:lnTo>
                  <a:pt x="2004" y="2363"/>
                </a:lnTo>
                <a:lnTo>
                  <a:pt x="2007" y="2327"/>
                </a:lnTo>
                <a:lnTo>
                  <a:pt x="2008" y="2290"/>
                </a:lnTo>
                <a:lnTo>
                  <a:pt x="2009" y="2255"/>
                </a:lnTo>
                <a:lnTo>
                  <a:pt x="2009" y="2219"/>
                </a:lnTo>
                <a:lnTo>
                  <a:pt x="2008" y="2185"/>
                </a:lnTo>
                <a:lnTo>
                  <a:pt x="2007" y="2150"/>
                </a:lnTo>
                <a:lnTo>
                  <a:pt x="2004" y="2115"/>
                </a:lnTo>
                <a:lnTo>
                  <a:pt x="2000" y="2082"/>
                </a:lnTo>
                <a:lnTo>
                  <a:pt x="1996" y="2048"/>
                </a:lnTo>
                <a:lnTo>
                  <a:pt x="1991" y="2015"/>
                </a:lnTo>
                <a:lnTo>
                  <a:pt x="1986" y="1983"/>
                </a:lnTo>
                <a:lnTo>
                  <a:pt x="1979" y="1950"/>
                </a:lnTo>
                <a:lnTo>
                  <a:pt x="1972" y="1919"/>
                </a:lnTo>
                <a:lnTo>
                  <a:pt x="1964" y="1888"/>
                </a:lnTo>
                <a:lnTo>
                  <a:pt x="1956" y="1857"/>
                </a:lnTo>
                <a:lnTo>
                  <a:pt x="1947" y="1825"/>
                </a:lnTo>
                <a:lnTo>
                  <a:pt x="1937" y="1795"/>
                </a:lnTo>
                <a:lnTo>
                  <a:pt x="1925" y="1766"/>
                </a:lnTo>
                <a:lnTo>
                  <a:pt x="1914" y="1736"/>
                </a:lnTo>
                <a:lnTo>
                  <a:pt x="1902" y="1707"/>
                </a:lnTo>
                <a:lnTo>
                  <a:pt x="1890" y="1679"/>
                </a:lnTo>
                <a:lnTo>
                  <a:pt x="1876" y="1650"/>
                </a:lnTo>
                <a:lnTo>
                  <a:pt x="1863" y="1622"/>
                </a:lnTo>
                <a:lnTo>
                  <a:pt x="1848" y="1596"/>
                </a:lnTo>
                <a:lnTo>
                  <a:pt x="1818" y="1541"/>
                </a:lnTo>
                <a:lnTo>
                  <a:pt x="1786" y="1489"/>
                </a:lnTo>
                <a:lnTo>
                  <a:pt x="1751" y="1438"/>
                </a:lnTo>
                <a:lnTo>
                  <a:pt x="1716" y="1388"/>
                </a:lnTo>
                <a:lnTo>
                  <a:pt x="1678" y="1340"/>
                </a:lnTo>
                <a:lnTo>
                  <a:pt x="1638" y="1293"/>
                </a:lnTo>
                <a:lnTo>
                  <a:pt x="1596" y="1249"/>
                </a:lnTo>
                <a:lnTo>
                  <a:pt x="1554" y="1205"/>
                </a:lnTo>
                <a:lnTo>
                  <a:pt x="1510" y="1163"/>
                </a:lnTo>
                <a:lnTo>
                  <a:pt x="1465" y="1122"/>
                </a:lnTo>
                <a:lnTo>
                  <a:pt x="1419" y="1081"/>
                </a:lnTo>
                <a:lnTo>
                  <a:pt x="1371" y="1044"/>
                </a:lnTo>
                <a:lnTo>
                  <a:pt x="1323" y="1006"/>
                </a:lnTo>
                <a:lnTo>
                  <a:pt x="1274" y="970"/>
                </a:lnTo>
                <a:lnTo>
                  <a:pt x="1225" y="935"/>
                </a:lnTo>
                <a:lnTo>
                  <a:pt x="1175" y="902"/>
                </a:lnTo>
                <a:lnTo>
                  <a:pt x="1125" y="871"/>
                </a:lnTo>
                <a:lnTo>
                  <a:pt x="1074" y="839"/>
                </a:lnTo>
                <a:lnTo>
                  <a:pt x="1023" y="810"/>
                </a:lnTo>
                <a:lnTo>
                  <a:pt x="973" y="781"/>
                </a:lnTo>
                <a:lnTo>
                  <a:pt x="922" y="755"/>
                </a:lnTo>
                <a:lnTo>
                  <a:pt x="871" y="729"/>
                </a:lnTo>
                <a:lnTo>
                  <a:pt x="821" y="703"/>
                </a:lnTo>
                <a:lnTo>
                  <a:pt x="771" y="680"/>
                </a:lnTo>
                <a:lnTo>
                  <a:pt x="722" y="658"/>
                </a:lnTo>
                <a:lnTo>
                  <a:pt x="673" y="635"/>
                </a:lnTo>
                <a:lnTo>
                  <a:pt x="625" y="615"/>
                </a:lnTo>
                <a:lnTo>
                  <a:pt x="532" y="578"/>
                </a:lnTo>
                <a:lnTo>
                  <a:pt x="444" y="545"/>
                </a:lnTo>
                <a:lnTo>
                  <a:pt x="360" y="515"/>
                </a:lnTo>
                <a:lnTo>
                  <a:pt x="283" y="489"/>
                </a:lnTo>
                <a:lnTo>
                  <a:pt x="214" y="468"/>
                </a:lnTo>
                <a:lnTo>
                  <a:pt x="153" y="450"/>
                </a:lnTo>
                <a:lnTo>
                  <a:pt x="101" y="436"/>
                </a:lnTo>
                <a:lnTo>
                  <a:pt x="27" y="417"/>
                </a:lnTo>
                <a:lnTo>
                  <a:pt x="0" y="411"/>
                </a:lnTo>
                <a:lnTo>
                  <a:pt x="3" y="528"/>
                </a:lnTo>
                <a:lnTo>
                  <a:pt x="8" y="642"/>
                </a:lnTo>
                <a:lnTo>
                  <a:pt x="15" y="752"/>
                </a:lnTo>
                <a:lnTo>
                  <a:pt x="22" y="858"/>
                </a:lnTo>
                <a:lnTo>
                  <a:pt x="32" y="962"/>
                </a:lnTo>
                <a:lnTo>
                  <a:pt x="44" y="1062"/>
                </a:lnTo>
                <a:lnTo>
                  <a:pt x="56" y="1158"/>
                </a:lnTo>
                <a:lnTo>
                  <a:pt x="69" y="1252"/>
                </a:lnTo>
                <a:lnTo>
                  <a:pt x="85" y="1342"/>
                </a:lnTo>
                <a:lnTo>
                  <a:pt x="102" y="1429"/>
                </a:lnTo>
                <a:lnTo>
                  <a:pt x="121" y="1514"/>
                </a:lnTo>
                <a:lnTo>
                  <a:pt x="140" y="1594"/>
                </a:lnTo>
                <a:lnTo>
                  <a:pt x="160" y="1673"/>
                </a:lnTo>
                <a:lnTo>
                  <a:pt x="182" y="1748"/>
                </a:lnTo>
                <a:lnTo>
                  <a:pt x="204" y="1821"/>
                </a:lnTo>
                <a:lnTo>
                  <a:pt x="229" y="1890"/>
                </a:lnTo>
                <a:lnTo>
                  <a:pt x="253" y="1957"/>
                </a:lnTo>
                <a:lnTo>
                  <a:pt x="279" y="2022"/>
                </a:lnTo>
                <a:lnTo>
                  <a:pt x="307" y="2083"/>
                </a:lnTo>
                <a:lnTo>
                  <a:pt x="334" y="2141"/>
                </a:lnTo>
                <a:lnTo>
                  <a:pt x="363" y="2198"/>
                </a:lnTo>
                <a:lnTo>
                  <a:pt x="392" y="2251"/>
                </a:lnTo>
                <a:lnTo>
                  <a:pt x="422" y="2303"/>
                </a:lnTo>
                <a:lnTo>
                  <a:pt x="453" y="2352"/>
                </a:lnTo>
                <a:lnTo>
                  <a:pt x="484" y="2399"/>
                </a:lnTo>
                <a:lnTo>
                  <a:pt x="517" y="2443"/>
                </a:lnTo>
                <a:lnTo>
                  <a:pt x="549" y="2486"/>
                </a:lnTo>
                <a:lnTo>
                  <a:pt x="582" y="2526"/>
                </a:lnTo>
                <a:lnTo>
                  <a:pt x="616" y="2564"/>
                </a:lnTo>
                <a:lnTo>
                  <a:pt x="649" y="2599"/>
                </a:lnTo>
                <a:lnTo>
                  <a:pt x="684" y="2634"/>
                </a:lnTo>
                <a:lnTo>
                  <a:pt x="718" y="2666"/>
                </a:lnTo>
                <a:lnTo>
                  <a:pt x="754" y="2696"/>
                </a:lnTo>
                <a:lnTo>
                  <a:pt x="789" y="2724"/>
                </a:lnTo>
                <a:lnTo>
                  <a:pt x="824" y="2751"/>
                </a:lnTo>
                <a:lnTo>
                  <a:pt x="860" y="2776"/>
                </a:lnTo>
                <a:lnTo>
                  <a:pt x="895" y="2799"/>
                </a:lnTo>
                <a:lnTo>
                  <a:pt x="930" y="2820"/>
                </a:lnTo>
                <a:lnTo>
                  <a:pt x="966" y="2840"/>
                </a:lnTo>
                <a:lnTo>
                  <a:pt x="1002" y="2858"/>
                </a:lnTo>
                <a:lnTo>
                  <a:pt x="1038" y="2875"/>
                </a:lnTo>
                <a:lnTo>
                  <a:pt x="1072" y="2891"/>
                </a:lnTo>
                <a:lnTo>
                  <a:pt x="1108" y="2905"/>
                </a:lnTo>
                <a:lnTo>
                  <a:pt x="1142" y="2917"/>
                </a:lnTo>
                <a:lnTo>
                  <a:pt x="1177" y="2930"/>
                </a:lnTo>
                <a:lnTo>
                  <a:pt x="1212" y="2940"/>
                </a:lnTo>
                <a:lnTo>
                  <a:pt x="1245" y="2949"/>
                </a:lnTo>
                <a:lnTo>
                  <a:pt x="1278" y="2957"/>
                </a:lnTo>
                <a:lnTo>
                  <a:pt x="1312" y="2964"/>
                </a:lnTo>
                <a:lnTo>
                  <a:pt x="1344" y="2971"/>
                </a:lnTo>
                <a:lnTo>
                  <a:pt x="1376" y="2975"/>
                </a:lnTo>
                <a:lnTo>
                  <a:pt x="1407" y="2980"/>
                </a:lnTo>
                <a:lnTo>
                  <a:pt x="1438" y="2983"/>
                </a:lnTo>
                <a:lnTo>
                  <a:pt x="1467" y="2986"/>
                </a:lnTo>
                <a:lnTo>
                  <a:pt x="1525" y="2990"/>
                </a:lnTo>
                <a:lnTo>
                  <a:pt x="1579" y="2991"/>
                </a:lnTo>
                <a:lnTo>
                  <a:pt x="1629" y="2990"/>
                </a:lnTo>
                <a:lnTo>
                  <a:pt x="1674" y="2986"/>
                </a:lnTo>
                <a:lnTo>
                  <a:pt x="1717" y="2983"/>
                </a:lnTo>
                <a:lnTo>
                  <a:pt x="1681" y="3040"/>
                </a:lnTo>
                <a:lnTo>
                  <a:pt x="1647" y="3097"/>
                </a:lnTo>
                <a:lnTo>
                  <a:pt x="1614" y="3153"/>
                </a:lnTo>
                <a:lnTo>
                  <a:pt x="1583" y="3208"/>
                </a:lnTo>
                <a:lnTo>
                  <a:pt x="1553" y="3263"/>
                </a:lnTo>
                <a:lnTo>
                  <a:pt x="1525" y="3319"/>
                </a:lnTo>
                <a:lnTo>
                  <a:pt x="1498" y="3373"/>
                </a:lnTo>
                <a:lnTo>
                  <a:pt x="1471" y="3427"/>
                </a:lnTo>
                <a:lnTo>
                  <a:pt x="1447" y="3481"/>
                </a:lnTo>
                <a:lnTo>
                  <a:pt x="1425" y="3534"/>
                </a:lnTo>
                <a:lnTo>
                  <a:pt x="1402" y="3587"/>
                </a:lnTo>
                <a:lnTo>
                  <a:pt x="1381" y="3639"/>
                </a:lnTo>
                <a:lnTo>
                  <a:pt x="1362" y="3691"/>
                </a:lnTo>
                <a:lnTo>
                  <a:pt x="1343" y="3743"/>
                </a:lnTo>
                <a:lnTo>
                  <a:pt x="1326" y="3794"/>
                </a:lnTo>
                <a:lnTo>
                  <a:pt x="1311" y="3845"/>
                </a:lnTo>
                <a:lnTo>
                  <a:pt x="1295" y="3895"/>
                </a:lnTo>
                <a:lnTo>
                  <a:pt x="1282" y="3946"/>
                </a:lnTo>
                <a:lnTo>
                  <a:pt x="1270" y="3995"/>
                </a:lnTo>
                <a:lnTo>
                  <a:pt x="1257" y="4044"/>
                </a:lnTo>
                <a:lnTo>
                  <a:pt x="1247" y="4093"/>
                </a:lnTo>
                <a:lnTo>
                  <a:pt x="1237" y="4141"/>
                </a:lnTo>
                <a:lnTo>
                  <a:pt x="1229" y="4189"/>
                </a:lnTo>
                <a:lnTo>
                  <a:pt x="1222" y="4236"/>
                </a:lnTo>
                <a:lnTo>
                  <a:pt x="1215" y="4282"/>
                </a:lnTo>
                <a:lnTo>
                  <a:pt x="1209" y="4329"/>
                </a:lnTo>
                <a:lnTo>
                  <a:pt x="1205" y="4375"/>
                </a:lnTo>
                <a:lnTo>
                  <a:pt x="1200" y="4421"/>
                </a:lnTo>
                <a:lnTo>
                  <a:pt x="1198" y="4465"/>
                </a:lnTo>
                <a:lnTo>
                  <a:pt x="1196" y="4510"/>
                </a:lnTo>
                <a:lnTo>
                  <a:pt x="1195" y="4555"/>
                </a:lnTo>
                <a:lnTo>
                  <a:pt x="1195" y="4598"/>
                </a:lnTo>
                <a:lnTo>
                  <a:pt x="1195" y="4641"/>
                </a:lnTo>
                <a:lnTo>
                  <a:pt x="1196" y="4684"/>
                </a:lnTo>
                <a:lnTo>
                  <a:pt x="1198" y="4726"/>
                </a:lnTo>
                <a:lnTo>
                  <a:pt x="1200" y="4768"/>
                </a:lnTo>
                <a:lnTo>
                  <a:pt x="1205" y="4809"/>
                </a:lnTo>
                <a:lnTo>
                  <a:pt x="1208" y="4850"/>
                </a:lnTo>
                <a:lnTo>
                  <a:pt x="1214" y="4890"/>
                </a:lnTo>
                <a:lnTo>
                  <a:pt x="1219" y="4931"/>
                </a:lnTo>
                <a:lnTo>
                  <a:pt x="1225" y="4970"/>
                </a:lnTo>
                <a:lnTo>
                  <a:pt x="1232" y="5009"/>
                </a:lnTo>
                <a:lnTo>
                  <a:pt x="1239" y="5048"/>
                </a:lnTo>
                <a:lnTo>
                  <a:pt x="1247" y="5086"/>
                </a:lnTo>
                <a:lnTo>
                  <a:pt x="1265" y="5160"/>
                </a:lnTo>
                <a:lnTo>
                  <a:pt x="1284" y="5233"/>
                </a:lnTo>
                <a:lnTo>
                  <a:pt x="1306" y="5303"/>
                </a:lnTo>
                <a:lnTo>
                  <a:pt x="1329" y="5372"/>
                </a:lnTo>
                <a:lnTo>
                  <a:pt x="1354" y="5438"/>
                </a:lnTo>
                <a:lnTo>
                  <a:pt x="1380" y="5503"/>
                </a:lnTo>
                <a:lnTo>
                  <a:pt x="1408" y="5565"/>
                </a:lnTo>
                <a:lnTo>
                  <a:pt x="1437" y="5625"/>
                </a:lnTo>
                <a:lnTo>
                  <a:pt x="1466" y="5685"/>
                </a:lnTo>
                <a:lnTo>
                  <a:pt x="1496" y="5740"/>
                </a:lnTo>
                <a:lnTo>
                  <a:pt x="1446" y="5748"/>
                </a:lnTo>
                <a:lnTo>
                  <a:pt x="1397" y="5757"/>
                </a:lnTo>
                <a:lnTo>
                  <a:pt x="1348" y="5767"/>
                </a:lnTo>
                <a:lnTo>
                  <a:pt x="1300" y="5777"/>
                </a:lnTo>
                <a:lnTo>
                  <a:pt x="1253" y="5789"/>
                </a:lnTo>
                <a:lnTo>
                  <a:pt x="1207" y="5800"/>
                </a:lnTo>
                <a:lnTo>
                  <a:pt x="1162" y="5814"/>
                </a:lnTo>
                <a:lnTo>
                  <a:pt x="1119" y="5827"/>
                </a:lnTo>
                <a:lnTo>
                  <a:pt x="1077" y="5841"/>
                </a:lnTo>
                <a:lnTo>
                  <a:pt x="1035" y="5856"/>
                </a:lnTo>
                <a:lnTo>
                  <a:pt x="995" y="5872"/>
                </a:lnTo>
                <a:lnTo>
                  <a:pt x="956" y="5887"/>
                </a:lnTo>
                <a:lnTo>
                  <a:pt x="919" y="5904"/>
                </a:lnTo>
                <a:lnTo>
                  <a:pt x="882" y="5922"/>
                </a:lnTo>
                <a:lnTo>
                  <a:pt x="848" y="5940"/>
                </a:lnTo>
                <a:lnTo>
                  <a:pt x="814" y="5958"/>
                </a:lnTo>
                <a:lnTo>
                  <a:pt x="782" y="5977"/>
                </a:lnTo>
                <a:lnTo>
                  <a:pt x="752" y="5997"/>
                </a:lnTo>
                <a:lnTo>
                  <a:pt x="723" y="6017"/>
                </a:lnTo>
                <a:lnTo>
                  <a:pt x="695" y="6037"/>
                </a:lnTo>
                <a:lnTo>
                  <a:pt x="669" y="6058"/>
                </a:lnTo>
                <a:lnTo>
                  <a:pt x="645" y="6080"/>
                </a:lnTo>
                <a:lnTo>
                  <a:pt x="623" y="6102"/>
                </a:lnTo>
                <a:lnTo>
                  <a:pt x="601" y="6125"/>
                </a:lnTo>
                <a:lnTo>
                  <a:pt x="582" y="6147"/>
                </a:lnTo>
                <a:lnTo>
                  <a:pt x="565" y="6171"/>
                </a:lnTo>
                <a:lnTo>
                  <a:pt x="550" y="6194"/>
                </a:lnTo>
                <a:lnTo>
                  <a:pt x="536" y="6219"/>
                </a:lnTo>
                <a:lnTo>
                  <a:pt x="524" y="6243"/>
                </a:lnTo>
                <a:lnTo>
                  <a:pt x="514" y="6268"/>
                </a:lnTo>
                <a:lnTo>
                  <a:pt x="507" y="6292"/>
                </a:lnTo>
                <a:lnTo>
                  <a:pt x="501" y="6318"/>
                </a:lnTo>
                <a:lnTo>
                  <a:pt x="3395" y="6318"/>
                </a:lnTo>
                <a:lnTo>
                  <a:pt x="3389" y="6292"/>
                </a:lnTo>
                <a:lnTo>
                  <a:pt x="3381" y="6266"/>
                </a:lnTo>
                <a:lnTo>
                  <a:pt x="3370" y="6240"/>
                </a:lnTo>
                <a:lnTo>
                  <a:pt x="3358" y="6214"/>
                </a:lnTo>
                <a:lnTo>
                  <a:pt x="3343" y="6190"/>
                </a:lnTo>
                <a:lnTo>
                  <a:pt x="3327" y="6165"/>
                </a:lnTo>
                <a:lnTo>
                  <a:pt x="3309" y="6141"/>
                </a:lnTo>
                <a:lnTo>
                  <a:pt x="3287" y="6117"/>
                </a:lnTo>
                <a:lnTo>
                  <a:pt x="3265" y="6094"/>
                </a:lnTo>
                <a:lnTo>
                  <a:pt x="3242" y="6072"/>
                </a:lnTo>
                <a:lnTo>
                  <a:pt x="3216" y="6049"/>
                </a:lnTo>
                <a:lnTo>
                  <a:pt x="3188" y="6028"/>
                </a:lnTo>
                <a:lnTo>
                  <a:pt x="3158" y="6007"/>
                </a:lnTo>
                <a:lnTo>
                  <a:pt x="3128" y="5986"/>
                </a:lnTo>
                <a:lnTo>
                  <a:pt x="3094" y="5966"/>
                </a:lnTo>
                <a:lnTo>
                  <a:pt x="3061" y="5947"/>
                </a:lnTo>
                <a:lnTo>
                  <a:pt x="3024" y="5928"/>
                </a:lnTo>
                <a:lnTo>
                  <a:pt x="2987" y="5909"/>
                </a:lnTo>
                <a:lnTo>
                  <a:pt x="2948" y="5892"/>
                </a:lnTo>
                <a:lnTo>
                  <a:pt x="2908" y="5874"/>
                </a:lnTo>
                <a:lnTo>
                  <a:pt x="2867" y="5858"/>
                </a:lnTo>
                <a:lnTo>
                  <a:pt x="2825" y="5843"/>
                </a:lnTo>
                <a:lnTo>
                  <a:pt x="2780" y="5828"/>
                </a:lnTo>
                <a:lnTo>
                  <a:pt x="2735" y="5814"/>
                </a:lnTo>
                <a:lnTo>
                  <a:pt x="2688" y="5800"/>
                </a:lnTo>
                <a:lnTo>
                  <a:pt x="2640" y="5788"/>
                </a:lnTo>
                <a:lnTo>
                  <a:pt x="2593" y="5777"/>
                </a:lnTo>
                <a:lnTo>
                  <a:pt x="2542" y="5766"/>
                </a:lnTo>
                <a:lnTo>
                  <a:pt x="2492" y="5756"/>
                </a:lnTo>
                <a:lnTo>
                  <a:pt x="2440" y="5747"/>
                </a:lnTo>
                <a:lnTo>
                  <a:pt x="2387" y="5738"/>
                </a:lnTo>
                <a:lnTo>
                  <a:pt x="2334" y="57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文本框 5"/>
          <p:cNvSpPr txBox="1"/>
          <p:nvPr/>
        </p:nvSpPr>
        <p:spPr>
          <a:xfrm>
            <a:off x="-157317" y="1707132"/>
            <a:ext cx="4159280" cy="1323439"/>
          </a:xfrm>
          <a:prstGeom prst="rect">
            <a:avLst/>
          </a:prstGeom>
          <a:noFill/>
        </p:spPr>
        <p:txBody>
          <a:bodyPr wrap="square" rtlCol="0" anchor="t">
            <a:spAutoFit/>
          </a:bodyPr>
          <a:lstStyle/>
          <a:p>
            <a:pPr indent="0" algn="r">
              <a:spcBef>
                <a:spcPct val="0"/>
              </a:spcBef>
              <a:buFont typeface="Wingdings" panose="05000000000000000000" pitchFamily="2" charset="2"/>
              <a:buNone/>
            </a:pPr>
            <a:r>
              <a:rPr lang="en-US" altLang="zh-CN" sz="2000" b="1" i="1" dirty="0">
                <a:solidFill>
                  <a:srgbClr val="FF0000"/>
                </a:solidFill>
                <a:latin typeface="Times New Roman" panose="02020603050405020304" pitchFamily="18" charset="0"/>
                <a:ea typeface="方正姚体" panose="02010601030101010101" pitchFamily="2" charset="-122"/>
                <a:cs typeface="Times New Roman" panose="02020603050405020304" pitchFamily="18" charset="0"/>
                <a:sym typeface="+mn-ea"/>
              </a:rPr>
              <a:t>320+ </a:t>
            </a:r>
            <a:r>
              <a:rPr lang="en-US" altLang="zh-CN" sz="2000" i="1" dirty="0">
                <a:solidFill>
                  <a:srgbClr val="FF0000"/>
                </a:solidFill>
                <a:latin typeface="Times New Roman" panose="02020603050405020304" pitchFamily="18" charset="0"/>
                <a:ea typeface="方正姚体" panose="02010601030101010101" pitchFamily="2" charset="-122"/>
                <a:cs typeface="Times New Roman" panose="02020603050405020304" pitchFamily="18" charset="0"/>
                <a:sym typeface="+mn-ea"/>
              </a:rPr>
              <a:t>Overseas Students</a:t>
            </a:r>
            <a:r>
              <a:rPr lang="zh-CN" altLang="en-US" sz="2000" i="1" dirty="0">
                <a:solidFill>
                  <a:srgbClr val="FF0000"/>
                </a:solidFill>
                <a:latin typeface="Times New Roman" panose="02020603050405020304" pitchFamily="18" charset="0"/>
                <a:ea typeface="方正姚体" panose="02010601030101010101" pitchFamily="2" charset="-122"/>
                <a:cs typeface="Times New Roman" panose="02020603050405020304" pitchFamily="18" charset="0"/>
                <a:sym typeface="+mn-ea"/>
              </a:rPr>
              <a:t>国际学生</a:t>
            </a:r>
            <a:endParaRPr lang="en-US" altLang="zh-CN" sz="2000" i="1" dirty="0">
              <a:solidFill>
                <a:srgbClr val="FF0000"/>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indent="0" algn="r">
              <a:spcBef>
                <a:spcPct val="0"/>
              </a:spcBef>
              <a:buFont typeface="Wingdings" panose="05000000000000000000" pitchFamily="2" charset="2"/>
              <a:buNone/>
            </a:pPr>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12,300+ </a:t>
            </a:r>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Undergraduates</a:t>
            </a:r>
            <a:r>
              <a:rPr lang="zh-CN" altLang="en-US" sz="2000" i="1" dirty="0">
                <a:latin typeface="Times New Roman" panose="02020603050405020304" pitchFamily="18" charset="0"/>
                <a:ea typeface="方正姚体" panose="02010601030101010101" pitchFamily="2" charset="-122"/>
                <a:cs typeface="Times New Roman" panose="02020603050405020304" pitchFamily="18" charset="0"/>
                <a:sym typeface="+mn-ea"/>
              </a:rPr>
              <a:t>本科生</a:t>
            </a:r>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 </a:t>
            </a:r>
          </a:p>
          <a:p>
            <a:pPr indent="0" algn="r">
              <a:spcBef>
                <a:spcPct val="0"/>
              </a:spcBef>
              <a:buFont typeface="Wingdings" panose="05000000000000000000" pitchFamily="2" charset="2"/>
              <a:buNone/>
            </a:pPr>
            <a:r>
              <a:rPr lang="en-US" altLang="zh-CN" sz="2000" b="1" i="1" dirty="0">
                <a:latin typeface="Times New Roman" panose="02020603050405020304" pitchFamily="18" charset="0"/>
                <a:ea typeface="方正姚体" panose="02010601030101010101" pitchFamily="2" charset="-122"/>
                <a:cs typeface="Times New Roman" panose="02020603050405020304" pitchFamily="18" charset="0"/>
                <a:sym typeface="+mn-ea"/>
              </a:rPr>
              <a:t>5,500+ </a:t>
            </a:r>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Master &amp; Doctoral Students</a:t>
            </a:r>
          </a:p>
          <a:p>
            <a:pPr indent="0" algn="r">
              <a:spcBef>
                <a:spcPct val="0"/>
              </a:spcBef>
              <a:buFont typeface="Wingdings" panose="05000000000000000000" pitchFamily="2" charset="2"/>
              <a:buNone/>
            </a:pPr>
            <a:r>
              <a:rPr lang="zh-CN" altLang="en-US" sz="2000" i="1" dirty="0">
                <a:latin typeface="Times New Roman" panose="02020603050405020304" pitchFamily="18" charset="0"/>
                <a:ea typeface="方正姚体" panose="02010601030101010101" pitchFamily="2" charset="-122"/>
                <a:cs typeface="Times New Roman" panose="02020603050405020304" pitchFamily="18" charset="0"/>
                <a:sym typeface="+mn-ea"/>
              </a:rPr>
              <a:t>硕博研究生</a:t>
            </a:r>
            <a:endPar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endParaRPr>
          </a:p>
        </p:txBody>
      </p:sp>
      <p:sp>
        <p:nvSpPr>
          <p:cNvPr id="7" name="文本框 6"/>
          <p:cNvSpPr txBox="1"/>
          <p:nvPr/>
        </p:nvSpPr>
        <p:spPr>
          <a:xfrm>
            <a:off x="278765" y="3054985"/>
            <a:ext cx="3457575" cy="706755"/>
          </a:xfrm>
          <a:prstGeom prst="rect">
            <a:avLst/>
          </a:prstGeom>
          <a:noFill/>
        </p:spPr>
        <p:txBody>
          <a:bodyPr wrap="square" rtlCol="0" anchor="t">
            <a:spAutoFit/>
          </a:bodyPr>
          <a:lstStyle/>
          <a:p>
            <a:pPr algn="r"/>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High Pass Rate on Medical Licensing Examination</a:t>
            </a:r>
          </a:p>
        </p:txBody>
      </p:sp>
      <p:sp>
        <p:nvSpPr>
          <p:cNvPr id="11" name="文本框 10"/>
          <p:cNvSpPr txBox="1"/>
          <p:nvPr/>
        </p:nvSpPr>
        <p:spPr>
          <a:xfrm>
            <a:off x="8119745" y="2019935"/>
            <a:ext cx="3858260" cy="706755"/>
          </a:xfrm>
          <a:prstGeom prst="rect">
            <a:avLst/>
          </a:prstGeom>
          <a:noFill/>
        </p:spPr>
        <p:txBody>
          <a:bodyPr wrap="square" rtlCol="0" anchor="t">
            <a:spAutoFit/>
          </a:bodyPr>
          <a:lstStyle/>
          <a:p>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Excellent in National Clinical Skills Competition for Undergraduates</a:t>
            </a:r>
          </a:p>
        </p:txBody>
      </p:sp>
      <p:sp>
        <p:nvSpPr>
          <p:cNvPr id="3" name="文本框 2"/>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bg1"/>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13" name="文本框 12"/>
          <p:cNvSpPr txBox="1"/>
          <p:nvPr/>
        </p:nvSpPr>
        <p:spPr>
          <a:xfrm>
            <a:off x="8119435" y="3117966"/>
            <a:ext cx="4152900" cy="706755"/>
          </a:xfrm>
          <a:prstGeom prst="rect">
            <a:avLst/>
          </a:prstGeom>
          <a:noFill/>
        </p:spPr>
        <p:txBody>
          <a:bodyPr wrap="square" rtlCol="0" anchor="t">
            <a:spAutoFit/>
          </a:bodyPr>
          <a:lstStyle/>
          <a:p>
            <a:r>
              <a:rPr lang="en-US" altLang="zh-CN" sz="2000" i="1" dirty="0">
                <a:latin typeface="Times New Roman" panose="02020603050405020304" pitchFamily="18" charset="0"/>
                <a:ea typeface="方正姚体" panose="02010601030101010101" pitchFamily="2" charset="-122"/>
                <a:cs typeface="Times New Roman" panose="02020603050405020304" pitchFamily="18" charset="0"/>
                <a:sym typeface="+mn-ea"/>
              </a:rPr>
              <a:t>Cultivated Abundant Outstanding Talents for Society</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姜小鹰与胡景涛"/>
          <p:cNvPicPr>
            <a:picLocks noChangeAspect="1"/>
          </p:cNvPicPr>
          <p:nvPr/>
        </p:nvPicPr>
        <p:blipFill>
          <a:blip r:embed="rId4"/>
          <a:stretch>
            <a:fillRect/>
          </a:stretch>
        </p:blipFill>
        <p:spPr>
          <a:xfrm>
            <a:off x="6769290" y="3944434"/>
            <a:ext cx="4822665" cy="2709087"/>
          </a:xfrm>
          <a:prstGeom prst="rect">
            <a:avLst/>
          </a:prstGeom>
        </p:spPr>
      </p:pic>
      <p:sp>
        <p:nvSpPr>
          <p:cNvPr id="57" name="文本框 56"/>
          <p:cNvSpPr txBox="1"/>
          <p:nvPr/>
        </p:nvSpPr>
        <p:spPr>
          <a:xfrm>
            <a:off x="4353434" y="130803"/>
            <a:ext cx="2531745" cy="521970"/>
          </a:xfrm>
          <a:prstGeom prst="rect">
            <a:avLst/>
          </a:prstGeom>
          <a:noFill/>
          <a:effectLst/>
        </p:spPr>
        <p:txBody>
          <a:bodyPr wrap="none" rtlCol="0">
            <a:spAutoFit/>
          </a:bodyPr>
          <a:lstStyle/>
          <a:p>
            <a:pPr algn="l"/>
            <a:r>
              <a:rPr lang="en-US" altLang="zh-CN" sz="2800" b="1" dirty="0">
                <a:solidFill>
                  <a:schemeClr val="bg1"/>
                </a:solidFill>
                <a:latin typeface="Times New Roman" panose="02020603050405020304" pitchFamily="18" charset="0"/>
                <a:sym typeface="+mn-ea"/>
              </a:rPr>
              <a:t>Faculty &amp; </a:t>
            </a:r>
            <a:r>
              <a:rPr lang="en-US" altLang="zh-CN" sz="2800" b="1" dirty="0">
                <a:solidFill>
                  <a:schemeClr val="bg1"/>
                </a:solidFill>
                <a:latin typeface="Times New Roman" panose="02020603050405020304" pitchFamily="18" charset="0"/>
              </a:rPr>
              <a:t>Staff</a:t>
            </a:r>
          </a:p>
        </p:txBody>
      </p:sp>
      <p:grpSp>
        <p:nvGrpSpPr>
          <p:cNvPr id="15" name="组合 14"/>
          <p:cNvGrpSpPr/>
          <p:nvPr/>
        </p:nvGrpSpPr>
        <p:grpSpPr>
          <a:xfrm rot="1659217">
            <a:off x="-19129" y="878901"/>
            <a:ext cx="3351530" cy="3117850"/>
            <a:chOff x="2110" y="5929"/>
            <a:chExt cx="5278" cy="4674"/>
          </a:xfrm>
        </p:grpSpPr>
        <p:sp>
          <p:nvSpPr>
            <p:cNvPr id="10" name="Freeform 6"/>
            <p:cNvSpPr/>
            <p:nvPr/>
          </p:nvSpPr>
          <p:spPr bwMode="auto">
            <a:xfrm>
              <a:off x="2227" y="5929"/>
              <a:ext cx="5082" cy="4674"/>
            </a:xfrm>
            <a:custGeom>
              <a:avLst/>
              <a:gdLst>
                <a:gd name="T0" fmla="*/ 1062 w 1230"/>
                <a:gd name="T1" fmla="*/ 275 h 1230"/>
                <a:gd name="T2" fmla="*/ 1082 w 1230"/>
                <a:gd name="T3" fmla="*/ 149 h 1230"/>
                <a:gd name="T4" fmla="*/ 956 w 1230"/>
                <a:gd name="T5" fmla="*/ 168 h 1230"/>
                <a:gd name="T6" fmla="*/ 219 w 1230"/>
                <a:gd name="T7" fmla="*/ 218 h 1230"/>
                <a:gd name="T8" fmla="*/ 219 w 1230"/>
                <a:gd name="T9" fmla="*/ 1011 h 1230"/>
                <a:gd name="T10" fmla="*/ 1013 w 1230"/>
                <a:gd name="T11" fmla="*/ 1011 h 1230"/>
                <a:gd name="T12" fmla="*/ 1062 w 1230"/>
                <a:gd name="T13" fmla="*/ 275 h 1230"/>
              </a:gdLst>
              <a:ahLst/>
              <a:cxnLst>
                <a:cxn ang="0">
                  <a:pos x="T0" y="T1"/>
                </a:cxn>
                <a:cxn ang="0">
                  <a:pos x="T2" y="T3"/>
                </a:cxn>
                <a:cxn ang="0">
                  <a:pos x="T4" y="T5"/>
                </a:cxn>
                <a:cxn ang="0">
                  <a:pos x="T6" y="T7"/>
                </a:cxn>
                <a:cxn ang="0">
                  <a:pos x="T8" y="T9"/>
                </a:cxn>
                <a:cxn ang="0">
                  <a:pos x="T10" y="T11"/>
                </a:cxn>
                <a:cxn ang="0">
                  <a:pos x="T12" y="T13"/>
                </a:cxn>
              </a:cxnLst>
              <a:rect l="0" t="0" r="r" b="b"/>
              <a:pathLst>
                <a:path w="1230" h="1230">
                  <a:moveTo>
                    <a:pt x="1062" y="275"/>
                  </a:moveTo>
                  <a:cubicBezTo>
                    <a:pt x="1082" y="149"/>
                    <a:pt x="1082" y="149"/>
                    <a:pt x="1082" y="149"/>
                  </a:cubicBezTo>
                  <a:cubicBezTo>
                    <a:pt x="956" y="168"/>
                    <a:pt x="956" y="168"/>
                    <a:pt x="956" y="168"/>
                  </a:cubicBezTo>
                  <a:cubicBezTo>
                    <a:pt x="736" y="0"/>
                    <a:pt x="420" y="17"/>
                    <a:pt x="219" y="218"/>
                  </a:cubicBezTo>
                  <a:cubicBezTo>
                    <a:pt x="0" y="437"/>
                    <a:pt x="0" y="792"/>
                    <a:pt x="219" y="1011"/>
                  </a:cubicBezTo>
                  <a:cubicBezTo>
                    <a:pt x="438" y="1230"/>
                    <a:pt x="794" y="1230"/>
                    <a:pt x="1013" y="1011"/>
                  </a:cubicBezTo>
                  <a:cubicBezTo>
                    <a:pt x="1214" y="810"/>
                    <a:pt x="1230" y="495"/>
                    <a:pt x="1062" y="275"/>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2110" y="7401"/>
              <a:ext cx="5278" cy="2216"/>
              <a:chOff x="2110" y="7401"/>
              <a:chExt cx="5278" cy="2216"/>
            </a:xfrm>
          </p:grpSpPr>
          <p:sp>
            <p:nvSpPr>
              <p:cNvPr id="22" name="矩形 21"/>
              <p:cNvSpPr/>
              <p:nvPr/>
            </p:nvSpPr>
            <p:spPr>
              <a:xfrm rot="19920000">
                <a:off x="2110" y="7401"/>
                <a:ext cx="5278" cy="1661"/>
              </a:xfrm>
              <a:prstGeom prst="rect">
                <a:avLst/>
              </a:prstGeom>
            </p:spPr>
            <p:txBody>
              <a:bodyPr wrap="square">
                <a:spAutoFit/>
              </a:bodyPr>
              <a:lstStyle/>
              <a:p>
                <a:pPr algn="ctr"/>
                <a:r>
                  <a:rPr lang="en-US" altLang="zh-CN" sz="2400" b="1" dirty="0">
                    <a:solidFill>
                      <a:schemeClr val="bg1"/>
                    </a:solidFill>
                    <a:latin typeface="Times New Roman" panose="02020603050405020304" pitchFamily="18" charset="0"/>
                    <a:cs typeface="Times New Roman" panose="02020603050405020304" pitchFamily="18" charset="0"/>
                    <a:sym typeface="+mn-ea"/>
                  </a:rPr>
                  <a:t>13,000 + </a:t>
                </a:r>
                <a:r>
                  <a:rPr lang="en-US" altLang="zh-CN" sz="2400" dirty="0">
                    <a:solidFill>
                      <a:schemeClr val="bg1"/>
                    </a:solidFill>
                    <a:latin typeface="Times New Roman" panose="02020603050405020304" pitchFamily="18" charset="0"/>
                    <a:cs typeface="Times New Roman" panose="02020603050405020304" pitchFamily="18" charset="0"/>
                    <a:sym typeface="+mn-ea"/>
                  </a:rPr>
                  <a:t>faculty</a:t>
                </a:r>
                <a:endParaRPr lang="en-US" altLang="zh-CN" sz="2800" dirty="0">
                  <a:solidFill>
                    <a:schemeClr val="bg1"/>
                  </a:solidFill>
                  <a:latin typeface="Times New Roman" panose="02020603050405020304" pitchFamily="18" charset="0"/>
                  <a:ea typeface="方正姚体" panose="02010601030101010101" pitchFamily="2" charset="-122"/>
                  <a:cs typeface="Times New Roman" panose="02020603050405020304" pitchFamily="18" charset="0"/>
                  <a:sym typeface="+mn-ea"/>
                </a:endParaRPr>
              </a:p>
              <a:p>
                <a:pPr algn="ctr"/>
                <a:r>
                  <a:rPr lang="zh-CN" altLang="en-US" dirty="0">
                    <a:solidFill>
                      <a:srgbClr val="FFFFFF"/>
                    </a:solidFill>
                    <a:latin typeface="Times New Roman" panose="02020603050405020304" pitchFamily="18" charset="0"/>
                    <a:cs typeface="Times New Roman" panose="02020603050405020304" pitchFamily="18" charset="0"/>
                    <a:sym typeface="+mn-ea"/>
                  </a:rPr>
                  <a:t>（</a:t>
                </a:r>
                <a:r>
                  <a:rPr lang="en-US" altLang="zh-CN" dirty="0">
                    <a:solidFill>
                      <a:srgbClr val="FFFFFF"/>
                    </a:solidFill>
                    <a:latin typeface="Times New Roman" panose="02020603050405020304" pitchFamily="18" charset="0"/>
                    <a:cs typeface="Times New Roman" panose="02020603050405020304" pitchFamily="18" charset="0"/>
                    <a:sym typeface="+mn-ea"/>
                  </a:rPr>
                  <a:t>affiliated hospitals included)</a:t>
                </a:r>
              </a:p>
              <a:p>
                <a:pPr algn="ctr"/>
                <a:r>
                  <a:rPr lang="zh-CN" altLang="en-US" sz="2400" dirty="0">
                    <a:solidFill>
                      <a:srgbClr val="FFFFFF"/>
                    </a:solidFill>
                    <a:latin typeface="Times New Roman" panose="02020603050405020304" pitchFamily="18" charset="0"/>
                    <a:cs typeface="Times New Roman" panose="02020603050405020304" pitchFamily="18" charset="0"/>
                    <a:sym typeface="+mn-ea"/>
                  </a:rPr>
                  <a:t>教职医护员工</a:t>
                </a:r>
                <a:endParaRPr lang="en-US" altLang="zh-CN" sz="2400" dirty="0">
                  <a:solidFill>
                    <a:srgbClr val="FFFFFF"/>
                  </a:solidFill>
                  <a:latin typeface="Times New Roman" panose="02020603050405020304" pitchFamily="18" charset="0"/>
                  <a:cs typeface="Times New Roman" panose="02020603050405020304" pitchFamily="18" charset="0"/>
                  <a:sym typeface="+mn-ea"/>
                </a:endParaRPr>
              </a:p>
            </p:txBody>
          </p:sp>
          <p:grpSp>
            <p:nvGrpSpPr>
              <p:cNvPr id="8" name="组合 7"/>
              <p:cNvGrpSpPr/>
              <p:nvPr/>
            </p:nvGrpSpPr>
            <p:grpSpPr>
              <a:xfrm>
                <a:off x="5239" y="9161"/>
                <a:ext cx="502" cy="456"/>
                <a:chOff x="3357814" y="4080206"/>
                <a:chExt cx="490600" cy="445459"/>
              </a:xfrm>
              <a:solidFill>
                <a:srgbClr val="FEFEFE"/>
              </a:solidFill>
            </p:grpSpPr>
            <p:sp>
              <p:nvSpPr>
                <p:cNvPr id="30" name="Oval 131"/>
                <p:cNvSpPr>
                  <a:spLocks noChangeArrowheads="1"/>
                </p:cNvSpPr>
                <p:nvPr/>
              </p:nvSpPr>
              <p:spPr bwMode="auto">
                <a:xfrm>
                  <a:off x="3369262" y="4080206"/>
                  <a:ext cx="220771" cy="2237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31" name="Freeform 134"/>
                <p:cNvSpPr/>
                <p:nvPr/>
              </p:nvSpPr>
              <p:spPr bwMode="auto">
                <a:xfrm rot="19920000">
                  <a:off x="3357814" y="4312354"/>
                  <a:ext cx="490600" cy="213311"/>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grpSp>
      <p:grpSp>
        <p:nvGrpSpPr>
          <p:cNvPr id="2" name="组合 1"/>
          <p:cNvGrpSpPr/>
          <p:nvPr/>
        </p:nvGrpSpPr>
        <p:grpSpPr>
          <a:xfrm>
            <a:off x="1909979" y="3555365"/>
            <a:ext cx="3576955" cy="3302635"/>
            <a:chOff x="45" y="2718"/>
            <a:chExt cx="5633" cy="5201"/>
          </a:xfrm>
        </p:grpSpPr>
        <p:grpSp>
          <p:nvGrpSpPr>
            <p:cNvPr id="16" name="组合 15"/>
            <p:cNvGrpSpPr/>
            <p:nvPr/>
          </p:nvGrpSpPr>
          <p:grpSpPr>
            <a:xfrm>
              <a:off x="45" y="2718"/>
              <a:ext cx="5633" cy="5201"/>
              <a:chOff x="-63" y="2763"/>
              <a:chExt cx="5375" cy="4595"/>
            </a:xfrm>
          </p:grpSpPr>
          <p:sp>
            <p:nvSpPr>
              <p:cNvPr id="11" name="Freeform 7"/>
              <p:cNvSpPr/>
              <p:nvPr/>
            </p:nvSpPr>
            <p:spPr bwMode="auto">
              <a:xfrm>
                <a:off x="-63" y="2763"/>
                <a:ext cx="5350" cy="4595"/>
              </a:xfrm>
              <a:custGeom>
                <a:avLst/>
                <a:gdLst>
                  <a:gd name="T0" fmla="*/ 778 w 1011"/>
                  <a:gd name="T1" fmla="*/ 880 h 1011"/>
                  <a:gd name="T2" fmla="*/ 899 w 1011"/>
                  <a:gd name="T3" fmla="*/ 898 h 1011"/>
                  <a:gd name="T4" fmla="*/ 880 w 1011"/>
                  <a:gd name="T5" fmla="*/ 777 h 1011"/>
                  <a:gd name="T6" fmla="*/ 833 w 1011"/>
                  <a:gd name="T7" fmla="*/ 180 h 1011"/>
                  <a:gd name="T8" fmla="*/ 181 w 1011"/>
                  <a:gd name="T9" fmla="*/ 180 h 1011"/>
                  <a:gd name="T10" fmla="*/ 181 w 1011"/>
                  <a:gd name="T11" fmla="*/ 833 h 1011"/>
                  <a:gd name="T12" fmla="*/ 778 w 1011"/>
                  <a:gd name="T13" fmla="*/ 880 h 1011"/>
                </a:gdLst>
                <a:ahLst/>
                <a:cxnLst>
                  <a:cxn ang="0">
                    <a:pos x="T0" y="T1"/>
                  </a:cxn>
                  <a:cxn ang="0">
                    <a:pos x="T2" y="T3"/>
                  </a:cxn>
                  <a:cxn ang="0">
                    <a:pos x="T4" y="T5"/>
                  </a:cxn>
                  <a:cxn ang="0">
                    <a:pos x="T6" y="T7"/>
                  </a:cxn>
                  <a:cxn ang="0">
                    <a:pos x="T8" y="T9"/>
                  </a:cxn>
                  <a:cxn ang="0">
                    <a:pos x="T10" y="T11"/>
                  </a:cxn>
                  <a:cxn ang="0">
                    <a:pos x="T12" y="T13"/>
                  </a:cxn>
                </a:cxnLst>
                <a:rect l="0" t="0" r="r" b="b"/>
                <a:pathLst>
                  <a:path w="1011" h="1011">
                    <a:moveTo>
                      <a:pt x="778" y="880"/>
                    </a:moveTo>
                    <a:cubicBezTo>
                      <a:pt x="899" y="898"/>
                      <a:pt x="899" y="898"/>
                      <a:pt x="899" y="898"/>
                    </a:cubicBezTo>
                    <a:cubicBezTo>
                      <a:pt x="880" y="777"/>
                      <a:pt x="880" y="777"/>
                      <a:pt x="880" y="777"/>
                    </a:cubicBezTo>
                    <a:cubicBezTo>
                      <a:pt x="1011" y="597"/>
                      <a:pt x="996" y="343"/>
                      <a:pt x="833" y="180"/>
                    </a:cubicBezTo>
                    <a:cubicBezTo>
                      <a:pt x="653" y="0"/>
                      <a:pt x="361" y="0"/>
                      <a:pt x="181" y="180"/>
                    </a:cubicBezTo>
                    <a:cubicBezTo>
                      <a:pt x="0" y="360"/>
                      <a:pt x="0" y="652"/>
                      <a:pt x="181" y="833"/>
                    </a:cubicBezTo>
                    <a:cubicBezTo>
                      <a:pt x="343" y="995"/>
                      <a:pt x="597" y="1011"/>
                      <a:pt x="778" y="880"/>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Times New Roman" panose="02020603050405020304" pitchFamily="18" charset="0"/>
                  <a:cs typeface="Times New Roman" panose="02020603050405020304" pitchFamily="18" charset="0"/>
                </a:endParaRPr>
              </a:p>
            </p:txBody>
          </p:sp>
          <p:sp>
            <p:nvSpPr>
              <p:cNvPr id="27" name="矩形 26"/>
              <p:cNvSpPr/>
              <p:nvPr/>
            </p:nvSpPr>
            <p:spPr>
              <a:xfrm>
                <a:off x="-63" y="3702"/>
                <a:ext cx="5375" cy="2997"/>
              </a:xfrm>
              <a:prstGeom prst="rect">
                <a:avLst/>
              </a:prstGeom>
            </p:spPr>
            <p:txBody>
              <a:bodyPr wrap="square" rtlCol="0">
                <a:spAutoFit/>
              </a:bodyPr>
              <a:lstStyle/>
              <a:p>
                <a:pPr lvl="0" algn="ctr"/>
                <a:r>
                  <a:rPr lang="en-US" altLang="zh-CN" sz="2800" dirty="0">
                    <a:solidFill>
                      <a:schemeClr val="bg1"/>
                    </a:solidFill>
                    <a:latin typeface="Times New Roman" panose="02020603050405020304" pitchFamily="18" charset="0"/>
                    <a:cs typeface="Times New Roman" panose="02020603050405020304" pitchFamily="18" charset="0"/>
                    <a:sym typeface="+mn-ea"/>
                  </a:rPr>
                  <a:t> </a:t>
                </a:r>
                <a:r>
                  <a:rPr lang="en-US" altLang="zh-CN" sz="2800" b="1" dirty="0">
                    <a:solidFill>
                      <a:schemeClr val="bg1"/>
                    </a:solidFill>
                    <a:latin typeface="Times New Roman" panose="02020603050405020304" pitchFamily="18" charset="0"/>
                    <a:cs typeface="Times New Roman" panose="02020603050405020304" pitchFamily="18" charset="0"/>
                    <a:sym typeface="+mn-ea"/>
                  </a:rPr>
                  <a:t>1,600+</a:t>
                </a:r>
                <a:r>
                  <a:rPr lang="en-US" altLang="zh-CN" sz="2200" dirty="0">
                    <a:solidFill>
                      <a:schemeClr val="bg1"/>
                    </a:solidFill>
                    <a:latin typeface="Times New Roman" panose="02020603050405020304" pitchFamily="18" charset="0"/>
                    <a:cs typeface="Times New Roman" panose="02020603050405020304" pitchFamily="18" charset="0"/>
                    <a:sym typeface="+mn-ea"/>
                  </a:rPr>
                  <a:t>full-ti</a:t>
                </a:r>
                <a:r>
                  <a:rPr lang="en-US" altLang="zh-CN" sz="2200" i="1" dirty="0">
                    <a:solidFill>
                      <a:schemeClr val="bg1"/>
                    </a:solidFill>
                    <a:latin typeface="Times New Roman" panose="02020603050405020304" pitchFamily="18" charset="0"/>
                    <a:cs typeface="Times New Roman" panose="02020603050405020304" pitchFamily="18" charset="0"/>
                    <a:sym typeface="+mn-ea"/>
                  </a:rPr>
                  <a:t>me</a:t>
                </a:r>
                <a:r>
                  <a:rPr lang="en-US" altLang="zh-CN" sz="2200" dirty="0">
                    <a:solidFill>
                      <a:schemeClr val="bg1"/>
                    </a:solidFill>
                    <a:latin typeface="Times New Roman" panose="02020603050405020304" pitchFamily="18" charset="0"/>
                    <a:cs typeface="Times New Roman" panose="02020603050405020304" pitchFamily="18" charset="0"/>
                    <a:sym typeface="+mn-ea"/>
                  </a:rPr>
                  <a:t> teachers</a:t>
                </a:r>
              </a:p>
              <a:p>
                <a:pPr lvl="0" algn="ctr"/>
                <a:r>
                  <a:rPr lang="zh-CN" altLang="en-US" dirty="0">
                    <a:solidFill>
                      <a:schemeClr val="bg1"/>
                    </a:solidFill>
                    <a:latin typeface="Times New Roman" panose="02020603050405020304" pitchFamily="18" charset="0"/>
                    <a:cs typeface="Times New Roman" panose="02020603050405020304" pitchFamily="18" charset="0"/>
                    <a:sym typeface="+mn-ea"/>
                  </a:rPr>
                  <a:t>专任教师</a:t>
                </a:r>
                <a:endParaRPr lang="en-US" altLang="zh-CN" dirty="0">
                  <a:solidFill>
                    <a:schemeClr val="bg1"/>
                  </a:solidFill>
                  <a:latin typeface="Times New Roman" panose="02020603050405020304" pitchFamily="18" charset="0"/>
                  <a:cs typeface="Times New Roman" panose="02020603050405020304" pitchFamily="18" charset="0"/>
                  <a:sym typeface="+mn-ea"/>
                </a:endParaRPr>
              </a:p>
              <a:p>
                <a:pPr lvl="0" algn="ctr"/>
                <a:r>
                  <a:rPr lang="en-US" altLang="zh-CN" sz="2200" dirty="0">
                    <a:solidFill>
                      <a:schemeClr val="bg1"/>
                    </a:solidFill>
                    <a:latin typeface="Times New Roman" panose="02020603050405020304" pitchFamily="18" charset="0"/>
                    <a:cs typeface="Times New Roman" panose="02020603050405020304" pitchFamily="18" charset="0"/>
                    <a:sym typeface="+mn-ea"/>
                  </a:rPr>
                  <a:t>Doctoral degrees</a:t>
                </a:r>
                <a:r>
                  <a:rPr lang="zh-CN" altLang="en-US" sz="2200" dirty="0">
                    <a:solidFill>
                      <a:schemeClr val="bg1"/>
                    </a:solidFill>
                    <a:latin typeface="Times New Roman" panose="02020603050405020304" pitchFamily="18" charset="0"/>
                    <a:cs typeface="Times New Roman" panose="02020603050405020304" pitchFamily="18" charset="0"/>
                    <a:sym typeface="+mn-ea"/>
                  </a:rPr>
                  <a:t>博士学位</a:t>
                </a:r>
                <a:r>
                  <a:rPr lang="en-US" altLang="zh-CN" sz="2200" dirty="0">
                    <a:solidFill>
                      <a:schemeClr val="bg1"/>
                    </a:solidFill>
                    <a:latin typeface="Times New Roman" panose="02020603050405020304" pitchFamily="18" charset="0"/>
                    <a:cs typeface="Times New Roman" panose="02020603050405020304" pitchFamily="18" charset="0"/>
                    <a:sym typeface="+mn-ea"/>
                  </a:rPr>
                  <a:t>: </a:t>
                </a:r>
                <a:r>
                  <a:rPr lang="en-US" altLang="zh-CN" sz="2200" b="1" dirty="0">
                    <a:solidFill>
                      <a:schemeClr val="bg1"/>
                    </a:solidFill>
                    <a:latin typeface="Times New Roman" panose="02020603050405020304" pitchFamily="18" charset="0"/>
                    <a:cs typeface="Times New Roman" panose="02020603050405020304" pitchFamily="18" charset="0"/>
                    <a:sym typeface="+mn-ea"/>
                  </a:rPr>
                  <a:t>56% </a:t>
                </a:r>
              </a:p>
              <a:p>
                <a:pPr lvl="0" algn="ctr"/>
                <a:r>
                  <a:rPr lang="en-US" altLang="zh-CN" sz="2200" dirty="0">
                    <a:solidFill>
                      <a:schemeClr val="bg1"/>
                    </a:solidFill>
                    <a:latin typeface="Times New Roman" panose="02020603050405020304" pitchFamily="18" charset="0"/>
                    <a:cs typeface="Times New Roman" panose="02020603050405020304" pitchFamily="18" charset="0"/>
                    <a:sym typeface="+mn-ea"/>
                  </a:rPr>
                  <a:t>Senior titles</a:t>
                </a:r>
                <a:r>
                  <a:rPr lang="zh-CN" altLang="en-US" sz="2200" dirty="0">
                    <a:solidFill>
                      <a:schemeClr val="bg1"/>
                    </a:solidFill>
                    <a:latin typeface="Times New Roman" panose="02020603050405020304" pitchFamily="18" charset="0"/>
                    <a:cs typeface="Times New Roman" panose="02020603050405020304" pitchFamily="18" charset="0"/>
                    <a:sym typeface="+mn-ea"/>
                  </a:rPr>
                  <a:t>高级职称</a:t>
                </a:r>
                <a:r>
                  <a:rPr lang="en-US" altLang="zh-CN" sz="2200" dirty="0">
                    <a:solidFill>
                      <a:schemeClr val="bg1"/>
                    </a:solidFill>
                    <a:latin typeface="Times New Roman" panose="02020603050405020304" pitchFamily="18" charset="0"/>
                    <a:cs typeface="Times New Roman" panose="02020603050405020304" pitchFamily="18" charset="0"/>
                    <a:sym typeface="+mn-ea"/>
                  </a:rPr>
                  <a:t>: </a:t>
                </a:r>
              </a:p>
              <a:p>
                <a:pPr lvl="0" algn="ctr"/>
                <a:r>
                  <a:rPr lang="en-US" altLang="zh-CN" sz="2200" b="1" dirty="0">
                    <a:solidFill>
                      <a:schemeClr val="bg1"/>
                    </a:solidFill>
                    <a:latin typeface="Times New Roman" panose="02020603050405020304" pitchFamily="18" charset="0"/>
                    <a:cs typeface="Times New Roman" panose="02020603050405020304" pitchFamily="18" charset="0"/>
                    <a:sym typeface="+mn-ea"/>
                  </a:rPr>
                  <a:t>69% </a:t>
                </a:r>
              </a:p>
            </p:txBody>
          </p:sp>
        </p:grpSp>
        <p:grpSp>
          <p:nvGrpSpPr>
            <p:cNvPr id="20" name="组合 19"/>
            <p:cNvGrpSpPr/>
            <p:nvPr/>
          </p:nvGrpSpPr>
          <p:grpSpPr>
            <a:xfrm>
              <a:off x="2610" y="7055"/>
              <a:ext cx="502" cy="470"/>
              <a:chOff x="2467717" y="5235950"/>
              <a:chExt cx="490600" cy="459544"/>
            </a:xfrm>
            <a:solidFill>
              <a:srgbClr val="FEFEFE"/>
            </a:solidFill>
          </p:grpSpPr>
          <p:sp>
            <p:nvSpPr>
              <p:cNvPr id="21" name="Oval 131"/>
              <p:cNvSpPr>
                <a:spLocks noChangeArrowheads="1"/>
              </p:cNvSpPr>
              <p:nvPr/>
            </p:nvSpPr>
            <p:spPr bwMode="auto">
              <a:xfrm>
                <a:off x="2602631" y="5235950"/>
                <a:ext cx="220771" cy="22361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23" name="Freeform 134"/>
              <p:cNvSpPr/>
              <p:nvPr/>
            </p:nvSpPr>
            <p:spPr bwMode="auto">
              <a:xfrm>
                <a:off x="2467717" y="5482292"/>
                <a:ext cx="490600" cy="213202"/>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Times New Roman" panose="02020603050405020304" pitchFamily="18" charset="0"/>
                  <a:cs typeface="Times New Roman" panose="02020603050405020304" pitchFamily="18" charset="0"/>
                </a:endParaRPr>
              </a:p>
            </p:txBody>
          </p:sp>
        </p:grpSp>
      </p:grpSp>
      <p:pic>
        <p:nvPicPr>
          <p:cNvPr id="4" name="图片 3"/>
          <p:cNvPicPr>
            <a:picLocks noChangeAspect="1"/>
          </p:cNvPicPr>
          <p:nvPr/>
        </p:nvPicPr>
        <p:blipFill>
          <a:blip r:embed="rId5"/>
          <a:srcRect t="4790" r="8385" b="22988"/>
          <a:stretch>
            <a:fillRect/>
          </a:stretch>
        </p:blipFill>
        <p:spPr>
          <a:xfrm>
            <a:off x="6786880" y="951865"/>
            <a:ext cx="4816475" cy="2818130"/>
          </a:xfrm>
          <a:prstGeom prst="rect">
            <a:avLst/>
          </a:prstGeom>
        </p:spPr>
      </p:pic>
      <p:sp>
        <p:nvSpPr>
          <p:cNvPr id="14" name="文本框 13"/>
          <p:cNvSpPr txBox="1"/>
          <p:nvPr/>
        </p:nvSpPr>
        <p:spPr>
          <a:xfrm>
            <a:off x="11242675" y="6344920"/>
            <a:ext cx="838200" cy="398780"/>
          </a:xfrm>
          <a:prstGeom prst="rect">
            <a:avLst/>
          </a:prstGeom>
          <a:noFill/>
        </p:spPr>
        <p:txBody>
          <a:bodyPr wrap="square" rtlCol="0">
            <a:spAutoFit/>
          </a:bodyPr>
          <a:lstStyle/>
          <a:p>
            <a:r>
              <a:rPr lang="en-US" altLang="zh-CN" sz="2000" dirty="0">
                <a:solidFill>
                  <a:schemeClr val="tx2"/>
                </a:solidFill>
                <a:effectLst>
                  <a:outerShdw blurRad="50800" dist="25400" dir="2700000" algn="tl" rotWithShape="0">
                    <a:prstClr val="black">
                      <a:alpha val="40000"/>
                    </a:prstClr>
                  </a:outerShdw>
                </a:effectLst>
                <a:latin typeface="Impact" panose="020B0806030902050204" pitchFamily="34" charset="0"/>
                <a:sym typeface="+mn-ea"/>
              </a:rPr>
              <a:t>FJMU</a:t>
            </a:r>
          </a:p>
        </p:txBody>
      </p:sp>
      <p:sp>
        <p:nvSpPr>
          <p:cNvPr id="25" name="Freeform 6">
            <a:extLst>
              <a:ext uri="{FF2B5EF4-FFF2-40B4-BE49-F238E27FC236}">
                <a16:creationId xmlns:a16="http://schemas.microsoft.com/office/drawing/2014/main" id="{B7FE5CD2-BFAB-423C-B950-79263B8F5BB5}"/>
              </a:ext>
            </a:extLst>
          </p:cNvPr>
          <p:cNvSpPr/>
          <p:nvPr/>
        </p:nvSpPr>
        <p:spPr bwMode="auto">
          <a:xfrm rot="5400000">
            <a:off x="3405030" y="807617"/>
            <a:ext cx="3227070" cy="3117850"/>
          </a:xfrm>
          <a:custGeom>
            <a:avLst/>
            <a:gdLst>
              <a:gd name="T0" fmla="*/ 1062 w 1230"/>
              <a:gd name="T1" fmla="*/ 275 h 1230"/>
              <a:gd name="T2" fmla="*/ 1082 w 1230"/>
              <a:gd name="T3" fmla="*/ 149 h 1230"/>
              <a:gd name="T4" fmla="*/ 956 w 1230"/>
              <a:gd name="T5" fmla="*/ 168 h 1230"/>
              <a:gd name="T6" fmla="*/ 219 w 1230"/>
              <a:gd name="T7" fmla="*/ 218 h 1230"/>
              <a:gd name="T8" fmla="*/ 219 w 1230"/>
              <a:gd name="T9" fmla="*/ 1011 h 1230"/>
              <a:gd name="T10" fmla="*/ 1013 w 1230"/>
              <a:gd name="T11" fmla="*/ 1011 h 1230"/>
              <a:gd name="T12" fmla="*/ 1062 w 1230"/>
              <a:gd name="T13" fmla="*/ 275 h 1230"/>
            </a:gdLst>
            <a:ahLst/>
            <a:cxnLst>
              <a:cxn ang="0">
                <a:pos x="T0" y="T1"/>
              </a:cxn>
              <a:cxn ang="0">
                <a:pos x="T2" y="T3"/>
              </a:cxn>
              <a:cxn ang="0">
                <a:pos x="T4" y="T5"/>
              </a:cxn>
              <a:cxn ang="0">
                <a:pos x="T6" y="T7"/>
              </a:cxn>
              <a:cxn ang="0">
                <a:pos x="T8" y="T9"/>
              </a:cxn>
              <a:cxn ang="0">
                <a:pos x="T10" y="T11"/>
              </a:cxn>
              <a:cxn ang="0">
                <a:pos x="T12" y="T13"/>
              </a:cxn>
            </a:cxnLst>
            <a:rect l="0" t="0" r="r" b="b"/>
            <a:pathLst>
              <a:path w="1230" h="1230">
                <a:moveTo>
                  <a:pt x="1062" y="275"/>
                </a:moveTo>
                <a:cubicBezTo>
                  <a:pt x="1082" y="149"/>
                  <a:pt x="1082" y="149"/>
                  <a:pt x="1082" y="149"/>
                </a:cubicBezTo>
                <a:cubicBezTo>
                  <a:pt x="956" y="168"/>
                  <a:pt x="956" y="168"/>
                  <a:pt x="956" y="168"/>
                </a:cubicBezTo>
                <a:cubicBezTo>
                  <a:pt x="736" y="0"/>
                  <a:pt x="420" y="17"/>
                  <a:pt x="219" y="218"/>
                </a:cubicBezTo>
                <a:cubicBezTo>
                  <a:pt x="0" y="437"/>
                  <a:pt x="0" y="792"/>
                  <a:pt x="219" y="1011"/>
                </a:cubicBezTo>
                <a:cubicBezTo>
                  <a:pt x="438" y="1230"/>
                  <a:pt x="794" y="1230"/>
                  <a:pt x="1013" y="1011"/>
                </a:cubicBezTo>
                <a:cubicBezTo>
                  <a:pt x="1214" y="810"/>
                  <a:pt x="1230" y="495"/>
                  <a:pt x="1062" y="275"/>
                </a:cubicBezTo>
                <a:close/>
              </a:path>
            </a:pathLst>
          </a:custGeom>
          <a:gradFill>
            <a:gsLst>
              <a:gs pos="0">
                <a:srgbClr val="0F2437"/>
              </a:gs>
              <a:gs pos="100000">
                <a:srgbClr val="284D7A"/>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A59F2B2-D952-467F-9012-FCBF986D96CE}"/>
              </a:ext>
            </a:extLst>
          </p:cNvPr>
          <p:cNvSpPr/>
          <p:nvPr/>
        </p:nvSpPr>
        <p:spPr>
          <a:xfrm>
            <a:off x="3252584" y="2375629"/>
            <a:ext cx="3351322" cy="830997"/>
          </a:xfrm>
          <a:prstGeom prst="rect">
            <a:avLst/>
          </a:prstGeom>
        </p:spPr>
        <p:txBody>
          <a:bodyPr wrap="square">
            <a:spAutoFit/>
          </a:bodyPr>
          <a:lstStyle/>
          <a:p>
            <a:pPr algn="ctr"/>
            <a:r>
              <a:rPr lang="en-US" altLang="zh-CN" sz="2400" dirty="0">
                <a:solidFill>
                  <a:srgbClr val="FFFFFF"/>
                </a:solidFill>
                <a:latin typeface="Times New Roman" panose="02020603050405020304" pitchFamily="18" charset="0"/>
                <a:cs typeface="Times New Roman" panose="02020603050405020304" pitchFamily="18" charset="0"/>
                <a:sym typeface="+mn-ea"/>
              </a:rPr>
              <a:t>1,700+ master supervisors </a:t>
            </a:r>
          </a:p>
        </p:txBody>
      </p:sp>
      <p:sp>
        <p:nvSpPr>
          <p:cNvPr id="35" name="矩形 34">
            <a:extLst>
              <a:ext uri="{FF2B5EF4-FFF2-40B4-BE49-F238E27FC236}">
                <a16:creationId xmlns:a16="http://schemas.microsoft.com/office/drawing/2014/main" id="{F2B6002E-C26F-4874-A700-ADDA5AB7D5F9}"/>
              </a:ext>
            </a:extLst>
          </p:cNvPr>
          <p:cNvSpPr/>
          <p:nvPr/>
        </p:nvSpPr>
        <p:spPr>
          <a:xfrm>
            <a:off x="3605801" y="1422243"/>
            <a:ext cx="2762299" cy="830997"/>
          </a:xfrm>
          <a:prstGeom prst="rect">
            <a:avLst/>
          </a:prstGeom>
        </p:spPr>
        <p:txBody>
          <a:bodyPr wrap="square">
            <a:spAutoFit/>
          </a:bodyPr>
          <a:lstStyle/>
          <a:p>
            <a:pPr algn="ctr"/>
            <a:r>
              <a:rPr lang="en-US" altLang="zh-CN" sz="2400" dirty="0">
                <a:solidFill>
                  <a:srgbClr val="FFFFFF"/>
                </a:solidFill>
                <a:latin typeface="Times New Roman" panose="02020603050405020304" pitchFamily="18" charset="0"/>
                <a:cs typeface="Times New Roman" panose="02020603050405020304" pitchFamily="18" charset="0"/>
                <a:sym typeface="+mn-ea"/>
              </a:rPr>
              <a:t>370+ doctoral supervisors </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DRjZGMyMGU2ZDI1YWFhYWI5ODc3NzRkYmE0NGVkZWEifQ=="/>
  <p:tag name="KSO_DOCER_TEMPLATE_OPEN_ONCE_MARK" val="1"/>
  <p:tag name="KSO_WPP_MARK_KEY" val="d20cb167-4693-49ec-b7e4-738181f2b3ee"/>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7"/>
  <p:tag name="KSO_WM_SLIDE_INDEX" val="17"/>
  <p:tag name="KSO_WM_SLIDE_ITEM_CNT" val="0"/>
  <p:tag name="KSO_WM_SLIDE_TYPE" val="text"/>
  <p:tag name="KSO_WM_BEAUTIFY_FLAG" val="#wm#"/>
  <p:tag name="KSO_WM_SPECIAL_SOURCE" val="bdnull"/>
</p:tagLst>
</file>

<file path=ppt/tags/tag1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9"/>
  <p:tag name="KSO_WM_SLIDE_INDEX" val="9"/>
  <p:tag name="KSO_WM_SLIDE_ITEM_CNT" val="0"/>
  <p:tag name="KSO_WM_SLIDE_TYPE" val="text"/>
  <p:tag name="KSO_WM_BEAUTIFY_FLAG" val="#wm#"/>
  <p:tag name="KSO_WM_SPECIAL_SOURCE" val="bdnull"/>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33"/>
  <p:tag name="KSO_WM_SLIDE_INDEX" val="33"/>
  <p:tag name="KSO_WM_SLIDE_ITEM_CNT" val="0"/>
  <p:tag name="KSO_WM_SLIDE_TYPE" val="text"/>
  <p:tag name="KSO_WM_BEAUTIFY_FLAG" val="#wm#"/>
  <p:tag name="KSO_WM_SPECIAL_SOURCE" val="bdnull"/>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1"/>
  <p:tag name="KSO_WM_SLIDE_INDEX" val="21"/>
  <p:tag name="KSO_WM_SLIDE_ITEM_CNT" val="0"/>
  <p:tag name="KSO_WM_SLIDE_TYPE" val="text"/>
  <p:tag name="KSO_WM_BEAUTIFY_FLAG" val="#wm#"/>
  <p:tag name="KSO_WM_SPECIAL_SOURCE" val="bdnull"/>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39"/>
  <p:tag name="KSO_WM_SLIDE_INDEX" val="39"/>
  <p:tag name="KSO_WM_SLIDE_ITEM_CNT" val="0"/>
  <p:tag name="KSO_WM_SLIDE_TYPE" val="text"/>
  <p:tag name="KSO_WM_BEAUTIFY_FLAG" val="#wm#"/>
  <p:tag name="KSO_WM_SPECIAL_SOURCE" val="bdnull"/>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6"/>
  <p:tag name="KSO_WM_SLIDE_INDEX" val="26"/>
  <p:tag name="KSO_WM_SLIDE_ITEM_CNT" val="0"/>
  <p:tag name="KSO_WM_SLIDE_TYPE" val="text"/>
  <p:tag name="KSO_WM_BEAUTIFY_FLAG" val="#wm#"/>
  <p:tag name="KSO_WM_SPECIAL_SOURCE" val="bdnull"/>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SPECIAL_SOURCE" val="bdnull"/>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5"/>
  <p:tag name="KSO_WM_SLIDE_INDEX" val="25"/>
  <p:tag name="KSO_WM_SLIDE_ITEM_CNT" val="0"/>
  <p:tag name="KSO_WM_SLIDE_TYPE" val="text"/>
  <p:tag name="KSO_WM_BEAUTIFY_FLAG" val="#wm#"/>
  <p:tag name="KSO_WM_SPECIAL_SOURCE" val="bdnull"/>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
  <p:tag name="KSO_WM_SLIDE_INDEX" val="2"/>
  <p:tag name="KSO_WM_SLIDE_ITEM_CNT" val="0"/>
  <p:tag name="KSO_WM_SLIDE_TYPE" val="text"/>
  <p:tag name="KSO_WM_BEAUTIFY_FLAG" val="#wm#"/>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3626"/>
</p:tagLst>
</file>

<file path=ppt/tags/tag2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6"/>
  <p:tag name="KSO_WM_SLIDE_INDEX" val="26"/>
  <p:tag name="KSO_WM_SLIDE_ITEM_CNT" val="0"/>
  <p:tag name="KSO_WM_SLIDE_TYPE" val="text"/>
  <p:tag name="KSO_WM_BEAUTIFY_FLAG" val="#wm#"/>
  <p:tag name="KSO_WM_SPECIAL_SOURCE" val="bdnull"/>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6"/>
  <p:tag name="KSO_WM_SLIDE_INDEX" val="26"/>
  <p:tag name="KSO_WM_SLIDE_ITEM_CNT" val="0"/>
  <p:tag name="KSO_WM_SLIDE_TYPE" val="text"/>
  <p:tag name="KSO_WM_BEAUTIFY_FLAG" val="#wm#"/>
  <p:tag name="KSO_WM_SPECIAL_SOURCE" val="bdnull"/>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6"/>
  <p:tag name="KSO_WM_SLIDE_INDEX" val="26"/>
  <p:tag name="KSO_WM_SLIDE_ITEM_CNT" val="0"/>
  <p:tag name="KSO_WM_SLIDE_TYPE" val="text"/>
  <p:tag name="KSO_WM_BEAUTIFY_FLAG" val="#wm#"/>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b6ebdf03-a589-4785-a201-feb30e7850ab}"/>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6"/>
  <p:tag name="KSO_WM_SLIDE_INDEX" val="26"/>
  <p:tag name="KSO_WM_SLIDE_ITEM_CNT" val="0"/>
  <p:tag name="KSO_WM_SLIDE_TYPE" val="text"/>
  <p:tag name="KSO_WM_BEAUTIFY_FLAG" val="#wm#"/>
  <p:tag name="KSO_WM_SPECIAL_SOURCE" val="bdnull"/>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6"/>
  <p:tag name="KSO_WM_SLIDE_INDEX" val="26"/>
  <p:tag name="KSO_WM_SLIDE_ITEM_CNT" val="0"/>
  <p:tag name="KSO_WM_SLIDE_TYPE" val="text"/>
  <p:tag name="KSO_WM_BEAUTIFY_FLAG" val="#wm#"/>
  <p:tag name="KSO_WM_SPECIAL_SOURCE" val="bdnull"/>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SPECIAL_SOURCE" val="bdnull"/>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3626"/>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12"/>
  <p:tag name="KSO_WM_SLIDE_INDEX" val="12"/>
  <p:tag name="KSO_WM_SLIDE_ITEM_CNT" val="0"/>
  <p:tag name="KSO_WM_SLIDE_TYPE" val="text"/>
  <p:tag name="KSO_WM_BEAUTIFY_FLAG" val="#wm#"/>
  <p:tag name="KSO_WM_SPECIAL_SOURCE" val="bdnull"/>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TEMPLATE_THUMBS_INDEX" val="1、2、5、6、7、10、13、15、17、23、26、28、34、41"/>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41"/>
  <p:tag name="KSO_WM_SLIDE_INDEX" val="41"/>
  <p:tag name="KSO_WM_SLIDE_ITEM_CNT" val="0"/>
  <p:tag name="KSO_WM_SLIDE_TYPE" val="endPage"/>
  <p:tag name="KSO_WM_BEAUTIFY_FLAG" val="#wm#"/>
  <p:tag name="KSO_WM_SPECIAL_SOURCE" val="bdnull"/>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41"/>
  <p:tag name="KSO_WM_SLIDE_INDEX" val="41"/>
  <p:tag name="KSO_WM_SLIDE_ITEM_CNT" val="0"/>
  <p:tag name="KSO_WM_SLIDE_TYPE" val="endPage"/>
  <p:tag name="KSO_WM_BEAUTIFY_FLAG" val="#wm#"/>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setag"/>
  <p:tag name="KSO_WM_TEMPLATE_INDEX" val="20163626"/>
  <p:tag name="KSO_WM_SPECIAL_SOURCE" val="bdnull"/>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6"/>
  <p:tag name="KSO_WM_SLIDE_INDEX" val="6"/>
  <p:tag name="KSO_WM_SLIDE_ITEM_CNT" val="0"/>
  <p:tag name="KSO_WM_SLIDE_TYPE" val="contents"/>
  <p:tag name="KSO_WM_BEAUTIFY_FLAG" val="#wm#"/>
  <p:tag name="KSO_WM_SPECIAL_SOURCE" val="bdnull"/>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
  <p:tag name="KSO_WM_SLIDE_INDEX" val="2"/>
  <p:tag name="KSO_WM_SLIDE_ITEM_CNT" val="0"/>
  <p:tag name="KSO_WM_SLIDE_TYPE" val="text"/>
  <p:tag name="KSO_WM_BEAUTIFY_FLAG" val="#wm#"/>
  <p:tag name="KSO_WM_SPECIAL_SOURCE" val="bdnull"/>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26"/>
  <p:tag name="KSO_WM_TAG_VERSION" val="1.0"/>
  <p:tag name="KSO_WM_SLIDE_ID" val="basetag20163626_2"/>
  <p:tag name="KSO_WM_SLIDE_INDEX" val="2"/>
  <p:tag name="KSO_WM_SLIDE_ITEM_CNT" val="0"/>
  <p:tag name="KSO_WM_SLIDE_TYPE" val="text"/>
  <p:tag name="KSO_WM_BEAUTIFY_FLAG" val="#wm#"/>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chor="t">
        <a:spAutoFit/>
      </a:bodyPr>
      <a:lstStyle>
        <a:defPPr algn="ctr" eaLnBrk="1" hangingPunct="1">
          <a:defRPr lang="en-US" altLang="zh-CN" sz="2000" b="1" dirty="0" smtClean="0">
            <a:solidFill>
              <a:srgbClr val="4C4B50"/>
            </a:solidFill>
            <a:latin typeface="方正姚体" panose="02010601030101010101" pitchFamily="2" charset="-122"/>
            <a:ea typeface="方正姚体" panose="02010601030101010101" pitchFamily="2" charset="-122"/>
            <a:sym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2874</Words>
  <Application>Microsoft Office PowerPoint</Application>
  <PresentationFormat>宽屏</PresentationFormat>
  <Paragraphs>426</Paragraphs>
  <Slides>36</Slides>
  <Notes>17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36</vt:i4>
      </vt:variant>
    </vt:vector>
  </HeadingPairs>
  <TitlesOfParts>
    <vt:vector size="46" baseType="lpstr">
      <vt:lpstr>方正舒体</vt:lpstr>
      <vt:lpstr>方正姚体</vt:lpstr>
      <vt:lpstr>黑体</vt:lpstr>
      <vt:lpstr>Arial</vt:lpstr>
      <vt:lpstr>Calibri</vt:lpstr>
      <vt:lpstr>Impact</vt:lpstr>
      <vt:lpstr>times new roman</vt:lpstr>
      <vt:lpstr>times new roman</vt:lpstr>
      <vt:lpstr>Wingdings</vt:lpstr>
      <vt:lpstr>1_Office 主题</vt:lpstr>
      <vt:lpstr>PowerPoint 演示文稿</vt:lpstr>
      <vt:lpstr>PowerPoint 演示文稿</vt:lpstr>
      <vt:lpstr>PowerPoint 演示文稿</vt:lpstr>
      <vt:lpstr>Location</vt:lpstr>
      <vt:lpstr>History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p:lastModifiedBy>
  <cp:revision>407</cp:revision>
  <dcterms:created xsi:type="dcterms:W3CDTF">2008-02-28T16:03:00Z</dcterms:created>
  <dcterms:modified xsi:type="dcterms:W3CDTF">2023-02-28T08:42:56Z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5D5887B2D0924E1D9A256047DDB60118</vt:lpwstr>
  </property>
</Properties>
</file>