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3"/>
  </p:sldMasterIdLst>
  <p:notesMasterIdLst>
    <p:notesMasterId r:id="rId5"/>
  </p:notesMasterIdLst>
  <p:sldIdLst>
    <p:sldId id="2745" r:id="rId4"/>
    <p:sldId id="2785" r:id="rId6"/>
    <p:sldId id="2752" r:id="rId7"/>
    <p:sldId id="2784" r:id="rId8"/>
    <p:sldId id="2786" r:id="rId9"/>
    <p:sldId id="2788" r:id="rId10"/>
    <p:sldId id="2805" r:id="rId11"/>
    <p:sldId id="2789" r:id="rId12"/>
    <p:sldId id="2790" r:id="rId13"/>
    <p:sldId id="2791" r:id="rId14"/>
    <p:sldId id="2787" r:id="rId15"/>
    <p:sldId id="2792" r:id="rId16"/>
    <p:sldId id="2793" r:id="rId17"/>
    <p:sldId id="2801" r:id="rId18"/>
    <p:sldId id="2794" r:id="rId19"/>
    <p:sldId id="2795" r:id="rId20"/>
    <p:sldId id="2796" r:id="rId21"/>
    <p:sldId id="2797" r:id="rId22"/>
    <p:sldId id="2798" r:id="rId23"/>
    <p:sldId id="2799" r:id="rId24"/>
    <p:sldId id="2800" r:id="rId25"/>
    <p:sldId id="2802" r:id="rId26"/>
    <p:sldId id="2803" r:id="rId27"/>
    <p:sldId id="2782" r:id="rId28"/>
    <p:sldId id="2804" r:id="rId29"/>
  </p:sldIdLst>
  <p:sldSz cx="12858750" cy="7232650"/>
  <p:notesSz cx="6858000" cy="9144000"/>
  <p:custDataLst>
    <p:tags r:id="rId3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487AB5"/>
    <a:srgbClr val="FF9933"/>
    <a:srgbClr val="FF9900"/>
    <a:srgbClr val="33CCFF"/>
    <a:srgbClr val="FFFFFF"/>
    <a:srgbClr val="009FE9"/>
    <a:srgbClr val="BFBFBF"/>
    <a:srgbClr val="212E3C"/>
    <a:srgbClr val="FBBF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85772" autoAdjust="0"/>
  </p:normalViewPr>
  <p:slideViewPr>
    <p:cSldViewPr showGuides="1">
      <p:cViewPr varScale="1">
        <p:scale>
          <a:sx n="54" d="100"/>
          <a:sy n="54" d="100"/>
        </p:scale>
        <p:origin x="992" y="60"/>
      </p:cViewPr>
      <p:guideLst>
        <p:guide orient="horz" pos="373"/>
        <p:guide pos="4050"/>
        <p:guide pos="512"/>
        <p:guide orient="horz" pos="4183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6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039" y="6703596"/>
            <a:ext cx="2893219" cy="386187"/>
          </a:xfrm>
          <a:prstGeom prst="rect">
            <a:avLst/>
          </a:prstGeom>
        </p:spPr>
        <p:txBody>
          <a:bodyPr/>
          <a:lstStyle/>
          <a:p>
            <a:fld id="{E3AD87B8-9A4B-45E2-BBE5-FB86ADE287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461" y="6703596"/>
            <a:ext cx="4339828" cy="38618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492" y="6703596"/>
            <a:ext cx="2893219" cy="386187"/>
          </a:xfrm>
          <a:prstGeom prst="rect">
            <a:avLst/>
          </a:prstGeom>
        </p:spPr>
        <p:txBody>
          <a:bodyPr/>
          <a:lstStyle/>
          <a:p>
            <a:fld id="{37AAA611-6692-4583-86AB-5AB9B972BD46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9" y="143800"/>
            <a:ext cx="3499407" cy="9510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5"/>
            </a:lvl2pPr>
            <a:lvl3pPr>
              <a:defRPr sz="2530"/>
            </a:lvl3pPr>
            <a:lvl4pPr>
              <a:defRPr sz="2110"/>
            </a:lvl4pPr>
            <a:lvl5pPr>
              <a:defRPr sz="2110"/>
            </a:lvl5pPr>
            <a:lvl6pPr>
              <a:defRPr sz="2110"/>
            </a:lvl6pPr>
            <a:lvl7pPr>
              <a:defRPr sz="2110"/>
            </a:lvl7pPr>
            <a:lvl8pPr>
              <a:defRPr sz="2110"/>
            </a:lvl8pPr>
            <a:lvl9pPr>
              <a:defRPr sz="21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5"/>
            </a:lvl1pPr>
            <a:lvl2pPr marL="481965" indent="0">
              <a:buNone/>
              <a:defRPr sz="1475"/>
            </a:lvl2pPr>
            <a:lvl3pPr marL="964565" indent="0">
              <a:buNone/>
              <a:defRPr sz="1265"/>
            </a:lvl3pPr>
            <a:lvl4pPr marL="1446530" indent="0">
              <a:buNone/>
              <a:defRPr sz="1055"/>
            </a:lvl4pPr>
            <a:lvl5pPr marL="1928495" indent="0">
              <a:buNone/>
              <a:defRPr sz="1055"/>
            </a:lvl5pPr>
            <a:lvl6pPr marL="2411095" indent="0">
              <a:buNone/>
              <a:defRPr sz="1055"/>
            </a:lvl6pPr>
            <a:lvl7pPr marL="2893060" indent="0">
              <a:buNone/>
              <a:defRPr sz="1055"/>
            </a:lvl7pPr>
            <a:lvl8pPr marL="3375025" indent="0">
              <a:buNone/>
              <a:defRPr sz="1055"/>
            </a:lvl8pPr>
            <a:lvl9pPr marL="3856990" indent="0">
              <a:buNone/>
              <a:defRPr sz="105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 anchor="t"/>
          <a:lstStyle>
            <a:lvl1pPr marL="0" indent="0">
              <a:buNone/>
              <a:defRPr sz="3375"/>
            </a:lvl1pPr>
            <a:lvl2pPr marL="481965" indent="0">
              <a:buNone/>
              <a:defRPr sz="2955"/>
            </a:lvl2pPr>
            <a:lvl3pPr marL="964565" indent="0">
              <a:buNone/>
              <a:defRPr sz="2530"/>
            </a:lvl3pPr>
            <a:lvl4pPr marL="1446530" indent="0">
              <a:buNone/>
              <a:defRPr sz="2110"/>
            </a:lvl4pPr>
            <a:lvl5pPr marL="1928495" indent="0">
              <a:buNone/>
              <a:defRPr sz="2110"/>
            </a:lvl5pPr>
            <a:lvl6pPr marL="2411095" indent="0">
              <a:buNone/>
              <a:defRPr sz="2110"/>
            </a:lvl6pPr>
            <a:lvl7pPr marL="2893060" indent="0">
              <a:buNone/>
              <a:defRPr sz="2110"/>
            </a:lvl7pPr>
            <a:lvl8pPr marL="3375025" indent="0">
              <a:buNone/>
              <a:defRPr sz="2110"/>
            </a:lvl8pPr>
            <a:lvl9pPr marL="3856990" indent="0">
              <a:buNone/>
              <a:defRPr sz="211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5"/>
            </a:lvl1pPr>
            <a:lvl2pPr marL="481965" indent="0">
              <a:buNone/>
              <a:defRPr sz="1475"/>
            </a:lvl2pPr>
            <a:lvl3pPr marL="964565" indent="0">
              <a:buNone/>
              <a:defRPr sz="1265"/>
            </a:lvl3pPr>
            <a:lvl4pPr marL="1446530" indent="0">
              <a:buNone/>
              <a:defRPr sz="1055"/>
            </a:lvl4pPr>
            <a:lvl5pPr marL="1928495" indent="0">
              <a:buNone/>
              <a:defRPr sz="1055"/>
            </a:lvl5pPr>
            <a:lvl6pPr marL="2411095" indent="0">
              <a:buNone/>
              <a:defRPr sz="1055"/>
            </a:lvl6pPr>
            <a:lvl7pPr marL="2893060" indent="0">
              <a:buNone/>
              <a:defRPr sz="1055"/>
            </a:lvl7pPr>
            <a:lvl8pPr marL="3375025" indent="0">
              <a:buNone/>
              <a:defRPr sz="1055"/>
            </a:lvl8pPr>
            <a:lvl9pPr marL="3856990" indent="0">
              <a:buNone/>
              <a:defRPr sz="105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815" y="50263"/>
            <a:ext cx="2468935" cy="671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0">
                <a:solidFill>
                  <a:schemeClr val="tx1">
                    <a:tint val="75000"/>
                  </a:schemeClr>
                </a:solidFill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699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6990" indent="0">
              <a:buNone/>
              <a:defRPr sz="168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6990" indent="0">
              <a:buNone/>
              <a:defRPr sz="168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83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1.jpeg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tags" Target="../tags/tag33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jpe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32.wdp"/><Relationship Id="rId8" Type="http://schemas.openxmlformats.org/officeDocument/2006/relationships/image" Target="../media/image31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tags" Target="../tags/tag31.xml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5.jpeg"/><Relationship Id="rId11" Type="http://schemas.microsoft.com/office/2007/relationships/hdphoto" Target="../media/image34.wdp"/><Relationship Id="rId10" Type="http://schemas.openxmlformats.org/officeDocument/2006/relationships/image" Target="../media/image33.png"/><Relationship Id="rId1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 bwMode="auto">
          <a:xfrm>
            <a:off x="354" y="5397910"/>
            <a:ext cx="12858044" cy="1834739"/>
          </a:xfrm>
          <a:custGeom>
            <a:avLst/>
            <a:gdLst>
              <a:gd name="T0" fmla="*/ 1115 w 5702"/>
              <a:gd name="T1" fmla="*/ 0 h 1219"/>
              <a:gd name="T2" fmla="*/ 1277 w 5702"/>
              <a:gd name="T3" fmla="*/ 0 h 1219"/>
              <a:gd name="T4" fmla="*/ 1428 w 5702"/>
              <a:gd name="T5" fmla="*/ 2 h 1219"/>
              <a:gd name="T6" fmla="*/ 1569 w 5702"/>
              <a:gd name="T7" fmla="*/ 2 h 1219"/>
              <a:gd name="T8" fmla="*/ 1698 w 5702"/>
              <a:gd name="T9" fmla="*/ 4 h 1219"/>
              <a:gd name="T10" fmla="*/ 1816 w 5702"/>
              <a:gd name="T11" fmla="*/ 6 h 1219"/>
              <a:gd name="T12" fmla="*/ 1922 w 5702"/>
              <a:gd name="T13" fmla="*/ 7 h 1219"/>
              <a:gd name="T14" fmla="*/ 2018 w 5702"/>
              <a:gd name="T15" fmla="*/ 11 h 1219"/>
              <a:gd name="T16" fmla="*/ 2102 w 5702"/>
              <a:gd name="T17" fmla="*/ 14 h 1219"/>
              <a:gd name="T18" fmla="*/ 2201 w 5702"/>
              <a:gd name="T19" fmla="*/ 20 h 1219"/>
              <a:gd name="T20" fmla="*/ 2293 w 5702"/>
              <a:gd name="T21" fmla="*/ 32 h 1219"/>
              <a:gd name="T22" fmla="*/ 2375 w 5702"/>
              <a:gd name="T23" fmla="*/ 46 h 1219"/>
              <a:gd name="T24" fmla="*/ 2452 w 5702"/>
              <a:gd name="T25" fmla="*/ 63 h 1219"/>
              <a:gd name="T26" fmla="*/ 2518 w 5702"/>
              <a:gd name="T27" fmla="*/ 84 h 1219"/>
              <a:gd name="T28" fmla="*/ 2579 w 5702"/>
              <a:gd name="T29" fmla="*/ 107 h 1219"/>
              <a:gd name="T30" fmla="*/ 2633 w 5702"/>
              <a:gd name="T31" fmla="*/ 131 h 1219"/>
              <a:gd name="T32" fmla="*/ 2680 w 5702"/>
              <a:gd name="T33" fmla="*/ 157 h 1219"/>
              <a:gd name="T34" fmla="*/ 2722 w 5702"/>
              <a:gd name="T35" fmla="*/ 185 h 1219"/>
              <a:gd name="T36" fmla="*/ 2756 w 5702"/>
              <a:gd name="T37" fmla="*/ 213 h 1219"/>
              <a:gd name="T38" fmla="*/ 2788 w 5702"/>
              <a:gd name="T39" fmla="*/ 241 h 1219"/>
              <a:gd name="T40" fmla="*/ 2812 w 5702"/>
              <a:gd name="T41" fmla="*/ 269 h 1219"/>
              <a:gd name="T42" fmla="*/ 2835 w 5702"/>
              <a:gd name="T43" fmla="*/ 295 h 1219"/>
              <a:gd name="T44" fmla="*/ 2852 w 5702"/>
              <a:gd name="T45" fmla="*/ 319 h 1219"/>
              <a:gd name="T46" fmla="*/ 2868 w 5702"/>
              <a:gd name="T47" fmla="*/ 295 h 1219"/>
              <a:gd name="T48" fmla="*/ 2891 w 5702"/>
              <a:gd name="T49" fmla="*/ 269 h 1219"/>
              <a:gd name="T50" fmla="*/ 2915 w 5702"/>
              <a:gd name="T51" fmla="*/ 241 h 1219"/>
              <a:gd name="T52" fmla="*/ 2946 w 5702"/>
              <a:gd name="T53" fmla="*/ 213 h 1219"/>
              <a:gd name="T54" fmla="*/ 2981 w 5702"/>
              <a:gd name="T55" fmla="*/ 185 h 1219"/>
              <a:gd name="T56" fmla="*/ 3023 w 5702"/>
              <a:gd name="T57" fmla="*/ 157 h 1219"/>
              <a:gd name="T58" fmla="*/ 3070 w 5702"/>
              <a:gd name="T59" fmla="*/ 131 h 1219"/>
              <a:gd name="T60" fmla="*/ 3124 w 5702"/>
              <a:gd name="T61" fmla="*/ 107 h 1219"/>
              <a:gd name="T62" fmla="*/ 3185 w 5702"/>
              <a:gd name="T63" fmla="*/ 84 h 1219"/>
              <a:gd name="T64" fmla="*/ 3253 w 5702"/>
              <a:gd name="T65" fmla="*/ 63 h 1219"/>
              <a:gd name="T66" fmla="*/ 3328 w 5702"/>
              <a:gd name="T67" fmla="*/ 46 h 1219"/>
              <a:gd name="T68" fmla="*/ 3409 w 5702"/>
              <a:gd name="T69" fmla="*/ 32 h 1219"/>
              <a:gd name="T70" fmla="*/ 3502 w 5702"/>
              <a:gd name="T71" fmla="*/ 20 h 1219"/>
              <a:gd name="T72" fmla="*/ 3601 w 5702"/>
              <a:gd name="T73" fmla="*/ 14 h 1219"/>
              <a:gd name="T74" fmla="*/ 3684 w 5702"/>
              <a:gd name="T75" fmla="*/ 11 h 1219"/>
              <a:gd name="T76" fmla="*/ 3780 w 5702"/>
              <a:gd name="T77" fmla="*/ 7 h 1219"/>
              <a:gd name="T78" fmla="*/ 3886 w 5702"/>
              <a:gd name="T79" fmla="*/ 6 h 1219"/>
              <a:gd name="T80" fmla="*/ 4005 w 5702"/>
              <a:gd name="T81" fmla="*/ 4 h 1219"/>
              <a:gd name="T82" fmla="*/ 4134 w 5702"/>
              <a:gd name="T83" fmla="*/ 2 h 1219"/>
              <a:gd name="T84" fmla="*/ 4275 w 5702"/>
              <a:gd name="T85" fmla="*/ 2 h 1219"/>
              <a:gd name="T86" fmla="*/ 4426 w 5702"/>
              <a:gd name="T87" fmla="*/ 0 h 1219"/>
              <a:gd name="T88" fmla="*/ 4588 w 5702"/>
              <a:gd name="T89" fmla="*/ 0 h 1219"/>
              <a:gd name="T90" fmla="*/ 4799 w 5702"/>
              <a:gd name="T91" fmla="*/ 0 h 1219"/>
              <a:gd name="T92" fmla="*/ 4999 w 5702"/>
              <a:gd name="T93" fmla="*/ 2 h 1219"/>
              <a:gd name="T94" fmla="*/ 5189 w 5702"/>
              <a:gd name="T95" fmla="*/ 4 h 1219"/>
              <a:gd name="T96" fmla="*/ 5368 w 5702"/>
              <a:gd name="T97" fmla="*/ 6 h 1219"/>
              <a:gd name="T98" fmla="*/ 5541 w 5702"/>
              <a:gd name="T99" fmla="*/ 7 h 1219"/>
              <a:gd name="T100" fmla="*/ 5702 w 5702"/>
              <a:gd name="T101" fmla="*/ 9 h 1219"/>
              <a:gd name="T102" fmla="*/ 5702 w 5702"/>
              <a:gd name="T103" fmla="*/ 1219 h 1219"/>
              <a:gd name="T104" fmla="*/ 0 w 5702"/>
              <a:gd name="T105" fmla="*/ 1219 h 1219"/>
              <a:gd name="T106" fmla="*/ 0 w 5702"/>
              <a:gd name="T107" fmla="*/ 9 h 1219"/>
              <a:gd name="T108" fmla="*/ 164 w 5702"/>
              <a:gd name="T109" fmla="*/ 7 h 1219"/>
              <a:gd name="T110" fmla="*/ 335 w 5702"/>
              <a:gd name="T111" fmla="*/ 6 h 1219"/>
              <a:gd name="T112" fmla="*/ 514 w 5702"/>
              <a:gd name="T113" fmla="*/ 4 h 1219"/>
              <a:gd name="T114" fmla="*/ 704 w 5702"/>
              <a:gd name="T115" fmla="*/ 2 h 1219"/>
              <a:gd name="T116" fmla="*/ 904 w 5702"/>
              <a:gd name="T117" fmla="*/ 0 h 1219"/>
              <a:gd name="T118" fmla="*/ 1115 w 5702"/>
              <a:gd name="T119" fmla="*/ 0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02" h="1219">
                <a:moveTo>
                  <a:pt x="1115" y="0"/>
                </a:moveTo>
                <a:lnTo>
                  <a:pt x="1277" y="0"/>
                </a:lnTo>
                <a:lnTo>
                  <a:pt x="1428" y="2"/>
                </a:lnTo>
                <a:lnTo>
                  <a:pt x="1569" y="2"/>
                </a:lnTo>
                <a:lnTo>
                  <a:pt x="1698" y="4"/>
                </a:lnTo>
                <a:lnTo>
                  <a:pt x="1816" y="6"/>
                </a:lnTo>
                <a:lnTo>
                  <a:pt x="1922" y="7"/>
                </a:lnTo>
                <a:lnTo>
                  <a:pt x="2018" y="11"/>
                </a:lnTo>
                <a:lnTo>
                  <a:pt x="2102" y="14"/>
                </a:lnTo>
                <a:lnTo>
                  <a:pt x="2201" y="20"/>
                </a:lnTo>
                <a:lnTo>
                  <a:pt x="2293" y="32"/>
                </a:lnTo>
                <a:lnTo>
                  <a:pt x="2375" y="46"/>
                </a:lnTo>
                <a:lnTo>
                  <a:pt x="2452" y="63"/>
                </a:lnTo>
                <a:lnTo>
                  <a:pt x="2518" y="84"/>
                </a:lnTo>
                <a:lnTo>
                  <a:pt x="2579" y="107"/>
                </a:lnTo>
                <a:lnTo>
                  <a:pt x="2633" y="131"/>
                </a:lnTo>
                <a:lnTo>
                  <a:pt x="2680" y="157"/>
                </a:lnTo>
                <a:lnTo>
                  <a:pt x="2722" y="185"/>
                </a:lnTo>
                <a:lnTo>
                  <a:pt x="2756" y="213"/>
                </a:lnTo>
                <a:lnTo>
                  <a:pt x="2788" y="241"/>
                </a:lnTo>
                <a:lnTo>
                  <a:pt x="2812" y="269"/>
                </a:lnTo>
                <a:lnTo>
                  <a:pt x="2835" y="295"/>
                </a:lnTo>
                <a:lnTo>
                  <a:pt x="2852" y="319"/>
                </a:lnTo>
                <a:lnTo>
                  <a:pt x="2868" y="295"/>
                </a:lnTo>
                <a:lnTo>
                  <a:pt x="2891" y="269"/>
                </a:lnTo>
                <a:lnTo>
                  <a:pt x="2915" y="241"/>
                </a:lnTo>
                <a:lnTo>
                  <a:pt x="2946" y="213"/>
                </a:lnTo>
                <a:lnTo>
                  <a:pt x="2981" y="185"/>
                </a:lnTo>
                <a:lnTo>
                  <a:pt x="3023" y="157"/>
                </a:lnTo>
                <a:lnTo>
                  <a:pt x="3070" y="131"/>
                </a:lnTo>
                <a:lnTo>
                  <a:pt x="3124" y="107"/>
                </a:lnTo>
                <a:lnTo>
                  <a:pt x="3185" y="84"/>
                </a:lnTo>
                <a:lnTo>
                  <a:pt x="3253" y="63"/>
                </a:lnTo>
                <a:lnTo>
                  <a:pt x="3328" y="46"/>
                </a:lnTo>
                <a:lnTo>
                  <a:pt x="3409" y="32"/>
                </a:lnTo>
                <a:lnTo>
                  <a:pt x="3502" y="20"/>
                </a:lnTo>
                <a:lnTo>
                  <a:pt x="3601" y="14"/>
                </a:lnTo>
                <a:lnTo>
                  <a:pt x="3684" y="11"/>
                </a:lnTo>
                <a:lnTo>
                  <a:pt x="3780" y="7"/>
                </a:lnTo>
                <a:lnTo>
                  <a:pt x="3886" y="6"/>
                </a:lnTo>
                <a:lnTo>
                  <a:pt x="4005" y="4"/>
                </a:lnTo>
                <a:lnTo>
                  <a:pt x="4134" y="2"/>
                </a:lnTo>
                <a:lnTo>
                  <a:pt x="4275" y="2"/>
                </a:lnTo>
                <a:lnTo>
                  <a:pt x="4426" y="0"/>
                </a:lnTo>
                <a:lnTo>
                  <a:pt x="4588" y="0"/>
                </a:lnTo>
                <a:lnTo>
                  <a:pt x="4799" y="0"/>
                </a:lnTo>
                <a:lnTo>
                  <a:pt x="4999" y="2"/>
                </a:lnTo>
                <a:lnTo>
                  <a:pt x="5189" y="4"/>
                </a:lnTo>
                <a:lnTo>
                  <a:pt x="5368" y="6"/>
                </a:lnTo>
                <a:lnTo>
                  <a:pt x="5541" y="7"/>
                </a:lnTo>
                <a:lnTo>
                  <a:pt x="5702" y="9"/>
                </a:lnTo>
                <a:lnTo>
                  <a:pt x="5702" y="1219"/>
                </a:lnTo>
                <a:lnTo>
                  <a:pt x="0" y="1219"/>
                </a:lnTo>
                <a:lnTo>
                  <a:pt x="0" y="9"/>
                </a:lnTo>
                <a:lnTo>
                  <a:pt x="164" y="7"/>
                </a:lnTo>
                <a:lnTo>
                  <a:pt x="335" y="6"/>
                </a:lnTo>
                <a:lnTo>
                  <a:pt x="514" y="4"/>
                </a:lnTo>
                <a:lnTo>
                  <a:pt x="704" y="2"/>
                </a:lnTo>
                <a:lnTo>
                  <a:pt x="904" y="0"/>
                </a:lnTo>
                <a:lnTo>
                  <a:pt x="1115" y="0"/>
                </a:lnTo>
                <a:close/>
              </a:path>
            </a:pathLst>
          </a:custGeom>
          <a:solidFill>
            <a:srgbClr val="487AB5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0" name="Freeform 7"/>
          <p:cNvSpPr/>
          <p:nvPr/>
        </p:nvSpPr>
        <p:spPr bwMode="auto">
          <a:xfrm>
            <a:off x="354" y="5128493"/>
            <a:ext cx="12858044" cy="593017"/>
          </a:xfrm>
          <a:custGeom>
            <a:avLst/>
            <a:gdLst>
              <a:gd name="T0" fmla="*/ 1184 w 5702"/>
              <a:gd name="T1" fmla="*/ 0 h 394"/>
              <a:gd name="T2" fmla="*/ 1492 w 5702"/>
              <a:gd name="T3" fmla="*/ 2 h 394"/>
              <a:gd name="T4" fmla="*/ 1754 w 5702"/>
              <a:gd name="T5" fmla="*/ 5 h 394"/>
              <a:gd name="T6" fmla="*/ 1968 w 5702"/>
              <a:gd name="T7" fmla="*/ 11 h 394"/>
              <a:gd name="T8" fmla="*/ 2156 w 5702"/>
              <a:gd name="T9" fmla="*/ 19 h 394"/>
              <a:gd name="T10" fmla="*/ 2333 w 5702"/>
              <a:gd name="T11" fmla="*/ 42 h 394"/>
              <a:gd name="T12" fmla="*/ 2480 w 5702"/>
              <a:gd name="T13" fmla="*/ 78 h 394"/>
              <a:gd name="T14" fmla="*/ 2598 w 5702"/>
              <a:gd name="T15" fmla="*/ 122 h 394"/>
              <a:gd name="T16" fmla="*/ 2690 w 5702"/>
              <a:gd name="T17" fmla="*/ 172 h 394"/>
              <a:gd name="T18" fmla="*/ 2763 w 5702"/>
              <a:gd name="T19" fmla="*/ 225 h 394"/>
              <a:gd name="T20" fmla="*/ 2816 w 5702"/>
              <a:gd name="T21" fmla="*/ 277 h 394"/>
              <a:gd name="T22" fmla="*/ 2852 w 5702"/>
              <a:gd name="T23" fmla="*/ 326 h 394"/>
              <a:gd name="T24" fmla="*/ 2887 w 5702"/>
              <a:gd name="T25" fmla="*/ 277 h 394"/>
              <a:gd name="T26" fmla="*/ 2939 w 5702"/>
              <a:gd name="T27" fmla="*/ 225 h 394"/>
              <a:gd name="T28" fmla="*/ 3012 w 5702"/>
              <a:gd name="T29" fmla="*/ 172 h 394"/>
              <a:gd name="T30" fmla="*/ 3105 w 5702"/>
              <a:gd name="T31" fmla="*/ 122 h 394"/>
              <a:gd name="T32" fmla="*/ 3223 w 5702"/>
              <a:gd name="T33" fmla="*/ 78 h 394"/>
              <a:gd name="T34" fmla="*/ 3369 w 5702"/>
              <a:gd name="T35" fmla="*/ 42 h 394"/>
              <a:gd name="T36" fmla="*/ 3547 w 5702"/>
              <a:gd name="T37" fmla="*/ 19 h 394"/>
              <a:gd name="T38" fmla="*/ 3735 w 5702"/>
              <a:gd name="T39" fmla="*/ 11 h 394"/>
              <a:gd name="T40" fmla="*/ 3949 w 5702"/>
              <a:gd name="T41" fmla="*/ 5 h 394"/>
              <a:gd name="T42" fmla="*/ 4210 w 5702"/>
              <a:gd name="T43" fmla="*/ 2 h 394"/>
              <a:gd name="T44" fmla="*/ 4519 w 5702"/>
              <a:gd name="T45" fmla="*/ 0 h 394"/>
              <a:gd name="T46" fmla="*/ 4907 w 5702"/>
              <a:gd name="T47" fmla="*/ 0 h 394"/>
              <a:gd name="T48" fmla="*/ 5318 w 5702"/>
              <a:gd name="T49" fmla="*/ 2 h 394"/>
              <a:gd name="T50" fmla="*/ 5702 w 5702"/>
              <a:gd name="T51" fmla="*/ 5 h 394"/>
              <a:gd name="T52" fmla="*/ 5513 w 5702"/>
              <a:gd name="T53" fmla="*/ 72 h 394"/>
              <a:gd name="T54" fmla="*/ 5116 w 5702"/>
              <a:gd name="T55" fmla="*/ 70 h 394"/>
              <a:gd name="T56" fmla="*/ 4689 w 5702"/>
              <a:gd name="T57" fmla="*/ 68 h 394"/>
              <a:gd name="T58" fmla="*/ 4358 w 5702"/>
              <a:gd name="T59" fmla="*/ 70 h 394"/>
              <a:gd name="T60" fmla="*/ 4073 w 5702"/>
              <a:gd name="T61" fmla="*/ 72 h 394"/>
              <a:gd name="T62" fmla="*/ 3836 w 5702"/>
              <a:gd name="T63" fmla="*/ 75 h 394"/>
              <a:gd name="T64" fmla="*/ 3648 w 5702"/>
              <a:gd name="T65" fmla="*/ 80 h 394"/>
              <a:gd name="T66" fmla="*/ 3455 w 5702"/>
              <a:gd name="T67" fmla="*/ 98 h 394"/>
              <a:gd name="T68" fmla="*/ 3293 w 5702"/>
              <a:gd name="T69" fmla="*/ 127 h 394"/>
              <a:gd name="T70" fmla="*/ 3162 w 5702"/>
              <a:gd name="T71" fmla="*/ 167 h 394"/>
              <a:gd name="T72" fmla="*/ 3056 w 5702"/>
              <a:gd name="T73" fmla="*/ 214 h 394"/>
              <a:gd name="T74" fmla="*/ 2974 w 5702"/>
              <a:gd name="T75" fmla="*/ 266 h 394"/>
              <a:gd name="T76" fmla="*/ 2911 w 5702"/>
              <a:gd name="T77" fmla="*/ 320 h 394"/>
              <a:gd name="T78" fmla="*/ 2868 w 5702"/>
              <a:gd name="T79" fmla="*/ 371 h 394"/>
              <a:gd name="T80" fmla="*/ 2835 w 5702"/>
              <a:gd name="T81" fmla="*/ 371 h 394"/>
              <a:gd name="T82" fmla="*/ 2791 w 5702"/>
              <a:gd name="T83" fmla="*/ 320 h 394"/>
              <a:gd name="T84" fmla="*/ 2730 w 5702"/>
              <a:gd name="T85" fmla="*/ 266 h 394"/>
              <a:gd name="T86" fmla="*/ 2647 w 5702"/>
              <a:gd name="T87" fmla="*/ 214 h 394"/>
              <a:gd name="T88" fmla="*/ 2542 w 5702"/>
              <a:gd name="T89" fmla="*/ 167 h 394"/>
              <a:gd name="T90" fmla="*/ 2410 w 5702"/>
              <a:gd name="T91" fmla="*/ 127 h 394"/>
              <a:gd name="T92" fmla="*/ 2248 w 5702"/>
              <a:gd name="T93" fmla="*/ 98 h 394"/>
              <a:gd name="T94" fmla="*/ 2055 w 5702"/>
              <a:gd name="T95" fmla="*/ 80 h 394"/>
              <a:gd name="T96" fmla="*/ 1867 w 5702"/>
              <a:gd name="T97" fmla="*/ 75 h 394"/>
              <a:gd name="T98" fmla="*/ 1630 w 5702"/>
              <a:gd name="T99" fmla="*/ 72 h 394"/>
              <a:gd name="T100" fmla="*/ 1344 w 5702"/>
              <a:gd name="T101" fmla="*/ 70 h 394"/>
              <a:gd name="T102" fmla="*/ 1014 w 5702"/>
              <a:gd name="T103" fmla="*/ 68 h 394"/>
              <a:gd name="T104" fmla="*/ 587 w 5702"/>
              <a:gd name="T105" fmla="*/ 70 h 394"/>
              <a:gd name="T106" fmla="*/ 190 w 5702"/>
              <a:gd name="T107" fmla="*/ 72 h 394"/>
              <a:gd name="T108" fmla="*/ 0 w 5702"/>
              <a:gd name="T109" fmla="*/ 5 h 394"/>
              <a:gd name="T110" fmla="*/ 385 w 5702"/>
              <a:gd name="T111" fmla="*/ 2 h 394"/>
              <a:gd name="T112" fmla="*/ 796 w 5702"/>
              <a:gd name="T113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702" h="394">
                <a:moveTo>
                  <a:pt x="1014" y="0"/>
                </a:moveTo>
                <a:lnTo>
                  <a:pt x="1184" y="0"/>
                </a:lnTo>
                <a:lnTo>
                  <a:pt x="1344" y="0"/>
                </a:lnTo>
                <a:lnTo>
                  <a:pt x="1492" y="2"/>
                </a:lnTo>
                <a:lnTo>
                  <a:pt x="1630" y="4"/>
                </a:lnTo>
                <a:lnTo>
                  <a:pt x="1754" y="5"/>
                </a:lnTo>
                <a:lnTo>
                  <a:pt x="1867" y="7"/>
                </a:lnTo>
                <a:lnTo>
                  <a:pt x="1968" y="11"/>
                </a:lnTo>
                <a:lnTo>
                  <a:pt x="2055" y="12"/>
                </a:lnTo>
                <a:lnTo>
                  <a:pt x="2156" y="19"/>
                </a:lnTo>
                <a:lnTo>
                  <a:pt x="2248" y="30"/>
                </a:lnTo>
                <a:lnTo>
                  <a:pt x="2333" y="42"/>
                </a:lnTo>
                <a:lnTo>
                  <a:pt x="2410" y="59"/>
                </a:lnTo>
                <a:lnTo>
                  <a:pt x="2480" y="78"/>
                </a:lnTo>
                <a:lnTo>
                  <a:pt x="2542" y="99"/>
                </a:lnTo>
                <a:lnTo>
                  <a:pt x="2598" y="122"/>
                </a:lnTo>
                <a:lnTo>
                  <a:pt x="2647" y="146"/>
                </a:lnTo>
                <a:lnTo>
                  <a:pt x="2690" y="172"/>
                </a:lnTo>
                <a:lnTo>
                  <a:pt x="2730" y="199"/>
                </a:lnTo>
                <a:lnTo>
                  <a:pt x="2763" y="225"/>
                </a:lnTo>
                <a:lnTo>
                  <a:pt x="2791" y="253"/>
                </a:lnTo>
                <a:lnTo>
                  <a:pt x="2816" y="277"/>
                </a:lnTo>
                <a:lnTo>
                  <a:pt x="2835" y="303"/>
                </a:lnTo>
                <a:lnTo>
                  <a:pt x="2852" y="326"/>
                </a:lnTo>
                <a:lnTo>
                  <a:pt x="2868" y="303"/>
                </a:lnTo>
                <a:lnTo>
                  <a:pt x="2887" y="277"/>
                </a:lnTo>
                <a:lnTo>
                  <a:pt x="2911" y="253"/>
                </a:lnTo>
                <a:lnTo>
                  <a:pt x="2939" y="225"/>
                </a:lnTo>
                <a:lnTo>
                  <a:pt x="2974" y="199"/>
                </a:lnTo>
                <a:lnTo>
                  <a:pt x="3012" y="172"/>
                </a:lnTo>
                <a:lnTo>
                  <a:pt x="3056" y="146"/>
                </a:lnTo>
                <a:lnTo>
                  <a:pt x="3105" y="122"/>
                </a:lnTo>
                <a:lnTo>
                  <a:pt x="3162" y="99"/>
                </a:lnTo>
                <a:lnTo>
                  <a:pt x="3223" y="78"/>
                </a:lnTo>
                <a:lnTo>
                  <a:pt x="3293" y="59"/>
                </a:lnTo>
                <a:lnTo>
                  <a:pt x="3369" y="42"/>
                </a:lnTo>
                <a:lnTo>
                  <a:pt x="3455" y="30"/>
                </a:lnTo>
                <a:lnTo>
                  <a:pt x="3547" y="19"/>
                </a:lnTo>
                <a:lnTo>
                  <a:pt x="3648" y="12"/>
                </a:lnTo>
                <a:lnTo>
                  <a:pt x="3735" y="11"/>
                </a:lnTo>
                <a:lnTo>
                  <a:pt x="3836" y="7"/>
                </a:lnTo>
                <a:lnTo>
                  <a:pt x="3949" y="5"/>
                </a:lnTo>
                <a:lnTo>
                  <a:pt x="4073" y="4"/>
                </a:lnTo>
                <a:lnTo>
                  <a:pt x="4210" y="2"/>
                </a:lnTo>
                <a:lnTo>
                  <a:pt x="4358" y="0"/>
                </a:lnTo>
                <a:lnTo>
                  <a:pt x="4519" y="0"/>
                </a:lnTo>
                <a:lnTo>
                  <a:pt x="4689" y="0"/>
                </a:lnTo>
                <a:lnTo>
                  <a:pt x="4907" y="0"/>
                </a:lnTo>
                <a:lnTo>
                  <a:pt x="5116" y="2"/>
                </a:lnTo>
                <a:lnTo>
                  <a:pt x="5318" y="2"/>
                </a:lnTo>
                <a:lnTo>
                  <a:pt x="5513" y="4"/>
                </a:lnTo>
                <a:lnTo>
                  <a:pt x="5702" y="5"/>
                </a:lnTo>
                <a:lnTo>
                  <a:pt x="5702" y="73"/>
                </a:lnTo>
                <a:lnTo>
                  <a:pt x="5513" y="72"/>
                </a:lnTo>
                <a:lnTo>
                  <a:pt x="5318" y="70"/>
                </a:lnTo>
                <a:lnTo>
                  <a:pt x="5116" y="70"/>
                </a:lnTo>
                <a:lnTo>
                  <a:pt x="4907" y="68"/>
                </a:lnTo>
                <a:lnTo>
                  <a:pt x="4689" y="68"/>
                </a:lnTo>
                <a:lnTo>
                  <a:pt x="4519" y="68"/>
                </a:lnTo>
                <a:lnTo>
                  <a:pt x="4358" y="70"/>
                </a:lnTo>
                <a:lnTo>
                  <a:pt x="4210" y="70"/>
                </a:lnTo>
                <a:lnTo>
                  <a:pt x="4073" y="72"/>
                </a:lnTo>
                <a:lnTo>
                  <a:pt x="3949" y="73"/>
                </a:lnTo>
                <a:lnTo>
                  <a:pt x="3836" y="75"/>
                </a:lnTo>
                <a:lnTo>
                  <a:pt x="3735" y="78"/>
                </a:lnTo>
                <a:lnTo>
                  <a:pt x="3648" y="80"/>
                </a:lnTo>
                <a:lnTo>
                  <a:pt x="3547" y="87"/>
                </a:lnTo>
                <a:lnTo>
                  <a:pt x="3455" y="98"/>
                </a:lnTo>
                <a:lnTo>
                  <a:pt x="3369" y="110"/>
                </a:lnTo>
                <a:lnTo>
                  <a:pt x="3293" y="127"/>
                </a:lnTo>
                <a:lnTo>
                  <a:pt x="3223" y="146"/>
                </a:lnTo>
                <a:lnTo>
                  <a:pt x="3162" y="167"/>
                </a:lnTo>
                <a:lnTo>
                  <a:pt x="3105" y="190"/>
                </a:lnTo>
                <a:lnTo>
                  <a:pt x="3056" y="214"/>
                </a:lnTo>
                <a:lnTo>
                  <a:pt x="3012" y="240"/>
                </a:lnTo>
                <a:lnTo>
                  <a:pt x="2974" y="266"/>
                </a:lnTo>
                <a:lnTo>
                  <a:pt x="2939" y="293"/>
                </a:lnTo>
                <a:lnTo>
                  <a:pt x="2911" y="320"/>
                </a:lnTo>
                <a:lnTo>
                  <a:pt x="2887" y="345"/>
                </a:lnTo>
                <a:lnTo>
                  <a:pt x="2868" y="371"/>
                </a:lnTo>
                <a:lnTo>
                  <a:pt x="2852" y="394"/>
                </a:lnTo>
                <a:lnTo>
                  <a:pt x="2835" y="371"/>
                </a:lnTo>
                <a:lnTo>
                  <a:pt x="2816" y="345"/>
                </a:lnTo>
                <a:lnTo>
                  <a:pt x="2791" y="320"/>
                </a:lnTo>
                <a:lnTo>
                  <a:pt x="2763" y="293"/>
                </a:lnTo>
                <a:lnTo>
                  <a:pt x="2730" y="266"/>
                </a:lnTo>
                <a:lnTo>
                  <a:pt x="2690" y="240"/>
                </a:lnTo>
                <a:lnTo>
                  <a:pt x="2647" y="214"/>
                </a:lnTo>
                <a:lnTo>
                  <a:pt x="2598" y="190"/>
                </a:lnTo>
                <a:lnTo>
                  <a:pt x="2542" y="167"/>
                </a:lnTo>
                <a:lnTo>
                  <a:pt x="2480" y="146"/>
                </a:lnTo>
                <a:lnTo>
                  <a:pt x="2410" y="127"/>
                </a:lnTo>
                <a:lnTo>
                  <a:pt x="2333" y="110"/>
                </a:lnTo>
                <a:lnTo>
                  <a:pt x="2248" y="98"/>
                </a:lnTo>
                <a:lnTo>
                  <a:pt x="2156" y="87"/>
                </a:lnTo>
                <a:lnTo>
                  <a:pt x="2055" y="80"/>
                </a:lnTo>
                <a:lnTo>
                  <a:pt x="1968" y="78"/>
                </a:lnTo>
                <a:lnTo>
                  <a:pt x="1867" y="75"/>
                </a:lnTo>
                <a:lnTo>
                  <a:pt x="1754" y="73"/>
                </a:lnTo>
                <a:lnTo>
                  <a:pt x="1630" y="72"/>
                </a:lnTo>
                <a:lnTo>
                  <a:pt x="1492" y="70"/>
                </a:lnTo>
                <a:lnTo>
                  <a:pt x="1344" y="70"/>
                </a:lnTo>
                <a:lnTo>
                  <a:pt x="1184" y="68"/>
                </a:lnTo>
                <a:lnTo>
                  <a:pt x="1014" y="68"/>
                </a:lnTo>
                <a:lnTo>
                  <a:pt x="796" y="68"/>
                </a:lnTo>
                <a:lnTo>
                  <a:pt x="587" y="70"/>
                </a:lnTo>
                <a:lnTo>
                  <a:pt x="385" y="70"/>
                </a:lnTo>
                <a:lnTo>
                  <a:pt x="190" y="72"/>
                </a:lnTo>
                <a:lnTo>
                  <a:pt x="0" y="73"/>
                </a:lnTo>
                <a:lnTo>
                  <a:pt x="0" y="5"/>
                </a:lnTo>
                <a:lnTo>
                  <a:pt x="190" y="4"/>
                </a:lnTo>
                <a:lnTo>
                  <a:pt x="385" y="2"/>
                </a:lnTo>
                <a:lnTo>
                  <a:pt x="587" y="2"/>
                </a:lnTo>
                <a:lnTo>
                  <a:pt x="796" y="0"/>
                </a:lnTo>
                <a:lnTo>
                  <a:pt x="1014" y="0"/>
                </a:lnTo>
                <a:close/>
              </a:path>
            </a:pathLst>
          </a:custGeom>
          <a:solidFill>
            <a:srgbClr val="487AB5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64879" y="2104157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International Students Admission of CAUC</a:t>
            </a:r>
            <a:endParaRPr lang="zh-CN" alt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07667" y="2974275"/>
            <a:ext cx="2843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Kazakhstan</a:t>
            </a:r>
            <a:endParaRPr lang="zh-CN" alt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53111" y="6074261"/>
            <a:ext cx="4608512" cy="860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Affairs Department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1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15, 2023 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93477" y="5456499"/>
            <a:ext cx="1776150" cy="177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5189" y="909917"/>
            <a:ext cx="3219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Cultural Activities 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8"/>
          <a:stretch>
            <a:fillRect/>
          </a:stretch>
        </p:blipFill>
        <p:spPr>
          <a:xfrm>
            <a:off x="31773" y="1757534"/>
            <a:ext cx="3923920" cy="2774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/>
          <a:stretch>
            <a:fillRect/>
          </a:stretch>
        </p:blipFill>
        <p:spPr>
          <a:xfrm>
            <a:off x="36117" y="4676087"/>
            <a:ext cx="3945102" cy="252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31" y="4676087"/>
            <a:ext cx="3895439" cy="252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13" y="4676087"/>
            <a:ext cx="4113686" cy="252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43" y="1760273"/>
            <a:ext cx="4104456" cy="2824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6"/>
          <a:stretch>
            <a:fillRect/>
          </a:stretch>
        </p:blipFill>
        <p:spPr>
          <a:xfrm>
            <a:off x="8733631" y="1757534"/>
            <a:ext cx="3907303" cy="2824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14"/>
          <p:cNvSpPr/>
          <p:nvPr/>
        </p:nvSpPr>
        <p:spPr>
          <a:xfrm>
            <a:off x="3761631" y="1518029"/>
            <a:ext cx="5335488" cy="930529"/>
          </a:xfrm>
          <a:prstGeom prst="flowChartAlternateProcess">
            <a:avLst/>
          </a:prstGeom>
          <a:solidFill>
            <a:srgbClr val="0033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5287" y="1658699"/>
            <a:ext cx="6120679" cy="649188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Bachelor Degree Programs (English) 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2"/>
          <p:cNvGraphicFramePr>
            <a:graphicFrameLocks noGrp="1"/>
          </p:cNvGraphicFramePr>
          <p:nvPr/>
        </p:nvGraphicFramePr>
        <p:xfrm>
          <a:off x="2365375" y="2896245"/>
          <a:ext cx="8600504" cy="32403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300252"/>
                <a:gridCol w="4300252"/>
              </a:tblGrid>
              <a:tr h="747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</a:t>
                      </a:r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zh-CN" alt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98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Electronic Information and Automation</a:t>
                      </a:r>
                      <a:endParaRPr lang="zh-CN" alt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Communication Engineering</a:t>
                      </a:r>
                      <a:endParaRPr lang="zh-CN" alt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1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Economics and Management </a:t>
                      </a:r>
                      <a:endParaRPr lang="zh-CN" alt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Administration</a:t>
                      </a:r>
                      <a:endParaRPr lang="zh-CN" alt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7" marB="457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14"/>
          <p:cNvSpPr/>
          <p:nvPr/>
        </p:nvSpPr>
        <p:spPr>
          <a:xfrm>
            <a:off x="3761631" y="921637"/>
            <a:ext cx="5335488" cy="930529"/>
          </a:xfrm>
          <a:prstGeom prst="flowChartAlternateProcess">
            <a:avLst/>
          </a:prstGeom>
          <a:solidFill>
            <a:srgbClr val="0033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1063" y="1059311"/>
            <a:ext cx="6120679" cy="649188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Bachelor Degree Programs (Chinese) 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36687" y="1891348"/>
          <a:ext cx="12434284" cy="5327539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4348185"/>
                <a:gridCol w="808609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/>
                </a:tc>
              </a:tr>
              <a:tr h="63188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Air Traffic Management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Traffic and Transportation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(Air Traffic Control)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9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Traffic Management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(Flight Operations Management)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49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Aeronautical Engineering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Flight Vehicle Propulsion Engineering (Aero-Engine)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756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Flight Vehicle Manufacturing Engineering (Aircraft Structure and System)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72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Materials Science and Engineering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799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Electronic Information and Automation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Electronic Information Engineering</a:t>
                      </a:r>
                      <a:r>
                        <a:rPr lang="zh-C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Avionics</a:t>
                      </a:r>
                      <a:r>
                        <a:rPr lang="zh-C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135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Engineering and Automation (Aviation Electric)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192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Communication Engineering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9192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Automation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1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Economics and Management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Administration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2587" marR="5258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14"/>
          <p:cNvSpPr/>
          <p:nvPr/>
        </p:nvSpPr>
        <p:spPr>
          <a:xfrm>
            <a:off x="3621063" y="1847970"/>
            <a:ext cx="5335488" cy="930529"/>
          </a:xfrm>
          <a:prstGeom prst="flowChartAlternateProcess">
            <a:avLst/>
          </a:prstGeom>
          <a:solidFill>
            <a:srgbClr val="0033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1063" y="1988641"/>
            <a:ext cx="6120679" cy="649188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Master Degree Programs (English) 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475574" y="3256285"/>
          <a:ext cx="10570425" cy="2272974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5190471"/>
                <a:gridCol w="5379954"/>
              </a:tblGrid>
              <a:tr h="1062889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</a:t>
                      </a:r>
                      <a:endParaRPr lang="zh-CN" sz="2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zh-CN" sz="2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0085">
                <a:tc>
                  <a:txBody>
                    <a:bodyPr/>
                    <a:lstStyle/>
                    <a:p>
                      <a:pPr algn="ctr">
                        <a:lnSpc>
                          <a:spcPts val="23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Transportation Science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3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Engineering</a:t>
                      </a:r>
                      <a:endParaRPr lang="zh-CN" sz="28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28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Air Transport Management</a:t>
                      </a:r>
                      <a:endParaRPr lang="zh-CN" sz="28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14"/>
          <p:cNvSpPr/>
          <p:nvPr/>
        </p:nvSpPr>
        <p:spPr>
          <a:xfrm>
            <a:off x="3761631" y="921637"/>
            <a:ext cx="5335488" cy="930529"/>
          </a:xfrm>
          <a:prstGeom prst="flowChartAlternateProcess">
            <a:avLst/>
          </a:prstGeom>
          <a:solidFill>
            <a:srgbClr val="0033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1063" y="1059311"/>
            <a:ext cx="6120679" cy="649188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Master Degree Programs (Chinese) 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812751" y="2157978"/>
          <a:ext cx="11881320" cy="4972620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270330"/>
                <a:gridCol w="5210390"/>
                <a:gridCol w="5400600"/>
              </a:tblGrid>
              <a:tr h="27954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altLang="en-US" sz="24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zh-CN" sz="18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170">
                <a:tc rowSpan="11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Academic Master Degree Programs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Safety Science and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Safety Science and Engineering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096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Aircraft Airworthiness Certification and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096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Transportation Science and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Traffic and Transportation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4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Air Traffic Management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Traffic and Transportation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415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Aeronautical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096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Aeronautical and Astronautical Science and Technology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096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Electronic Information and Automation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 and Communication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4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Control Science and Engineering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49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Computer Science and Technology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Science and Technology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4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Transport Big Data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54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Economics and Management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Administration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14"/>
          <p:cNvSpPr/>
          <p:nvPr/>
        </p:nvSpPr>
        <p:spPr>
          <a:xfrm>
            <a:off x="3761631" y="921637"/>
            <a:ext cx="5335488" cy="930529"/>
          </a:xfrm>
          <a:prstGeom prst="flowChartAlternateProcess">
            <a:avLst/>
          </a:prstGeom>
          <a:solidFill>
            <a:srgbClr val="0033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21063" y="1059311"/>
            <a:ext cx="6120679" cy="649188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Master Degree Programs (Chinese) 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32837" y="1999887"/>
          <a:ext cx="11697129" cy="5026532"/>
        </p:xfrm>
        <a:graphic>
          <a:graphicData uri="http://schemas.openxmlformats.org/drawingml/2006/table">
            <a:tbl>
              <a:tblPr firstRow="1">
                <a:tableStyleId>{6E25E649-3F16-4E02-A733-19D2CDBF48F0}</a:tableStyleId>
              </a:tblPr>
              <a:tblGrid>
                <a:gridCol w="1420074"/>
                <a:gridCol w="6030306"/>
                <a:gridCol w="4246749"/>
              </a:tblGrid>
              <a:tr h="429889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39">
                <a:tc rowSpan="8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Professional Master Degree Programs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Safety Science and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Network and Information Security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88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Traffic and Transportation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850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Transportation Science and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Traffic and Transportation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621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Air Traffic Management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Traffic and Transportation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889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Aeronautical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Engineering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889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Aeronautical Engineering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3336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Electronic Information and Automation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Electronic Information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77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College of Computer Science and Technology</a:t>
                      </a:r>
                      <a:endParaRPr lang="zh-CN" sz="20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Technology</a:t>
                      </a:r>
                      <a:endParaRPr lang="zh-CN" sz="20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962" marR="69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8266" y="959126"/>
            <a:ext cx="3920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FEES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Oval 16"/>
          <p:cNvSpPr>
            <a:spLocks noChangeAspect="1"/>
          </p:cNvSpPr>
          <p:nvPr/>
        </p:nvSpPr>
        <p:spPr>
          <a:xfrm>
            <a:off x="5053390" y="2968253"/>
            <a:ext cx="1879574" cy="1879574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Oval 28"/>
          <p:cNvSpPr>
            <a:spLocks noChangeAspect="1"/>
          </p:cNvSpPr>
          <p:nvPr/>
        </p:nvSpPr>
        <p:spPr>
          <a:xfrm>
            <a:off x="8038102" y="2969576"/>
            <a:ext cx="1879574" cy="1879574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Oval 34"/>
          <p:cNvSpPr>
            <a:spLocks noChangeAspect="1"/>
          </p:cNvSpPr>
          <p:nvPr/>
        </p:nvSpPr>
        <p:spPr>
          <a:xfrm>
            <a:off x="6566265" y="2969576"/>
            <a:ext cx="1879574" cy="1879574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5164780" y="3554834"/>
            <a:ext cx="1373761" cy="70641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Application Fee</a:t>
            </a:r>
            <a:endParaRPr lang="en-AU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7091110" y="3696286"/>
            <a:ext cx="829882" cy="3370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Tuition</a:t>
            </a:r>
            <a:endParaRPr lang="en-AU" sz="2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8403528" y="3655668"/>
            <a:ext cx="1444112" cy="56515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Accommodation Fee</a:t>
            </a:r>
            <a:endParaRPr lang="en-AU" sz="1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7" name="Elbow Connector 42"/>
          <p:cNvCxnSpPr/>
          <p:nvPr/>
        </p:nvCxnSpPr>
        <p:spPr>
          <a:xfrm rot="10800000">
            <a:off x="4029887" y="2314698"/>
            <a:ext cx="1946559" cy="655319"/>
          </a:xfrm>
          <a:prstGeom prst="bentConnector3">
            <a:avLst>
              <a:gd name="adj1" fmla="val 341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/>
          <p:cNvSpPr txBox="1"/>
          <p:nvPr/>
        </p:nvSpPr>
        <p:spPr>
          <a:xfrm>
            <a:off x="959271" y="1869834"/>
            <a:ext cx="3602666" cy="402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400 RMB/person</a:t>
            </a:r>
            <a:endParaRPr lang="en-AU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9" name="Text Placeholder 11"/>
          <p:cNvSpPr txBox="1"/>
          <p:nvPr/>
        </p:nvSpPr>
        <p:spPr>
          <a:xfrm>
            <a:off x="704312" y="2415578"/>
            <a:ext cx="36870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should be paid in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RMB yuan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upon application.</a:t>
            </a:r>
            <a:endParaRPr lang="zh-CN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Elbow Connector 48"/>
          <p:cNvCxnSpPr/>
          <p:nvPr/>
        </p:nvCxnSpPr>
        <p:spPr>
          <a:xfrm rot="16200000" flipV="1">
            <a:off x="8615678" y="2603971"/>
            <a:ext cx="727816" cy="3393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1"/>
          <p:cNvSpPr txBox="1"/>
          <p:nvPr/>
        </p:nvSpPr>
        <p:spPr>
          <a:xfrm>
            <a:off x="8608450" y="1376456"/>
            <a:ext cx="4222397" cy="682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Double Room: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6,000 RMB/Person/Year</a:t>
            </a:r>
            <a:endParaRPr lang="zh-CN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should be paid upon registration.</a:t>
            </a:r>
            <a:endParaRPr lang="zh-CN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Elbow Connector 52"/>
          <p:cNvCxnSpPr>
            <a:endCxn id="28" idx="1"/>
          </p:cNvCxnSpPr>
          <p:nvPr/>
        </p:nvCxnSpPr>
        <p:spPr>
          <a:xfrm>
            <a:off x="7435089" y="4847828"/>
            <a:ext cx="1544196" cy="908992"/>
          </a:xfrm>
          <a:prstGeom prst="bentConnector3">
            <a:avLst>
              <a:gd name="adj1" fmla="val -756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1"/>
          <p:cNvSpPr txBox="1"/>
          <p:nvPr/>
        </p:nvSpPr>
        <p:spPr>
          <a:xfrm>
            <a:off x="8979285" y="5213081"/>
            <a:ext cx="3742795" cy="1087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Bachelor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15,000 RMB/Person/Year</a:t>
            </a:r>
            <a:endParaRPr lang="zh-CN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22,000 RMB/Person/Year</a:t>
            </a:r>
            <a:endParaRPr lang="zh-CN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should be paid upon registration. </a:t>
            </a:r>
            <a:endParaRPr lang="zh-CN" altLang="zh-CN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129467" y="4129990"/>
          <a:ext cx="4968185" cy="261688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968185"/>
              </a:tblGrid>
              <a:tr h="356283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Transaction Information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61364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Opening Bank: 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Tianjin Binhai International Airport Sub-branch, Industrial and Commercial Bank of China</a:t>
                      </a:r>
                      <a:endParaRPr lang="zh-CN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Account Name: 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Civil Aviation University of China</a:t>
                      </a:r>
                      <a:endParaRPr lang="zh-CN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Account Number: 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0302015109100467065</a:t>
                      </a:r>
                      <a:endParaRPr lang="zh-CN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SWIFT Code: 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ICBKCNBJTJN </a:t>
                      </a:r>
                      <a:endParaRPr lang="zh-CN" sz="12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8266" y="959126"/>
            <a:ext cx="3920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SCHOLARSHIP 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5"/>
          <p:cNvSpPr txBox="1"/>
          <p:nvPr>
            <p:custDataLst>
              <p:tags r:id="rId3"/>
            </p:custDataLst>
          </p:nvPr>
        </p:nvSpPr>
        <p:spPr>
          <a:xfrm>
            <a:off x="5925368" y="2416696"/>
            <a:ext cx="1633538" cy="684212"/>
          </a:xfrm>
          <a:prstGeom prst="rect">
            <a:avLst/>
          </a:prstGeom>
          <a:noFill/>
        </p:spPr>
        <p:txBody>
          <a:bodyPr lIns="101600" tIns="38100" rIns="63500" bIns="38100"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fontAlgn="auto">
              <a:buFont typeface="Arial" panose="020B0604020202020204" pitchFamily="34" charset="0"/>
              <a:buNone/>
              <a:defRPr/>
            </a:pPr>
            <a:endParaRPr lang="en-US" altLang="zh-CN" sz="4400" b="1" spc="-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cs"/>
              <a:sym typeface="+mn-ea"/>
            </a:endParaRPr>
          </a:p>
        </p:txBody>
      </p:sp>
      <p:grpSp>
        <p:nvGrpSpPr>
          <p:cNvPr id="6" name="组合 14"/>
          <p:cNvGrpSpPr/>
          <p:nvPr/>
        </p:nvGrpSpPr>
        <p:grpSpPr bwMode="auto">
          <a:xfrm>
            <a:off x="6023793" y="1918221"/>
            <a:ext cx="854075" cy="868362"/>
            <a:chOff x="0" y="0"/>
            <a:chExt cx="2473233" cy="2057134"/>
          </a:xfrm>
        </p:grpSpPr>
        <p:sp>
          <p:nvSpPr>
            <p:cNvPr id="7" name="等腰三角形 10"/>
            <p:cNvSpPr>
              <a:spLocks noChangeArrowheads="1"/>
            </p:cNvSpPr>
            <p:nvPr/>
          </p:nvSpPr>
          <p:spPr bwMode="auto">
            <a:xfrm rot="-8100000">
              <a:off x="304197" y="816170"/>
              <a:ext cx="659567" cy="1267961"/>
            </a:xfrm>
            <a:prstGeom prst="triangle">
              <a:avLst>
                <a:gd name="adj" fmla="val 50000"/>
              </a:avLst>
            </a:prstGeom>
            <a:solidFill>
              <a:srgbClr val="2F54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10" name="等腰三角形 9"/>
            <p:cNvSpPr>
              <a:spLocks noChangeArrowheads="1"/>
            </p:cNvSpPr>
            <p:nvPr/>
          </p:nvSpPr>
          <p:spPr bwMode="auto">
            <a:xfrm rot="8100000">
              <a:off x="1813666" y="789173"/>
              <a:ext cx="659567" cy="1267961"/>
            </a:xfrm>
            <a:prstGeom prst="triangle">
              <a:avLst>
                <a:gd name="adj" fmla="val 50000"/>
              </a:avLst>
            </a:prstGeom>
            <a:solidFill>
              <a:srgbClr val="2F54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grpSp>
          <p:nvGrpSpPr>
            <p:cNvPr id="14" name="组合 8"/>
            <p:cNvGrpSpPr/>
            <p:nvPr/>
          </p:nvGrpSpPr>
          <p:grpSpPr bwMode="auto">
            <a:xfrm>
              <a:off x="587731" y="0"/>
              <a:ext cx="1587411" cy="1587411"/>
              <a:chOff x="0" y="0"/>
              <a:chExt cx="2075544" cy="2075544"/>
            </a:xfrm>
          </p:grpSpPr>
          <p:sp>
            <p:nvSpPr>
              <p:cNvPr id="22" name="椭圆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075544" cy="2075544"/>
              </a:xfrm>
              <a:prstGeom prst="ellipse">
                <a:avLst/>
              </a:prstGeom>
              <a:solidFill>
                <a:srgbClr val="2F54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42719B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4" name="组合 7"/>
              <p:cNvGrpSpPr/>
              <p:nvPr/>
            </p:nvGrpSpPr>
            <p:grpSpPr bwMode="auto">
              <a:xfrm>
                <a:off x="551882" y="429534"/>
                <a:ext cx="1234868" cy="1216477"/>
                <a:chOff x="0" y="0"/>
                <a:chExt cx="746125" cy="735013"/>
              </a:xfrm>
            </p:grpSpPr>
            <p:sp>
              <p:nvSpPr>
                <p:cNvPr id="27" name="Freeform 35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79425" cy="735013"/>
                </a:xfrm>
                <a:custGeom>
                  <a:avLst/>
                  <a:gdLst>
                    <a:gd name="T0" fmla="*/ 2147483646 w 128"/>
                    <a:gd name="T1" fmla="*/ 2147483646 h 196"/>
                    <a:gd name="T2" fmla="*/ 2147483646 w 128"/>
                    <a:gd name="T3" fmla="*/ 2147483646 h 196"/>
                    <a:gd name="T4" fmla="*/ 2147483646 w 128"/>
                    <a:gd name="T5" fmla="*/ 2147483646 h 196"/>
                    <a:gd name="T6" fmla="*/ 2147483646 w 128"/>
                    <a:gd name="T7" fmla="*/ 2147483646 h 196"/>
                    <a:gd name="T8" fmla="*/ 2147483646 w 128"/>
                    <a:gd name="T9" fmla="*/ 2147483646 h 196"/>
                    <a:gd name="T10" fmla="*/ 2147483646 w 128"/>
                    <a:gd name="T11" fmla="*/ 2147483646 h 196"/>
                    <a:gd name="T12" fmla="*/ 2147483646 w 128"/>
                    <a:gd name="T13" fmla="*/ 2147483646 h 196"/>
                    <a:gd name="T14" fmla="*/ 2147483646 w 128"/>
                    <a:gd name="T15" fmla="*/ 2147483646 h 196"/>
                    <a:gd name="T16" fmla="*/ 2147483646 w 128"/>
                    <a:gd name="T17" fmla="*/ 2147483646 h 196"/>
                    <a:gd name="T18" fmla="*/ 2147483646 w 128"/>
                    <a:gd name="T19" fmla="*/ 2147483646 h 196"/>
                    <a:gd name="T20" fmla="*/ 2147483646 w 128"/>
                    <a:gd name="T21" fmla="*/ 2147483646 h 196"/>
                    <a:gd name="T22" fmla="*/ 2147483646 w 128"/>
                    <a:gd name="T23" fmla="*/ 2147483646 h 196"/>
                    <a:gd name="T24" fmla="*/ 2147483646 w 128"/>
                    <a:gd name="T25" fmla="*/ 2147483646 h 196"/>
                    <a:gd name="T26" fmla="*/ 2147483646 w 128"/>
                    <a:gd name="T27" fmla="*/ 2147483646 h 196"/>
                    <a:gd name="T28" fmla="*/ 2147483646 w 128"/>
                    <a:gd name="T29" fmla="*/ 2147483646 h 196"/>
                    <a:gd name="T30" fmla="*/ 2147483646 w 128"/>
                    <a:gd name="T31" fmla="*/ 0 h 196"/>
                    <a:gd name="T32" fmla="*/ 2147483646 w 128"/>
                    <a:gd name="T33" fmla="*/ 0 h 196"/>
                    <a:gd name="T34" fmla="*/ 0 w 128"/>
                    <a:gd name="T35" fmla="*/ 2147483646 h 196"/>
                    <a:gd name="T36" fmla="*/ 0 w 128"/>
                    <a:gd name="T37" fmla="*/ 2147483646 h 196"/>
                    <a:gd name="T38" fmla="*/ 2147483646 w 128"/>
                    <a:gd name="T39" fmla="*/ 2147483646 h 196"/>
                    <a:gd name="T40" fmla="*/ 2147483646 w 128"/>
                    <a:gd name="T41" fmla="*/ 2147483646 h 196"/>
                    <a:gd name="T42" fmla="*/ 2147483646 w 128"/>
                    <a:gd name="T43" fmla="*/ 2147483646 h 196"/>
                    <a:gd name="T44" fmla="*/ 2147483646 w 128"/>
                    <a:gd name="T45" fmla="*/ 2147483646 h 196"/>
                    <a:gd name="T46" fmla="*/ 2147483646 w 128"/>
                    <a:gd name="T47" fmla="*/ 2147483646 h 196"/>
                    <a:gd name="T48" fmla="*/ 2147483646 w 128"/>
                    <a:gd name="T49" fmla="*/ 2147483646 h 196"/>
                    <a:gd name="T50" fmla="*/ 2147483646 w 128"/>
                    <a:gd name="T51" fmla="*/ 2147483646 h 196"/>
                    <a:gd name="T52" fmla="*/ 2147483646 w 128"/>
                    <a:gd name="T53" fmla="*/ 2147483646 h 196"/>
                    <a:gd name="T54" fmla="*/ 2147483646 w 128"/>
                    <a:gd name="T55" fmla="*/ 2147483646 h 196"/>
                    <a:gd name="T56" fmla="*/ 2147483646 w 128"/>
                    <a:gd name="T57" fmla="*/ 2147483646 h 196"/>
                    <a:gd name="T58" fmla="*/ 2147483646 w 128"/>
                    <a:gd name="T59" fmla="*/ 2147483646 h 196"/>
                    <a:gd name="T60" fmla="*/ 2147483646 w 128"/>
                    <a:gd name="T61" fmla="*/ 2147483646 h 196"/>
                    <a:gd name="T62" fmla="*/ 2147483646 w 128"/>
                    <a:gd name="T63" fmla="*/ 2147483646 h 196"/>
                    <a:gd name="T64" fmla="*/ 2147483646 w 128"/>
                    <a:gd name="T65" fmla="*/ 2147483646 h 196"/>
                    <a:gd name="T66" fmla="*/ 2147483646 w 128"/>
                    <a:gd name="T67" fmla="*/ 2147483646 h 19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28"/>
                    <a:gd name="T103" fmla="*/ 0 h 196"/>
                    <a:gd name="T104" fmla="*/ 128 w 128"/>
                    <a:gd name="T105" fmla="*/ 196 h 19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28" h="196">
                      <a:moveTo>
                        <a:pt x="115" y="170"/>
                      </a:moveTo>
                      <a:cubicBezTo>
                        <a:pt x="106" y="179"/>
                        <a:pt x="106" y="179"/>
                        <a:pt x="106" y="179"/>
                      </a:cubicBezTo>
                      <a:cubicBezTo>
                        <a:pt x="89" y="163"/>
                        <a:pt x="89" y="163"/>
                        <a:pt x="89" y="163"/>
                      </a:cubicBezTo>
                      <a:cubicBezTo>
                        <a:pt x="88" y="162"/>
                        <a:pt x="86" y="161"/>
                        <a:pt x="85" y="161"/>
                      </a:cubicBezTo>
                      <a:cubicBezTo>
                        <a:pt x="83" y="161"/>
                        <a:pt x="81" y="162"/>
                        <a:pt x="80" y="163"/>
                      </a:cubicBezTo>
                      <a:cubicBezTo>
                        <a:pt x="64" y="179"/>
                        <a:pt x="64" y="179"/>
                        <a:pt x="64" y="179"/>
                      </a:cubicBezTo>
                      <a:cubicBezTo>
                        <a:pt x="48" y="163"/>
                        <a:pt x="48" y="163"/>
                        <a:pt x="48" y="163"/>
                      </a:cubicBezTo>
                      <a:cubicBezTo>
                        <a:pt x="45" y="161"/>
                        <a:pt x="41" y="161"/>
                        <a:pt x="38" y="163"/>
                      </a:cubicBezTo>
                      <a:cubicBezTo>
                        <a:pt x="23" y="179"/>
                        <a:pt x="23" y="179"/>
                        <a:pt x="23" y="179"/>
                      </a:cubicBezTo>
                      <a:cubicBezTo>
                        <a:pt x="13" y="169"/>
                        <a:pt x="13" y="169"/>
                        <a:pt x="13" y="169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15" y="13"/>
                        <a:pt x="115" y="13"/>
                        <a:pt x="115" y="13"/>
                      </a:cubicBezTo>
                      <a:cubicBezTo>
                        <a:pt x="115" y="19"/>
                        <a:pt x="115" y="19"/>
                        <a:pt x="115" y="19"/>
                      </a:cubicBezTo>
                      <a:cubicBezTo>
                        <a:pt x="119" y="21"/>
                        <a:pt x="124" y="23"/>
                        <a:pt x="128" y="26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8" y="3"/>
                        <a:pt x="125" y="0"/>
                        <a:pt x="12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72"/>
                        <a:pt x="0" y="172"/>
                        <a:pt x="0" y="172"/>
                      </a:cubicBezTo>
                      <a:cubicBezTo>
                        <a:pt x="0" y="174"/>
                        <a:pt x="1" y="175"/>
                        <a:pt x="2" y="177"/>
                      </a:cubicBezTo>
                      <a:cubicBezTo>
                        <a:pt x="18" y="193"/>
                        <a:pt x="18" y="193"/>
                        <a:pt x="18" y="193"/>
                      </a:cubicBezTo>
                      <a:cubicBezTo>
                        <a:pt x="21" y="195"/>
                        <a:pt x="25" y="195"/>
                        <a:pt x="27" y="193"/>
                      </a:cubicBezTo>
                      <a:cubicBezTo>
                        <a:pt x="43" y="177"/>
                        <a:pt x="43" y="177"/>
                        <a:pt x="43" y="177"/>
                      </a:cubicBezTo>
                      <a:cubicBezTo>
                        <a:pt x="59" y="193"/>
                        <a:pt x="59" y="193"/>
                        <a:pt x="59" y="193"/>
                      </a:cubicBezTo>
                      <a:cubicBezTo>
                        <a:pt x="62" y="196"/>
                        <a:pt x="66" y="196"/>
                        <a:pt x="68" y="193"/>
                      </a:cubicBezTo>
                      <a:cubicBezTo>
                        <a:pt x="85" y="177"/>
                        <a:pt x="85" y="177"/>
                        <a:pt x="85" y="177"/>
                      </a:cubicBezTo>
                      <a:cubicBezTo>
                        <a:pt x="101" y="193"/>
                        <a:pt x="101" y="193"/>
                        <a:pt x="101" y="193"/>
                      </a:cubicBezTo>
                      <a:cubicBezTo>
                        <a:pt x="102" y="194"/>
                        <a:pt x="104" y="195"/>
                        <a:pt x="106" y="195"/>
                      </a:cubicBezTo>
                      <a:cubicBezTo>
                        <a:pt x="107" y="195"/>
                        <a:pt x="109" y="194"/>
                        <a:pt x="110" y="193"/>
                      </a:cubicBezTo>
                      <a:cubicBezTo>
                        <a:pt x="126" y="178"/>
                        <a:pt x="126" y="178"/>
                        <a:pt x="126" y="178"/>
                      </a:cubicBezTo>
                      <a:cubicBezTo>
                        <a:pt x="127" y="177"/>
                        <a:pt x="128" y="175"/>
                        <a:pt x="128" y="173"/>
                      </a:cubicBezTo>
                      <a:cubicBezTo>
                        <a:pt x="128" y="133"/>
                        <a:pt x="128" y="133"/>
                        <a:pt x="128" y="133"/>
                      </a:cubicBezTo>
                      <a:cubicBezTo>
                        <a:pt x="124" y="136"/>
                        <a:pt x="119" y="138"/>
                        <a:pt x="115" y="140"/>
                      </a:cubicBezTo>
                      <a:lnTo>
                        <a:pt x="115" y="1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0" name="Freeform 358"/>
                <p:cNvSpPr>
                  <a:spLocks noEditPoints="1" noChangeArrowheads="1"/>
                </p:cNvSpPr>
                <p:nvPr/>
              </p:nvSpPr>
              <p:spPr bwMode="auto">
                <a:xfrm>
                  <a:off x="104775" y="98425"/>
                  <a:ext cx="442913" cy="401638"/>
                </a:xfrm>
                <a:custGeom>
                  <a:avLst/>
                  <a:gdLst>
                    <a:gd name="T0" fmla="*/ 2147483646 w 118"/>
                    <a:gd name="T1" fmla="*/ 2147483646 h 107"/>
                    <a:gd name="T2" fmla="*/ 2147483646 w 118"/>
                    <a:gd name="T3" fmla="*/ 2147483646 h 107"/>
                    <a:gd name="T4" fmla="*/ 2147483646 w 118"/>
                    <a:gd name="T5" fmla="*/ 2147483646 h 107"/>
                    <a:gd name="T6" fmla="*/ 2147483646 w 118"/>
                    <a:gd name="T7" fmla="*/ 0 h 107"/>
                    <a:gd name="T8" fmla="*/ 2147483646 w 118"/>
                    <a:gd name="T9" fmla="*/ 2147483646 h 107"/>
                    <a:gd name="T10" fmla="*/ 2147483646 w 118"/>
                    <a:gd name="T11" fmla="*/ 2147483646 h 107"/>
                    <a:gd name="T12" fmla="*/ 2147483646 w 118"/>
                    <a:gd name="T13" fmla="*/ 2147483646 h 107"/>
                    <a:gd name="T14" fmla="*/ 0 w 118"/>
                    <a:gd name="T15" fmla="*/ 2147483646 h 107"/>
                    <a:gd name="T16" fmla="*/ 2147483646 w 118"/>
                    <a:gd name="T17" fmla="*/ 2147483646 h 107"/>
                    <a:gd name="T18" fmla="*/ 2147483646 w 118"/>
                    <a:gd name="T19" fmla="*/ 2147483646 h 107"/>
                    <a:gd name="T20" fmla="*/ 2147483646 w 118"/>
                    <a:gd name="T21" fmla="*/ 2147483646 h 107"/>
                    <a:gd name="T22" fmla="*/ 2147483646 w 118"/>
                    <a:gd name="T23" fmla="*/ 2147483646 h 107"/>
                    <a:gd name="T24" fmla="*/ 2147483646 w 118"/>
                    <a:gd name="T25" fmla="*/ 2147483646 h 107"/>
                    <a:gd name="T26" fmla="*/ 2147483646 w 118"/>
                    <a:gd name="T27" fmla="*/ 2147483646 h 107"/>
                    <a:gd name="T28" fmla="*/ 0 w 118"/>
                    <a:gd name="T29" fmla="*/ 2147483646 h 107"/>
                    <a:gd name="T30" fmla="*/ 2147483646 w 118"/>
                    <a:gd name="T31" fmla="*/ 2147483646 h 107"/>
                    <a:gd name="T32" fmla="*/ 2147483646 w 118"/>
                    <a:gd name="T33" fmla="*/ 2147483646 h 107"/>
                    <a:gd name="T34" fmla="*/ 2147483646 w 118"/>
                    <a:gd name="T35" fmla="*/ 2147483646 h 107"/>
                    <a:gd name="T36" fmla="*/ 2147483646 w 118"/>
                    <a:gd name="T37" fmla="*/ 2147483646 h 107"/>
                    <a:gd name="T38" fmla="*/ 2147483646 w 118"/>
                    <a:gd name="T39" fmla="*/ 2147483646 h 107"/>
                    <a:gd name="T40" fmla="*/ 2147483646 w 118"/>
                    <a:gd name="T41" fmla="*/ 2147483646 h 107"/>
                    <a:gd name="T42" fmla="*/ 2147483646 w 118"/>
                    <a:gd name="T43" fmla="*/ 2147483646 h 107"/>
                    <a:gd name="T44" fmla="*/ 0 w 118"/>
                    <a:gd name="T45" fmla="*/ 2147483646 h 107"/>
                    <a:gd name="T46" fmla="*/ 2147483646 w 118"/>
                    <a:gd name="T47" fmla="*/ 2147483646 h 107"/>
                    <a:gd name="T48" fmla="*/ 2147483646 w 118"/>
                    <a:gd name="T49" fmla="*/ 2147483646 h 107"/>
                    <a:gd name="T50" fmla="*/ 2147483646 w 118"/>
                    <a:gd name="T51" fmla="*/ 2147483646 h 107"/>
                    <a:gd name="T52" fmla="*/ 2147483646 w 118"/>
                    <a:gd name="T53" fmla="*/ 2147483646 h 107"/>
                    <a:gd name="T54" fmla="*/ 2147483646 w 118"/>
                    <a:gd name="T55" fmla="*/ 2147483646 h 107"/>
                    <a:gd name="T56" fmla="*/ 2147483646 w 118"/>
                    <a:gd name="T57" fmla="*/ 2147483646 h 107"/>
                    <a:gd name="T58" fmla="*/ 0 w 118"/>
                    <a:gd name="T59" fmla="*/ 2147483646 h 107"/>
                    <a:gd name="T60" fmla="*/ 2147483646 w 118"/>
                    <a:gd name="T61" fmla="*/ 2147483646 h 107"/>
                    <a:gd name="T62" fmla="*/ 2147483646 w 118"/>
                    <a:gd name="T63" fmla="*/ 2147483646 h 107"/>
                    <a:gd name="T64" fmla="*/ 2147483646 w 118"/>
                    <a:gd name="T65" fmla="*/ 2147483646 h 107"/>
                    <a:gd name="T66" fmla="*/ 2147483646 w 118"/>
                    <a:gd name="T67" fmla="*/ 2147483646 h 107"/>
                    <a:gd name="T68" fmla="*/ 2147483646 w 118"/>
                    <a:gd name="T69" fmla="*/ 2147483646 h 107"/>
                    <a:gd name="T70" fmla="*/ 2147483646 w 118"/>
                    <a:gd name="T71" fmla="*/ 2147483646 h 107"/>
                    <a:gd name="T72" fmla="*/ 2147483646 w 118"/>
                    <a:gd name="T73" fmla="*/ 2147483646 h 107"/>
                    <a:gd name="T74" fmla="*/ 2147483646 w 118"/>
                    <a:gd name="T75" fmla="*/ 2147483646 h 107"/>
                    <a:gd name="T76" fmla="*/ 2147483646 w 118"/>
                    <a:gd name="T77" fmla="*/ 2147483646 h 107"/>
                    <a:gd name="T78" fmla="*/ 2147483646 w 118"/>
                    <a:gd name="T79" fmla="*/ 2147483646 h 107"/>
                    <a:gd name="T80" fmla="*/ 2147483646 w 118"/>
                    <a:gd name="T81" fmla="*/ 2147483646 h 107"/>
                    <a:gd name="T82" fmla="*/ 2147483646 w 118"/>
                    <a:gd name="T83" fmla="*/ 2147483646 h 107"/>
                    <a:gd name="T84" fmla="*/ 2147483646 w 118"/>
                    <a:gd name="T85" fmla="*/ 2147483646 h 107"/>
                    <a:gd name="T86" fmla="*/ 2147483646 w 118"/>
                    <a:gd name="T87" fmla="*/ 2147483646 h 107"/>
                    <a:gd name="T88" fmla="*/ 2147483646 w 118"/>
                    <a:gd name="T89" fmla="*/ 2147483646 h 107"/>
                    <a:gd name="T90" fmla="*/ 2147483646 w 118"/>
                    <a:gd name="T91" fmla="*/ 2147483646 h 107"/>
                    <a:gd name="T92" fmla="*/ 2147483646 w 118"/>
                    <a:gd name="T93" fmla="*/ 2147483646 h 107"/>
                    <a:gd name="T94" fmla="*/ 2147483646 w 118"/>
                    <a:gd name="T95" fmla="*/ 2147483646 h 107"/>
                    <a:gd name="T96" fmla="*/ 2147483646 w 118"/>
                    <a:gd name="T97" fmla="*/ 2147483646 h 107"/>
                    <a:gd name="T98" fmla="*/ 2147483646 w 118"/>
                    <a:gd name="T99" fmla="*/ 2147483646 h 107"/>
                    <a:gd name="T100" fmla="*/ 2147483646 w 118"/>
                    <a:gd name="T101" fmla="*/ 2147483646 h 107"/>
                    <a:gd name="T102" fmla="*/ 2147483646 w 118"/>
                    <a:gd name="T103" fmla="*/ 2147483646 h 107"/>
                    <a:gd name="T104" fmla="*/ 2147483646 w 118"/>
                    <a:gd name="T105" fmla="*/ 2147483646 h 107"/>
                    <a:gd name="T106" fmla="*/ 2147483646 w 118"/>
                    <a:gd name="T107" fmla="*/ 2147483646 h 107"/>
                    <a:gd name="T108" fmla="*/ 2147483646 w 118"/>
                    <a:gd name="T109" fmla="*/ 2147483646 h 107"/>
                    <a:gd name="T110" fmla="*/ 2147483646 w 118"/>
                    <a:gd name="T111" fmla="*/ 2147483646 h 107"/>
                    <a:gd name="T112" fmla="*/ 2147483646 w 118"/>
                    <a:gd name="T113" fmla="*/ 2147483646 h 107"/>
                    <a:gd name="T114" fmla="*/ 2147483646 w 118"/>
                    <a:gd name="T115" fmla="*/ 2147483646 h 10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18"/>
                    <a:gd name="T175" fmla="*/ 0 h 107"/>
                    <a:gd name="T176" fmla="*/ 118 w 118"/>
                    <a:gd name="T177" fmla="*/ 107 h 10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18" h="107">
                      <a:moveTo>
                        <a:pt x="118" y="54"/>
                      </a:moveTo>
                      <a:cubicBezTo>
                        <a:pt x="118" y="37"/>
                        <a:pt x="111" y="23"/>
                        <a:pt x="100" y="13"/>
                      </a:cubicBezTo>
                      <a:cubicBezTo>
                        <a:pt x="96" y="10"/>
                        <a:pt x="91" y="7"/>
                        <a:pt x="87" y="5"/>
                      </a:cubicBezTo>
                      <a:cubicBezTo>
                        <a:pt x="80" y="2"/>
                        <a:pt x="73" y="0"/>
                        <a:pt x="65" y="0"/>
                      </a:cubicBezTo>
                      <a:cubicBezTo>
                        <a:pt x="52" y="0"/>
                        <a:pt x="39" y="5"/>
                        <a:pt x="30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" y="14"/>
                        <a:pt x="0" y="15"/>
                        <a:pt x="0" y="16"/>
                      </a:cubicBezTo>
                      <a:cubicBezTo>
                        <a:pt x="0" y="18"/>
                        <a:pt x="1" y="19"/>
                        <a:pt x="3" y="19"/>
                      </a:cubicBezTo>
                      <a:cubicBezTo>
                        <a:pt x="11" y="19"/>
                        <a:pt x="11" y="19"/>
                        <a:pt x="11" y="19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cubicBezTo>
                        <a:pt x="20" y="25"/>
                        <a:pt x="16" y="32"/>
                        <a:pt x="14" y="39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1" y="39"/>
                        <a:pt x="0" y="40"/>
                        <a:pt x="0" y="42"/>
                      </a:cubicBezTo>
                      <a:cubicBezTo>
                        <a:pt x="0" y="43"/>
                        <a:pt x="1" y="44"/>
                        <a:pt x="2" y="44"/>
                      </a:cubicBezTo>
                      <a:cubicBezTo>
                        <a:pt x="2" y="44"/>
                        <a:pt x="2" y="45"/>
                        <a:pt x="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12" y="47"/>
                        <a:pt x="12" y="50"/>
                        <a:pt x="12" y="54"/>
                      </a:cubicBezTo>
                      <a:cubicBezTo>
                        <a:pt x="12" y="58"/>
                        <a:pt x="12" y="62"/>
                        <a:pt x="13" y="65"/>
                      </a:cubicBezTo>
                      <a:cubicBezTo>
                        <a:pt x="3" y="65"/>
                        <a:pt x="3" y="65"/>
                        <a:pt x="3" y="65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" y="66"/>
                        <a:pt x="0" y="67"/>
                        <a:pt x="0" y="68"/>
                      </a:cubicBezTo>
                      <a:cubicBezTo>
                        <a:pt x="0" y="69"/>
                        <a:pt x="1" y="71"/>
                        <a:pt x="3" y="71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14" y="71"/>
                        <a:pt x="14" y="71"/>
                        <a:pt x="14" y="71"/>
                      </a:cubicBezTo>
                      <a:cubicBezTo>
                        <a:pt x="17" y="79"/>
                        <a:pt x="22" y="86"/>
                        <a:pt x="27" y="91"/>
                      </a:cubicBezTo>
                      <a:cubicBezTo>
                        <a:pt x="14" y="91"/>
                        <a:pt x="14" y="91"/>
                        <a:pt x="14" y="91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1" y="91"/>
                        <a:pt x="0" y="93"/>
                        <a:pt x="0" y="94"/>
                      </a:cubicBezTo>
                      <a:cubicBezTo>
                        <a:pt x="0" y="96"/>
                        <a:pt x="1" y="97"/>
                        <a:pt x="3" y="97"/>
                      </a:cubicBezTo>
                      <a:cubicBezTo>
                        <a:pt x="18" y="97"/>
                        <a:pt x="18" y="97"/>
                        <a:pt x="18" y="97"/>
                      </a:cubicBezTo>
                      <a:cubicBezTo>
                        <a:pt x="34" y="97"/>
                        <a:pt x="34" y="97"/>
                        <a:pt x="34" y="97"/>
                      </a:cubicBezTo>
                      <a:cubicBezTo>
                        <a:pt x="42" y="103"/>
                        <a:pt x="53" y="107"/>
                        <a:pt x="65" y="107"/>
                      </a:cubicBezTo>
                      <a:cubicBezTo>
                        <a:pt x="73" y="107"/>
                        <a:pt x="80" y="105"/>
                        <a:pt x="87" y="102"/>
                      </a:cubicBezTo>
                      <a:cubicBezTo>
                        <a:pt x="91" y="100"/>
                        <a:pt x="96" y="98"/>
                        <a:pt x="100" y="94"/>
                      </a:cubicBezTo>
                      <a:cubicBezTo>
                        <a:pt x="111" y="84"/>
                        <a:pt x="118" y="70"/>
                        <a:pt x="118" y="54"/>
                      </a:cubicBezTo>
                      <a:close/>
                      <a:moveTo>
                        <a:pt x="87" y="88"/>
                      </a:moveTo>
                      <a:cubicBezTo>
                        <a:pt x="80" y="92"/>
                        <a:pt x="73" y="94"/>
                        <a:pt x="65" y="95"/>
                      </a:cubicBezTo>
                      <a:cubicBezTo>
                        <a:pt x="51" y="94"/>
                        <a:pt x="39" y="88"/>
                        <a:pt x="32" y="77"/>
                      </a:cubicBezTo>
                      <a:cubicBezTo>
                        <a:pt x="71" y="77"/>
                        <a:pt x="71" y="77"/>
                        <a:pt x="71" y="77"/>
                      </a:cubicBezTo>
                      <a:cubicBezTo>
                        <a:pt x="75" y="77"/>
                        <a:pt x="78" y="74"/>
                        <a:pt x="78" y="71"/>
                      </a:cubicBezTo>
                      <a:cubicBezTo>
                        <a:pt x="78" y="67"/>
                        <a:pt x="75" y="64"/>
                        <a:pt x="71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5" y="61"/>
                        <a:pt x="24" y="57"/>
                        <a:pt x="24" y="54"/>
                      </a:cubicBezTo>
                      <a:cubicBezTo>
                        <a:pt x="24" y="50"/>
                        <a:pt x="25" y="46"/>
                        <a:pt x="26" y="43"/>
                      </a:cubicBezTo>
                      <a:cubicBezTo>
                        <a:pt x="26" y="43"/>
                        <a:pt x="26" y="43"/>
                        <a:pt x="26" y="43"/>
                      </a:cubicBezTo>
                      <a:cubicBezTo>
                        <a:pt x="71" y="43"/>
                        <a:pt x="71" y="43"/>
                        <a:pt x="71" y="43"/>
                      </a:cubicBezTo>
                      <a:cubicBezTo>
                        <a:pt x="75" y="43"/>
                        <a:pt x="78" y="40"/>
                        <a:pt x="78" y="36"/>
                      </a:cubicBezTo>
                      <a:cubicBezTo>
                        <a:pt x="78" y="33"/>
                        <a:pt x="75" y="30"/>
                        <a:pt x="71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9" y="19"/>
                        <a:pt x="51" y="13"/>
                        <a:pt x="65" y="13"/>
                      </a:cubicBezTo>
                      <a:cubicBezTo>
                        <a:pt x="73" y="13"/>
                        <a:pt x="80" y="15"/>
                        <a:pt x="87" y="19"/>
                      </a:cubicBezTo>
                      <a:cubicBezTo>
                        <a:pt x="92" y="22"/>
                        <a:pt x="96" y="27"/>
                        <a:pt x="100" y="32"/>
                      </a:cubicBezTo>
                      <a:cubicBezTo>
                        <a:pt x="104" y="38"/>
                        <a:pt x="106" y="46"/>
                        <a:pt x="106" y="54"/>
                      </a:cubicBezTo>
                      <a:cubicBezTo>
                        <a:pt x="106" y="62"/>
                        <a:pt x="104" y="69"/>
                        <a:pt x="100" y="75"/>
                      </a:cubicBezTo>
                      <a:cubicBezTo>
                        <a:pt x="96" y="81"/>
                        <a:pt x="92" y="85"/>
                        <a:pt x="87" y="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1" name="Freeform 359"/>
                <p:cNvSpPr>
                  <a:spLocks noChangeArrowheads="1"/>
                </p:cNvSpPr>
                <p:nvPr/>
              </p:nvSpPr>
              <p:spPr bwMode="auto">
                <a:xfrm>
                  <a:off x="479425" y="420687"/>
                  <a:ext cx="266700" cy="269875"/>
                </a:xfrm>
                <a:custGeom>
                  <a:avLst/>
                  <a:gdLst>
                    <a:gd name="T0" fmla="*/ 2147483646 w 71"/>
                    <a:gd name="T1" fmla="*/ 2147483646 h 72"/>
                    <a:gd name="T2" fmla="*/ 2147483646 w 71"/>
                    <a:gd name="T3" fmla="*/ 2147483646 h 72"/>
                    <a:gd name="T4" fmla="*/ 2147483646 w 71"/>
                    <a:gd name="T5" fmla="*/ 0 h 72"/>
                    <a:gd name="T6" fmla="*/ 0 w 71"/>
                    <a:gd name="T7" fmla="*/ 2147483646 h 72"/>
                    <a:gd name="T8" fmla="*/ 0 w 71"/>
                    <a:gd name="T9" fmla="*/ 2147483646 h 72"/>
                    <a:gd name="T10" fmla="*/ 2147483646 w 71"/>
                    <a:gd name="T11" fmla="*/ 2147483646 h 72"/>
                    <a:gd name="T12" fmla="*/ 2147483646 w 71"/>
                    <a:gd name="T13" fmla="*/ 2147483646 h 72"/>
                    <a:gd name="T14" fmla="*/ 2147483646 w 71"/>
                    <a:gd name="T15" fmla="*/ 2147483646 h 72"/>
                    <a:gd name="T16" fmla="*/ 2147483646 w 71"/>
                    <a:gd name="T17" fmla="*/ 2147483646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1"/>
                    <a:gd name="T28" fmla="*/ 0 h 72"/>
                    <a:gd name="T29" fmla="*/ 71 w 71"/>
                    <a:gd name="T30" fmla="*/ 72 h 7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1" h="72">
                      <a:moveTo>
                        <a:pt x="67" y="47"/>
                      </a:move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5" y="9"/>
                        <a:pt x="8" y="16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7" y="67"/>
                        <a:pt x="47" y="67"/>
                        <a:pt x="47" y="67"/>
                      </a:cubicBezTo>
                      <a:cubicBezTo>
                        <a:pt x="51" y="72"/>
                        <a:pt x="59" y="72"/>
                        <a:pt x="63" y="67"/>
                      </a:cubicBezTo>
                      <a:cubicBezTo>
                        <a:pt x="67" y="64"/>
                        <a:pt x="67" y="64"/>
                        <a:pt x="67" y="64"/>
                      </a:cubicBezTo>
                      <a:cubicBezTo>
                        <a:pt x="71" y="59"/>
                        <a:pt x="71" y="52"/>
                        <a:pt x="67" y="4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0" name="等腰三角形 11"/>
            <p:cNvSpPr>
              <a:spLocks noChangeArrowheads="1"/>
            </p:cNvSpPr>
            <p:nvPr/>
          </p:nvSpPr>
          <p:spPr bwMode="auto">
            <a:xfrm rot="-8100000">
              <a:off x="399561" y="1201698"/>
              <a:ext cx="323061" cy="621058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>
          <p:nvSpPr>
            <p:cNvPr id="21" name="等腰三角形 12"/>
            <p:cNvSpPr>
              <a:spLocks noChangeArrowheads="1"/>
            </p:cNvSpPr>
            <p:nvPr/>
          </p:nvSpPr>
          <p:spPr bwMode="auto">
            <a:xfrm rot="8100000">
              <a:off x="2056816" y="1180668"/>
              <a:ext cx="323061" cy="621058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32" name="表格 13"/>
          <p:cNvGraphicFramePr>
            <a:graphicFrameLocks noGrp="1"/>
          </p:cNvGraphicFramePr>
          <p:nvPr/>
        </p:nvGraphicFramePr>
        <p:xfrm>
          <a:off x="2115368" y="2680221"/>
          <a:ext cx="3940175" cy="2890837"/>
        </p:xfrm>
        <a:graphic>
          <a:graphicData uri="http://schemas.openxmlformats.org/drawingml/2006/table">
            <a:tbl>
              <a:tblPr/>
              <a:tblGrid>
                <a:gridCol w="3940175"/>
              </a:tblGrid>
              <a:tr h="6175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1</a:t>
                      </a:r>
                      <a:r>
                        <a:rPr kumimoji="0" lang="en-US" altLang="zh-CN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st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 Year</a:t>
                      </a: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F5496"/>
                        </a:solidFill>
                        <a:effectLst/>
                        <a:latin typeface="Segoe UI Semibold" panose="020B0702040204020203" pitchFamily="34" charset="0"/>
                        <a:ea typeface="微软雅黑" panose="020B0503020204020204" pitchFamily="34" charset="-122"/>
                        <a:cs typeface="Segoe UI Semibold" panose="020B0702040204020203" pitchFamily="34" charset="0"/>
                        <a:sym typeface="Segoe UI Semibold" panose="020B070204020402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227329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0" lang="en-US" altLang="zh-CN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rPr>
                        <a:t>Tianjin Municipal Government Scholarship</a:t>
                      </a:r>
                      <a:endParaRPr kumimoji="0" lang="en-US" altLang="zh-CN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微软雅黑" panose="020B0503020204020204" pitchFamily="34" charset="-122"/>
                        <a:sym typeface="Segoe UI Semibold" panose="020B0702040204020203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endParaRPr kumimoji="0" lang="en-US" altLang="zh-CN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微软雅黑" panose="020B0503020204020204" pitchFamily="34" charset="-122"/>
                        <a:sym typeface="Segoe UI Semibold" panose="020B0702040204020203" pitchFamily="34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0" lang="en-US" altLang="zh-CN" sz="2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+mn-cs"/>
                          <a:sym typeface="Segoe UI Semibold" panose="020B0702040204020203" pitchFamily="34" charset="0"/>
                        </a:rPr>
                        <a:t>CAUC Freshmen Scholarship</a:t>
                      </a:r>
                      <a:endParaRPr kumimoji="0" lang="zh-CN" altLang="en-US" sz="2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微软雅黑" panose="020B0503020204020204" pitchFamily="34" charset="-122"/>
                        <a:cs typeface="+mn-cs"/>
                        <a:sym typeface="Segoe UI Semibold" panose="020B0702040204020203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549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表格 16"/>
          <p:cNvGraphicFramePr>
            <a:graphicFrameLocks noGrp="1"/>
          </p:cNvGraphicFramePr>
          <p:nvPr/>
        </p:nvGraphicFramePr>
        <p:xfrm>
          <a:off x="6933431" y="2680221"/>
          <a:ext cx="3940175" cy="2890837"/>
        </p:xfrm>
        <a:graphic>
          <a:graphicData uri="http://schemas.openxmlformats.org/drawingml/2006/table">
            <a:tbl>
              <a:tblPr/>
              <a:tblGrid>
                <a:gridCol w="3940175"/>
              </a:tblGrid>
              <a:tr h="6175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2</a:t>
                      </a:r>
                      <a:r>
                        <a:rPr kumimoji="0" lang="en-US" altLang="zh-CN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nd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, 3</a:t>
                      </a:r>
                      <a:r>
                        <a:rPr kumimoji="0" lang="en-US" altLang="zh-CN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rd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, 4</a:t>
                      </a:r>
                      <a:r>
                        <a:rPr kumimoji="0" lang="en-US" altLang="zh-CN" sz="32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th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F5496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Segoe UI Semibold" panose="020B0702040204020203" pitchFamily="34" charset="0"/>
                          <a:sym typeface="Segoe UI Semibold" panose="020B0702040204020203" pitchFamily="34" charset="0"/>
                        </a:rPr>
                        <a:t> Years</a:t>
                      </a: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2F5496"/>
                        </a:solidFill>
                        <a:effectLst/>
                        <a:latin typeface="Segoe UI Semibold" panose="020B0702040204020203" pitchFamily="34" charset="0"/>
                        <a:ea typeface="微软雅黑" panose="020B0503020204020204" pitchFamily="34" charset="-122"/>
                        <a:cs typeface="Segoe UI Semibold" panose="020B0702040204020203" pitchFamily="34" charset="0"/>
                        <a:sym typeface="Segoe UI Semibold" panose="020B0702040204020203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</a:tr>
              <a:tr h="227329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24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20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微软雅黑" panose="020B0503020204020204" pitchFamily="34" charset="-122"/>
                          <a:sym typeface="Segoe UI Semibold" panose="020B0702040204020203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kumimoji="0" lang="en-US" altLang="zh-CN" sz="2400" b="1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egoe UI Semibold" panose="020B0702040204020203" pitchFamily="34" charset="0"/>
                          <a:ea typeface="微软雅黑" panose="020B0503020204020204" pitchFamily="34" charset="-122"/>
                          <a:cs typeface="+mn-cs"/>
                          <a:sym typeface="Segoe UI Semibold" panose="020B0702040204020203" pitchFamily="34" charset="0"/>
                        </a:rPr>
                        <a:t>CAUC Outstanding Enrolled Students Scholarship</a:t>
                      </a:r>
                      <a:endParaRPr kumimoji="0" lang="zh-CN" altLang="en-US" sz="2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egoe UI Semibold" panose="020B0702040204020203" pitchFamily="34" charset="0"/>
                        <a:ea typeface="微软雅黑" panose="020B0503020204020204" pitchFamily="34" charset="-122"/>
                        <a:cs typeface="+mn-cs"/>
                        <a:sym typeface="Segoe UI Semibold" panose="020B0702040204020203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549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8265" y="959126"/>
            <a:ext cx="7253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Tianjin Municipal Government Scholarship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Freeform 874"/>
          <p:cNvSpPr>
            <a:spLocks noChangeAspect="1"/>
          </p:cNvSpPr>
          <p:nvPr/>
        </p:nvSpPr>
        <p:spPr bwMode="auto">
          <a:xfrm>
            <a:off x="5145361" y="2150690"/>
            <a:ext cx="2128837" cy="1800225"/>
          </a:xfrm>
          <a:custGeom>
            <a:avLst/>
            <a:gdLst>
              <a:gd name="T0" fmla="*/ 2147483646 w 175"/>
              <a:gd name="T1" fmla="*/ 2147483646 h 148"/>
              <a:gd name="T2" fmla="*/ 2147483646 w 175"/>
              <a:gd name="T3" fmla="*/ 0 h 148"/>
              <a:gd name="T4" fmla="*/ 0 w 175"/>
              <a:gd name="T5" fmla="*/ 2147483646 h 148"/>
              <a:gd name="T6" fmla="*/ 2147483646 w 175"/>
              <a:gd name="T7" fmla="*/ 2147483646 h 148"/>
              <a:gd name="T8" fmla="*/ 2147483646 w 175"/>
              <a:gd name="T9" fmla="*/ 2147483646 h 148"/>
              <a:gd name="T10" fmla="*/ 2147483646 w 175"/>
              <a:gd name="T11" fmla="*/ 2147483646 h 148"/>
              <a:gd name="T12" fmla="*/ 2147483646 w 175"/>
              <a:gd name="T13" fmla="*/ 2147483646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1F48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874"/>
          <p:cNvSpPr>
            <a:spLocks noChangeAspect="1"/>
          </p:cNvSpPr>
          <p:nvPr/>
        </p:nvSpPr>
        <p:spPr bwMode="auto">
          <a:xfrm flipH="1" flipV="1">
            <a:off x="4546873" y="3868365"/>
            <a:ext cx="2128838" cy="1800225"/>
          </a:xfrm>
          <a:custGeom>
            <a:avLst/>
            <a:gdLst>
              <a:gd name="T0" fmla="*/ 2147483646 w 175"/>
              <a:gd name="T1" fmla="*/ 2147483646 h 148"/>
              <a:gd name="T2" fmla="*/ 2147483646 w 175"/>
              <a:gd name="T3" fmla="*/ 0 h 148"/>
              <a:gd name="T4" fmla="*/ 0 w 175"/>
              <a:gd name="T5" fmla="*/ 2147483646 h 148"/>
              <a:gd name="T6" fmla="*/ 2147483646 w 175"/>
              <a:gd name="T7" fmla="*/ 2147483646 h 148"/>
              <a:gd name="T8" fmla="*/ 2147483646 w 175"/>
              <a:gd name="T9" fmla="*/ 2147483646 h 148"/>
              <a:gd name="T10" fmla="*/ 2147483646 w 175"/>
              <a:gd name="T11" fmla="*/ 2147483646 h 148"/>
              <a:gd name="T12" fmla="*/ 2147483646 w 175"/>
              <a:gd name="T13" fmla="*/ 2147483646 h 1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5" h="148">
                <a:moveTo>
                  <a:pt x="59" y="29"/>
                </a:moveTo>
                <a:cubicBezTo>
                  <a:pt x="59" y="0"/>
                  <a:pt x="59" y="0"/>
                  <a:pt x="59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59" y="99"/>
                  <a:pt x="59" y="99"/>
                  <a:pt x="59" y="99"/>
                </a:cubicBezTo>
                <a:cubicBezTo>
                  <a:pt x="59" y="71"/>
                  <a:pt x="59" y="71"/>
                  <a:pt x="59" y="71"/>
                </a:cubicBezTo>
                <a:cubicBezTo>
                  <a:pt x="118" y="79"/>
                  <a:pt x="92" y="114"/>
                  <a:pt x="59" y="148"/>
                </a:cubicBezTo>
                <a:cubicBezTo>
                  <a:pt x="175" y="72"/>
                  <a:pt x="106" y="37"/>
                  <a:pt x="59" y="29"/>
                </a:cubicBezTo>
                <a:close/>
              </a:path>
            </a:pathLst>
          </a:custGeom>
          <a:solidFill>
            <a:srgbClr val="1F48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7069411" y="2071315"/>
            <a:ext cx="1609725" cy="493713"/>
          </a:xfrm>
          <a:prstGeom prst="rect">
            <a:avLst/>
          </a:prstGeom>
          <a:solidFill>
            <a:srgbClr val="1F48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spcAft>
                <a:spcPts val="1000"/>
              </a:spcAft>
            </a:pPr>
            <a:r>
              <a:rPr lang="en-US" altLang="zh-CN" sz="2400" b="1">
                <a:solidFill>
                  <a:schemeClr val="bg1"/>
                </a:solidFill>
              </a:rPr>
              <a:t>Eligibility</a:t>
            </a:r>
            <a:endParaRPr lang="zh-CN" altLang="zh-CN" sz="2400" b="1">
              <a:solidFill>
                <a:schemeClr val="bg1"/>
              </a:solidFill>
            </a:endParaRP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3762648" y="2066553"/>
            <a:ext cx="941388" cy="492125"/>
          </a:xfrm>
          <a:prstGeom prst="rect">
            <a:avLst/>
          </a:prstGeom>
          <a:solidFill>
            <a:srgbClr val="1F48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2400" b="1">
                <a:solidFill>
                  <a:schemeClr val="bg1"/>
                </a:solidFill>
              </a:rPr>
              <a:t>Type</a:t>
            </a:r>
            <a:endParaRPr lang="en-US" altLang="zh-CN" sz="2400" b="1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2711" y="2968253"/>
            <a:ext cx="4973637" cy="2532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First-Class Scholarship (Full Scholarship)</a:t>
            </a:r>
            <a:endParaRPr lang="zh-CN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Tuition, Accommodation and Living Stipend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Second-Class Scholarship (Partial Scholarship)</a:t>
            </a:r>
            <a:endParaRPr lang="zh-CN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Tuition and Accommodation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Duration: Ten Months of the First Academic Year</a:t>
            </a:r>
            <a:endParaRPr lang="zh-CN" altLang="zh-CN" sz="16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6844070" y="2785738"/>
            <a:ext cx="5942731" cy="422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5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Applicants of bachelor degree programs should hold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 graduation certificate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be under the age of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Applicants of master degree programs should hold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bachelor degree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be under the age of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Language proficiency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Applicants of Chinese-taught programs should provide HSK certificate or other certificates that can prove their Chinese proficiency; Applicants of English-taught programs should provide English language certificate or English study certificate.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Applicants should fill in Tianjin Municipal Government Scholarship Application Form, and handwrite their name down on the form.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Master degree program applicants should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 two reference letters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written by professors or associate professors.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8265" y="959126"/>
            <a:ext cx="5453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CAUC Freshmen Scholarship</a:t>
            </a:r>
            <a:endParaRPr lang="en-US" altLang="zh-CN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7"/>
          <p:cNvSpPr txBox="1">
            <a:spLocks noChangeArrowheads="1"/>
          </p:cNvSpPr>
          <p:nvPr/>
        </p:nvSpPr>
        <p:spPr bwMode="auto">
          <a:xfrm>
            <a:off x="6782745" y="1912346"/>
            <a:ext cx="1609725" cy="492125"/>
          </a:xfrm>
          <a:prstGeom prst="rect">
            <a:avLst/>
          </a:prstGeom>
          <a:solidFill>
            <a:srgbClr val="1F48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500"/>
              </a:spcBef>
              <a:spcAft>
                <a:spcPts val="1000"/>
              </a:spcAft>
            </a:pPr>
            <a:r>
              <a:rPr lang="en-US" altLang="zh-CN" sz="2400" b="1">
                <a:solidFill>
                  <a:schemeClr val="bg1"/>
                </a:solidFill>
              </a:rPr>
              <a:t>Eligibility</a:t>
            </a:r>
            <a:endParaRPr lang="zh-CN" altLang="zh-CN" sz="2400" b="1">
              <a:solidFill>
                <a:schemeClr val="bg1"/>
              </a:solidFill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4264970" y="1929808"/>
            <a:ext cx="941388" cy="492125"/>
          </a:xfrm>
          <a:prstGeom prst="rect">
            <a:avLst/>
          </a:prstGeom>
          <a:solidFill>
            <a:srgbClr val="1F48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en-US" altLang="zh-CN" sz="2400" b="1">
                <a:solidFill>
                  <a:schemeClr val="bg1"/>
                </a:solidFill>
              </a:rPr>
              <a:t>Type</a:t>
            </a:r>
            <a:endParaRPr lang="en-US" altLang="zh-CN" sz="2400" b="1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4033" y="2902946"/>
            <a:ext cx="4973637" cy="25320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First-Class Scholarship (Full Scholarship)</a:t>
            </a:r>
            <a:endParaRPr lang="zh-CN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Tuition, Accommodation and Living Stipend 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Second-Class Scholarship (Partial Scholarship)</a:t>
            </a:r>
            <a:endParaRPr lang="zh-CN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Tuition and Accommodation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  <a:defRPr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Duration: Ten Months of the First Academic Year</a:t>
            </a:r>
            <a:endParaRPr lang="zh-CN" altLang="zh-CN" sz="16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6704958" y="2723558"/>
            <a:ext cx="5630862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(1) Chinese-taught programs: Applicants of first-class scholarship should get a mark of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270 or higher in HSK 4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; Applicants of second-class scholarship should get a mark of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180 or higher in HSK 4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(2) English-taught programs: Applicants of first-class scholarship should get a mark of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7.0 or higher in IELTS, 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or should have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 equivalent English proficiency level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; Applicants of second-class scholarship should get a mark of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6.0 or higher in IELTS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or should have 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 equivalent English proficiency level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;</a:t>
            </a:r>
            <a:endParaRPr lang="en-US" altLang="zh-CN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1000"/>
              </a:spcAft>
            </a:pP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(3) Applicants should not be awarded with other scholarships in the first year.</a:t>
            </a:r>
            <a:endParaRPr lang="en-US" altLang="zh-CN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698358" y="6319246"/>
            <a:ext cx="2552700" cy="43815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矩形 16"/>
          <p:cNvSpPr>
            <a:spLocks noChangeArrowheads="1"/>
          </p:cNvSpPr>
          <p:nvPr/>
        </p:nvSpPr>
        <p:spPr bwMode="auto">
          <a:xfrm flipH="1">
            <a:off x="5090470" y="3099796"/>
            <a:ext cx="1801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b="1">
                <a:solidFill>
                  <a:schemeClr val="bg1"/>
                </a:solidFill>
              </a:rPr>
              <a:t>在此添加关键字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2" name="矩形 17"/>
          <p:cNvSpPr>
            <a:spLocks noChangeArrowheads="1"/>
          </p:cNvSpPr>
          <p:nvPr/>
        </p:nvSpPr>
        <p:spPr bwMode="auto">
          <a:xfrm flipH="1">
            <a:off x="5128570" y="4404721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zh-CN" altLang="en-US" b="1">
                <a:solidFill>
                  <a:schemeClr val="bg1"/>
                </a:solidFill>
              </a:rPr>
              <a:t>在此添加关键字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3" name="Rectangle 192"/>
          <p:cNvSpPr>
            <a:spLocks noChangeArrowheads="1"/>
          </p:cNvSpPr>
          <p:nvPr/>
        </p:nvSpPr>
        <p:spPr bwMode="auto">
          <a:xfrm>
            <a:off x="5833420" y="2420346"/>
            <a:ext cx="296863" cy="12636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93"/>
          <p:cNvSpPr>
            <a:spLocks noChangeArrowheads="1"/>
          </p:cNvSpPr>
          <p:nvPr/>
        </p:nvSpPr>
        <p:spPr bwMode="auto">
          <a:xfrm>
            <a:off x="5833420" y="3823696"/>
            <a:ext cx="296863" cy="11350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194"/>
          <p:cNvSpPr>
            <a:spLocks noChangeArrowheads="1"/>
          </p:cNvSpPr>
          <p:nvPr/>
        </p:nvSpPr>
        <p:spPr bwMode="auto">
          <a:xfrm>
            <a:off x="5833420" y="5098458"/>
            <a:ext cx="296863" cy="12636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>
            <p:custDataLst>
              <p:tags r:id="rId1"/>
            </p:custDataLst>
          </p:nvPr>
        </p:nvCxnSpPr>
        <p:spPr>
          <a:xfrm flipH="1">
            <a:off x="1981200" y="0"/>
            <a:ext cx="2476500" cy="2476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14" descr="D:\俩\招办推送用图\微信图片_201812291231255.png微信图片_20181229123125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3" r="8881"/>
          <a:stretch>
            <a:fillRect/>
          </a:stretch>
        </p:blipFill>
        <p:spPr bwMode="auto">
          <a:xfrm>
            <a:off x="4763" y="-1"/>
            <a:ext cx="4518025" cy="736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直角三角形 14"/>
          <p:cNvSpPr/>
          <p:nvPr>
            <p:custDataLst>
              <p:tags r:id="rId4"/>
            </p:custDataLst>
          </p:nvPr>
        </p:nvSpPr>
        <p:spPr>
          <a:xfrm rot="5400000">
            <a:off x="630870" y="-630868"/>
            <a:ext cx="3256286" cy="4518026"/>
          </a:xfrm>
          <a:prstGeom prst="rtTriangle">
            <a:avLst/>
          </a:pr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rgbClr val="009FE9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本框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2413" y="1247775"/>
            <a:ext cx="1822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buFont typeface="Arial" panose="020B0604020202020204" pitchFamily="34" charset="0"/>
              <a:buNone/>
            </a:pPr>
            <a:endParaRPr lang="zh-CN" altLang="en-US" sz="2000">
              <a:solidFill>
                <a:schemeClr val="bg1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6"/>
            </p:custDataLst>
          </p:nvPr>
        </p:nvCxnSpPr>
        <p:spPr>
          <a:xfrm>
            <a:off x="835025" y="1203325"/>
            <a:ext cx="6572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155575" y="355600"/>
            <a:ext cx="2016125" cy="830263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汉仪旗黑-85S" panose="00020600040101010101" pitchFamily="18" charset="-122"/>
                <a:cs typeface="Times New Roman" panose="02020603050405020304" pitchFamily="18" charset="0"/>
                <a:sym typeface="Arial" panose="020B060402020202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汉仪旗黑-85S" panose="00020600040101010101" pitchFamily="18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8402638" y="1708150"/>
            <a:ext cx="719137" cy="719138"/>
          </a:xfrm>
          <a:custGeom>
            <a:avLst/>
            <a:gdLst>
              <a:gd name="T0" fmla="*/ 2147483646 w 149"/>
              <a:gd name="T1" fmla="*/ 2147483646 h 149"/>
              <a:gd name="T2" fmla="*/ 2147483646 w 149"/>
              <a:gd name="T3" fmla="*/ 2147483646 h 149"/>
              <a:gd name="T4" fmla="*/ 2147483646 w 149"/>
              <a:gd name="T5" fmla="*/ 2147483646 h 149"/>
              <a:gd name="T6" fmla="*/ 2147483646 w 149"/>
              <a:gd name="T7" fmla="*/ 2147483646 h 149"/>
              <a:gd name="T8" fmla="*/ 2147483646 w 149"/>
              <a:gd name="T9" fmla="*/ 2147483646 h 149"/>
              <a:gd name="T10" fmla="*/ 2147483646 w 149"/>
              <a:gd name="T11" fmla="*/ 2147483646 h 149"/>
              <a:gd name="T12" fmla="*/ 2147483646 w 149"/>
              <a:gd name="T13" fmla="*/ 2147483646 h 149"/>
              <a:gd name="T14" fmla="*/ 2147483646 w 149"/>
              <a:gd name="T15" fmla="*/ 2147483646 h 149"/>
              <a:gd name="T16" fmla="*/ 2147483646 w 149"/>
              <a:gd name="T17" fmla="*/ 2147483646 h 149"/>
              <a:gd name="T18" fmla="*/ 2147483646 w 149"/>
              <a:gd name="T19" fmla="*/ 2147483646 h 149"/>
              <a:gd name="T20" fmla="*/ 2147483646 w 149"/>
              <a:gd name="T21" fmla="*/ 2147483646 h 149"/>
              <a:gd name="T22" fmla="*/ 2147483646 w 149"/>
              <a:gd name="T23" fmla="*/ 2147483646 h 149"/>
              <a:gd name="T24" fmla="*/ 2147483646 w 149"/>
              <a:gd name="T25" fmla="*/ 2147483646 h 149"/>
              <a:gd name="T26" fmla="*/ 2147483646 w 149"/>
              <a:gd name="T27" fmla="*/ 2147483646 h 149"/>
              <a:gd name="T28" fmla="*/ 2147483646 w 149"/>
              <a:gd name="T29" fmla="*/ 2147483646 h 149"/>
              <a:gd name="T30" fmla="*/ 2147483646 w 149"/>
              <a:gd name="T31" fmla="*/ 0 h 149"/>
              <a:gd name="T32" fmla="*/ 0 w 149"/>
              <a:gd name="T33" fmla="*/ 2147483646 h 149"/>
              <a:gd name="T34" fmla="*/ 2147483646 w 149"/>
              <a:gd name="T35" fmla="*/ 2147483646 h 149"/>
              <a:gd name="T36" fmla="*/ 2147483646 w 149"/>
              <a:gd name="T37" fmla="*/ 2147483646 h 149"/>
              <a:gd name="T38" fmla="*/ 2147483646 w 149"/>
              <a:gd name="T39" fmla="*/ 0 h 14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9"/>
              <a:gd name="T61" fmla="*/ 0 h 149"/>
              <a:gd name="T62" fmla="*/ 149 w 149"/>
              <a:gd name="T63" fmla="*/ 149 h 14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9" h="149">
                <a:moveTo>
                  <a:pt x="88" y="67"/>
                </a:moveTo>
                <a:cubicBezTo>
                  <a:pt x="65" y="46"/>
                  <a:pt x="65" y="46"/>
                  <a:pt x="65" y="46"/>
                </a:cubicBezTo>
                <a:cubicBezTo>
                  <a:pt x="84" y="46"/>
                  <a:pt x="84" y="46"/>
                  <a:pt x="84" y="46"/>
                </a:cubicBezTo>
                <a:cubicBezTo>
                  <a:pt x="115" y="75"/>
                  <a:pt x="115" y="75"/>
                  <a:pt x="115" y="75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65" y="104"/>
                  <a:pt x="65" y="104"/>
                  <a:pt x="65" y="104"/>
                </a:cubicBezTo>
                <a:cubicBezTo>
                  <a:pt x="88" y="82"/>
                  <a:pt x="88" y="82"/>
                  <a:pt x="88" y="82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67"/>
                  <a:pt x="36" y="67"/>
                  <a:pt x="36" y="67"/>
                </a:cubicBezTo>
                <a:lnTo>
                  <a:pt x="88" y="67"/>
                </a:lnTo>
                <a:close/>
                <a:moveTo>
                  <a:pt x="74" y="9"/>
                </a:moveTo>
                <a:cubicBezTo>
                  <a:pt x="110" y="9"/>
                  <a:pt x="140" y="39"/>
                  <a:pt x="140" y="75"/>
                </a:cubicBezTo>
                <a:cubicBezTo>
                  <a:pt x="140" y="111"/>
                  <a:pt x="110" y="140"/>
                  <a:pt x="74" y="140"/>
                </a:cubicBezTo>
                <a:cubicBezTo>
                  <a:pt x="38" y="140"/>
                  <a:pt x="9" y="111"/>
                  <a:pt x="9" y="75"/>
                </a:cubicBezTo>
                <a:cubicBezTo>
                  <a:pt x="9" y="39"/>
                  <a:pt x="38" y="9"/>
                  <a:pt x="74" y="9"/>
                </a:cubicBezTo>
                <a:moveTo>
                  <a:pt x="74" y="0"/>
                </a:moveTo>
                <a:cubicBezTo>
                  <a:pt x="33" y="0"/>
                  <a:pt x="0" y="33"/>
                  <a:pt x="0" y="75"/>
                </a:cubicBezTo>
                <a:cubicBezTo>
                  <a:pt x="0" y="116"/>
                  <a:pt x="33" y="149"/>
                  <a:pt x="74" y="149"/>
                </a:cubicBezTo>
                <a:cubicBezTo>
                  <a:pt x="116" y="149"/>
                  <a:pt x="149" y="116"/>
                  <a:pt x="149" y="75"/>
                </a:cubicBezTo>
                <a:cubicBezTo>
                  <a:pt x="149" y="33"/>
                  <a:pt x="116" y="0"/>
                  <a:pt x="74" y="0"/>
                </a:cubicBezTo>
              </a:path>
            </a:pathLst>
          </a:custGeom>
          <a:solidFill>
            <a:srgbClr val="FFFFFF">
              <a:alpha val="9411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548640" tIns="146304" rIns="0" bIns="146304" anchor="ctr"/>
          <a:lstStyle/>
          <a:p>
            <a:endParaRPr lang="zh-CN" altLang="en-US"/>
          </a:p>
        </p:txBody>
      </p:sp>
      <p:sp>
        <p:nvSpPr>
          <p:cNvPr id="13" name="任意多边形 10"/>
          <p:cNvSpPr>
            <a:spLocks noChangeAspect="1" noChangeArrowheads="1"/>
          </p:cNvSpPr>
          <p:nvPr/>
        </p:nvSpPr>
        <p:spPr bwMode="auto">
          <a:xfrm>
            <a:off x="9351963" y="1797050"/>
            <a:ext cx="2449512" cy="566738"/>
          </a:xfrm>
          <a:custGeom>
            <a:avLst/>
            <a:gdLst>
              <a:gd name="T0" fmla="*/ 2104274 w 2378868"/>
              <a:gd name="T1" fmla="*/ 619225 h 550068"/>
              <a:gd name="T2" fmla="*/ 1946454 w 2378868"/>
              <a:gd name="T3" fmla="*/ 531185 h 550068"/>
              <a:gd name="T4" fmla="*/ 1741871 w 2378868"/>
              <a:gd name="T5" fmla="*/ 402057 h 550068"/>
              <a:gd name="T6" fmla="*/ 1975678 w 2378868"/>
              <a:gd name="T7" fmla="*/ 563467 h 550068"/>
              <a:gd name="T8" fmla="*/ 1940608 w 2378868"/>
              <a:gd name="T9" fmla="*/ 657377 h 550068"/>
              <a:gd name="T10" fmla="*/ 1560670 w 2378868"/>
              <a:gd name="T11" fmla="*/ 402057 h 550068"/>
              <a:gd name="T12" fmla="*/ 1560670 w 2378868"/>
              <a:gd name="T13" fmla="*/ 402057 h 550068"/>
              <a:gd name="T14" fmla="*/ 1028757 w 2378868"/>
              <a:gd name="T15" fmla="*/ 378577 h 550068"/>
              <a:gd name="T16" fmla="*/ 1028757 w 2378868"/>
              <a:gd name="T17" fmla="*/ 334558 h 550068"/>
              <a:gd name="T18" fmla="*/ 1876310 w 2378868"/>
              <a:gd name="T19" fmla="*/ 316950 h 550068"/>
              <a:gd name="T20" fmla="*/ 1876310 w 2378868"/>
              <a:gd name="T21" fmla="*/ 223038 h 550068"/>
              <a:gd name="T22" fmla="*/ 1800322 w 2378868"/>
              <a:gd name="T23" fmla="*/ 223038 h 550068"/>
              <a:gd name="T24" fmla="*/ 131517 w 2378868"/>
              <a:gd name="T25" fmla="*/ 539988 h 550068"/>
              <a:gd name="T26" fmla="*/ 58452 w 2378868"/>
              <a:gd name="T27" fmla="*/ 267058 h 550068"/>
              <a:gd name="T28" fmla="*/ 1239181 w 2378868"/>
              <a:gd name="T29" fmla="*/ 214234 h 550068"/>
              <a:gd name="T30" fmla="*/ 794947 w 2378868"/>
              <a:gd name="T31" fmla="*/ 199561 h 550068"/>
              <a:gd name="T32" fmla="*/ 952768 w 2378868"/>
              <a:gd name="T33" fmla="*/ 666180 h 550068"/>
              <a:gd name="T34" fmla="*/ 1028757 w 2378868"/>
              <a:gd name="T35" fmla="*/ 516511 h 550068"/>
              <a:gd name="T36" fmla="*/ 794947 w 2378868"/>
              <a:gd name="T37" fmla="*/ 199561 h 550068"/>
              <a:gd name="T38" fmla="*/ 569908 w 2378868"/>
              <a:gd name="T39" fmla="*/ 225974 h 550068"/>
              <a:gd name="T40" fmla="*/ 292260 w 2378868"/>
              <a:gd name="T41" fmla="*/ 275863 h 550068"/>
              <a:gd name="T42" fmla="*/ 1315172 w 2378868"/>
              <a:gd name="T43" fmla="*/ 184885 h 550068"/>
              <a:gd name="T44" fmla="*/ 1221646 w 2378868"/>
              <a:gd name="T45" fmla="*/ 666180 h 550068"/>
              <a:gd name="T46" fmla="*/ 1315172 w 2378868"/>
              <a:gd name="T47" fmla="*/ 184885 h 550068"/>
              <a:gd name="T48" fmla="*/ 2039975 w 2378868"/>
              <a:gd name="T49" fmla="*/ 85107 h 550068"/>
              <a:gd name="T50" fmla="*/ 1800322 w 2378868"/>
              <a:gd name="T51" fmla="*/ 176083 h 550068"/>
              <a:gd name="T52" fmla="*/ 467615 w 2378868"/>
              <a:gd name="T53" fmla="*/ 152606 h 550068"/>
              <a:gd name="T54" fmla="*/ 292260 w 2378868"/>
              <a:gd name="T55" fmla="*/ 79236 h 550068"/>
              <a:gd name="T56" fmla="*/ 292260 w 2378868"/>
              <a:gd name="T57" fmla="*/ 79236 h 550068"/>
              <a:gd name="T58" fmla="*/ 2016593 w 2378868"/>
              <a:gd name="T59" fmla="*/ 369775 h 550068"/>
              <a:gd name="T60" fmla="*/ 637127 w 2378868"/>
              <a:gd name="T61" fmla="*/ 29347 h 550068"/>
              <a:gd name="T62" fmla="*/ 467615 w 2378868"/>
              <a:gd name="T63" fmla="*/ 381513 h 550068"/>
              <a:gd name="T64" fmla="*/ 680967 w 2378868"/>
              <a:gd name="T65" fmla="*/ 607487 h 550068"/>
              <a:gd name="T66" fmla="*/ 467615 w 2378868"/>
              <a:gd name="T67" fmla="*/ 677919 h 550068"/>
              <a:gd name="T68" fmla="*/ 178279 w 2378868"/>
              <a:gd name="T69" fmla="*/ 651508 h 550068"/>
              <a:gd name="T70" fmla="*/ 195814 w 2378868"/>
              <a:gd name="T71" fmla="*/ 381513 h 550068"/>
              <a:gd name="T72" fmla="*/ 225040 w 2378868"/>
              <a:gd name="T73" fmla="*/ 29347 h 550068"/>
              <a:gd name="T74" fmla="*/ 78909 w 2378868"/>
              <a:gd name="T75" fmla="*/ 155540 h 550068"/>
              <a:gd name="T76" fmla="*/ 990762 w 2378868"/>
              <a:gd name="T77" fmla="*/ 79236 h 550068"/>
              <a:gd name="T78" fmla="*/ 1268408 w 2378868"/>
              <a:gd name="T79" fmla="*/ 79236 h 550068"/>
              <a:gd name="T80" fmla="*/ 751108 w 2378868"/>
              <a:gd name="T81" fmla="*/ 79236 h 550068"/>
              <a:gd name="T82" fmla="*/ 2563123 w 2378868"/>
              <a:gd name="T83" fmla="*/ 0 h 550068"/>
              <a:gd name="T84" fmla="*/ 2563123 w 2378868"/>
              <a:gd name="T85" fmla="*/ 117389 h 550068"/>
              <a:gd name="T86" fmla="*/ 2893375 w 2378868"/>
              <a:gd name="T87" fmla="*/ 49889 h 550068"/>
              <a:gd name="T88" fmla="*/ 2682948 w 2378868"/>
              <a:gd name="T89" fmla="*/ 255321 h 550068"/>
              <a:gd name="T90" fmla="*/ 2472521 w 2378868"/>
              <a:gd name="T91" fmla="*/ 372709 h 550068"/>
              <a:gd name="T92" fmla="*/ 2811542 w 2378868"/>
              <a:gd name="T93" fmla="*/ 578138 h 550068"/>
              <a:gd name="T94" fmla="*/ 2688795 w 2378868"/>
              <a:gd name="T95" fmla="*/ 610422 h 550068"/>
              <a:gd name="T96" fmla="*/ 2396533 w 2378868"/>
              <a:gd name="T97" fmla="*/ 416730 h 550068"/>
              <a:gd name="T98" fmla="*/ 2571889 w 2378868"/>
              <a:gd name="T99" fmla="*/ 255321 h 550068"/>
              <a:gd name="T100" fmla="*/ 2484213 w 2378868"/>
              <a:gd name="T101" fmla="*/ 117389 h 550068"/>
              <a:gd name="T102" fmla="*/ 2484213 w 2378868"/>
              <a:gd name="T103" fmla="*/ 0 h 5500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378868"/>
              <a:gd name="T157" fmla="*/ 0 h 550068"/>
              <a:gd name="T158" fmla="*/ 2378868 w 2378868"/>
              <a:gd name="T159" fmla="*/ 550068 h 55006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378868" h="550068">
                <a:moveTo>
                  <a:pt x="1666875" y="326231"/>
                </a:moveTo>
                <a:lnTo>
                  <a:pt x="1719262" y="326231"/>
                </a:lnTo>
                <a:cubicBezTo>
                  <a:pt x="1744662" y="386556"/>
                  <a:pt x="1762918" y="445293"/>
                  <a:pt x="1774031" y="502443"/>
                </a:cubicBezTo>
                <a:lnTo>
                  <a:pt x="1714500" y="502443"/>
                </a:lnTo>
                <a:cubicBezTo>
                  <a:pt x="1708150" y="446881"/>
                  <a:pt x="1692275" y="388143"/>
                  <a:pt x="1666875" y="326231"/>
                </a:cubicBezTo>
                <a:close/>
                <a:moveTo>
                  <a:pt x="1500187" y="326231"/>
                </a:moveTo>
                <a:lnTo>
                  <a:pt x="1550194" y="326231"/>
                </a:lnTo>
                <a:cubicBezTo>
                  <a:pt x="1567656" y="359568"/>
                  <a:pt x="1579562" y="394493"/>
                  <a:pt x="1585912" y="431006"/>
                </a:cubicBezTo>
                <a:lnTo>
                  <a:pt x="1528762" y="431006"/>
                </a:lnTo>
                <a:cubicBezTo>
                  <a:pt x="1520825" y="389731"/>
                  <a:pt x="1511300" y="354806"/>
                  <a:pt x="1500187" y="326231"/>
                </a:cubicBezTo>
                <a:close/>
                <a:moveTo>
                  <a:pt x="1359694" y="326231"/>
                </a:moveTo>
                <a:lnTo>
                  <a:pt x="1419225" y="326231"/>
                </a:lnTo>
                <a:lnTo>
                  <a:pt x="1419225" y="452437"/>
                </a:lnTo>
                <a:cubicBezTo>
                  <a:pt x="1417637" y="481012"/>
                  <a:pt x="1432719" y="493712"/>
                  <a:pt x="1464468" y="490537"/>
                </a:cubicBezTo>
                <a:lnTo>
                  <a:pt x="1564481" y="490537"/>
                </a:lnTo>
                <a:cubicBezTo>
                  <a:pt x="1596231" y="492125"/>
                  <a:pt x="1611312" y="481012"/>
                  <a:pt x="1609725" y="457200"/>
                </a:cubicBezTo>
                <a:lnTo>
                  <a:pt x="1609725" y="442912"/>
                </a:lnTo>
                <a:lnTo>
                  <a:pt x="1657350" y="442912"/>
                </a:lnTo>
                <a:lnTo>
                  <a:pt x="1657350" y="459581"/>
                </a:lnTo>
                <a:cubicBezTo>
                  <a:pt x="1660525" y="511968"/>
                  <a:pt x="1635125" y="536575"/>
                  <a:pt x="1581150" y="533400"/>
                </a:cubicBezTo>
                <a:lnTo>
                  <a:pt x="1438275" y="533400"/>
                </a:lnTo>
                <a:cubicBezTo>
                  <a:pt x="1384300" y="534987"/>
                  <a:pt x="1358106" y="510381"/>
                  <a:pt x="1359694" y="459581"/>
                </a:cubicBezTo>
                <a:lnTo>
                  <a:pt x="1359694" y="326231"/>
                </a:lnTo>
                <a:close/>
                <a:moveTo>
                  <a:pt x="1271587" y="326231"/>
                </a:moveTo>
                <a:lnTo>
                  <a:pt x="1321594" y="326231"/>
                </a:lnTo>
                <a:cubicBezTo>
                  <a:pt x="1310481" y="400843"/>
                  <a:pt x="1296194" y="459581"/>
                  <a:pt x="1278731" y="502443"/>
                </a:cubicBezTo>
                <a:lnTo>
                  <a:pt x="1216818" y="502443"/>
                </a:lnTo>
                <a:cubicBezTo>
                  <a:pt x="1243806" y="446881"/>
                  <a:pt x="1262062" y="388143"/>
                  <a:pt x="1271587" y="326231"/>
                </a:cubicBezTo>
                <a:close/>
                <a:moveTo>
                  <a:pt x="707231" y="307181"/>
                </a:moveTo>
                <a:lnTo>
                  <a:pt x="707231" y="381000"/>
                </a:lnTo>
                <a:lnTo>
                  <a:pt x="838200" y="381000"/>
                </a:lnTo>
                <a:lnTo>
                  <a:pt x="838200" y="307181"/>
                </a:lnTo>
                <a:lnTo>
                  <a:pt x="707231" y="307181"/>
                </a:lnTo>
                <a:close/>
                <a:moveTo>
                  <a:pt x="707231" y="200025"/>
                </a:moveTo>
                <a:lnTo>
                  <a:pt x="707231" y="271462"/>
                </a:lnTo>
                <a:lnTo>
                  <a:pt x="838200" y="271462"/>
                </a:lnTo>
                <a:lnTo>
                  <a:pt x="838200" y="200025"/>
                </a:lnTo>
                <a:lnTo>
                  <a:pt x="707231" y="200025"/>
                </a:lnTo>
                <a:close/>
                <a:moveTo>
                  <a:pt x="1528762" y="180975"/>
                </a:moveTo>
                <a:lnTo>
                  <a:pt x="1528762" y="257175"/>
                </a:lnTo>
                <a:lnTo>
                  <a:pt x="1624012" y="257175"/>
                </a:lnTo>
                <a:cubicBezTo>
                  <a:pt x="1651000" y="258762"/>
                  <a:pt x="1663700" y="246062"/>
                  <a:pt x="1662112" y="219075"/>
                </a:cubicBezTo>
                <a:lnTo>
                  <a:pt x="1662112" y="180975"/>
                </a:lnTo>
                <a:lnTo>
                  <a:pt x="1528762" y="180975"/>
                </a:lnTo>
                <a:close/>
                <a:moveTo>
                  <a:pt x="1333500" y="180975"/>
                </a:moveTo>
                <a:lnTo>
                  <a:pt x="1333500" y="257175"/>
                </a:lnTo>
                <a:lnTo>
                  <a:pt x="1466850" y="257175"/>
                </a:lnTo>
                <a:lnTo>
                  <a:pt x="1466850" y="180975"/>
                </a:lnTo>
                <a:lnTo>
                  <a:pt x="1333500" y="180975"/>
                </a:lnTo>
                <a:close/>
                <a:moveTo>
                  <a:pt x="0" y="176212"/>
                </a:moveTo>
                <a:lnTo>
                  <a:pt x="107156" y="176212"/>
                </a:lnTo>
                <a:lnTo>
                  <a:pt x="107156" y="438150"/>
                </a:lnTo>
                <a:cubicBezTo>
                  <a:pt x="123031" y="431800"/>
                  <a:pt x="139700" y="420687"/>
                  <a:pt x="157162" y="404812"/>
                </a:cubicBezTo>
                <a:lnTo>
                  <a:pt x="157162" y="452437"/>
                </a:lnTo>
                <a:cubicBezTo>
                  <a:pt x="130175" y="477837"/>
                  <a:pt x="93662" y="500062"/>
                  <a:pt x="47625" y="519112"/>
                </a:cubicBezTo>
                <a:lnTo>
                  <a:pt x="47625" y="216693"/>
                </a:lnTo>
                <a:lnTo>
                  <a:pt x="0" y="216693"/>
                </a:lnTo>
                <a:lnTo>
                  <a:pt x="0" y="176212"/>
                </a:lnTo>
                <a:close/>
                <a:moveTo>
                  <a:pt x="954881" y="173831"/>
                </a:moveTo>
                <a:lnTo>
                  <a:pt x="1009650" y="173831"/>
                </a:lnTo>
                <a:lnTo>
                  <a:pt x="1009650" y="457200"/>
                </a:lnTo>
                <a:lnTo>
                  <a:pt x="954881" y="457200"/>
                </a:lnTo>
                <a:lnTo>
                  <a:pt x="954881" y="173831"/>
                </a:lnTo>
                <a:close/>
                <a:moveTo>
                  <a:pt x="647700" y="161925"/>
                </a:moveTo>
                <a:lnTo>
                  <a:pt x="895350" y="161925"/>
                </a:lnTo>
                <a:lnTo>
                  <a:pt x="895350" y="471487"/>
                </a:lnTo>
                <a:cubicBezTo>
                  <a:pt x="898525" y="520700"/>
                  <a:pt x="874712" y="543718"/>
                  <a:pt x="823912" y="540543"/>
                </a:cubicBezTo>
                <a:lnTo>
                  <a:pt x="776287" y="540543"/>
                </a:lnTo>
                <a:lnTo>
                  <a:pt x="776287" y="500062"/>
                </a:lnTo>
                <a:lnTo>
                  <a:pt x="807244" y="500062"/>
                </a:lnTo>
                <a:cubicBezTo>
                  <a:pt x="829468" y="501650"/>
                  <a:pt x="839787" y="492125"/>
                  <a:pt x="838200" y="471487"/>
                </a:cubicBezTo>
                <a:lnTo>
                  <a:pt x="838200" y="419100"/>
                </a:lnTo>
                <a:lnTo>
                  <a:pt x="707231" y="419100"/>
                </a:lnTo>
                <a:lnTo>
                  <a:pt x="707231" y="550068"/>
                </a:lnTo>
                <a:lnTo>
                  <a:pt x="647700" y="550068"/>
                </a:lnTo>
                <a:lnTo>
                  <a:pt x="647700" y="161925"/>
                </a:lnTo>
                <a:close/>
                <a:moveTo>
                  <a:pt x="381000" y="161925"/>
                </a:moveTo>
                <a:lnTo>
                  <a:pt x="381000" y="223837"/>
                </a:lnTo>
                <a:lnTo>
                  <a:pt x="426244" y="223837"/>
                </a:lnTo>
                <a:cubicBezTo>
                  <a:pt x="453231" y="225425"/>
                  <a:pt x="465931" y="211931"/>
                  <a:pt x="464344" y="183356"/>
                </a:cubicBezTo>
                <a:lnTo>
                  <a:pt x="464344" y="161925"/>
                </a:lnTo>
                <a:lnTo>
                  <a:pt x="381000" y="161925"/>
                </a:lnTo>
                <a:close/>
                <a:moveTo>
                  <a:pt x="238125" y="161925"/>
                </a:moveTo>
                <a:lnTo>
                  <a:pt x="238125" y="223837"/>
                </a:lnTo>
                <a:lnTo>
                  <a:pt x="319087" y="223837"/>
                </a:lnTo>
                <a:lnTo>
                  <a:pt x="319087" y="161925"/>
                </a:lnTo>
                <a:lnTo>
                  <a:pt x="238125" y="161925"/>
                </a:lnTo>
                <a:close/>
                <a:moveTo>
                  <a:pt x="1071562" y="150018"/>
                </a:moveTo>
                <a:lnTo>
                  <a:pt x="1131094" y="150018"/>
                </a:lnTo>
                <a:lnTo>
                  <a:pt x="1131094" y="473868"/>
                </a:lnTo>
                <a:cubicBezTo>
                  <a:pt x="1131094" y="519906"/>
                  <a:pt x="1108075" y="542131"/>
                  <a:pt x="1062037" y="540543"/>
                </a:cubicBezTo>
                <a:lnTo>
                  <a:pt x="995362" y="540543"/>
                </a:lnTo>
                <a:lnTo>
                  <a:pt x="995362" y="500062"/>
                </a:lnTo>
                <a:lnTo>
                  <a:pt x="1038225" y="500062"/>
                </a:lnTo>
                <a:cubicBezTo>
                  <a:pt x="1062037" y="500062"/>
                  <a:pt x="1073150" y="490537"/>
                  <a:pt x="1071562" y="471487"/>
                </a:cubicBezTo>
                <a:lnTo>
                  <a:pt x="1071562" y="150018"/>
                </a:lnTo>
                <a:close/>
                <a:moveTo>
                  <a:pt x="1528762" y="69056"/>
                </a:moveTo>
                <a:lnTo>
                  <a:pt x="1528762" y="142875"/>
                </a:lnTo>
                <a:lnTo>
                  <a:pt x="1662112" y="142875"/>
                </a:lnTo>
                <a:lnTo>
                  <a:pt x="1662112" y="69056"/>
                </a:lnTo>
                <a:lnTo>
                  <a:pt x="1528762" y="69056"/>
                </a:lnTo>
                <a:close/>
                <a:moveTo>
                  <a:pt x="1333500" y="69056"/>
                </a:moveTo>
                <a:lnTo>
                  <a:pt x="1333500" y="142875"/>
                </a:lnTo>
                <a:lnTo>
                  <a:pt x="1466850" y="142875"/>
                </a:lnTo>
                <a:lnTo>
                  <a:pt x="1466850" y="69056"/>
                </a:lnTo>
                <a:lnTo>
                  <a:pt x="1333500" y="69056"/>
                </a:lnTo>
                <a:close/>
                <a:moveTo>
                  <a:pt x="381000" y="64293"/>
                </a:moveTo>
                <a:lnTo>
                  <a:pt x="381000" y="123825"/>
                </a:lnTo>
                <a:lnTo>
                  <a:pt x="464344" y="123825"/>
                </a:lnTo>
                <a:lnTo>
                  <a:pt x="464344" y="64293"/>
                </a:lnTo>
                <a:lnTo>
                  <a:pt x="381000" y="64293"/>
                </a:lnTo>
                <a:close/>
                <a:moveTo>
                  <a:pt x="238125" y="64293"/>
                </a:moveTo>
                <a:lnTo>
                  <a:pt x="238125" y="123825"/>
                </a:lnTo>
                <a:lnTo>
                  <a:pt x="319087" y="123825"/>
                </a:lnTo>
                <a:lnTo>
                  <a:pt x="319087" y="64293"/>
                </a:lnTo>
                <a:lnTo>
                  <a:pt x="238125" y="64293"/>
                </a:lnTo>
                <a:close/>
                <a:moveTo>
                  <a:pt x="1273968" y="26193"/>
                </a:moveTo>
                <a:lnTo>
                  <a:pt x="1721644" y="26193"/>
                </a:lnTo>
                <a:lnTo>
                  <a:pt x="1721644" y="221456"/>
                </a:lnTo>
                <a:cubicBezTo>
                  <a:pt x="1724818" y="275431"/>
                  <a:pt x="1698625" y="301625"/>
                  <a:pt x="1643062" y="300037"/>
                </a:cubicBezTo>
                <a:lnTo>
                  <a:pt x="1273968" y="300037"/>
                </a:lnTo>
                <a:lnTo>
                  <a:pt x="1273968" y="26193"/>
                </a:lnTo>
                <a:close/>
                <a:moveTo>
                  <a:pt x="183356" y="23812"/>
                </a:moveTo>
                <a:lnTo>
                  <a:pt x="519112" y="23812"/>
                </a:lnTo>
                <a:lnTo>
                  <a:pt x="519112" y="188118"/>
                </a:lnTo>
                <a:cubicBezTo>
                  <a:pt x="520700" y="240506"/>
                  <a:pt x="493712" y="265906"/>
                  <a:pt x="438150" y="264318"/>
                </a:cubicBezTo>
                <a:lnTo>
                  <a:pt x="381000" y="264318"/>
                </a:lnTo>
                <a:lnTo>
                  <a:pt x="381000" y="309562"/>
                </a:lnTo>
                <a:lnTo>
                  <a:pt x="547687" y="309562"/>
                </a:lnTo>
                <a:lnTo>
                  <a:pt x="547687" y="350043"/>
                </a:lnTo>
                <a:lnTo>
                  <a:pt x="471487" y="350043"/>
                </a:lnTo>
                <a:cubicBezTo>
                  <a:pt x="476250" y="408781"/>
                  <a:pt x="504031" y="456406"/>
                  <a:pt x="554831" y="492918"/>
                </a:cubicBezTo>
                <a:lnTo>
                  <a:pt x="554831" y="531018"/>
                </a:lnTo>
                <a:cubicBezTo>
                  <a:pt x="470694" y="489743"/>
                  <a:pt x="424656" y="429418"/>
                  <a:pt x="416718" y="350043"/>
                </a:cubicBezTo>
                <a:lnTo>
                  <a:pt x="381000" y="350043"/>
                </a:lnTo>
                <a:lnTo>
                  <a:pt x="381000" y="550068"/>
                </a:lnTo>
                <a:lnTo>
                  <a:pt x="319087" y="550068"/>
                </a:lnTo>
                <a:lnTo>
                  <a:pt x="319087" y="350043"/>
                </a:lnTo>
                <a:lnTo>
                  <a:pt x="283369" y="350043"/>
                </a:lnTo>
                <a:cubicBezTo>
                  <a:pt x="273844" y="432593"/>
                  <a:pt x="227806" y="492125"/>
                  <a:pt x="145256" y="528637"/>
                </a:cubicBezTo>
                <a:lnTo>
                  <a:pt x="145256" y="490537"/>
                </a:lnTo>
                <a:cubicBezTo>
                  <a:pt x="194469" y="458787"/>
                  <a:pt x="221456" y="411956"/>
                  <a:pt x="226219" y="350043"/>
                </a:cubicBezTo>
                <a:lnTo>
                  <a:pt x="159544" y="350043"/>
                </a:lnTo>
                <a:lnTo>
                  <a:pt x="159544" y="309562"/>
                </a:lnTo>
                <a:lnTo>
                  <a:pt x="319087" y="309562"/>
                </a:lnTo>
                <a:lnTo>
                  <a:pt x="319087" y="264318"/>
                </a:lnTo>
                <a:lnTo>
                  <a:pt x="183356" y="264318"/>
                </a:lnTo>
                <a:lnTo>
                  <a:pt x="183356" y="23812"/>
                </a:lnTo>
                <a:close/>
                <a:moveTo>
                  <a:pt x="21431" y="7143"/>
                </a:moveTo>
                <a:lnTo>
                  <a:pt x="73819" y="7143"/>
                </a:lnTo>
                <a:cubicBezTo>
                  <a:pt x="97631" y="46831"/>
                  <a:pt x="114300" y="86518"/>
                  <a:pt x="123825" y="126206"/>
                </a:cubicBezTo>
                <a:lnTo>
                  <a:pt x="64294" y="126206"/>
                </a:lnTo>
                <a:cubicBezTo>
                  <a:pt x="54769" y="81756"/>
                  <a:pt x="40481" y="42068"/>
                  <a:pt x="21431" y="7143"/>
                </a:cubicBezTo>
                <a:close/>
                <a:moveTo>
                  <a:pt x="723900" y="2381"/>
                </a:moveTo>
                <a:lnTo>
                  <a:pt x="790575" y="2381"/>
                </a:lnTo>
                <a:cubicBezTo>
                  <a:pt x="792162" y="24606"/>
                  <a:pt x="797719" y="45243"/>
                  <a:pt x="807244" y="64293"/>
                </a:cubicBezTo>
                <a:lnTo>
                  <a:pt x="966787" y="64293"/>
                </a:lnTo>
                <a:cubicBezTo>
                  <a:pt x="976312" y="45243"/>
                  <a:pt x="981868" y="24606"/>
                  <a:pt x="983456" y="2381"/>
                </a:cubicBezTo>
                <a:lnTo>
                  <a:pt x="1052512" y="2381"/>
                </a:lnTo>
                <a:cubicBezTo>
                  <a:pt x="1049337" y="24606"/>
                  <a:pt x="1042987" y="45243"/>
                  <a:pt x="1033462" y="64293"/>
                </a:cubicBezTo>
                <a:lnTo>
                  <a:pt x="1164431" y="64293"/>
                </a:lnTo>
                <a:lnTo>
                  <a:pt x="1164431" y="107156"/>
                </a:lnTo>
                <a:lnTo>
                  <a:pt x="611981" y="107156"/>
                </a:lnTo>
                <a:lnTo>
                  <a:pt x="611981" y="64293"/>
                </a:lnTo>
                <a:lnTo>
                  <a:pt x="740569" y="64293"/>
                </a:lnTo>
                <a:cubicBezTo>
                  <a:pt x="734218" y="45243"/>
                  <a:pt x="728662" y="24606"/>
                  <a:pt x="723900" y="2381"/>
                </a:cubicBezTo>
                <a:close/>
                <a:moveTo>
                  <a:pt x="2024062" y="0"/>
                </a:moveTo>
                <a:lnTo>
                  <a:pt x="2088356" y="0"/>
                </a:lnTo>
                <a:lnTo>
                  <a:pt x="2088356" y="54768"/>
                </a:lnTo>
                <a:lnTo>
                  <a:pt x="2212181" y="54768"/>
                </a:lnTo>
                <a:lnTo>
                  <a:pt x="2212181" y="95250"/>
                </a:lnTo>
                <a:lnTo>
                  <a:pt x="2088356" y="95250"/>
                </a:lnTo>
                <a:lnTo>
                  <a:pt x="2088356" y="166687"/>
                </a:lnTo>
                <a:lnTo>
                  <a:pt x="2155031" y="166687"/>
                </a:lnTo>
                <a:cubicBezTo>
                  <a:pt x="2194718" y="136525"/>
                  <a:pt x="2238375" y="94456"/>
                  <a:pt x="2286000" y="40481"/>
                </a:cubicBezTo>
                <a:lnTo>
                  <a:pt x="2357437" y="40481"/>
                </a:lnTo>
                <a:cubicBezTo>
                  <a:pt x="2317750" y="89693"/>
                  <a:pt x="2278062" y="131762"/>
                  <a:pt x="2238375" y="166687"/>
                </a:cubicBezTo>
                <a:lnTo>
                  <a:pt x="2378868" y="166687"/>
                </a:lnTo>
                <a:lnTo>
                  <a:pt x="2378868" y="207168"/>
                </a:lnTo>
                <a:lnTo>
                  <a:pt x="2185987" y="207168"/>
                </a:lnTo>
                <a:cubicBezTo>
                  <a:pt x="2157412" y="227806"/>
                  <a:pt x="2128044" y="246062"/>
                  <a:pt x="2097881" y="261937"/>
                </a:cubicBezTo>
                <a:lnTo>
                  <a:pt x="2343150" y="261937"/>
                </a:lnTo>
                <a:lnTo>
                  <a:pt x="2343150" y="302418"/>
                </a:lnTo>
                <a:lnTo>
                  <a:pt x="2014537" y="302418"/>
                </a:lnTo>
                <a:lnTo>
                  <a:pt x="2014537" y="326231"/>
                </a:lnTo>
                <a:cubicBezTo>
                  <a:pt x="2012950" y="346868"/>
                  <a:pt x="2021681" y="356393"/>
                  <a:pt x="2040731" y="354806"/>
                </a:cubicBezTo>
                <a:lnTo>
                  <a:pt x="2290762" y="354806"/>
                </a:lnTo>
                <a:lnTo>
                  <a:pt x="2290762" y="469106"/>
                </a:lnTo>
                <a:cubicBezTo>
                  <a:pt x="2290762" y="515143"/>
                  <a:pt x="2264568" y="538162"/>
                  <a:pt x="2212181" y="538162"/>
                </a:cubicBezTo>
                <a:lnTo>
                  <a:pt x="2093118" y="538162"/>
                </a:lnTo>
                <a:lnTo>
                  <a:pt x="2093118" y="495300"/>
                </a:lnTo>
                <a:lnTo>
                  <a:pt x="2190750" y="495300"/>
                </a:lnTo>
                <a:cubicBezTo>
                  <a:pt x="2216150" y="496887"/>
                  <a:pt x="2228056" y="486568"/>
                  <a:pt x="2226468" y="464343"/>
                </a:cubicBezTo>
                <a:lnTo>
                  <a:pt x="2226468" y="395287"/>
                </a:lnTo>
                <a:lnTo>
                  <a:pt x="2016918" y="395287"/>
                </a:lnTo>
                <a:cubicBezTo>
                  <a:pt x="1972468" y="396875"/>
                  <a:pt x="1951037" y="377825"/>
                  <a:pt x="1952625" y="338137"/>
                </a:cubicBezTo>
                <a:lnTo>
                  <a:pt x="1952625" y="326231"/>
                </a:lnTo>
                <a:cubicBezTo>
                  <a:pt x="1917700" y="340518"/>
                  <a:pt x="1877218" y="354012"/>
                  <a:pt x="1831181" y="366712"/>
                </a:cubicBezTo>
                <a:lnTo>
                  <a:pt x="1831181" y="326231"/>
                </a:lnTo>
                <a:cubicBezTo>
                  <a:pt x="1945481" y="286543"/>
                  <a:pt x="2033587" y="246856"/>
                  <a:pt x="2095500" y="207168"/>
                </a:cubicBezTo>
                <a:lnTo>
                  <a:pt x="1838325" y="207168"/>
                </a:lnTo>
                <a:lnTo>
                  <a:pt x="1838325" y="166687"/>
                </a:lnTo>
                <a:lnTo>
                  <a:pt x="2024062" y="166687"/>
                </a:lnTo>
                <a:lnTo>
                  <a:pt x="2024062" y="95250"/>
                </a:lnTo>
                <a:lnTo>
                  <a:pt x="1881187" y="95250"/>
                </a:lnTo>
                <a:lnTo>
                  <a:pt x="1881187" y="54768"/>
                </a:lnTo>
                <a:lnTo>
                  <a:pt x="2024062" y="54768"/>
                </a:lnTo>
                <a:lnTo>
                  <a:pt x="202406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20" name="文本框 1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57750" y="1901825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1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en-US" altLang="zh-CN" sz="2800" b="1">
              <a:solidFill>
                <a:schemeClr val="accent1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5938838" y="1647825"/>
            <a:ext cx="6040437" cy="692150"/>
          </a:xfrm>
          <a:prstGeom prst="rect">
            <a:avLst/>
          </a:prstGeom>
          <a:solidFill>
            <a:schemeClr val="bg1"/>
          </a:solidFill>
        </p:spPr>
        <p:txBody>
          <a:bodyPr lIns="90170" tIns="46990" rIns="90170" bIns="46990" anchor="b"/>
          <a:lstStyle>
            <a:defPPr>
              <a:defRPr lang="zh-CN"/>
            </a:defPPr>
            <a:lvl1pPr>
              <a:defRPr>
                <a:solidFill>
                  <a:srgbClr val="474546"/>
                </a:solidFill>
                <a:latin typeface="+mj-lt"/>
              </a:defRPr>
            </a:lvl1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+mn-ea"/>
              </a:rPr>
              <a:t>Introduction to CAUC</a:t>
            </a:r>
            <a:endParaRPr lang="zh-CN" altLang="zh-CN" sz="2800" b="1" dirty="0">
              <a:solidFill>
                <a:srgbClr val="003366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菱形 21"/>
          <p:cNvSpPr/>
          <p:nvPr>
            <p:custDataLst>
              <p:tags r:id="rId10"/>
            </p:custDataLst>
          </p:nvPr>
        </p:nvSpPr>
        <p:spPr>
          <a:xfrm>
            <a:off x="4737100" y="1765300"/>
            <a:ext cx="931863" cy="784225"/>
          </a:xfrm>
          <a:prstGeom prst="diamond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70" tIns="46990" rIns="90170" bIns="46990" anchor="ctr"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本框 1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851400" y="3162300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1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en-US" altLang="zh-CN" sz="2800" b="1">
              <a:solidFill>
                <a:schemeClr val="accent1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5938838" y="2921000"/>
            <a:ext cx="6040437" cy="682625"/>
          </a:xfrm>
          <a:prstGeom prst="rect">
            <a:avLst/>
          </a:prstGeom>
          <a:noFill/>
        </p:spPr>
        <p:txBody>
          <a:bodyPr lIns="90170" tIns="46990" rIns="90170" bIns="46990" anchor="b"/>
          <a:lstStyle>
            <a:defPPr>
              <a:defRPr lang="zh-CN"/>
            </a:defPPr>
            <a:lvl1pPr>
              <a:defRPr>
                <a:solidFill>
                  <a:srgbClr val="474546"/>
                </a:solidFill>
                <a:latin typeface="+mj-lt"/>
              </a:defRPr>
            </a:lvl1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+mn-ea"/>
              </a:rPr>
              <a:t>International Students Application </a:t>
            </a:r>
            <a:endParaRPr lang="zh-CN" altLang="en-US" sz="2800" b="1" noProof="1">
              <a:solidFill>
                <a:srgbClr val="003366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5" name="菱形 24"/>
          <p:cNvSpPr/>
          <p:nvPr>
            <p:custDataLst>
              <p:tags r:id="rId13"/>
            </p:custDataLst>
          </p:nvPr>
        </p:nvSpPr>
        <p:spPr>
          <a:xfrm>
            <a:off x="4737100" y="3033713"/>
            <a:ext cx="931863" cy="782637"/>
          </a:xfrm>
          <a:prstGeom prst="diamond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70" tIns="46990" rIns="90170" bIns="46990" anchor="ctr"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文本框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851400" y="4422775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accent1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en-US" altLang="zh-CN" sz="2800" b="1">
              <a:solidFill>
                <a:schemeClr val="accent1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文本框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64357" y="4292600"/>
            <a:ext cx="53863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b="1" noProof="1">
                <a:solidFill>
                  <a:srgbClr val="003366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Q &amp; A</a:t>
            </a:r>
            <a:endParaRPr lang="en-US" altLang="en-US" sz="2800" b="1" noProof="1">
              <a:solidFill>
                <a:srgbClr val="003366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菱形 27"/>
          <p:cNvSpPr/>
          <p:nvPr>
            <p:custDataLst>
              <p:tags r:id="rId16"/>
            </p:custDataLst>
          </p:nvPr>
        </p:nvSpPr>
        <p:spPr>
          <a:xfrm>
            <a:off x="4737100" y="4292600"/>
            <a:ext cx="931863" cy="784225"/>
          </a:xfrm>
          <a:prstGeom prst="diamond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170" tIns="46990" rIns="90170" bIns="46990" anchor="ctr">
            <a:norm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sz="1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8265" y="959126"/>
            <a:ext cx="8909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CAUC Outstanding Enrolled Students Scholarship</a:t>
            </a:r>
            <a:endParaRPr lang="en-US" altLang="zh-CN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82880" y="1815737"/>
          <a:ext cx="12309157" cy="496738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121756"/>
                <a:gridCol w="4601097"/>
                <a:gridCol w="3144058"/>
                <a:gridCol w="2442246"/>
              </a:tblGrid>
              <a:tr h="624659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First-Class Scholarship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Second-Class Scholarship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Third-Class Scholarship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95322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Applicant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Eligibility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 No suspension or extension of study in the previous academic year;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 Meet the minimum credits requirements in the two semesters of the previous academic year;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 Obey Chinese laws and university rules and regulations;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(4) Not be awarded with other scholarships in the current academic year.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</a:tr>
              <a:tr h="1005963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Coverage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Tuition, Accommodation and 10 Months of Living Stipend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Tuition and Accommodation 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Tuition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1436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Scholarship Duration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One academic year.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scholarship award is evaluated on a yearly basis to determine if the applicants will receive the financial aid in the coming academic year.  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4012" y="825976"/>
            <a:ext cx="8909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Application Documents</a:t>
            </a:r>
            <a:endParaRPr lang="en-US" altLang="zh-CN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-3184" y="1372430"/>
          <a:ext cx="12861934" cy="586022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523812"/>
                <a:gridCol w="1326988"/>
                <a:gridCol w="225834"/>
                <a:gridCol w="2407687"/>
                <a:gridCol w="1969926"/>
                <a:gridCol w="2407687"/>
              </a:tblGrid>
              <a:tr h="678054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tabLst>
                          <a:tab pos="124460" algn="l"/>
                          <a:tab pos="1009650" algn="ctr"/>
                        </a:tabLs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	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Chinese-Taught Bachelor Degree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English-Taught Bachelor Degree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Chinese-Taught Master Degree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1600" b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English-Taught Master Degree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245567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Page of Valid Passport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332460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Valid Residence Permit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Applicants who are living in China should submit a scanned copy of valid residence permit.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 marL="29204" marR="29204" marT="0" marB="0"/>
                </a:tc>
              </a:tr>
              <a:tr h="685003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Notarized High School Graduation Certificate and Transcript &amp; Their English/Chinese Translation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1600" b="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Or a pre-graduation certificate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1600" b="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685003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Notarized Bachelor Degree Certificate and Transcript &amp; Their English/Chinese Translation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 a pre-graduation certificate</a:t>
                      </a:r>
                      <a:endParaRPr lang="zh-CN" altLang="en-US" dirty="0"/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</a:tr>
              <a:tr h="245567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Foreigner Physical Examination Form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       after January 1</a:t>
                      </a:r>
                      <a:r>
                        <a:rPr lang="en-US" sz="1600" b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2023.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 marL="29204" marR="29204" marT="0" marB="0"/>
                </a:tc>
              </a:tr>
              <a:tr h="245567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Personal Information Form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zh-CN" altLang="en-US" sz="1600" b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491134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Tianjin Municipal Government Scholarship Application Form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zh-CN" altLang="en-US" sz="1600" b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245567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HSK Certificate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a Must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1600" b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Not a Must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491134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 Proficiency Proof (except for English native speakers)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zh-CN" altLang="en-US" sz="1600" b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685003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Study Plan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Chinese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English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Chinese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altLang="zh-CN" sz="16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English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245567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Police Clearance Record (in English or Chinese)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zh-CN" altLang="en-US" sz="1600" b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339027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Reference Letters from Prof. or Associate Prof.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zh-CN" altLang="en-US" sz="1600" b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√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  <a:tr h="245567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Self-Introduction Video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Chinese</a:t>
                      </a:r>
                      <a:endParaRPr lang="zh-CN" sz="1600" b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English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 hMerge="1"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Chinese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</a:pPr>
                      <a:r>
                        <a:rPr lang="en-US" altLang="zh-CN" sz="1600" b="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In English</a:t>
                      </a:r>
                      <a:endParaRPr lang="zh-CN" sz="1600" b="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9204" marR="29204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2" name="Straight Arrow Connector 48"/>
          <p:cNvCxnSpPr/>
          <p:nvPr/>
        </p:nvCxnSpPr>
        <p:spPr>
          <a:xfrm>
            <a:off x="353" y="3844568"/>
            <a:ext cx="10260000" cy="0"/>
          </a:xfrm>
          <a:prstGeom prst="straightConnector1">
            <a:avLst/>
          </a:prstGeom>
          <a:ln w="1143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51"/>
          <p:cNvSpPr/>
          <p:nvPr/>
        </p:nvSpPr>
        <p:spPr>
          <a:xfrm>
            <a:off x="7555209" y="3480988"/>
            <a:ext cx="2340000" cy="113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d-ID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Text Placeholder 32"/>
          <p:cNvSpPr txBox="1"/>
          <p:nvPr/>
        </p:nvSpPr>
        <p:spPr>
          <a:xfrm>
            <a:off x="918851" y="1818684"/>
            <a:ext cx="4690264" cy="163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en-US" altLang="zh-CN" sz="18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Submit your application on: cauc.at0086.cn/student (Fill out your information, upload the scanned copy of supporting documents, pay the application fee, upload the payment proof, submit the application)</a:t>
            </a:r>
            <a:endParaRPr lang="en-US" altLang="zh-CN" sz="18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Oval 60"/>
          <p:cNvSpPr>
            <a:spLocks noChangeAspect="1"/>
          </p:cNvSpPr>
          <p:nvPr/>
        </p:nvSpPr>
        <p:spPr>
          <a:xfrm>
            <a:off x="2844374" y="1121745"/>
            <a:ext cx="582147" cy="5821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1</a:t>
            </a:r>
            <a:endParaRPr lang="en-US" altLang="zh-CN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 Placeholder 32"/>
          <p:cNvSpPr txBox="1"/>
          <p:nvPr/>
        </p:nvSpPr>
        <p:spPr>
          <a:xfrm>
            <a:off x="6645670" y="1921734"/>
            <a:ext cx="3816153" cy="13065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altLang="zh-CN" sz="18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Download the WeChat app and join the WeChat group chat by following the instruction on the Admission Notice </a:t>
            </a:r>
            <a:endParaRPr lang="en-US" altLang="zh-CN" sz="18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altLang="zh-CN" sz="18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Apply for the visa</a:t>
            </a:r>
            <a:endParaRPr lang="zh-CN" altLang="zh-CN" sz="18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Oval 66"/>
          <p:cNvSpPr>
            <a:spLocks noChangeAspect="1"/>
          </p:cNvSpPr>
          <p:nvPr/>
        </p:nvSpPr>
        <p:spPr>
          <a:xfrm>
            <a:off x="7224846" y="1121745"/>
            <a:ext cx="582147" cy="58214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</a:t>
            </a:r>
            <a:endParaRPr lang="en-US" altLang="zh-CN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" name="Group 10"/>
          <p:cNvGrpSpPr/>
          <p:nvPr/>
        </p:nvGrpSpPr>
        <p:grpSpPr>
          <a:xfrm>
            <a:off x="7555209" y="4044443"/>
            <a:ext cx="2385939" cy="268545"/>
            <a:chOff x="7163516" y="3834942"/>
            <a:chExt cx="2262348" cy="254634"/>
          </a:xfrm>
          <a:solidFill>
            <a:schemeClr val="accent4"/>
          </a:solidFill>
        </p:grpSpPr>
        <p:sp>
          <p:nvSpPr>
            <p:cNvPr id="24" name="Rectangle 72"/>
            <p:cNvSpPr/>
            <p:nvPr/>
          </p:nvSpPr>
          <p:spPr>
            <a:xfrm>
              <a:off x="7163516" y="3908259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Oval 78"/>
            <p:cNvSpPr/>
            <p:nvPr/>
          </p:nvSpPr>
          <p:spPr>
            <a:xfrm>
              <a:off x="9171230" y="3834942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9" name="Text Placeholder 32"/>
          <p:cNvSpPr txBox="1"/>
          <p:nvPr/>
        </p:nvSpPr>
        <p:spPr>
          <a:xfrm>
            <a:off x="4145672" y="5323337"/>
            <a:ext cx="3661321" cy="163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altLang="zh-CN" sz="18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Waiting for the review.</a:t>
            </a:r>
            <a:endParaRPr lang="en-US" altLang="zh-CN" sz="18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altLang="zh-CN" sz="18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The accepted applicants will receive a scanned copy of Admission Letter via the application website or email in early July.</a:t>
            </a:r>
            <a:endParaRPr lang="zh-CN" altLang="zh-CN" sz="18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Oval 84"/>
          <p:cNvSpPr>
            <a:spLocks noChangeAspect="1"/>
          </p:cNvSpPr>
          <p:nvPr/>
        </p:nvSpPr>
        <p:spPr>
          <a:xfrm>
            <a:off x="5012469" y="4676104"/>
            <a:ext cx="582147" cy="5821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</a:t>
            </a:r>
            <a:endParaRPr lang="en-US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Text Placeholder 32"/>
          <p:cNvSpPr txBox="1"/>
          <p:nvPr/>
        </p:nvSpPr>
        <p:spPr>
          <a:xfrm>
            <a:off x="8250037" y="5492486"/>
            <a:ext cx="3543554" cy="968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altLang="zh-CN" sz="18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Register on campus in September</a:t>
            </a:r>
            <a:endParaRPr lang="en-US" altLang="zh-CN" sz="18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altLang="zh-CN" sz="1800" dirty="0"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Bring all the original documents that you submitted online</a:t>
            </a:r>
            <a:endParaRPr lang="en-US" altLang="zh-CN" sz="1800" dirty="0"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7" name="Oval 90"/>
          <p:cNvSpPr>
            <a:spLocks noChangeAspect="1"/>
          </p:cNvSpPr>
          <p:nvPr/>
        </p:nvSpPr>
        <p:spPr>
          <a:xfrm>
            <a:off x="9513668" y="4676104"/>
            <a:ext cx="582147" cy="58214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en-US" altLang="zh-CN" sz="1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8" name="Group 6"/>
          <p:cNvGrpSpPr/>
          <p:nvPr/>
        </p:nvGrpSpPr>
        <p:grpSpPr>
          <a:xfrm>
            <a:off x="5303542" y="3403666"/>
            <a:ext cx="2385939" cy="268545"/>
            <a:chOff x="5028485" y="3227357"/>
            <a:chExt cx="2262348" cy="254634"/>
          </a:xfrm>
          <a:solidFill>
            <a:schemeClr val="accent3"/>
          </a:solidFill>
        </p:grpSpPr>
        <p:sp>
          <p:nvSpPr>
            <p:cNvPr id="39" name="Rectangle 50"/>
            <p:cNvSpPr/>
            <p:nvPr/>
          </p:nvSpPr>
          <p:spPr>
            <a:xfrm>
              <a:off x="5028485" y="3300674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Oval 56"/>
            <p:cNvSpPr/>
            <p:nvPr/>
          </p:nvSpPr>
          <p:spPr>
            <a:xfrm>
              <a:off x="7036199" y="3227357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2" name="Rectangle 71"/>
          <p:cNvSpPr/>
          <p:nvPr/>
        </p:nvSpPr>
        <p:spPr>
          <a:xfrm>
            <a:off x="5303542" y="4121765"/>
            <a:ext cx="2340000" cy="113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d-ID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Rectangle 53"/>
          <p:cNvSpPr/>
          <p:nvPr/>
        </p:nvSpPr>
        <p:spPr>
          <a:xfrm>
            <a:off x="3135448" y="3480988"/>
            <a:ext cx="2212378" cy="11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d-ID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7" name="Group 1"/>
          <p:cNvGrpSpPr/>
          <p:nvPr/>
        </p:nvGrpSpPr>
        <p:grpSpPr>
          <a:xfrm>
            <a:off x="353" y="3403666"/>
            <a:ext cx="3185795" cy="268545"/>
            <a:chOff x="0" y="3227357"/>
            <a:chExt cx="3020771" cy="254634"/>
          </a:xfrm>
        </p:grpSpPr>
        <p:sp>
          <p:nvSpPr>
            <p:cNvPr id="48" name="Rectangle 52"/>
            <p:cNvSpPr/>
            <p:nvPr/>
          </p:nvSpPr>
          <p:spPr>
            <a:xfrm>
              <a:off x="0" y="3300674"/>
              <a:ext cx="2882900" cy="10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Oval 55"/>
            <p:cNvSpPr/>
            <p:nvPr/>
          </p:nvSpPr>
          <p:spPr>
            <a:xfrm>
              <a:off x="2766137" y="3227357"/>
              <a:ext cx="254634" cy="2546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5"/>
          <p:cNvGrpSpPr/>
          <p:nvPr/>
        </p:nvGrpSpPr>
        <p:grpSpPr>
          <a:xfrm>
            <a:off x="3135448" y="4044443"/>
            <a:ext cx="2302366" cy="268545"/>
            <a:chOff x="2972698" y="3834942"/>
            <a:chExt cx="2183104" cy="254634"/>
          </a:xfrm>
          <a:solidFill>
            <a:schemeClr val="accent2"/>
          </a:solidFill>
        </p:grpSpPr>
        <p:sp>
          <p:nvSpPr>
            <p:cNvPr id="51" name="Rectangle 74"/>
            <p:cNvSpPr/>
            <p:nvPr/>
          </p:nvSpPr>
          <p:spPr>
            <a:xfrm>
              <a:off x="2972698" y="3908259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Oval 75"/>
            <p:cNvSpPr/>
            <p:nvPr/>
          </p:nvSpPr>
          <p:spPr>
            <a:xfrm>
              <a:off x="4901168" y="3834942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4" name="Rectangle 73"/>
          <p:cNvSpPr/>
          <p:nvPr/>
        </p:nvSpPr>
        <p:spPr>
          <a:xfrm>
            <a:off x="353" y="4121765"/>
            <a:ext cx="3185794" cy="113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d-ID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0461823" y="353699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CAUCer</a:t>
            </a:r>
            <a:endParaRPr lang="zh-CN" alt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67" y="4255950"/>
            <a:ext cx="3783487" cy="30230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International Students Application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平行四边形 3"/>
          <p:cNvSpPr>
            <a:spLocks noChangeArrowheads="1"/>
          </p:cNvSpPr>
          <p:nvPr/>
        </p:nvSpPr>
        <p:spPr bwMode="auto">
          <a:xfrm>
            <a:off x="-387741" y="2104157"/>
            <a:ext cx="5364215" cy="642902"/>
          </a:xfrm>
          <a:prstGeom prst="parallelogram">
            <a:avLst>
              <a:gd name="adj" fmla="val 43727"/>
            </a:avLst>
          </a:prstGeom>
          <a:solidFill>
            <a:srgbClr val="2F549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5"/>
              <p:cNvGraphicFramePr>
                <a:graphicFrameLocks noGrp="1"/>
              </p:cNvGraphicFramePr>
              <p:nvPr/>
            </p:nvGraphicFramePr>
            <p:xfrm>
              <a:off x="3961894" y="2104157"/>
              <a:ext cx="4883714" cy="4520406"/>
            </p:xfrm>
            <a:graphic>
              <a:graphicData uri="http://schemas.openxmlformats.org/drawingml/2006/table">
                <a:tbl>
                  <a:tblPr/>
                  <a:tblGrid>
                    <a:gridCol w="4883714"/>
                  </a:tblGrid>
                  <a:tr h="1014580">
                    <a:tc>
                      <a:txBody>
                        <a:bodyPr/>
                        <a:lstStyle>
                          <a:lvl1pPr>
                            <a:lnSpc>
                              <a:spcPct val="90000"/>
                            </a:lnSpc>
                            <a:spcBef>
                              <a:spcPts val="1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1pPr>
                          <a:lvl2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2pPr>
                          <a:lvl3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3pPr>
                          <a:lvl4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4pPr>
                          <a:lvl5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5pPr>
                          <a:lvl6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6pPr>
                          <a:lvl7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7pPr>
                          <a:lvl8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8pPr>
                          <a:lvl9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kumimoji="0" lang="en-US" altLang="zh-CN" sz="4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2F5496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Segoe UI Semibold" panose="020B0702040204020203" pitchFamily="34" charset="0"/>
                            </a:rPr>
                            <a:t>Deadline</a:t>
                          </a:r>
                          <a:endParaRPr kumimoji="0" lang="zh-CN" altLang="en-US" sz="4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2F5496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Segoe UI Semibold" panose="020B0702040204020203" pitchFamily="34" charset="0"/>
                          </a:endParaRPr>
                        </a:p>
                      </a:txBody>
                      <a:tcPr marL="96435" marR="96435" marT="48218" marB="48218" horzOverflow="overflow">
                        <a:lnL cap="flat">
                          <a:noFill/>
                        </a:lnL>
                        <a:lnR cap="flat">
                          <a:noFill/>
                        </a:lnR>
                        <a:lnT cap="flat">
                          <a:noFill/>
                        </a:lnT>
                        <a:lnB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505826">
                    <a:tc>
                      <a:txBody>
                        <a:bodyPr/>
                        <a:lstStyle>
                          <a:lvl1pPr marL="514350" indent="-514350">
                            <a:lnSpc>
                              <a:spcPct val="90000"/>
                            </a:lnSpc>
                            <a:spcBef>
                              <a:spcPts val="1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1pPr>
                          <a:lvl2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2pPr>
                          <a:lvl3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3pPr>
                          <a:lvl4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4pPr>
                          <a:lvl5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5pPr>
                          <a:lvl6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6pPr>
                          <a:lvl7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7pPr>
                          <a:lvl8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8pPr>
                          <a:lvl9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kumimoji="0" lang="en-US" altLang="zh-CN" sz="3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Segoe UI Semibold" panose="020B0702040204020203" pitchFamily="34" charset="0"/>
                            </a:rPr>
                            <a:t>May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altLang="zh-CN" sz="30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Segoe UI Semibold" panose="020B0702040204020203" pitchFamily="34" charset="0"/>
                                      <a:sym typeface="Segoe UI Semibold" panose="020B0702040204020203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30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Segoe UI Semibold" panose="020B0702040204020203" pitchFamily="34" charset="0"/>
                                      <a:sym typeface="Segoe UI Semibold" panose="020B0702040204020203" pitchFamily="34" charset="0"/>
                                    </a:rPr>
                                    <m:t>31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kumimoji="0" lang="en-US" altLang="zh-CN" sz="3000" b="0" i="1" u="none" strike="noStrike" cap="none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Segoe UI Semibold" panose="020B0702040204020203" pitchFamily="34" charset="0"/>
                                      <a:sym typeface="Segoe UI Semibold" panose="020B0702040204020203" pitchFamily="34" charset="0"/>
                                    </a:rPr>
                                    <m:t>st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0" lang="en-US" altLang="zh-CN" sz="3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Segoe UI Semibold" panose="020B0702040204020203" pitchFamily="34" charset="0"/>
                            </a:rPr>
                            <a:t>, 2023</a:t>
                          </a:r>
                          <a:endParaRPr kumimoji="0" lang="en-US" altLang="zh-CN" sz="3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Segoe UI Semibold" panose="020B0702040204020203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en-US" altLang="zh-CN" sz="3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Segoe UI Semibold" panose="020B0702040204020203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kumimoji="0" lang="en-US" altLang="zh-CN" sz="3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Segoe UI Semibold" panose="020B0702040204020203" pitchFamily="34" charset="0"/>
                            </a:rPr>
                            <a:t>New semester starts in September, 2023 </a:t>
                          </a:r>
                          <a:endParaRPr kumimoji="0" lang="en-US" altLang="zh-CN" sz="3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Segoe UI Semibold" panose="020B0702040204020203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endParaRPr kumimoji="0" lang="en-US" altLang="zh-CN" sz="3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Segoe UI Semibold" panose="020B0702040204020203" pitchFamily="34" charset="0"/>
                          </a:endParaRPr>
                        </a:p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altLang="zh-CN" sz="3000" u="sng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cauc.at0086.cn/student</a:t>
                          </a:r>
                          <a:r>
                            <a:rPr lang="en-US" altLang="zh-CN" sz="3000" dirty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仿宋" panose="02010609060101010101" pitchFamily="49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endParaRPr kumimoji="0" lang="zh-CN" altLang="en-US" sz="3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Segoe UI Semibold" panose="020B0702040204020203" pitchFamily="34" charset="0"/>
                          </a:endParaRPr>
                        </a:p>
                      </a:txBody>
                      <a:tcPr marL="96435" marR="96435" marT="48218" marB="48218" anchor="ctr" horzOverflow="overflow">
                        <a:lnL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2F5496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5"/>
              <p:cNvGraphicFramePr>
                <a:graphicFrameLocks noGrp="1"/>
              </p:cNvGraphicFramePr>
              <p:nvPr/>
            </p:nvGraphicFramePr>
            <p:xfrm>
              <a:off x="3961894" y="2104157"/>
              <a:ext cx="4883714" cy="4520406"/>
            </p:xfrm>
            <a:graphic>
              <a:graphicData uri="http://schemas.openxmlformats.org/drawingml/2006/table">
                <a:tbl>
                  <a:tblPr/>
                  <a:tblGrid>
                    <a:gridCol w="4883714"/>
                  </a:tblGrid>
                  <a:tr h="1014580">
                    <a:tc>
                      <a:txBody>
                        <a:bodyPr/>
                        <a:lstStyle>
                          <a:lvl1pPr>
                            <a:lnSpc>
                              <a:spcPct val="90000"/>
                            </a:lnSpc>
                            <a:spcBef>
                              <a:spcPts val="1000"/>
                            </a:spcBef>
                            <a:defRPr sz="24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1pPr>
                          <a:lvl2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20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2pPr>
                          <a:lvl3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3pPr>
                          <a:lvl4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4pPr>
                          <a:lvl5pPr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5pPr>
                          <a:lvl6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6pPr>
                          <a:lvl7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7pPr>
                          <a:lvl8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8pPr>
                          <a:lvl9pPr fontAlgn="base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spcAft>
                              <a:spcPct val="0"/>
                            </a:spcAft>
                            <a:buFont typeface="Arial" panose="020B0604020202020204" pitchFamily="34" charset="0"/>
                            <a:defRPr sz="1600">
                              <a:solidFill>
                                <a:schemeClr val="tx1"/>
                              </a:solidFill>
                              <a:latin typeface="Segoe UI Semibold" panose="020B0702040204020203" pitchFamily="34" charset="0"/>
                              <a:ea typeface="微软雅黑" panose="020B0503020204020204" pitchFamily="34" charset="-122"/>
                              <a:sym typeface="Segoe UI Semibold" panose="020B0702040204020203" pitchFamily="34" charset="0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kumimoji="0" lang="en-US" altLang="zh-CN" sz="42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2F5496"/>
                              </a:solidFill>
                              <a:effectLst/>
                              <a:latin typeface="Times New Roman" panose="02020603050405020304" pitchFamily="18" charset="0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Segoe UI Semibold" panose="020B0702040204020203" pitchFamily="34" charset="0"/>
                            </a:rPr>
                            <a:t>Deadline</a:t>
                          </a:r>
                          <a:endParaRPr kumimoji="0" lang="zh-CN" altLang="en-US" sz="42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2F5496"/>
                            </a:solidFill>
                            <a:effectLst/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Segoe UI Semibold" panose="020B0702040204020203" pitchFamily="34" charset="0"/>
                          </a:endParaRPr>
                        </a:p>
                      </a:txBody>
                      <a:tcPr marL="96435" marR="96435" marT="48218" marB="48218" horzOverflow="overflow">
                        <a:lnL cap="flat">
                          <a:noFill/>
                        </a:lnL>
                        <a:lnR cap="flat">
                          <a:noFill/>
                        </a:lnR>
                        <a:lnT cap="flat">
                          <a:noFill/>
                        </a:lnT>
                        <a:lnB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50583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6435" marR="96435" marT="48218" marB="48218" anchor="ctr" horzOverflow="overflow">
                        <a:lnL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2F5496"/>
                          </a:solidFill>
                          <a:prstDash val="solid"/>
                          <a:bevel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-26108" y="2425608"/>
            <a:ext cx="5002583" cy="0"/>
          </a:xfrm>
          <a:prstGeom prst="line">
            <a:avLst/>
          </a:prstGeom>
          <a:noFill/>
          <a:ln w="25400" cap="rnd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平行四边形 8"/>
          <p:cNvSpPr>
            <a:spLocks noChangeArrowheads="1"/>
          </p:cNvSpPr>
          <p:nvPr/>
        </p:nvSpPr>
        <p:spPr bwMode="auto">
          <a:xfrm>
            <a:off x="7869535" y="2104157"/>
            <a:ext cx="5364215" cy="642902"/>
          </a:xfrm>
          <a:prstGeom prst="parallelogram">
            <a:avLst>
              <a:gd name="adj" fmla="val 43727"/>
            </a:avLst>
          </a:prstGeom>
          <a:solidFill>
            <a:srgbClr val="2F549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2" name="直接连接符 9"/>
          <p:cNvSpPr>
            <a:spLocks noChangeShapeType="1"/>
          </p:cNvSpPr>
          <p:nvPr/>
        </p:nvSpPr>
        <p:spPr bwMode="auto">
          <a:xfrm>
            <a:off x="8010169" y="2425608"/>
            <a:ext cx="5223581" cy="0"/>
          </a:xfrm>
          <a:prstGeom prst="line">
            <a:avLst/>
          </a:prstGeom>
          <a:noFill/>
          <a:ln w="25400" cap="rnd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 bwMode="auto">
          <a:xfrm>
            <a:off x="354" y="5397910"/>
            <a:ext cx="12858044" cy="1834739"/>
          </a:xfrm>
          <a:custGeom>
            <a:avLst/>
            <a:gdLst>
              <a:gd name="T0" fmla="*/ 1115 w 5702"/>
              <a:gd name="T1" fmla="*/ 0 h 1219"/>
              <a:gd name="T2" fmla="*/ 1277 w 5702"/>
              <a:gd name="T3" fmla="*/ 0 h 1219"/>
              <a:gd name="T4" fmla="*/ 1428 w 5702"/>
              <a:gd name="T5" fmla="*/ 2 h 1219"/>
              <a:gd name="T6" fmla="*/ 1569 w 5702"/>
              <a:gd name="T7" fmla="*/ 2 h 1219"/>
              <a:gd name="T8" fmla="*/ 1698 w 5702"/>
              <a:gd name="T9" fmla="*/ 4 h 1219"/>
              <a:gd name="T10" fmla="*/ 1816 w 5702"/>
              <a:gd name="T11" fmla="*/ 6 h 1219"/>
              <a:gd name="T12" fmla="*/ 1922 w 5702"/>
              <a:gd name="T13" fmla="*/ 7 h 1219"/>
              <a:gd name="T14" fmla="*/ 2018 w 5702"/>
              <a:gd name="T15" fmla="*/ 11 h 1219"/>
              <a:gd name="T16" fmla="*/ 2102 w 5702"/>
              <a:gd name="T17" fmla="*/ 14 h 1219"/>
              <a:gd name="T18" fmla="*/ 2201 w 5702"/>
              <a:gd name="T19" fmla="*/ 20 h 1219"/>
              <a:gd name="T20" fmla="*/ 2293 w 5702"/>
              <a:gd name="T21" fmla="*/ 32 h 1219"/>
              <a:gd name="T22" fmla="*/ 2375 w 5702"/>
              <a:gd name="T23" fmla="*/ 46 h 1219"/>
              <a:gd name="T24" fmla="*/ 2452 w 5702"/>
              <a:gd name="T25" fmla="*/ 63 h 1219"/>
              <a:gd name="T26" fmla="*/ 2518 w 5702"/>
              <a:gd name="T27" fmla="*/ 84 h 1219"/>
              <a:gd name="T28" fmla="*/ 2579 w 5702"/>
              <a:gd name="T29" fmla="*/ 107 h 1219"/>
              <a:gd name="T30" fmla="*/ 2633 w 5702"/>
              <a:gd name="T31" fmla="*/ 131 h 1219"/>
              <a:gd name="T32" fmla="*/ 2680 w 5702"/>
              <a:gd name="T33" fmla="*/ 157 h 1219"/>
              <a:gd name="T34" fmla="*/ 2722 w 5702"/>
              <a:gd name="T35" fmla="*/ 185 h 1219"/>
              <a:gd name="T36" fmla="*/ 2756 w 5702"/>
              <a:gd name="T37" fmla="*/ 213 h 1219"/>
              <a:gd name="T38" fmla="*/ 2788 w 5702"/>
              <a:gd name="T39" fmla="*/ 241 h 1219"/>
              <a:gd name="T40" fmla="*/ 2812 w 5702"/>
              <a:gd name="T41" fmla="*/ 269 h 1219"/>
              <a:gd name="T42" fmla="*/ 2835 w 5702"/>
              <a:gd name="T43" fmla="*/ 295 h 1219"/>
              <a:gd name="T44" fmla="*/ 2852 w 5702"/>
              <a:gd name="T45" fmla="*/ 319 h 1219"/>
              <a:gd name="T46" fmla="*/ 2868 w 5702"/>
              <a:gd name="T47" fmla="*/ 295 h 1219"/>
              <a:gd name="T48" fmla="*/ 2891 w 5702"/>
              <a:gd name="T49" fmla="*/ 269 h 1219"/>
              <a:gd name="T50" fmla="*/ 2915 w 5702"/>
              <a:gd name="T51" fmla="*/ 241 h 1219"/>
              <a:gd name="T52" fmla="*/ 2946 w 5702"/>
              <a:gd name="T53" fmla="*/ 213 h 1219"/>
              <a:gd name="T54" fmla="*/ 2981 w 5702"/>
              <a:gd name="T55" fmla="*/ 185 h 1219"/>
              <a:gd name="T56" fmla="*/ 3023 w 5702"/>
              <a:gd name="T57" fmla="*/ 157 h 1219"/>
              <a:gd name="T58" fmla="*/ 3070 w 5702"/>
              <a:gd name="T59" fmla="*/ 131 h 1219"/>
              <a:gd name="T60" fmla="*/ 3124 w 5702"/>
              <a:gd name="T61" fmla="*/ 107 h 1219"/>
              <a:gd name="T62" fmla="*/ 3185 w 5702"/>
              <a:gd name="T63" fmla="*/ 84 h 1219"/>
              <a:gd name="T64" fmla="*/ 3253 w 5702"/>
              <a:gd name="T65" fmla="*/ 63 h 1219"/>
              <a:gd name="T66" fmla="*/ 3328 w 5702"/>
              <a:gd name="T67" fmla="*/ 46 h 1219"/>
              <a:gd name="T68" fmla="*/ 3409 w 5702"/>
              <a:gd name="T69" fmla="*/ 32 h 1219"/>
              <a:gd name="T70" fmla="*/ 3502 w 5702"/>
              <a:gd name="T71" fmla="*/ 20 h 1219"/>
              <a:gd name="T72" fmla="*/ 3601 w 5702"/>
              <a:gd name="T73" fmla="*/ 14 h 1219"/>
              <a:gd name="T74" fmla="*/ 3684 w 5702"/>
              <a:gd name="T75" fmla="*/ 11 h 1219"/>
              <a:gd name="T76" fmla="*/ 3780 w 5702"/>
              <a:gd name="T77" fmla="*/ 7 h 1219"/>
              <a:gd name="T78" fmla="*/ 3886 w 5702"/>
              <a:gd name="T79" fmla="*/ 6 h 1219"/>
              <a:gd name="T80" fmla="*/ 4005 w 5702"/>
              <a:gd name="T81" fmla="*/ 4 h 1219"/>
              <a:gd name="T82" fmla="*/ 4134 w 5702"/>
              <a:gd name="T83" fmla="*/ 2 h 1219"/>
              <a:gd name="T84" fmla="*/ 4275 w 5702"/>
              <a:gd name="T85" fmla="*/ 2 h 1219"/>
              <a:gd name="T86" fmla="*/ 4426 w 5702"/>
              <a:gd name="T87" fmla="*/ 0 h 1219"/>
              <a:gd name="T88" fmla="*/ 4588 w 5702"/>
              <a:gd name="T89" fmla="*/ 0 h 1219"/>
              <a:gd name="T90" fmla="*/ 4799 w 5702"/>
              <a:gd name="T91" fmla="*/ 0 h 1219"/>
              <a:gd name="T92" fmla="*/ 4999 w 5702"/>
              <a:gd name="T93" fmla="*/ 2 h 1219"/>
              <a:gd name="T94" fmla="*/ 5189 w 5702"/>
              <a:gd name="T95" fmla="*/ 4 h 1219"/>
              <a:gd name="T96" fmla="*/ 5368 w 5702"/>
              <a:gd name="T97" fmla="*/ 6 h 1219"/>
              <a:gd name="T98" fmla="*/ 5541 w 5702"/>
              <a:gd name="T99" fmla="*/ 7 h 1219"/>
              <a:gd name="T100" fmla="*/ 5702 w 5702"/>
              <a:gd name="T101" fmla="*/ 9 h 1219"/>
              <a:gd name="T102" fmla="*/ 5702 w 5702"/>
              <a:gd name="T103" fmla="*/ 1219 h 1219"/>
              <a:gd name="T104" fmla="*/ 0 w 5702"/>
              <a:gd name="T105" fmla="*/ 1219 h 1219"/>
              <a:gd name="T106" fmla="*/ 0 w 5702"/>
              <a:gd name="T107" fmla="*/ 9 h 1219"/>
              <a:gd name="T108" fmla="*/ 164 w 5702"/>
              <a:gd name="T109" fmla="*/ 7 h 1219"/>
              <a:gd name="T110" fmla="*/ 335 w 5702"/>
              <a:gd name="T111" fmla="*/ 6 h 1219"/>
              <a:gd name="T112" fmla="*/ 514 w 5702"/>
              <a:gd name="T113" fmla="*/ 4 h 1219"/>
              <a:gd name="T114" fmla="*/ 704 w 5702"/>
              <a:gd name="T115" fmla="*/ 2 h 1219"/>
              <a:gd name="T116" fmla="*/ 904 w 5702"/>
              <a:gd name="T117" fmla="*/ 0 h 1219"/>
              <a:gd name="T118" fmla="*/ 1115 w 5702"/>
              <a:gd name="T119" fmla="*/ 0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02" h="1219">
                <a:moveTo>
                  <a:pt x="1115" y="0"/>
                </a:moveTo>
                <a:lnTo>
                  <a:pt x="1277" y="0"/>
                </a:lnTo>
                <a:lnTo>
                  <a:pt x="1428" y="2"/>
                </a:lnTo>
                <a:lnTo>
                  <a:pt x="1569" y="2"/>
                </a:lnTo>
                <a:lnTo>
                  <a:pt x="1698" y="4"/>
                </a:lnTo>
                <a:lnTo>
                  <a:pt x="1816" y="6"/>
                </a:lnTo>
                <a:lnTo>
                  <a:pt x="1922" y="7"/>
                </a:lnTo>
                <a:lnTo>
                  <a:pt x="2018" y="11"/>
                </a:lnTo>
                <a:lnTo>
                  <a:pt x="2102" y="14"/>
                </a:lnTo>
                <a:lnTo>
                  <a:pt x="2201" y="20"/>
                </a:lnTo>
                <a:lnTo>
                  <a:pt x="2293" y="32"/>
                </a:lnTo>
                <a:lnTo>
                  <a:pt x="2375" y="46"/>
                </a:lnTo>
                <a:lnTo>
                  <a:pt x="2452" y="63"/>
                </a:lnTo>
                <a:lnTo>
                  <a:pt x="2518" y="84"/>
                </a:lnTo>
                <a:lnTo>
                  <a:pt x="2579" y="107"/>
                </a:lnTo>
                <a:lnTo>
                  <a:pt x="2633" y="131"/>
                </a:lnTo>
                <a:lnTo>
                  <a:pt x="2680" y="157"/>
                </a:lnTo>
                <a:lnTo>
                  <a:pt x="2722" y="185"/>
                </a:lnTo>
                <a:lnTo>
                  <a:pt x="2756" y="213"/>
                </a:lnTo>
                <a:lnTo>
                  <a:pt x="2788" y="241"/>
                </a:lnTo>
                <a:lnTo>
                  <a:pt x="2812" y="269"/>
                </a:lnTo>
                <a:lnTo>
                  <a:pt x="2835" y="295"/>
                </a:lnTo>
                <a:lnTo>
                  <a:pt x="2852" y="319"/>
                </a:lnTo>
                <a:lnTo>
                  <a:pt x="2868" y="295"/>
                </a:lnTo>
                <a:lnTo>
                  <a:pt x="2891" y="269"/>
                </a:lnTo>
                <a:lnTo>
                  <a:pt x="2915" y="241"/>
                </a:lnTo>
                <a:lnTo>
                  <a:pt x="2946" y="213"/>
                </a:lnTo>
                <a:lnTo>
                  <a:pt x="2981" y="185"/>
                </a:lnTo>
                <a:lnTo>
                  <a:pt x="3023" y="157"/>
                </a:lnTo>
                <a:lnTo>
                  <a:pt x="3070" y="131"/>
                </a:lnTo>
                <a:lnTo>
                  <a:pt x="3124" y="107"/>
                </a:lnTo>
                <a:lnTo>
                  <a:pt x="3185" y="84"/>
                </a:lnTo>
                <a:lnTo>
                  <a:pt x="3253" y="63"/>
                </a:lnTo>
                <a:lnTo>
                  <a:pt x="3328" y="46"/>
                </a:lnTo>
                <a:lnTo>
                  <a:pt x="3409" y="32"/>
                </a:lnTo>
                <a:lnTo>
                  <a:pt x="3502" y="20"/>
                </a:lnTo>
                <a:lnTo>
                  <a:pt x="3601" y="14"/>
                </a:lnTo>
                <a:lnTo>
                  <a:pt x="3684" y="11"/>
                </a:lnTo>
                <a:lnTo>
                  <a:pt x="3780" y="7"/>
                </a:lnTo>
                <a:lnTo>
                  <a:pt x="3886" y="6"/>
                </a:lnTo>
                <a:lnTo>
                  <a:pt x="4005" y="4"/>
                </a:lnTo>
                <a:lnTo>
                  <a:pt x="4134" y="2"/>
                </a:lnTo>
                <a:lnTo>
                  <a:pt x="4275" y="2"/>
                </a:lnTo>
                <a:lnTo>
                  <a:pt x="4426" y="0"/>
                </a:lnTo>
                <a:lnTo>
                  <a:pt x="4588" y="0"/>
                </a:lnTo>
                <a:lnTo>
                  <a:pt x="4799" y="0"/>
                </a:lnTo>
                <a:lnTo>
                  <a:pt x="4999" y="2"/>
                </a:lnTo>
                <a:lnTo>
                  <a:pt x="5189" y="4"/>
                </a:lnTo>
                <a:lnTo>
                  <a:pt x="5368" y="6"/>
                </a:lnTo>
                <a:lnTo>
                  <a:pt x="5541" y="7"/>
                </a:lnTo>
                <a:lnTo>
                  <a:pt x="5702" y="9"/>
                </a:lnTo>
                <a:lnTo>
                  <a:pt x="5702" y="1219"/>
                </a:lnTo>
                <a:lnTo>
                  <a:pt x="0" y="1219"/>
                </a:lnTo>
                <a:lnTo>
                  <a:pt x="0" y="9"/>
                </a:lnTo>
                <a:lnTo>
                  <a:pt x="164" y="7"/>
                </a:lnTo>
                <a:lnTo>
                  <a:pt x="335" y="6"/>
                </a:lnTo>
                <a:lnTo>
                  <a:pt x="514" y="4"/>
                </a:lnTo>
                <a:lnTo>
                  <a:pt x="704" y="2"/>
                </a:lnTo>
                <a:lnTo>
                  <a:pt x="904" y="0"/>
                </a:lnTo>
                <a:lnTo>
                  <a:pt x="1115" y="0"/>
                </a:lnTo>
                <a:close/>
              </a:path>
            </a:pathLst>
          </a:custGeom>
          <a:solidFill>
            <a:srgbClr val="487AB5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0" name="Freeform 7"/>
          <p:cNvSpPr/>
          <p:nvPr/>
        </p:nvSpPr>
        <p:spPr bwMode="auto">
          <a:xfrm>
            <a:off x="354" y="5128493"/>
            <a:ext cx="12858044" cy="593017"/>
          </a:xfrm>
          <a:custGeom>
            <a:avLst/>
            <a:gdLst>
              <a:gd name="T0" fmla="*/ 1184 w 5702"/>
              <a:gd name="T1" fmla="*/ 0 h 394"/>
              <a:gd name="T2" fmla="*/ 1492 w 5702"/>
              <a:gd name="T3" fmla="*/ 2 h 394"/>
              <a:gd name="T4" fmla="*/ 1754 w 5702"/>
              <a:gd name="T5" fmla="*/ 5 h 394"/>
              <a:gd name="T6" fmla="*/ 1968 w 5702"/>
              <a:gd name="T7" fmla="*/ 11 h 394"/>
              <a:gd name="T8" fmla="*/ 2156 w 5702"/>
              <a:gd name="T9" fmla="*/ 19 h 394"/>
              <a:gd name="T10" fmla="*/ 2333 w 5702"/>
              <a:gd name="T11" fmla="*/ 42 h 394"/>
              <a:gd name="T12" fmla="*/ 2480 w 5702"/>
              <a:gd name="T13" fmla="*/ 78 h 394"/>
              <a:gd name="T14" fmla="*/ 2598 w 5702"/>
              <a:gd name="T15" fmla="*/ 122 h 394"/>
              <a:gd name="T16" fmla="*/ 2690 w 5702"/>
              <a:gd name="T17" fmla="*/ 172 h 394"/>
              <a:gd name="T18" fmla="*/ 2763 w 5702"/>
              <a:gd name="T19" fmla="*/ 225 h 394"/>
              <a:gd name="T20" fmla="*/ 2816 w 5702"/>
              <a:gd name="T21" fmla="*/ 277 h 394"/>
              <a:gd name="T22" fmla="*/ 2852 w 5702"/>
              <a:gd name="T23" fmla="*/ 326 h 394"/>
              <a:gd name="T24" fmla="*/ 2887 w 5702"/>
              <a:gd name="T25" fmla="*/ 277 h 394"/>
              <a:gd name="T26" fmla="*/ 2939 w 5702"/>
              <a:gd name="T27" fmla="*/ 225 h 394"/>
              <a:gd name="T28" fmla="*/ 3012 w 5702"/>
              <a:gd name="T29" fmla="*/ 172 h 394"/>
              <a:gd name="T30" fmla="*/ 3105 w 5702"/>
              <a:gd name="T31" fmla="*/ 122 h 394"/>
              <a:gd name="T32" fmla="*/ 3223 w 5702"/>
              <a:gd name="T33" fmla="*/ 78 h 394"/>
              <a:gd name="T34" fmla="*/ 3369 w 5702"/>
              <a:gd name="T35" fmla="*/ 42 h 394"/>
              <a:gd name="T36" fmla="*/ 3547 w 5702"/>
              <a:gd name="T37" fmla="*/ 19 h 394"/>
              <a:gd name="T38" fmla="*/ 3735 w 5702"/>
              <a:gd name="T39" fmla="*/ 11 h 394"/>
              <a:gd name="T40" fmla="*/ 3949 w 5702"/>
              <a:gd name="T41" fmla="*/ 5 h 394"/>
              <a:gd name="T42" fmla="*/ 4210 w 5702"/>
              <a:gd name="T43" fmla="*/ 2 h 394"/>
              <a:gd name="T44" fmla="*/ 4519 w 5702"/>
              <a:gd name="T45" fmla="*/ 0 h 394"/>
              <a:gd name="T46" fmla="*/ 4907 w 5702"/>
              <a:gd name="T47" fmla="*/ 0 h 394"/>
              <a:gd name="T48" fmla="*/ 5318 w 5702"/>
              <a:gd name="T49" fmla="*/ 2 h 394"/>
              <a:gd name="T50" fmla="*/ 5702 w 5702"/>
              <a:gd name="T51" fmla="*/ 5 h 394"/>
              <a:gd name="T52" fmla="*/ 5513 w 5702"/>
              <a:gd name="T53" fmla="*/ 72 h 394"/>
              <a:gd name="T54" fmla="*/ 5116 w 5702"/>
              <a:gd name="T55" fmla="*/ 70 h 394"/>
              <a:gd name="T56" fmla="*/ 4689 w 5702"/>
              <a:gd name="T57" fmla="*/ 68 h 394"/>
              <a:gd name="T58" fmla="*/ 4358 w 5702"/>
              <a:gd name="T59" fmla="*/ 70 h 394"/>
              <a:gd name="T60" fmla="*/ 4073 w 5702"/>
              <a:gd name="T61" fmla="*/ 72 h 394"/>
              <a:gd name="T62" fmla="*/ 3836 w 5702"/>
              <a:gd name="T63" fmla="*/ 75 h 394"/>
              <a:gd name="T64" fmla="*/ 3648 w 5702"/>
              <a:gd name="T65" fmla="*/ 80 h 394"/>
              <a:gd name="T66" fmla="*/ 3455 w 5702"/>
              <a:gd name="T67" fmla="*/ 98 h 394"/>
              <a:gd name="T68" fmla="*/ 3293 w 5702"/>
              <a:gd name="T69" fmla="*/ 127 h 394"/>
              <a:gd name="T70" fmla="*/ 3162 w 5702"/>
              <a:gd name="T71" fmla="*/ 167 h 394"/>
              <a:gd name="T72" fmla="*/ 3056 w 5702"/>
              <a:gd name="T73" fmla="*/ 214 h 394"/>
              <a:gd name="T74" fmla="*/ 2974 w 5702"/>
              <a:gd name="T75" fmla="*/ 266 h 394"/>
              <a:gd name="T76" fmla="*/ 2911 w 5702"/>
              <a:gd name="T77" fmla="*/ 320 h 394"/>
              <a:gd name="T78" fmla="*/ 2868 w 5702"/>
              <a:gd name="T79" fmla="*/ 371 h 394"/>
              <a:gd name="T80" fmla="*/ 2835 w 5702"/>
              <a:gd name="T81" fmla="*/ 371 h 394"/>
              <a:gd name="T82" fmla="*/ 2791 w 5702"/>
              <a:gd name="T83" fmla="*/ 320 h 394"/>
              <a:gd name="T84" fmla="*/ 2730 w 5702"/>
              <a:gd name="T85" fmla="*/ 266 h 394"/>
              <a:gd name="T86" fmla="*/ 2647 w 5702"/>
              <a:gd name="T87" fmla="*/ 214 h 394"/>
              <a:gd name="T88" fmla="*/ 2542 w 5702"/>
              <a:gd name="T89" fmla="*/ 167 h 394"/>
              <a:gd name="T90" fmla="*/ 2410 w 5702"/>
              <a:gd name="T91" fmla="*/ 127 h 394"/>
              <a:gd name="T92" fmla="*/ 2248 w 5702"/>
              <a:gd name="T93" fmla="*/ 98 h 394"/>
              <a:gd name="T94" fmla="*/ 2055 w 5702"/>
              <a:gd name="T95" fmla="*/ 80 h 394"/>
              <a:gd name="T96" fmla="*/ 1867 w 5702"/>
              <a:gd name="T97" fmla="*/ 75 h 394"/>
              <a:gd name="T98" fmla="*/ 1630 w 5702"/>
              <a:gd name="T99" fmla="*/ 72 h 394"/>
              <a:gd name="T100" fmla="*/ 1344 w 5702"/>
              <a:gd name="T101" fmla="*/ 70 h 394"/>
              <a:gd name="T102" fmla="*/ 1014 w 5702"/>
              <a:gd name="T103" fmla="*/ 68 h 394"/>
              <a:gd name="T104" fmla="*/ 587 w 5702"/>
              <a:gd name="T105" fmla="*/ 70 h 394"/>
              <a:gd name="T106" fmla="*/ 190 w 5702"/>
              <a:gd name="T107" fmla="*/ 72 h 394"/>
              <a:gd name="T108" fmla="*/ 0 w 5702"/>
              <a:gd name="T109" fmla="*/ 5 h 394"/>
              <a:gd name="T110" fmla="*/ 385 w 5702"/>
              <a:gd name="T111" fmla="*/ 2 h 394"/>
              <a:gd name="T112" fmla="*/ 796 w 5702"/>
              <a:gd name="T113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702" h="394">
                <a:moveTo>
                  <a:pt x="1014" y="0"/>
                </a:moveTo>
                <a:lnTo>
                  <a:pt x="1184" y="0"/>
                </a:lnTo>
                <a:lnTo>
                  <a:pt x="1344" y="0"/>
                </a:lnTo>
                <a:lnTo>
                  <a:pt x="1492" y="2"/>
                </a:lnTo>
                <a:lnTo>
                  <a:pt x="1630" y="4"/>
                </a:lnTo>
                <a:lnTo>
                  <a:pt x="1754" y="5"/>
                </a:lnTo>
                <a:lnTo>
                  <a:pt x="1867" y="7"/>
                </a:lnTo>
                <a:lnTo>
                  <a:pt x="1968" y="11"/>
                </a:lnTo>
                <a:lnTo>
                  <a:pt x="2055" y="12"/>
                </a:lnTo>
                <a:lnTo>
                  <a:pt x="2156" y="19"/>
                </a:lnTo>
                <a:lnTo>
                  <a:pt x="2248" y="30"/>
                </a:lnTo>
                <a:lnTo>
                  <a:pt x="2333" y="42"/>
                </a:lnTo>
                <a:lnTo>
                  <a:pt x="2410" y="59"/>
                </a:lnTo>
                <a:lnTo>
                  <a:pt x="2480" y="78"/>
                </a:lnTo>
                <a:lnTo>
                  <a:pt x="2542" y="99"/>
                </a:lnTo>
                <a:lnTo>
                  <a:pt x="2598" y="122"/>
                </a:lnTo>
                <a:lnTo>
                  <a:pt x="2647" y="146"/>
                </a:lnTo>
                <a:lnTo>
                  <a:pt x="2690" y="172"/>
                </a:lnTo>
                <a:lnTo>
                  <a:pt x="2730" y="199"/>
                </a:lnTo>
                <a:lnTo>
                  <a:pt x="2763" y="225"/>
                </a:lnTo>
                <a:lnTo>
                  <a:pt x="2791" y="253"/>
                </a:lnTo>
                <a:lnTo>
                  <a:pt x="2816" y="277"/>
                </a:lnTo>
                <a:lnTo>
                  <a:pt x="2835" y="303"/>
                </a:lnTo>
                <a:lnTo>
                  <a:pt x="2852" y="326"/>
                </a:lnTo>
                <a:lnTo>
                  <a:pt x="2868" y="303"/>
                </a:lnTo>
                <a:lnTo>
                  <a:pt x="2887" y="277"/>
                </a:lnTo>
                <a:lnTo>
                  <a:pt x="2911" y="253"/>
                </a:lnTo>
                <a:lnTo>
                  <a:pt x="2939" y="225"/>
                </a:lnTo>
                <a:lnTo>
                  <a:pt x="2974" y="199"/>
                </a:lnTo>
                <a:lnTo>
                  <a:pt x="3012" y="172"/>
                </a:lnTo>
                <a:lnTo>
                  <a:pt x="3056" y="146"/>
                </a:lnTo>
                <a:lnTo>
                  <a:pt x="3105" y="122"/>
                </a:lnTo>
                <a:lnTo>
                  <a:pt x="3162" y="99"/>
                </a:lnTo>
                <a:lnTo>
                  <a:pt x="3223" y="78"/>
                </a:lnTo>
                <a:lnTo>
                  <a:pt x="3293" y="59"/>
                </a:lnTo>
                <a:lnTo>
                  <a:pt x="3369" y="42"/>
                </a:lnTo>
                <a:lnTo>
                  <a:pt x="3455" y="30"/>
                </a:lnTo>
                <a:lnTo>
                  <a:pt x="3547" y="19"/>
                </a:lnTo>
                <a:lnTo>
                  <a:pt x="3648" y="12"/>
                </a:lnTo>
                <a:lnTo>
                  <a:pt x="3735" y="11"/>
                </a:lnTo>
                <a:lnTo>
                  <a:pt x="3836" y="7"/>
                </a:lnTo>
                <a:lnTo>
                  <a:pt x="3949" y="5"/>
                </a:lnTo>
                <a:lnTo>
                  <a:pt x="4073" y="4"/>
                </a:lnTo>
                <a:lnTo>
                  <a:pt x="4210" y="2"/>
                </a:lnTo>
                <a:lnTo>
                  <a:pt x="4358" y="0"/>
                </a:lnTo>
                <a:lnTo>
                  <a:pt x="4519" y="0"/>
                </a:lnTo>
                <a:lnTo>
                  <a:pt x="4689" y="0"/>
                </a:lnTo>
                <a:lnTo>
                  <a:pt x="4907" y="0"/>
                </a:lnTo>
                <a:lnTo>
                  <a:pt x="5116" y="2"/>
                </a:lnTo>
                <a:lnTo>
                  <a:pt x="5318" y="2"/>
                </a:lnTo>
                <a:lnTo>
                  <a:pt x="5513" y="4"/>
                </a:lnTo>
                <a:lnTo>
                  <a:pt x="5702" y="5"/>
                </a:lnTo>
                <a:lnTo>
                  <a:pt x="5702" y="73"/>
                </a:lnTo>
                <a:lnTo>
                  <a:pt x="5513" y="72"/>
                </a:lnTo>
                <a:lnTo>
                  <a:pt x="5318" y="70"/>
                </a:lnTo>
                <a:lnTo>
                  <a:pt x="5116" y="70"/>
                </a:lnTo>
                <a:lnTo>
                  <a:pt x="4907" y="68"/>
                </a:lnTo>
                <a:lnTo>
                  <a:pt x="4689" y="68"/>
                </a:lnTo>
                <a:lnTo>
                  <a:pt x="4519" y="68"/>
                </a:lnTo>
                <a:lnTo>
                  <a:pt x="4358" y="70"/>
                </a:lnTo>
                <a:lnTo>
                  <a:pt x="4210" y="70"/>
                </a:lnTo>
                <a:lnTo>
                  <a:pt x="4073" y="72"/>
                </a:lnTo>
                <a:lnTo>
                  <a:pt x="3949" y="73"/>
                </a:lnTo>
                <a:lnTo>
                  <a:pt x="3836" y="75"/>
                </a:lnTo>
                <a:lnTo>
                  <a:pt x="3735" y="78"/>
                </a:lnTo>
                <a:lnTo>
                  <a:pt x="3648" y="80"/>
                </a:lnTo>
                <a:lnTo>
                  <a:pt x="3547" y="87"/>
                </a:lnTo>
                <a:lnTo>
                  <a:pt x="3455" y="98"/>
                </a:lnTo>
                <a:lnTo>
                  <a:pt x="3369" y="110"/>
                </a:lnTo>
                <a:lnTo>
                  <a:pt x="3293" y="127"/>
                </a:lnTo>
                <a:lnTo>
                  <a:pt x="3223" y="146"/>
                </a:lnTo>
                <a:lnTo>
                  <a:pt x="3162" y="167"/>
                </a:lnTo>
                <a:lnTo>
                  <a:pt x="3105" y="190"/>
                </a:lnTo>
                <a:lnTo>
                  <a:pt x="3056" y="214"/>
                </a:lnTo>
                <a:lnTo>
                  <a:pt x="3012" y="240"/>
                </a:lnTo>
                <a:lnTo>
                  <a:pt x="2974" y="266"/>
                </a:lnTo>
                <a:lnTo>
                  <a:pt x="2939" y="293"/>
                </a:lnTo>
                <a:lnTo>
                  <a:pt x="2911" y="320"/>
                </a:lnTo>
                <a:lnTo>
                  <a:pt x="2887" y="345"/>
                </a:lnTo>
                <a:lnTo>
                  <a:pt x="2868" y="371"/>
                </a:lnTo>
                <a:lnTo>
                  <a:pt x="2852" y="394"/>
                </a:lnTo>
                <a:lnTo>
                  <a:pt x="2835" y="371"/>
                </a:lnTo>
                <a:lnTo>
                  <a:pt x="2816" y="345"/>
                </a:lnTo>
                <a:lnTo>
                  <a:pt x="2791" y="320"/>
                </a:lnTo>
                <a:lnTo>
                  <a:pt x="2763" y="293"/>
                </a:lnTo>
                <a:lnTo>
                  <a:pt x="2730" y="266"/>
                </a:lnTo>
                <a:lnTo>
                  <a:pt x="2690" y="240"/>
                </a:lnTo>
                <a:lnTo>
                  <a:pt x="2647" y="214"/>
                </a:lnTo>
                <a:lnTo>
                  <a:pt x="2598" y="190"/>
                </a:lnTo>
                <a:lnTo>
                  <a:pt x="2542" y="167"/>
                </a:lnTo>
                <a:lnTo>
                  <a:pt x="2480" y="146"/>
                </a:lnTo>
                <a:lnTo>
                  <a:pt x="2410" y="127"/>
                </a:lnTo>
                <a:lnTo>
                  <a:pt x="2333" y="110"/>
                </a:lnTo>
                <a:lnTo>
                  <a:pt x="2248" y="98"/>
                </a:lnTo>
                <a:lnTo>
                  <a:pt x="2156" y="87"/>
                </a:lnTo>
                <a:lnTo>
                  <a:pt x="2055" y="80"/>
                </a:lnTo>
                <a:lnTo>
                  <a:pt x="1968" y="78"/>
                </a:lnTo>
                <a:lnTo>
                  <a:pt x="1867" y="75"/>
                </a:lnTo>
                <a:lnTo>
                  <a:pt x="1754" y="73"/>
                </a:lnTo>
                <a:lnTo>
                  <a:pt x="1630" y="72"/>
                </a:lnTo>
                <a:lnTo>
                  <a:pt x="1492" y="70"/>
                </a:lnTo>
                <a:lnTo>
                  <a:pt x="1344" y="70"/>
                </a:lnTo>
                <a:lnTo>
                  <a:pt x="1184" y="68"/>
                </a:lnTo>
                <a:lnTo>
                  <a:pt x="1014" y="68"/>
                </a:lnTo>
                <a:lnTo>
                  <a:pt x="796" y="68"/>
                </a:lnTo>
                <a:lnTo>
                  <a:pt x="587" y="70"/>
                </a:lnTo>
                <a:lnTo>
                  <a:pt x="385" y="70"/>
                </a:lnTo>
                <a:lnTo>
                  <a:pt x="190" y="72"/>
                </a:lnTo>
                <a:lnTo>
                  <a:pt x="0" y="73"/>
                </a:lnTo>
                <a:lnTo>
                  <a:pt x="0" y="5"/>
                </a:lnTo>
                <a:lnTo>
                  <a:pt x="190" y="4"/>
                </a:lnTo>
                <a:lnTo>
                  <a:pt x="385" y="2"/>
                </a:lnTo>
                <a:lnTo>
                  <a:pt x="587" y="2"/>
                </a:lnTo>
                <a:lnTo>
                  <a:pt x="796" y="0"/>
                </a:lnTo>
                <a:lnTo>
                  <a:pt x="1014" y="0"/>
                </a:lnTo>
                <a:close/>
              </a:path>
            </a:pathLst>
          </a:custGeom>
          <a:solidFill>
            <a:srgbClr val="487AB5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108895" y="2464197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 &amp; A</a:t>
            </a:r>
            <a:endParaRPr lang="zh-CN" altLang="en-US" sz="80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 bwMode="auto">
          <a:xfrm>
            <a:off x="354" y="5397910"/>
            <a:ext cx="12858044" cy="1834739"/>
          </a:xfrm>
          <a:custGeom>
            <a:avLst/>
            <a:gdLst>
              <a:gd name="T0" fmla="*/ 1115 w 5702"/>
              <a:gd name="T1" fmla="*/ 0 h 1219"/>
              <a:gd name="T2" fmla="*/ 1277 w 5702"/>
              <a:gd name="T3" fmla="*/ 0 h 1219"/>
              <a:gd name="T4" fmla="*/ 1428 w 5702"/>
              <a:gd name="T5" fmla="*/ 2 h 1219"/>
              <a:gd name="T6" fmla="*/ 1569 w 5702"/>
              <a:gd name="T7" fmla="*/ 2 h 1219"/>
              <a:gd name="T8" fmla="*/ 1698 w 5702"/>
              <a:gd name="T9" fmla="*/ 4 h 1219"/>
              <a:gd name="T10" fmla="*/ 1816 w 5702"/>
              <a:gd name="T11" fmla="*/ 6 h 1219"/>
              <a:gd name="T12" fmla="*/ 1922 w 5702"/>
              <a:gd name="T13" fmla="*/ 7 h 1219"/>
              <a:gd name="T14" fmla="*/ 2018 w 5702"/>
              <a:gd name="T15" fmla="*/ 11 h 1219"/>
              <a:gd name="T16" fmla="*/ 2102 w 5702"/>
              <a:gd name="T17" fmla="*/ 14 h 1219"/>
              <a:gd name="T18" fmla="*/ 2201 w 5702"/>
              <a:gd name="T19" fmla="*/ 20 h 1219"/>
              <a:gd name="T20" fmla="*/ 2293 w 5702"/>
              <a:gd name="T21" fmla="*/ 32 h 1219"/>
              <a:gd name="T22" fmla="*/ 2375 w 5702"/>
              <a:gd name="T23" fmla="*/ 46 h 1219"/>
              <a:gd name="T24" fmla="*/ 2452 w 5702"/>
              <a:gd name="T25" fmla="*/ 63 h 1219"/>
              <a:gd name="T26" fmla="*/ 2518 w 5702"/>
              <a:gd name="T27" fmla="*/ 84 h 1219"/>
              <a:gd name="T28" fmla="*/ 2579 w 5702"/>
              <a:gd name="T29" fmla="*/ 107 h 1219"/>
              <a:gd name="T30" fmla="*/ 2633 w 5702"/>
              <a:gd name="T31" fmla="*/ 131 h 1219"/>
              <a:gd name="T32" fmla="*/ 2680 w 5702"/>
              <a:gd name="T33" fmla="*/ 157 h 1219"/>
              <a:gd name="T34" fmla="*/ 2722 w 5702"/>
              <a:gd name="T35" fmla="*/ 185 h 1219"/>
              <a:gd name="T36" fmla="*/ 2756 w 5702"/>
              <a:gd name="T37" fmla="*/ 213 h 1219"/>
              <a:gd name="T38" fmla="*/ 2788 w 5702"/>
              <a:gd name="T39" fmla="*/ 241 h 1219"/>
              <a:gd name="T40" fmla="*/ 2812 w 5702"/>
              <a:gd name="T41" fmla="*/ 269 h 1219"/>
              <a:gd name="T42" fmla="*/ 2835 w 5702"/>
              <a:gd name="T43" fmla="*/ 295 h 1219"/>
              <a:gd name="T44" fmla="*/ 2852 w 5702"/>
              <a:gd name="T45" fmla="*/ 319 h 1219"/>
              <a:gd name="T46" fmla="*/ 2868 w 5702"/>
              <a:gd name="T47" fmla="*/ 295 h 1219"/>
              <a:gd name="T48" fmla="*/ 2891 w 5702"/>
              <a:gd name="T49" fmla="*/ 269 h 1219"/>
              <a:gd name="T50" fmla="*/ 2915 w 5702"/>
              <a:gd name="T51" fmla="*/ 241 h 1219"/>
              <a:gd name="T52" fmla="*/ 2946 w 5702"/>
              <a:gd name="T53" fmla="*/ 213 h 1219"/>
              <a:gd name="T54" fmla="*/ 2981 w 5702"/>
              <a:gd name="T55" fmla="*/ 185 h 1219"/>
              <a:gd name="T56" fmla="*/ 3023 w 5702"/>
              <a:gd name="T57" fmla="*/ 157 h 1219"/>
              <a:gd name="T58" fmla="*/ 3070 w 5702"/>
              <a:gd name="T59" fmla="*/ 131 h 1219"/>
              <a:gd name="T60" fmla="*/ 3124 w 5702"/>
              <a:gd name="T61" fmla="*/ 107 h 1219"/>
              <a:gd name="T62" fmla="*/ 3185 w 5702"/>
              <a:gd name="T63" fmla="*/ 84 h 1219"/>
              <a:gd name="T64" fmla="*/ 3253 w 5702"/>
              <a:gd name="T65" fmla="*/ 63 h 1219"/>
              <a:gd name="T66" fmla="*/ 3328 w 5702"/>
              <a:gd name="T67" fmla="*/ 46 h 1219"/>
              <a:gd name="T68" fmla="*/ 3409 w 5702"/>
              <a:gd name="T69" fmla="*/ 32 h 1219"/>
              <a:gd name="T70" fmla="*/ 3502 w 5702"/>
              <a:gd name="T71" fmla="*/ 20 h 1219"/>
              <a:gd name="T72" fmla="*/ 3601 w 5702"/>
              <a:gd name="T73" fmla="*/ 14 h 1219"/>
              <a:gd name="T74" fmla="*/ 3684 w 5702"/>
              <a:gd name="T75" fmla="*/ 11 h 1219"/>
              <a:gd name="T76" fmla="*/ 3780 w 5702"/>
              <a:gd name="T77" fmla="*/ 7 h 1219"/>
              <a:gd name="T78" fmla="*/ 3886 w 5702"/>
              <a:gd name="T79" fmla="*/ 6 h 1219"/>
              <a:gd name="T80" fmla="*/ 4005 w 5702"/>
              <a:gd name="T81" fmla="*/ 4 h 1219"/>
              <a:gd name="T82" fmla="*/ 4134 w 5702"/>
              <a:gd name="T83" fmla="*/ 2 h 1219"/>
              <a:gd name="T84" fmla="*/ 4275 w 5702"/>
              <a:gd name="T85" fmla="*/ 2 h 1219"/>
              <a:gd name="T86" fmla="*/ 4426 w 5702"/>
              <a:gd name="T87" fmla="*/ 0 h 1219"/>
              <a:gd name="T88" fmla="*/ 4588 w 5702"/>
              <a:gd name="T89" fmla="*/ 0 h 1219"/>
              <a:gd name="T90" fmla="*/ 4799 w 5702"/>
              <a:gd name="T91" fmla="*/ 0 h 1219"/>
              <a:gd name="T92" fmla="*/ 4999 w 5702"/>
              <a:gd name="T93" fmla="*/ 2 h 1219"/>
              <a:gd name="T94" fmla="*/ 5189 w 5702"/>
              <a:gd name="T95" fmla="*/ 4 h 1219"/>
              <a:gd name="T96" fmla="*/ 5368 w 5702"/>
              <a:gd name="T97" fmla="*/ 6 h 1219"/>
              <a:gd name="T98" fmla="*/ 5541 w 5702"/>
              <a:gd name="T99" fmla="*/ 7 h 1219"/>
              <a:gd name="T100" fmla="*/ 5702 w 5702"/>
              <a:gd name="T101" fmla="*/ 9 h 1219"/>
              <a:gd name="T102" fmla="*/ 5702 w 5702"/>
              <a:gd name="T103" fmla="*/ 1219 h 1219"/>
              <a:gd name="T104" fmla="*/ 0 w 5702"/>
              <a:gd name="T105" fmla="*/ 1219 h 1219"/>
              <a:gd name="T106" fmla="*/ 0 w 5702"/>
              <a:gd name="T107" fmla="*/ 9 h 1219"/>
              <a:gd name="T108" fmla="*/ 164 w 5702"/>
              <a:gd name="T109" fmla="*/ 7 h 1219"/>
              <a:gd name="T110" fmla="*/ 335 w 5702"/>
              <a:gd name="T111" fmla="*/ 6 h 1219"/>
              <a:gd name="T112" fmla="*/ 514 w 5702"/>
              <a:gd name="T113" fmla="*/ 4 h 1219"/>
              <a:gd name="T114" fmla="*/ 704 w 5702"/>
              <a:gd name="T115" fmla="*/ 2 h 1219"/>
              <a:gd name="T116" fmla="*/ 904 w 5702"/>
              <a:gd name="T117" fmla="*/ 0 h 1219"/>
              <a:gd name="T118" fmla="*/ 1115 w 5702"/>
              <a:gd name="T119" fmla="*/ 0 h 1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02" h="1219">
                <a:moveTo>
                  <a:pt x="1115" y="0"/>
                </a:moveTo>
                <a:lnTo>
                  <a:pt x="1277" y="0"/>
                </a:lnTo>
                <a:lnTo>
                  <a:pt x="1428" y="2"/>
                </a:lnTo>
                <a:lnTo>
                  <a:pt x="1569" y="2"/>
                </a:lnTo>
                <a:lnTo>
                  <a:pt x="1698" y="4"/>
                </a:lnTo>
                <a:lnTo>
                  <a:pt x="1816" y="6"/>
                </a:lnTo>
                <a:lnTo>
                  <a:pt x="1922" y="7"/>
                </a:lnTo>
                <a:lnTo>
                  <a:pt x="2018" y="11"/>
                </a:lnTo>
                <a:lnTo>
                  <a:pt x="2102" y="14"/>
                </a:lnTo>
                <a:lnTo>
                  <a:pt x="2201" y="20"/>
                </a:lnTo>
                <a:lnTo>
                  <a:pt x="2293" y="32"/>
                </a:lnTo>
                <a:lnTo>
                  <a:pt x="2375" y="46"/>
                </a:lnTo>
                <a:lnTo>
                  <a:pt x="2452" y="63"/>
                </a:lnTo>
                <a:lnTo>
                  <a:pt x="2518" y="84"/>
                </a:lnTo>
                <a:lnTo>
                  <a:pt x="2579" y="107"/>
                </a:lnTo>
                <a:lnTo>
                  <a:pt x="2633" y="131"/>
                </a:lnTo>
                <a:lnTo>
                  <a:pt x="2680" y="157"/>
                </a:lnTo>
                <a:lnTo>
                  <a:pt x="2722" y="185"/>
                </a:lnTo>
                <a:lnTo>
                  <a:pt x="2756" y="213"/>
                </a:lnTo>
                <a:lnTo>
                  <a:pt x="2788" y="241"/>
                </a:lnTo>
                <a:lnTo>
                  <a:pt x="2812" y="269"/>
                </a:lnTo>
                <a:lnTo>
                  <a:pt x="2835" y="295"/>
                </a:lnTo>
                <a:lnTo>
                  <a:pt x="2852" y="319"/>
                </a:lnTo>
                <a:lnTo>
                  <a:pt x="2868" y="295"/>
                </a:lnTo>
                <a:lnTo>
                  <a:pt x="2891" y="269"/>
                </a:lnTo>
                <a:lnTo>
                  <a:pt x="2915" y="241"/>
                </a:lnTo>
                <a:lnTo>
                  <a:pt x="2946" y="213"/>
                </a:lnTo>
                <a:lnTo>
                  <a:pt x="2981" y="185"/>
                </a:lnTo>
                <a:lnTo>
                  <a:pt x="3023" y="157"/>
                </a:lnTo>
                <a:lnTo>
                  <a:pt x="3070" y="131"/>
                </a:lnTo>
                <a:lnTo>
                  <a:pt x="3124" y="107"/>
                </a:lnTo>
                <a:lnTo>
                  <a:pt x="3185" y="84"/>
                </a:lnTo>
                <a:lnTo>
                  <a:pt x="3253" y="63"/>
                </a:lnTo>
                <a:lnTo>
                  <a:pt x="3328" y="46"/>
                </a:lnTo>
                <a:lnTo>
                  <a:pt x="3409" y="32"/>
                </a:lnTo>
                <a:lnTo>
                  <a:pt x="3502" y="20"/>
                </a:lnTo>
                <a:lnTo>
                  <a:pt x="3601" y="14"/>
                </a:lnTo>
                <a:lnTo>
                  <a:pt x="3684" y="11"/>
                </a:lnTo>
                <a:lnTo>
                  <a:pt x="3780" y="7"/>
                </a:lnTo>
                <a:lnTo>
                  <a:pt x="3886" y="6"/>
                </a:lnTo>
                <a:lnTo>
                  <a:pt x="4005" y="4"/>
                </a:lnTo>
                <a:lnTo>
                  <a:pt x="4134" y="2"/>
                </a:lnTo>
                <a:lnTo>
                  <a:pt x="4275" y="2"/>
                </a:lnTo>
                <a:lnTo>
                  <a:pt x="4426" y="0"/>
                </a:lnTo>
                <a:lnTo>
                  <a:pt x="4588" y="0"/>
                </a:lnTo>
                <a:lnTo>
                  <a:pt x="4799" y="0"/>
                </a:lnTo>
                <a:lnTo>
                  <a:pt x="4999" y="2"/>
                </a:lnTo>
                <a:lnTo>
                  <a:pt x="5189" y="4"/>
                </a:lnTo>
                <a:lnTo>
                  <a:pt x="5368" y="6"/>
                </a:lnTo>
                <a:lnTo>
                  <a:pt x="5541" y="7"/>
                </a:lnTo>
                <a:lnTo>
                  <a:pt x="5702" y="9"/>
                </a:lnTo>
                <a:lnTo>
                  <a:pt x="5702" y="1219"/>
                </a:lnTo>
                <a:lnTo>
                  <a:pt x="0" y="1219"/>
                </a:lnTo>
                <a:lnTo>
                  <a:pt x="0" y="9"/>
                </a:lnTo>
                <a:lnTo>
                  <a:pt x="164" y="7"/>
                </a:lnTo>
                <a:lnTo>
                  <a:pt x="335" y="6"/>
                </a:lnTo>
                <a:lnTo>
                  <a:pt x="514" y="4"/>
                </a:lnTo>
                <a:lnTo>
                  <a:pt x="704" y="2"/>
                </a:lnTo>
                <a:lnTo>
                  <a:pt x="904" y="0"/>
                </a:lnTo>
                <a:lnTo>
                  <a:pt x="1115" y="0"/>
                </a:lnTo>
                <a:close/>
              </a:path>
            </a:pathLst>
          </a:custGeom>
          <a:solidFill>
            <a:srgbClr val="487AB5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10" name="Freeform 7"/>
          <p:cNvSpPr/>
          <p:nvPr/>
        </p:nvSpPr>
        <p:spPr bwMode="auto">
          <a:xfrm>
            <a:off x="354" y="5128493"/>
            <a:ext cx="12858044" cy="593017"/>
          </a:xfrm>
          <a:custGeom>
            <a:avLst/>
            <a:gdLst>
              <a:gd name="T0" fmla="*/ 1184 w 5702"/>
              <a:gd name="T1" fmla="*/ 0 h 394"/>
              <a:gd name="T2" fmla="*/ 1492 w 5702"/>
              <a:gd name="T3" fmla="*/ 2 h 394"/>
              <a:gd name="T4" fmla="*/ 1754 w 5702"/>
              <a:gd name="T5" fmla="*/ 5 h 394"/>
              <a:gd name="T6" fmla="*/ 1968 w 5702"/>
              <a:gd name="T7" fmla="*/ 11 h 394"/>
              <a:gd name="T8" fmla="*/ 2156 w 5702"/>
              <a:gd name="T9" fmla="*/ 19 h 394"/>
              <a:gd name="T10" fmla="*/ 2333 w 5702"/>
              <a:gd name="T11" fmla="*/ 42 h 394"/>
              <a:gd name="T12" fmla="*/ 2480 w 5702"/>
              <a:gd name="T13" fmla="*/ 78 h 394"/>
              <a:gd name="T14" fmla="*/ 2598 w 5702"/>
              <a:gd name="T15" fmla="*/ 122 h 394"/>
              <a:gd name="T16" fmla="*/ 2690 w 5702"/>
              <a:gd name="T17" fmla="*/ 172 h 394"/>
              <a:gd name="T18" fmla="*/ 2763 w 5702"/>
              <a:gd name="T19" fmla="*/ 225 h 394"/>
              <a:gd name="T20" fmla="*/ 2816 w 5702"/>
              <a:gd name="T21" fmla="*/ 277 h 394"/>
              <a:gd name="T22" fmla="*/ 2852 w 5702"/>
              <a:gd name="T23" fmla="*/ 326 h 394"/>
              <a:gd name="T24" fmla="*/ 2887 w 5702"/>
              <a:gd name="T25" fmla="*/ 277 h 394"/>
              <a:gd name="T26" fmla="*/ 2939 w 5702"/>
              <a:gd name="T27" fmla="*/ 225 h 394"/>
              <a:gd name="T28" fmla="*/ 3012 w 5702"/>
              <a:gd name="T29" fmla="*/ 172 h 394"/>
              <a:gd name="T30" fmla="*/ 3105 w 5702"/>
              <a:gd name="T31" fmla="*/ 122 h 394"/>
              <a:gd name="T32" fmla="*/ 3223 w 5702"/>
              <a:gd name="T33" fmla="*/ 78 h 394"/>
              <a:gd name="T34" fmla="*/ 3369 w 5702"/>
              <a:gd name="T35" fmla="*/ 42 h 394"/>
              <a:gd name="T36" fmla="*/ 3547 w 5702"/>
              <a:gd name="T37" fmla="*/ 19 h 394"/>
              <a:gd name="T38" fmla="*/ 3735 w 5702"/>
              <a:gd name="T39" fmla="*/ 11 h 394"/>
              <a:gd name="T40" fmla="*/ 3949 w 5702"/>
              <a:gd name="T41" fmla="*/ 5 h 394"/>
              <a:gd name="T42" fmla="*/ 4210 w 5702"/>
              <a:gd name="T43" fmla="*/ 2 h 394"/>
              <a:gd name="T44" fmla="*/ 4519 w 5702"/>
              <a:gd name="T45" fmla="*/ 0 h 394"/>
              <a:gd name="T46" fmla="*/ 4907 w 5702"/>
              <a:gd name="T47" fmla="*/ 0 h 394"/>
              <a:gd name="T48" fmla="*/ 5318 w 5702"/>
              <a:gd name="T49" fmla="*/ 2 h 394"/>
              <a:gd name="T50" fmla="*/ 5702 w 5702"/>
              <a:gd name="T51" fmla="*/ 5 h 394"/>
              <a:gd name="T52" fmla="*/ 5513 w 5702"/>
              <a:gd name="T53" fmla="*/ 72 h 394"/>
              <a:gd name="T54" fmla="*/ 5116 w 5702"/>
              <a:gd name="T55" fmla="*/ 70 h 394"/>
              <a:gd name="T56" fmla="*/ 4689 w 5702"/>
              <a:gd name="T57" fmla="*/ 68 h 394"/>
              <a:gd name="T58" fmla="*/ 4358 w 5702"/>
              <a:gd name="T59" fmla="*/ 70 h 394"/>
              <a:gd name="T60" fmla="*/ 4073 w 5702"/>
              <a:gd name="T61" fmla="*/ 72 h 394"/>
              <a:gd name="T62" fmla="*/ 3836 w 5702"/>
              <a:gd name="T63" fmla="*/ 75 h 394"/>
              <a:gd name="T64" fmla="*/ 3648 w 5702"/>
              <a:gd name="T65" fmla="*/ 80 h 394"/>
              <a:gd name="T66" fmla="*/ 3455 w 5702"/>
              <a:gd name="T67" fmla="*/ 98 h 394"/>
              <a:gd name="T68" fmla="*/ 3293 w 5702"/>
              <a:gd name="T69" fmla="*/ 127 h 394"/>
              <a:gd name="T70" fmla="*/ 3162 w 5702"/>
              <a:gd name="T71" fmla="*/ 167 h 394"/>
              <a:gd name="T72" fmla="*/ 3056 w 5702"/>
              <a:gd name="T73" fmla="*/ 214 h 394"/>
              <a:gd name="T74" fmla="*/ 2974 w 5702"/>
              <a:gd name="T75" fmla="*/ 266 h 394"/>
              <a:gd name="T76" fmla="*/ 2911 w 5702"/>
              <a:gd name="T77" fmla="*/ 320 h 394"/>
              <a:gd name="T78" fmla="*/ 2868 w 5702"/>
              <a:gd name="T79" fmla="*/ 371 h 394"/>
              <a:gd name="T80" fmla="*/ 2835 w 5702"/>
              <a:gd name="T81" fmla="*/ 371 h 394"/>
              <a:gd name="T82" fmla="*/ 2791 w 5702"/>
              <a:gd name="T83" fmla="*/ 320 h 394"/>
              <a:gd name="T84" fmla="*/ 2730 w 5702"/>
              <a:gd name="T85" fmla="*/ 266 h 394"/>
              <a:gd name="T86" fmla="*/ 2647 w 5702"/>
              <a:gd name="T87" fmla="*/ 214 h 394"/>
              <a:gd name="T88" fmla="*/ 2542 w 5702"/>
              <a:gd name="T89" fmla="*/ 167 h 394"/>
              <a:gd name="T90" fmla="*/ 2410 w 5702"/>
              <a:gd name="T91" fmla="*/ 127 h 394"/>
              <a:gd name="T92" fmla="*/ 2248 w 5702"/>
              <a:gd name="T93" fmla="*/ 98 h 394"/>
              <a:gd name="T94" fmla="*/ 2055 w 5702"/>
              <a:gd name="T95" fmla="*/ 80 h 394"/>
              <a:gd name="T96" fmla="*/ 1867 w 5702"/>
              <a:gd name="T97" fmla="*/ 75 h 394"/>
              <a:gd name="T98" fmla="*/ 1630 w 5702"/>
              <a:gd name="T99" fmla="*/ 72 h 394"/>
              <a:gd name="T100" fmla="*/ 1344 w 5702"/>
              <a:gd name="T101" fmla="*/ 70 h 394"/>
              <a:gd name="T102" fmla="*/ 1014 w 5702"/>
              <a:gd name="T103" fmla="*/ 68 h 394"/>
              <a:gd name="T104" fmla="*/ 587 w 5702"/>
              <a:gd name="T105" fmla="*/ 70 h 394"/>
              <a:gd name="T106" fmla="*/ 190 w 5702"/>
              <a:gd name="T107" fmla="*/ 72 h 394"/>
              <a:gd name="T108" fmla="*/ 0 w 5702"/>
              <a:gd name="T109" fmla="*/ 5 h 394"/>
              <a:gd name="T110" fmla="*/ 385 w 5702"/>
              <a:gd name="T111" fmla="*/ 2 h 394"/>
              <a:gd name="T112" fmla="*/ 796 w 5702"/>
              <a:gd name="T113" fmla="*/ 0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702" h="394">
                <a:moveTo>
                  <a:pt x="1014" y="0"/>
                </a:moveTo>
                <a:lnTo>
                  <a:pt x="1184" y="0"/>
                </a:lnTo>
                <a:lnTo>
                  <a:pt x="1344" y="0"/>
                </a:lnTo>
                <a:lnTo>
                  <a:pt x="1492" y="2"/>
                </a:lnTo>
                <a:lnTo>
                  <a:pt x="1630" y="4"/>
                </a:lnTo>
                <a:lnTo>
                  <a:pt x="1754" y="5"/>
                </a:lnTo>
                <a:lnTo>
                  <a:pt x="1867" y="7"/>
                </a:lnTo>
                <a:lnTo>
                  <a:pt x="1968" y="11"/>
                </a:lnTo>
                <a:lnTo>
                  <a:pt x="2055" y="12"/>
                </a:lnTo>
                <a:lnTo>
                  <a:pt x="2156" y="19"/>
                </a:lnTo>
                <a:lnTo>
                  <a:pt x="2248" y="30"/>
                </a:lnTo>
                <a:lnTo>
                  <a:pt x="2333" y="42"/>
                </a:lnTo>
                <a:lnTo>
                  <a:pt x="2410" y="59"/>
                </a:lnTo>
                <a:lnTo>
                  <a:pt x="2480" y="78"/>
                </a:lnTo>
                <a:lnTo>
                  <a:pt x="2542" y="99"/>
                </a:lnTo>
                <a:lnTo>
                  <a:pt x="2598" y="122"/>
                </a:lnTo>
                <a:lnTo>
                  <a:pt x="2647" y="146"/>
                </a:lnTo>
                <a:lnTo>
                  <a:pt x="2690" y="172"/>
                </a:lnTo>
                <a:lnTo>
                  <a:pt x="2730" y="199"/>
                </a:lnTo>
                <a:lnTo>
                  <a:pt x="2763" y="225"/>
                </a:lnTo>
                <a:lnTo>
                  <a:pt x="2791" y="253"/>
                </a:lnTo>
                <a:lnTo>
                  <a:pt x="2816" y="277"/>
                </a:lnTo>
                <a:lnTo>
                  <a:pt x="2835" y="303"/>
                </a:lnTo>
                <a:lnTo>
                  <a:pt x="2852" y="326"/>
                </a:lnTo>
                <a:lnTo>
                  <a:pt x="2868" y="303"/>
                </a:lnTo>
                <a:lnTo>
                  <a:pt x="2887" y="277"/>
                </a:lnTo>
                <a:lnTo>
                  <a:pt x="2911" y="253"/>
                </a:lnTo>
                <a:lnTo>
                  <a:pt x="2939" y="225"/>
                </a:lnTo>
                <a:lnTo>
                  <a:pt x="2974" y="199"/>
                </a:lnTo>
                <a:lnTo>
                  <a:pt x="3012" y="172"/>
                </a:lnTo>
                <a:lnTo>
                  <a:pt x="3056" y="146"/>
                </a:lnTo>
                <a:lnTo>
                  <a:pt x="3105" y="122"/>
                </a:lnTo>
                <a:lnTo>
                  <a:pt x="3162" y="99"/>
                </a:lnTo>
                <a:lnTo>
                  <a:pt x="3223" y="78"/>
                </a:lnTo>
                <a:lnTo>
                  <a:pt x="3293" y="59"/>
                </a:lnTo>
                <a:lnTo>
                  <a:pt x="3369" y="42"/>
                </a:lnTo>
                <a:lnTo>
                  <a:pt x="3455" y="30"/>
                </a:lnTo>
                <a:lnTo>
                  <a:pt x="3547" y="19"/>
                </a:lnTo>
                <a:lnTo>
                  <a:pt x="3648" y="12"/>
                </a:lnTo>
                <a:lnTo>
                  <a:pt x="3735" y="11"/>
                </a:lnTo>
                <a:lnTo>
                  <a:pt x="3836" y="7"/>
                </a:lnTo>
                <a:lnTo>
                  <a:pt x="3949" y="5"/>
                </a:lnTo>
                <a:lnTo>
                  <a:pt x="4073" y="4"/>
                </a:lnTo>
                <a:lnTo>
                  <a:pt x="4210" y="2"/>
                </a:lnTo>
                <a:lnTo>
                  <a:pt x="4358" y="0"/>
                </a:lnTo>
                <a:lnTo>
                  <a:pt x="4519" y="0"/>
                </a:lnTo>
                <a:lnTo>
                  <a:pt x="4689" y="0"/>
                </a:lnTo>
                <a:lnTo>
                  <a:pt x="4907" y="0"/>
                </a:lnTo>
                <a:lnTo>
                  <a:pt x="5116" y="2"/>
                </a:lnTo>
                <a:lnTo>
                  <a:pt x="5318" y="2"/>
                </a:lnTo>
                <a:lnTo>
                  <a:pt x="5513" y="4"/>
                </a:lnTo>
                <a:lnTo>
                  <a:pt x="5702" y="5"/>
                </a:lnTo>
                <a:lnTo>
                  <a:pt x="5702" y="73"/>
                </a:lnTo>
                <a:lnTo>
                  <a:pt x="5513" y="72"/>
                </a:lnTo>
                <a:lnTo>
                  <a:pt x="5318" y="70"/>
                </a:lnTo>
                <a:lnTo>
                  <a:pt x="5116" y="70"/>
                </a:lnTo>
                <a:lnTo>
                  <a:pt x="4907" y="68"/>
                </a:lnTo>
                <a:lnTo>
                  <a:pt x="4689" y="68"/>
                </a:lnTo>
                <a:lnTo>
                  <a:pt x="4519" y="68"/>
                </a:lnTo>
                <a:lnTo>
                  <a:pt x="4358" y="70"/>
                </a:lnTo>
                <a:lnTo>
                  <a:pt x="4210" y="70"/>
                </a:lnTo>
                <a:lnTo>
                  <a:pt x="4073" y="72"/>
                </a:lnTo>
                <a:lnTo>
                  <a:pt x="3949" y="73"/>
                </a:lnTo>
                <a:lnTo>
                  <a:pt x="3836" y="75"/>
                </a:lnTo>
                <a:lnTo>
                  <a:pt x="3735" y="78"/>
                </a:lnTo>
                <a:lnTo>
                  <a:pt x="3648" y="80"/>
                </a:lnTo>
                <a:lnTo>
                  <a:pt x="3547" y="87"/>
                </a:lnTo>
                <a:lnTo>
                  <a:pt x="3455" y="98"/>
                </a:lnTo>
                <a:lnTo>
                  <a:pt x="3369" y="110"/>
                </a:lnTo>
                <a:lnTo>
                  <a:pt x="3293" y="127"/>
                </a:lnTo>
                <a:lnTo>
                  <a:pt x="3223" y="146"/>
                </a:lnTo>
                <a:lnTo>
                  <a:pt x="3162" y="167"/>
                </a:lnTo>
                <a:lnTo>
                  <a:pt x="3105" y="190"/>
                </a:lnTo>
                <a:lnTo>
                  <a:pt x="3056" y="214"/>
                </a:lnTo>
                <a:lnTo>
                  <a:pt x="3012" y="240"/>
                </a:lnTo>
                <a:lnTo>
                  <a:pt x="2974" y="266"/>
                </a:lnTo>
                <a:lnTo>
                  <a:pt x="2939" y="293"/>
                </a:lnTo>
                <a:lnTo>
                  <a:pt x="2911" y="320"/>
                </a:lnTo>
                <a:lnTo>
                  <a:pt x="2887" y="345"/>
                </a:lnTo>
                <a:lnTo>
                  <a:pt x="2868" y="371"/>
                </a:lnTo>
                <a:lnTo>
                  <a:pt x="2852" y="394"/>
                </a:lnTo>
                <a:lnTo>
                  <a:pt x="2835" y="371"/>
                </a:lnTo>
                <a:lnTo>
                  <a:pt x="2816" y="345"/>
                </a:lnTo>
                <a:lnTo>
                  <a:pt x="2791" y="320"/>
                </a:lnTo>
                <a:lnTo>
                  <a:pt x="2763" y="293"/>
                </a:lnTo>
                <a:lnTo>
                  <a:pt x="2730" y="266"/>
                </a:lnTo>
                <a:lnTo>
                  <a:pt x="2690" y="240"/>
                </a:lnTo>
                <a:lnTo>
                  <a:pt x="2647" y="214"/>
                </a:lnTo>
                <a:lnTo>
                  <a:pt x="2598" y="190"/>
                </a:lnTo>
                <a:lnTo>
                  <a:pt x="2542" y="167"/>
                </a:lnTo>
                <a:lnTo>
                  <a:pt x="2480" y="146"/>
                </a:lnTo>
                <a:lnTo>
                  <a:pt x="2410" y="127"/>
                </a:lnTo>
                <a:lnTo>
                  <a:pt x="2333" y="110"/>
                </a:lnTo>
                <a:lnTo>
                  <a:pt x="2248" y="98"/>
                </a:lnTo>
                <a:lnTo>
                  <a:pt x="2156" y="87"/>
                </a:lnTo>
                <a:lnTo>
                  <a:pt x="2055" y="80"/>
                </a:lnTo>
                <a:lnTo>
                  <a:pt x="1968" y="78"/>
                </a:lnTo>
                <a:lnTo>
                  <a:pt x="1867" y="75"/>
                </a:lnTo>
                <a:lnTo>
                  <a:pt x="1754" y="73"/>
                </a:lnTo>
                <a:lnTo>
                  <a:pt x="1630" y="72"/>
                </a:lnTo>
                <a:lnTo>
                  <a:pt x="1492" y="70"/>
                </a:lnTo>
                <a:lnTo>
                  <a:pt x="1344" y="70"/>
                </a:lnTo>
                <a:lnTo>
                  <a:pt x="1184" y="68"/>
                </a:lnTo>
                <a:lnTo>
                  <a:pt x="1014" y="68"/>
                </a:lnTo>
                <a:lnTo>
                  <a:pt x="796" y="68"/>
                </a:lnTo>
                <a:lnTo>
                  <a:pt x="587" y="70"/>
                </a:lnTo>
                <a:lnTo>
                  <a:pt x="385" y="70"/>
                </a:lnTo>
                <a:lnTo>
                  <a:pt x="190" y="72"/>
                </a:lnTo>
                <a:lnTo>
                  <a:pt x="0" y="73"/>
                </a:lnTo>
                <a:lnTo>
                  <a:pt x="0" y="5"/>
                </a:lnTo>
                <a:lnTo>
                  <a:pt x="190" y="4"/>
                </a:lnTo>
                <a:lnTo>
                  <a:pt x="385" y="2"/>
                </a:lnTo>
                <a:lnTo>
                  <a:pt x="587" y="2"/>
                </a:lnTo>
                <a:lnTo>
                  <a:pt x="796" y="0"/>
                </a:lnTo>
                <a:lnTo>
                  <a:pt x="1014" y="0"/>
                </a:lnTo>
                <a:close/>
              </a:path>
            </a:pathLst>
          </a:custGeom>
          <a:solidFill>
            <a:srgbClr val="487AB5"/>
          </a:solidFill>
          <a:ln w="0">
            <a:noFill/>
            <a:prstDash val="solid"/>
            <a:round/>
          </a:ln>
        </p:spPr>
        <p:txBody>
          <a:bodyPr vert="horz" wrap="square" lIns="128580" tIns="64290" rIns="128580" bIns="64290" numCol="1" anchor="t" anchorCtr="0" compatLnSpc="1"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153804" y="1316399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32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53111" y="6074261"/>
            <a:ext cx="4608512" cy="860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Affairs Department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1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15, 2023 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2796" y="5456500"/>
            <a:ext cx="1776150" cy="1776150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/>
        </p:nvSpPr>
        <p:spPr bwMode="auto">
          <a:xfrm>
            <a:off x="2389187" y="2042383"/>
            <a:ext cx="8080375" cy="27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86-22-24092915</a:t>
            </a:r>
            <a:r>
              <a:rPr lang="zh-CN" altLang="en-US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86-22-24092036</a:t>
            </a:r>
            <a:b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international@cauc.edu.cn</a:t>
            </a:r>
            <a:b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https://www.cauc.edu.cn/en/</a:t>
            </a:r>
            <a:r>
              <a:rPr lang="zh-CN" altLang="en-US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Application: https://cauc.at0086.cn/student </a:t>
            </a:r>
            <a:endParaRPr lang="en-US" altLang="zh-CN" sz="24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No.2898, Jinbei Road, </a:t>
            </a:r>
            <a:r>
              <a:rPr lang="en-US" altLang="zh-CN" sz="24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Dongli</a:t>
            </a:r>
            <a:r>
              <a:rPr lang="en-US" altLang="zh-CN" sz="24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District, Tianjin, </a:t>
            </a:r>
            <a:r>
              <a:rPr lang="en-US" altLang="zh-CN" sz="24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P.R.China</a:t>
            </a:r>
            <a:endParaRPr lang="zh-CN" altLang="en-US" sz="2400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形 9" descr="电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7" y="2136600"/>
            <a:ext cx="55721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形 11" descr="信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4" y="2676350"/>
            <a:ext cx="55721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形 13" descr="链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7" y="3262137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形 17" descr="标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4" y="4276550"/>
            <a:ext cx="5572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:dissolve/>
      </p:transition>
    </mc:Choice>
    <mc:Fallback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Content Placeholder 2"/>
          <p:cNvSpPr txBox="1"/>
          <p:nvPr/>
        </p:nvSpPr>
        <p:spPr>
          <a:xfrm>
            <a:off x="708941" y="209409"/>
            <a:ext cx="4740326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8" name="组合 19"/>
          <p:cNvGrpSpPr/>
          <p:nvPr/>
        </p:nvGrpSpPr>
        <p:grpSpPr bwMode="auto">
          <a:xfrm>
            <a:off x="1968499" y="3013075"/>
            <a:ext cx="8421315" cy="2660200"/>
            <a:chOff x="0" y="0"/>
            <a:chExt cx="7503160" cy="2832100"/>
          </a:xfrm>
        </p:grpSpPr>
        <p:sp>
          <p:nvSpPr>
            <p:cNvPr id="10" name="六边形 20"/>
            <p:cNvSpPr>
              <a:spLocks noChangeArrowheads="1"/>
            </p:cNvSpPr>
            <p:nvPr/>
          </p:nvSpPr>
          <p:spPr bwMode="auto">
            <a:xfrm>
              <a:off x="1326748" y="0"/>
              <a:ext cx="1546860" cy="133350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487AB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15 </a:t>
              </a:r>
              <a:endPara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colleges</a:t>
              </a:r>
              <a:endParaRPr lang="zh-CN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六边形 21"/>
            <p:cNvSpPr>
              <a:spLocks noChangeArrowheads="1"/>
            </p:cNvSpPr>
            <p:nvPr/>
          </p:nvSpPr>
          <p:spPr bwMode="auto">
            <a:xfrm>
              <a:off x="1326748" y="1498600"/>
              <a:ext cx="1546860" cy="133350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487AB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Tianjin </a:t>
              </a:r>
              <a:endParaRPr lang="zh-CN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六边形 22"/>
            <p:cNvSpPr>
              <a:spLocks noChangeArrowheads="1"/>
            </p:cNvSpPr>
            <p:nvPr/>
          </p:nvSpPr>
          <p:spPr bwMode="auto">
            <a:xfrm>
              <a:off x="4629553" y="0"/>
              <a:ext cx="1546860" cy="133350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487AB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≈</a:t>
              </a: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200</a:t>
              </a:r>
              <a:endPara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Int’l students</a:t>
              </a:r>
              <a:endParaRPr lang="zh-CN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六边形 23"/>
            <p:cNvSpPr>
              <a:spLocks noChangeArrowheads="1"/>
            </p:cNvSpPr>
            <p:nvPr/>
          </p:nvSpPr>
          <p:spPr bwMode="auto">
            <a:xfrm>
              <a:off x="4629553" y="1498600"/>
              <a:ext cx="1546860" cy="133350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487AB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28k+</a:t>
              </a:r>
              <a:endPara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students</a:t>
              </a:r>
              <a:endParaRPr lang="zh-CN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六边形 24"/>
            <p:cNvSpPr>
              <a:spLocks noChangeArrowheads="1"/>
            </p:cNvSpPr>
            <p:nvPr/>
          </p:nvSpPr>
          <p:spPr bwMode="auto">
            <a:xfrm>
              <a:off x="0" y="749300"/>
              <a:ext cx="1546860" cy="133350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487AB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800" b="1">
                  <a:solidFill>
                    <a:srgbClr val="FFFFFF"/>
                  </a:solidFill>
                  <a:latin typeface="方正兰亭细黑_GBK" charset="-122"/>
                  <a:ea typeface="方正兰亭细黑_GBK" charset="-122"/>
                </a:rPr>
                <a:t>1951</a:t>
              </a:r>
              <a:endParaRPr lang="zh-CN" altLang="zh-CN" sz="2800" b="1">
                <a:solidFill>
                  <a:srgbClr val="FFFFFF"/>
                </a:solidFill>
                <a:latin typeface="方正兰亭细黑_GBK" charset="-122"/>
                <a:ea typeface="方正兰亭细黑_GBK" charset="-122"/>
              </a:endParaRPr>
            </a:p>
          </p:txBody>
        </p:sp>
        <p:sp>
          <p:nvSpPr>
            <p:cNvPr id="15" name="六边形 25"/>
            <p:cNvSpPr>
              <a:spLocks noChangeArrowheads="1"/>
            </p:cNvSpPr>
            <p:nvPr/>
          </p:nvSpPr>
          <p:spPr bwMode="auto">
            <a:xfrm>
              <a:off x="5956300" y="749300"/>
              <a:ext cx="1546860" cy="1333500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487AB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2.1k+</a:t>
              </a:r>
              <a:endPara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FFFFFF"/>
                  </a:solidFill>
                  <a:latin typeface="Times New Roman" panose="02020603050405020304" pitchFamily="18" charset="0"/>
                  <a:ea typeface="方正兰亭细黑_GBK" charset="-122"/>
                  <a:cs typeface="Times New Roman" panose="02020603050405020304" pitchFamily="18" charset="0"/>
                </a:rPr>
                <a:t>teachers &amp; staff</a:t>
              </a:r>
              <a:endParaRPr lang="zh-CN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方正兰亭细黑_GBK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六边形 26"/>
            <p:cNvSpPr>
              <a:spLocks noChangeArrowheads="1"/>
            </p:cNvSpPr>
            <p:nvPr/>
          </p:nvSpPr>
          <p:spPr bwMode="auto">
            <a:xfrm>
              <a:off x="2653496" y="488949"/>
              <a:ext cx="2196169" cy="1893249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487AB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4000" b="1">
                  <a:solidFill>
                    <a:srgbClr val="FFFFFF"/>
                  </a:solidFill>
                  <a:latin typeface="方正兰亭细黑_GBK" charset="-122"/>
                  <a:ea typeface="方正兰亭细黑_GBK" charset="-122"/>
                </a:rPr>
                <a:t>CAUC</a:t>
              </a:r>
              <a:endParaRPr lang="zh-CN" altLang="zh-CN" sz="4000" b="1">
                <a:solidFill>
                  <a:srgbClr val="FFFFFF"/>
                </a:solidFill>
                <a:latin typeface="方正兰亭细黑_GBK" charset="-122"/>
                <a:ea typeface="方正兰亭细黑_GBK" charset="-122"/>
              </a:endParaRPr>
            </a:p>
          </p:txBody>
        </p:sp>
      </p:grpSp>
      <p:sp>
        <p:nvSpPr>
          <p:cNvPr id="17" name="六边形 26"/>
          <p:cNvSpPr>
            <a:spLocks noChangeArrowheads="1"/>
          </p:cNvSpPr>
          <p:nvPr/>
        </p:nvSpPr>
        <p:spPr bwMode="auto">
          <a:xfrm>
            <a:off x="5092965" y="2460173"/>
            <a:ext cx="2123144" cy="898839"/>
          </a:xfrm>
          <a:prstGeom prst="hexagon">
            <a:avLst>
              <a:gd name="adj" fmla="val 25038"/>
              <a:gd name="vf" fmla="val 115470"/>
            </a:avLst>
          </a:prstGeom>
          <a:solidFill>
            <a:srgbClr val="487AB5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FFFFFF"/>
                </a:solidFill>
                <a:latin typeface="方正兰亭细黑_GBK" charset="-122"/>
                <a:ea typeface="方正兰亭细黑_GBK" charset="-122"/>
              </a:rPr>
              <a:t>CAAC</a:t>
            </a:r>
            <a:endParaRPr lang="zh-CN" altLang="zh-CN" sz="2800" b="1" dirty="0">
              <a:solidFill>
                <a:srgbClr val="FFFFFF"/>
              </a:solidFill>
              <a:latin typeface="方正兰亭细黑_GBK" charset="-122"/>
              <a:ea typeface="方正兰亭细黑_GBK" charset="-122"/>
            </a:endParaRPr>
          </a:p>
        </p:txBody>
      </p:sp>
      <p:sp>
        <p:nvSpPr>
          <p:cNvPr id="18" name="六边形 26"/>
          <p:cNvSpPr>
            <a:spLocks noChangeArrowheads="1"/>
          </p:cNvSpPr>
          <p:nvPr/>
        </p:nvSpPr>
        <p:spPr bwMode="auto">
          <a:xfrm>
            <a:off x="5140680" y="5411201"/>
            <a:ext cx="2027715" cy="834303"/>
          </a:xfrm>
          <a:prstGeom prst="hexagon">
            <a:avLst>
              <a:gd name="adj" fmla="val 24937"/>
              <a:gd name="vf" fmla="val 115470"/>
            </a:avLst>
          </a:prstGeom>
          <a:solidFill>
            <a:srgbClr val="487AB5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方正兰亭细黑_GBK" charset="-122"/>
                <a:ea typeface="方正兰亭细黑_GBK" charset="-122"/>
              </a:rPr>
              <a:t>ICAO, IATA, Airbus, Boeing, COMAC…</a:t>
            </a:r>
            <a:endParaRPr lang="zh-CN" altLang="zh-CN" sz="1400" b="1" dirty="0">
              <a:solidFill>
                <a:srgbClr val="FFFFFF"/>
              </a:solidFill>
              <a:latin typeface="方正兰亭细黑_GBK" charset="-122"/>
              <a:ea typeface="方正兰亭细黑_GBK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192" y="1241427"/>
            <a:ext cx="5615265" cy="949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图形 20" descr="媒体演示文稿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9935" y="6190756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1" y="832087"/>
            <a:ext cx="1285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任意多边形 30"/>
          <p:cNvSpPr/>
          <p:nvPr>
            <p:custDataLst>
              <p:tags r:id="rId2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3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13" name="直线连接符 17"/>
          <p:cNvCxnSpPr/>
          <p:nvPr/>
        </p:nvCxnSpPr>
        <p:spPr>
          <a:xfrm>
            <a:off x="2723417" y="4840461"/>
            <a:ext cx="8361362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8"/>
          <p:cNvCxnSpPr/>
          <p:nvPr/>
        </p:nvCxnSpPr>
        <p:spPr>
          <a:xfrm>
            <a:off x="2810729" y="2343323"/>
            <a:ext cx="8361363" cy="0"/>
          </a:xfrm>
          <a:prstGeom prst="line">
            <a:avLst/>
          </a:prstGeom>
          <a:ln w="1905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7"/>
          <p:cNvSpPr txBox="1">
            <a:spLocks noChangeArrowheads="1"/>
          </p:cNvSpPr>
          <p:nvPr/>
        </p:nvSpPr>
        <p:spPr bwMode="auto">
          <a:xfrm>
            <a:off x="3931504" y="2373486"/>
            <a:ext cx="57404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Population : 13.73 million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Coastal</a:t>
            </a:r>
            <a:r>
              <a:rPr lang="en-US" altLang="zh-CN" sz="1600" dirty="0"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Metropolis</a:t>
            </a:r>
            <a:r>
              <a:rPr lang="en-US" altLang="zh-CN" sz="1600" dirty="0">
                <a:ea typeface="方正姚体" panose="02010601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One of the four municipalities in China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Close to Beijing, capital of China  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2723417" y="3424411"/>
            <a:ext cx="2736850" cy="560387"/>
          </a:xfrm>
          <a:prstGeom prst="rect">
            <a:avLst/>
          </a:prstGeom>
          <a:noFill/>
        </p:spPr>
        <p:txBody>
          <a:bodyPr lIns="101600" tIns="38100" rIns="63500" bIns="38100"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fontAlgn="auto">
              <a:buFont typeface="Arial" panose="020B0604020202020204" pitchFamily="34" charset="0"/>
              <a:buNone/>
              <a:defRPr/>
            </a:pPr>
            <a:endParaRPr lang="en-US" altLang="zh-CN" sz="2800" b="1" spc="-200" dirty="0">
              <a:solidFill>
                <a:schemeClr val="bg1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5"/>
          <p:cNvSpPr txBox="1"/>
          <p:nvPr>
            <p:custDataLst>
              <p:tags r:id="rId5"/>
            </p:custDataLst>
          </p:nvPr>
        </p:nvSpPr>
        <p:spPr>
          <a:xfrm>
            <a:off x="5776179" y="3392661"/>
            <a:ext cx="1633538" cy="684212"/>
          </a:xfrm>
          <a:prstGeom prst="rect">
            <a:avLst/>
          </a:prstGeom>
          <a:noFill/>
        </p:spPr>
        <p:txBody>
          <a:bodyPr lIns="101600" tIns="38100" rIns="63500" bIns="38100"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algn="ctr" fontAlgn="auto">
              <a:buFont typeface="Arial" panose="020B0604020202020204" pitchFamily="34" charset="0"/>
              <a:buNone/>
              <a:defRPr/>
            </a:pPr>
            <a:endParaRPr lang="en-US" altLang="zh-CN" sz="4400" b="1" spc="-2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+mn-cs"/>
              <a:sym typeface="+mn-ea"/>
            </a:endParaRPr>
          </a:p>
        </p:txBody>
      </p:sp>
      <p:pic>
        <p:nvPicPr>
          <p:cNvPr id="18" name="图片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9" y="2341736"/>
            <a:ext cx="326390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680676" y="1293731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TIANJIN MUNCIPALITY</a:t>
            </a:r>
            <a:endParaRPr lang="zh-CN" alt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75" y="1543505"/>
            <a:ext cx="3298222" cy="4145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237001" y="2908995"/>
            <a:ext cx="6336704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Airport</a:t>
            </a:r>
            <a:r>
              <a:rPr lang="zh-CN" altLang="en-US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km , 15 mins by taxi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 station: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km, 17 mins by taxi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Metro line 4</a:t>
            </a:r>
            <a:endParaRPr lang="en-US" altLang="zh-CN" sz="28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Nearest shopping mall: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stations away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形 9" descr="标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7926" y="1253632"/>
            <a:ext cx="914400" cy="914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49455" y="1553597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LOCATION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5424" y="11876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FACILITY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9"/>
          <a:stretch>
            <a:fillRect/>
          </a:stretch>
        </p:blipFill>
        <p:spPr bwMode="auto">
          <a:xfrm>
            <a:off x="-10525" y="2464197"/>
            <a:ext cx="3325204" cy="333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880" y="1326039"/>
            <a:ext cx="4752528" cy="356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079" y="4987576"/>
            <a:ext cx="5203329" cy="21149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20" y="2464196"/>
            <a:ext cx="4618313" cy="333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5424" y="11876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FACILITY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2217" t="11680" r="2217" b="13466"/>
          <a:stretch>
            <a:fillRect/>
          </a:stretch>
        </p:blipFill>
        <p:spPr>
          <a:xfrm>
            <a:off x="389602" y="4408413"/>
            <a:ext cx="3808844" cy="214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t="12382" r="14719" b="12910"/>
          <a:stretch>
            <a:fillRect/>
          </a:stretch>
        </p:blipFill>
        <p:spPr>
          <a:xfrm>
            <a:off x="4845199" y="1816125"/>
            <a:ext cx="3600400" cy="214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99" y="4420485"/>
            <a:ext cx="3600400" cy="2132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92" y="1816125"/>
            <a:ext cx="3390286" cy="214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92" y="4407706"/>
            <a:ext cx="3390285" cy="2132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/>
          <a:srcRect l="1598" t="8016" r="3468" b="10983"/>
          <a:stretch>
            <a:fillRect/>
          </a:stretch>
        </p:blipFill>
        <p:spPr>
          <a:xfrm>
            <a:off x="424870" y="1816126"/>
            <a:ext cx="3773576" cy="214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5424" y="11876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FACILITY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5216" y="2238577"/>
            <a:ext cx="5434259" cy="4237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519" y="2179717"/>
            <a:ext cx="3456384" cy="4394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30"/>
          <p:cNvSpPr/>
          <p:nvPr>
            <p:custDataLst>
              <p:tags r:id="rId1"/>
            </p:custDataLst>
          </p:nvPr>
        </p:nvSpPr>
        <p:spPr>
          <a:xfrm>
            <a:off x="718406" y="736641"/>
            <a:ext cx="12125327" cy="31282"/>
          </a:xfrm>
          <a:custGeom>
            <a:avLst/>
            <a:gdLst>
              <a:gd name="connsiteX0" fmla="*/ 0 w 12125327"/>
              <a:gd name="connsiteY0" fmla="*/ 0 h 31282"/>
              <a:gd name="connsiteX1" fmla="*/ 12125327 w 12125327"/>
              <a:gd name="connsiteY1" fmla="*/ 0 h 31282"/>
              <a:gd name="connsiteX2" fmla="*/ 12125327 w 12125327"/>
              <a:gd name="connsiteY2" fmla="*/ 31282 h 31282"/>
              <a:gd name="connsiteX3" fmla="*/ 17139 w 12125327"/>
              <a:gd name="connsiteY3" fmla="*/ 31282 h 3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25327" h="31282">
                <a:moveTo>
                  <a:pt x="0" y="0"/>
                </a:moveTo>
                <a:lnTo>
                  <a:pt x="12125327" y="0"/>
                </a:lnTo>
                <a:lnTo>
                  <a:pt x="12125327" y="31282"/>
                </a:lnTo>
                <a:lnTo>
                  <a:pt x="17139" y="31282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任意多边形 31"/>
          <p:cNvSpPr/>
          <p:nvPr>
            <p:custDataLst>
              <p:tags r:id="rId2"/>
            </p:custDataLst>
          </p:nvPr>
        </p:nvSpPr>
        <p:spPr>
          <a:xfrm>
            <a:off x="-3184" y="231091"/>
            <a:ext cx="577217" cy="536832"/>
          </a:xfrm>
          <a:custGeom>
            <a:avLst/>
            <a:gdLst>
              <a:gd name="connsiteX0" fmla="*/ 284734 w 577217"/>
              <a:gd name="connsiteY0" fmla="*/ 0 h 536832"/>
              <a:gd name="connsiteX1" fmla="*/ 577217 w 577217"/>
              <a:gd name="connsiteY1" fmla="*/ 536832 h 536832"/>
              <a:gd name="connsiteX2" fmla="*/ 0 w 577217"/>
              <a:gd name="connsiteY2" fmla="*/ 536832 h 536832"/>
              <a:gd name="connsiteX3" fmla="*/ 0 w 577217"/>
              <a:gd name="connsiteY3" fmla="*/ 184 h 5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217" h="536832">
                <a:moveTo>
                  <a:pt x="284734" y="0"/>
                </a:moveTo>
                <a:lnTo>
                  <a:pt x="577217" y="536832"/>
                </a:lnTo>
                <a:lnTo>
                  <a:pt x="0" y="536832"/>
                </a:lnTo>
                <a:lnTo>
                  <a:pt x="0" y="184"/>
                </a:lnTo>
                <a:close/>
              </a:path>
            </a:pathLst>
          </a:custGeom>
          <a:solidFill>
            <a:srgbClr val="487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rgbClr val="7EC23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708941" y="209409"/>
            <a:ext cx="6224490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Introduction to CAUC</a:t>
            </a:r>
            <a:endParaRPr 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5189" y="909917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33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DORM</a:t>
            </a:r>
            <a:endParaRPr lang="zh-CN" altLang="en-US" sz="2800" b="1" dirty="0">
              <a:solidFill>
                <a:srgbClr val="0033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24" y="1551375"/>
            <a:ext cx="4160808" cy="280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11" y="1551375"/>
            <a:ext cx="3802939" cy="2773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" y="1551375"/>
            <a:ext cx="4254118" cy="280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24" y="4403949"/>
            <a:ext cx="4160808" cy="2793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62"/>
          <a:stretch>
            <a:fillRect/>
          </a:stretch>
        </p:blipFill>
        <p:spPr>
          <a:xfrm>
            <a:off x="5759" y="4442522"/>
            <a:ext cx="4263377" cy="275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19" y="4390493"/>
            <a:ext cx="3815671" cy="2807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03227_4*i*2"/>
  <p:tag name="KSO_WM_TEMPLATE_CATEGORY" val="custom"/>
  <p:tag name="KSO_WM_TEMPLATE_INDEX" val="20203227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3227_6*l_h_i*1_3_1"/>
  <p:tag name="KSO_WM_TEMPLATE_CATEGORY" val="custom"/>
  <p:tag name="KSO_WM_TEMPLATE_INDEX" val="2020322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ISCONTENTSTITLE" val="0"/>
  <p:tag name="KSO_WM_UNIT_TYPE" val="l_h_a"/>
  <p:tag name="KSO_WM_UNIT_INDEX" val="1_3_1"/>
  <p:tag name="KSO_WM_UNIT_LAYERLEVEL" val="1_1_1"/>
  <p:tag name="KSO_WM_UNIT_HIGHLIGHT" val="0"/>
  <p:tag name="KSO_WM_UNIT_COMPATIBLE" val="0"/>
  <p:tag name="KSO_WM_TEMPLATE_CATEGORY" val="custom"/>
  <p:tag name="KSO_WM_TEMPLATE_INDEX" val="20203227"/>
  <p:tag name="KSO_WM_DIAGRAM_GROUP_CODE" val="l1-1"/>
  <p:tag name="KSO_WM_UNIT_ID" val="custom20203227_6*l_h_a*1_3_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13"/>
  <p:tag name="KSO_WM_UNIT_TEXT_FILL_TYPE" val="1"/>
  <p:tag name="KSO_WM_UNIT_USESOURCEFORMAT_APPLY" val="1"/>
  <p:tag name="KSO_WM_UNIT_ISNUMDGMTITLE" val="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custom20203227_6*l_h_i*1_3_2"/>
  <p:tag name="KSO_WM_TEMPLATE_CATEGORY" val="custom"/>
  <p:tag name="KSO_WM_TEMPLATE_INDEX" val="2020322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custom20203227_6*l_h_i*1_5_1"/>
  <p:tag name="KSO_WM_TEMPLATE_CATEGORY" val="custom"/>
  <p:tag name="KSO_WM_TEMPLATE_INDEX" val="2020322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ISCONTENTSTITLE" val="0"/>
  <p:tag name="KSO_WM_UNIT_TYPE" val="l_h_a"/>
  <p:tag name="KSO_WM_UNIT_INDEX" val="1_5_1"/>
  <p:tag name="KSO_WM_UNIT_LAYERLEVEL" val="1_1_1"/>
  <p:tag name="KSO_WM_UNIT_HIGHLIGHT" val="0"/>
  <p:tag name="KSO_WM_UNIT_COMPATIBLE" val="0"/>
  <p:tag name="KSO_WM_TEMPLATE_CATEGORY" val="custom"/>
  <p:tag name="KSO_WM_TEMPLATE_INDEX" val="20203227"/>
  <p:tag name="KSO_WM_DIAGRAM_GROUP_CODE" val="l1-1"/>
  <p:tag name="KSO_WM_UNIT_ID" val="custom20203227_6*l_h_a*1_5_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13"/>
  <p:tag name="KSO_WM_UNIT_TEXT_FILL_TYPE" val="1"/>
  <p:tag name="KSO_WM_UNIT_USESOURCEFORMAT_APPLY" val="1"/>
  <p:tag name="KSO_WM_UNIT_ISNUMDGMTITLE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custom20203227_6*l_h_i*1_5_2"/>
  <p:tag name="KSO_WM_TEMPLATE_CATEGORY" val="custom"/>
  <p:tag name="KSO_WM_TEMPLATE_INDEX" val="2020322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17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18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19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03227_4*i*1"/>
  <p:tag name="KSO_WM_TEMPLATE_CATEGORY" val="custom"/>
  <p:tag name="KSO_WM_TEMPLATE_INDEX" val="20203227"/>
  <p:tag name="KSO_WM_UNIT_LAYERLEVEL" val="1"/>
  <p:tag name="KSO_WM_TAG_VERSION" val="1.0"/>
  <p:tag name="KSO_WM_BEAUTIFY_FLAG" val="#wm#"/>
  <p:tag name="KSO_WM_UNIT_USESOURCEFORMAT_APPLY" val="1"/>
</p:tagLst>
</file>

<file path=ppt/tags/tag20.xml><?xml version="1.0" encoding="utf-8"?>
<p:tagLst xmlns:p="http://schemas.openxmlformats.org/presentationml/2006/main">
  <p:tag name="KSO_WM_UNIT_DIAGRAM_MODELTYPE" val="dynamicNu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i"/>
  <p:tag name="KSO_WM_UNIT_TYPE" val="ζ_h_f"/>
  <p:tag name="KSO_WM_UNIT_INDEX" val="1_1_1"/>
  <p:tag name="KSO_WM_UNIT_ID" val="diagram20201733_1*ζ_h_f*1_1_1"/>
  <p:tag name="KSO_WM_TEMPLATE_CATEGORY" val="diagram"/>
  <p:tag name="KSO_WM_TEMPLATE_INDEX" val="20201733"/>
  <p:tag name="KSO_WM_UNIT_LAYERLEVEL" val="1_1_1"/>
  <p:tag name="KSO_WM_TAG_VERSION" val="1.0"/>
  <p:tag name="KSO_WM_BEAUTIFY_FLAG" val="#wm#"/>
  <p:tag name="KSO_WM_UNIT_PRESET_TEXT" val="93.3"/>
  <p:tag name="KSO_WM_UNIT_NOCLEAR" val="0"/>
  <p:tag name="KSO_WM_UNIT_VALUE" val="3"/>
  <p:tag name="KSO_WM_UNIT_DYNAMIC_NUM_END" val="1561.83"/>
  <p:tag name="KSO_WM_UNIT_USESOURCEFORMAT_APPLY" val="1"/>
  <p:tag name="KSO_WM_UNIT_DYNMNUM_TYPE" val="1"/>
  <p:tag name="KSO_WM_UNIT_DYNAMIC_NUM_START" val="0"/>
  <p:tag name="KSO_WM_UNIT_DYNMNUM_DGM_ANIMTYPE" val="5"/>
  <p:tag name="KSO_WM_DYNAMICNUM_SPEED" val="3"/>
</p:tagLst>
</file>

<file path=ppt/tags/tag21.xml><?xml version="1.0" encoding="utf-8"?>
<p:tagLst xmlns:p="http://schemas.openxmlformats.org/presentationml/2006/main">
  <p:tag name="KSO_WM_UNIT_DIAGRAM_MODELTYPE" val="dynamicNu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i"/>
  <p:tag name="KSO_WM_UNIT_TYPE" val="ζ_h_f"/>
  <p:tag name="KSO_WM_UNIT_INDEX" val="1_1_1"/>
  <p:tag name="KSO_WM_UNIT_ID" val="diagram20201733_1*ζ_h_f*1_1_1"/>
  <p:tag name="KSO_WM_TEMPLATE_CATEGORY" val="diagram"/>
  <p:tag name="KSO_WM_TEMPLATE_INDEX" val="20201733"/>
  <p:tag name="KSO_WM_UNIT_LAYERLEVEL" val="1_1_1"/>
  <p:tag name="KSO_WM_TAG_VERSION" val="1.0"/>
  <p:tag name="KSO_WM_BEAUTIFY_FLAG" val="#wm#"/>
  <p:tag name="KSO_WM_UNIT_PRESET_TEXT" val="93.3"/>
  <p:tag name="KSO_WM_UNIT_NOCLEAR" val="0"/>
  <p:tag name="KSO_WM_UNIT_VALUE" val="3"/>
  <p:tag name="KSO_WM_UNIT_DYNAMIC_NUM_END" val="-1"/>
  <p:tag name="KSO_WM_UNIT_USESOURCEFORMAT_APPLY" val="1"/>
  <p:tag name="KSO_WM_UNIT_DYNMNUM_TYPE" val="1"/>
  <p:tag name="KSO_WM_UNIT_DYNAMIC_NUM_START" val="0"/>
  <p:tag name="KSO_WM_UNIT_DYNMNUM_DGM_ANIMTYPE" val="5"/>
  <p:tag name="KSO_WM_DYNAMICNUM_SPEED" val="3"/>
</p:tagLst>
</file>

<file path=ppt/tags/tag22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3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4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5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6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7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8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29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03227_4*i*3"/>
  <p:tag name="KSO_WM_TEMPLATE_CATEGORY" val="custom"/>
  <p:tag name="KSO_WM_TEMPLATE_INDEX" val="20203227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1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2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3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4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5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6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7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8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39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.xml><?xml version="1.0" encoding="utf-8"?>
<p:tagLst xmlns:p="http://schemas.openxmlformats.org/presentationml/2006/main">
  <p:tag name="KSO_WM_UNIT_ISCONTENTSTITLE" val="0"/>
  <p:tag name="KSO_WM_UNIT_PRESET_TEXT" val="Contents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3227_4*b*1"/>
  <p:tag name="KSO_WM_TEMPLATE_CATEGORY" val="custom"/>
  <p:tag name="KSO_WM_TEMPLATE_INDEX" val="20203227"/>
  <p:tag name="KSO_WM_UNIT_LAYERLEVEL" val="1"/>
  <p:tag name="KSO_WM_TAG_VERSION" val="1.0"/>
  <p:tag name="KSO_WM_BEAUTIFY_FLAG" val="#wm#"/>
  <p:tag name="KSO_WM_UNIT_ISNUMDGMTITLE" val="0"/>
  <p:tag name="KSO_WM_UNIT_TEXT_FILL_FORE_SCHEMECOLOR_INDEX" val="14"/>
  <p:tag name="KSO_WM_UNIT_TEXT_FILL_TYPE" val="1"/>
  <p:tag name="KSO_WM_UNIT_USESOURCEFORMAT_APPLY" val="1"/>
</p:tagLst>
</file>

<file path=ppt/tags/tag40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1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2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3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4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5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6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7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48.xml><?xml version="1.0" encoding="utf-8"?>
<p:tagLst xmlns:p="http://schemas.openxmlformats.org/presentationml/2006/main">
  <p:tag name="KSO_WM_UNIT_DIAGRAM_MODELTYPE" val="dynamicNum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i"/>
  <p:tag name="KSO_WM_UNIT_TYPE" val="ζ_h_f"/>
  <p:tag name="KSO_WM_UNIT_INDEX" val="1_1_1"/>
  <p:tag name="KSO_WM_UNIT_ID" val="diagram20201733_1*ζ_h_f*1_1_1"/>
  <p:tag name="KSO_WM_TEMPLATE_CATEGORY" val="diagram"/>
  <p:tag name="KSO_WM_TEMPLATE_INDEX" val="20201733"/>
  <p:tag name="KSO_WM_UNIT_LAYERLEVEL" val="1_1_1"/>
  <p:tag name="KSO_WM_TAG_VERSION" val="1.0"/>
  <p:tag name="KSO_WM_BEAUTIFY_FLAG" val="#wm#"/>
  <p:tag name="KSO_WM_UNIT_PRESET_TEXT" val="93.3"/>
  <p:tag name="KSO_WM_UNIT_NOCLEAR" val="0"/>
  <p:tag name="KSO_WM_UNIT_VALUE" val="3"/>
  <p:tag name="KSO_WM_UNIT_DYNAMIC_NUM_END" val="-1"/>
  <p:tag name="KSO_WM_UNIT_USESOURCEFORMAT_APPLY" val="1"/>
  <p:tag name="KSO_WM_UNIT_DYNMNUM_TYPE" val="1"/>
  <p:tag name="KSO_WM_UNIT_DYNAMIC_NUM_START" val="0"/>
  <p:tag name="KSO_WM_UNIT_DYNMNUM_DGM_ANIMTYPE" val="5"/>
  <p:tag name="KSO_WM_DYNAMICNUM_SPEED" val="3"/>
</p:tagLst>
</file>

<file path=ppt/tags/tag49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3227_4*i*4"/>
  <p:tag name="KSO_WM_TEMPLATE_CATEGORY" val="custom"/>
  <p:tag name="KSO_WM_TEMPLATE_INDEX" val="20203227"/>
  <p:tag name="KSO_WM_UNIT_LAYERLEVEL" val="1"/>
  <p:tag name="KSO_WM_TAG_VERSION" val="1.0"/>
  <p:tag name="KSO_WM_BEAUTIFY_FLAG" val="#wm#"/>
  <p:tag name="KSO_WM_UNIT_LINE_FORE_SCHEMECOLOR_INDEX" val="14"/>
  <p:tag name="KSO_WM_UNIT_LINE_FILL_TYPE" val="2"/>
  <p:tag name="KSO_WM_UNIT_USESOURCEFORMAT_APPLY" val="1"/>
</p:tagLst>
</file>

<file path=ppt/tags/tag50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1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2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3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4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5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6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7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8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59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6.xml><?xml version="1.0" encoding="utf-8"?>
<p:tagLst xmlns:p="http://schemas.openxmlformats.org/presentationml/2006/main">
  <p:tag name="KSO_WM_UNIT_ISCONTENTSTITLE" val="1"/>
  <p:tag name="KSO_WM_UNIT_PRESET_TEXT" val="目 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227_4*a*1"/>
  <p:tag name="KSO_WM_TEMPLATE_CATEGORY" val="custom"/>
  <p:tag name="KSO_WM_TEMPLATE_INDEX" val="20203227"/>
  <p:tag name="KSO_WM_UNIT_LAYERLEVEL" val="1"/>
  <p:tag name="KSO_WM_TAG_VERSION" val="1.0"/>
  <p:tag name="KSO_WM_BEAUTIFY_FLAG" val="#wm#"/>
  <p:tag name="KSO_WM_UNIT_ISNUMDGMTITLE" val="0"/>
  <p:tag name="KSO_WM_UNIT_TEXT_FILL_FORE_SCHEMECOLOR_INDEX" val="14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MH" val="20160830110547"/>
  <p:tag name="MH_LIBRARY" val="CONTENTS"/>
  <p:tag name="MH_TYPE" val="OTHERS"/>
  <p:tag name="ID" val="545840"/>
</p:tagLst>
</file>

<file path=ppt/tags/tag61.xml><?xml version="1.0" encoding="utf-8"?>
<p:tagLst xmlns:p="http://schemas.openxmlformats.org/presentationml/2006/main">
  <p:tag name="ISPRING_PRESENTATION_TITLE" val="bt026.pptx"/>
  <p:tag name="KSO_WPP_MARK_KEY" val="7dcefb70-7d84-49f6-97c5-3237a795490f"/>
  <p:tag name="COMMONDATA" val="eyJoZGlkIjoiNjBjMjZjOGY0ZmQxZmI3MmExMWVkNWQwMjgzZTA2MjM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3227_6*l_h_i*1_1_1"/>
  <p:tag name="KSO_WM_TEMPLATE_CATEGORY" val="custom"/>
  <p:tag name="KSO_WM_TEMPLATE_INDEX" val="2020322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ISCONTENTSTITLE" val="0"/>
  <p:tag name="KSO_WM_UNIT_TYPE" val="l_h_a"/>
  <p:tag name="KSO_WM_UNIT_INDEX" val="1_1_1"/>
  <p:tag name="KSO_WM_UNIT_LAYERLEVEL" val="1_1_1"/>
  <p:tag name="KSO_WM_UNIT_VALUE" val="9"/>
  <p:tag name="KSO_WM_UNIT_HIGHLIGHT" val="0"/>
  <p:tag name="KSO_WM_UNIT_COMPATIBLE" val="0"/>
  <p:tag name="KSO_WM_TEMPLATE_CATEGORY" val="custom"/>
  <p:tag name="KSO_WM_TEMPLATE_INDEX" val="20203227"/>
  <p:tag name="KSO_WM_DIAGRAM_GROUP_CODE" val="l1-1"/>
  <p:tag name="KSO_WM_UNIT_ID" val="custom20203227_6*l_h_a*1_1_1"/>
  <p:tag name="KSO_WM_UNIT_NOCLEAR" val="0"/>
  <p:tag name="KSO_WM_UNIT_DIAGRAM_ISNUMVISUAL" val="0"/>
  <p:tag name="KSO_WM_UNIT_DIAGRAM_ISREFERUNIT" val="0"/>
  <p:tag name="KSO_WM_UNIT_PRESET_TEXT" val="单击此处添加标题"/>
  <p:tag name="KSO_WM_UNIT_TEXT_FILL_FORE_SCHEMECOLOR_INDEX" val="13"/>
  <p:tag name="KSO_WM_UNIT_TEXT_FILL_TYPE" val="1"/>
  <p:tag name="KSO_WM_UNIT_USESOURCEFORMAT_APPLY" val="1"/>
  <p:tag name="KSO_WM_UNIT_ISNUMDGMTITLE" val="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3227_6*l_h_i*1_1_2"/>
  <p:tag name="KSO_WM_TEMPLATE_CATEGORY" val="custom"/>
  <p:tag name="KSO_WM_TEMPLATE_INDEX" val="20203227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自定义设计方案">
  <a:themeElements>
    <a:clrScheme name="自定义 9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66"/>
      </a:accent1>
      <a:accent2>
        <a:srgbClr val="003366"/>
      </a:accent2>
      <a:accent3>
        <a:srgbClr val="003366"/>
      </a:accent3>
      <a:accent4>
        <a:srgbClr val="003366"/>
      </a:accent4>
      <a:accent5>
        <a:srgbClr val="003366"/>
      </a:accent5>
      <a:accent6>
        <a:srgbClr val="003366"/>
      </a:accent6>
      <a:hlink>
        <a:srgbClr val="003366"/>
      </a:hlink>
      <a:folHlink>
        <a:srgbClr val="003366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11243</Words>
  <Application>WPS 演示</Application>
  <PresentationFormat>自定义</PresentationFormat>
  <Paragraphs>658</Paragraphs>
  <Slides>25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Calibri</vt:lpstr>
      <vt:lpstr>Times New Roman</vt:lpstr>
      <vt:lpstr>微软雅黑</vt:lpstr>
      <vt:lpstr>汉仪旗黑-85S</vt:lpstr>
      <vt:lpstr>黑体</vt:lpstr>
      <vt:lpstr>隶书</vt:lpstr>
      <vt:lpstr>Arial</vt:lpstr>
      <vt:lpstr>方正兰亭细黑_GBK</vt:lpstr>
      <vt:lpstr>方正姚体</vt:lpstr>
      <vt:lpstr>Arial Unicode MS</vt:lpstr>
      <vt:lpstr>等线</vt:lpstr>
      <vt:lpstr>Roboto</vt:lpstr>
      <vt:lpstr>Lato Light</vt:lpstr>
      <vt:lpstr>Calibri Light</vt:lpstr>
      <vt:lpstr>Segoe UI Semibold</vt:lpstr>
      <vt:lpstr>Neris Thin</vt:lpstr>
      <vt:lpstr>Segoe Print</vt:lpstr>
      <vt:lpstr>仿宋</vt:lpstr>
      <vt:lpstr>Cambria Math</vt:lpstr>
      <vt:lpstr>自定义设计方案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86138</cp:lastModifiedBy>
  <cp:revision>2</cp:revision>
  <dcterms:created xsi:type="dcterms:W3CDTF">2016-09-20T02:06:00Z</dcterms:created>
  <dcterms:modified xsi:type="dcterms:W3CDTF">2023-03-15T03:33:44Z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25FEDB62D94945878F33618C7B9936B1</vt:lpwstr>
  </property>
  <property fmtid="{D5CDD505-2E9C-101B-9397-08002B2CF9AE}" pid="3" name="KSOProductBuildVer">
    <vt:lpwstr>2052-11.1.0.12970</vt:lpwstr>
  </property>
</Properties>
</file>