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7"/>
  </p:notesMasterIdLst>
  <p:sldIdLst>
    <p:sldId id="257" r:id="rId2"/>
    <p:sldId id="259" r:id="rId3"/>
    <p:sldId id="282" r:id="rId4"/>
    <p:sldId id="264" r:id="rId5"/>
    <p:sldId id="324" r:id="rId6"/>
    <p:sldId id="325" r:id="rId7"/>
    <p:sldId id="327" r:id="rId8"/>
    <p:sldId id="341" r:id="rId9"/>
    <p:sldId id="300" r:id="rId10"/>
    <p:sldId id="307" r:id="rId11"/>
    <p:sldId id="340" r:id="rId12"/>
    <p:sldId id="308" r:id="rId13"/>
    <p:sldId id="339" r:id="rId14"/>
    <p:sldId id="309" r:id="rId15"/>
    <p:sldId id="310" r:id="rId16"/>
    <p:sldId id="312" r:id="rId17"/>
    <p:sldId id="298" r:id="rId18"/>
    <p:sldId id="330" r:id="rId19"/>
    <p:sldId id="283" r:id="rId20"/>
    <p:sldId id="302" r:id="rId21"/>
    <p:sldId id="328" r:id="rId22"/>
    <p:sldId id="317" r:id="rId23"/>
    <p:sldId id="262" r:id="rId24"/>
    <p:sldId id="332" r:id="rId25"/>
    <p:sldId id="334" r:id="rId26"/>
    <p:sldId id="267" r:id="rId27"/>
    <p:sldId id="331" r:id="rId28"/>
    <p:sldId id="285" r:id="rId29"/>
    <p:sldId id="320" r:id="rId30"/>
    <p:sldId id="338" r:id="rId31"/>
    <p:sldId id="335" r:id="rId32"/>
    <p:sldId id="336" r:id="rId33"/>
    <p:sldId id="337" r:id="rId34"/>
    <p:sldId id="268" r:id="rId35"/>
    <p:sldId id="273" r:id="rId3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微软雅黑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A2833"/>
    <a:srgbClr val="000099"/>
    <a:srgbClr val="FF6600"/>
    <a:srgbClr val="CC0099"/>
    <a:srgbClr val="0563C1"/>
    <a:srgbClr val="1C4885"/>
    <a:srgbClr val="488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5" autoAdjust="0"/>
    <p:restoredTop sz="93073" autoAdjust="0"/>
  </p:normalViewPr>
  <p:slideViewPr>
    <p:cSldViewPr snapToGrid="0">
      <p:cViewPr>
        <p:scale>
          <a:sx n="66" d="100"/>
          <a:sy n="66" d="100"/>
        </p:scale>
        <p:origin x="-1243" y="-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1D6ABE9-EF32-4DE6-B0F8-92FF829E05E9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B0A1D04-CA77-4A3A-843E-25D5904BF5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535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A1D04-CA77-4A3A-843E-25D5904BF5B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9B4D2-187B-41C9-9575-88881A362BC7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DF201-FBC9-4A00-83B5-8AFB4610D8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D5436-A85D-4420-9553-F8BF0CF03C11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B32CE-B361-4A72-8A04-52E8929B64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C5CA0-A200-4F69-A1FC-434DDB664FA3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92943-340A-40E2-ABF0-2B1AACF534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80694-9443-4B47-9655-246D87EA3C45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6F219-A900-4889-946D-B43CFDBFB9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30DB6-4532-47FD-9982-AAEA271A0509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2D625-2619-4851-B39B-50C6C6588E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DC9CC-632E-49E9-8326-D34C016A4A17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53F3E-7ADD-4FDF-AC84-FB8C28B819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21F23-44DB-4490-9507-D6A844847F1F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2C95D-39AF-49C0-9176-0550A89602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C7940-3CB6-4EEB-A869-FDECEE88A1DB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70D1-1BBD-4BCB-A18D-9BC6082891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E3F95-6B01-4DBD-85EF-9ACAF55F25B6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B24E1-2E81-40C3-9327-B93FD36E2B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41AB2-ED1F-4076-8717-84F3FF67E18B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6B90C-14F8-4740-B231-E0BEEDA256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242E3-0F4C-414D-B79B-ED5FE716790D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9D6CC-88B1-43F5-A416-F8334C065E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25C489B-D058-465E-958C-201C5289FA23}" type="datetimeFigureOut">
              <a:rPr lang="zh-CN" altLang="en-US"/>
              <a:pPr>
                <a:defRPr/>
              </a:pPr>
              <a:t>2022/7/9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624C86C-0638-444C-8424-2B8FDAA327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admission@ccut.edu.cn" TargetMode="External"/><Relationship Id="rId2" Type="http://schemas.openxmlformats.org/officeDocument/2006/relationships/hyperlink" Target="http://ostu.ccut.edu.c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504825"/>
            <a:ext cx="74803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grpSp>
        <p:nvGrpSpPr>
          <p:cNvPr id="2052" name="组合 13"/>
          <p:cNvGrpSpPr>
            <a:grpSpLocks noChangeAspect="1"/>
          </p:cNvGrpSpPr>
          <p:nvPr/>
        </p:nvGrpSpPr>
        <p:grpSpPr bwMode="auto">
          <a:xfrm>
            <a:off x="5866721" y="3208184"/>
            <a:ext cx="6151108" cy="3468386"/>
            <a:chOff x="0" y="81390"/>
            <a:chExt cx="5324473" cy="3241593"/>
          </a:xfrm>
        </p:grpSpPr>
        <p:pic>
          <p:nvPicPr>
            <p:cNvPr id="2064" name="图片 11"/>
            <p:cNvPicPr>
              <a:picLocks noChangeAspect="1" noChangeArrowheads="1"/>
            </p:cNvPicPr>
            <p:nvPr/>
          </p:nvPicPr>
          <p:blipFill>
            <a:blip r:embed="rId3" cstate="print"/>
            <a:srcRect b="52040"/>
            <a:stretch>
              <a:fillRect/>
            </a:stretch>
          </p:blipFill>
          <p:spPr bwMode="auto">
            <a:xfrm>
              <a:off x="6344" y="81390"/>
              <a:ext cx="5318129" cy="164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图片 12"/>
            <p:cNvPicPr>
              <a:picLocks noChangeAspect="1" noChangeArrowheads="1"/>
            </p:cNvPicPr>
            <p:nvPr/>
          </p:nvPicPr>
          <p:blipFill>
            <a:blip r:embed="rId3" cstate="print"/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组合 22"/>
          <p:cNvGrpSpPr>
            <a:grpSpLocks/>
          </p:cNvGrpSpPr>
          <p:nvPr/>
        </p:nvGrpSpPr>
        <p:grpSpPr bwMode="auto">
          <a:xfrm>
            <a:off x="571500" y="5786438"/>
            <a:ext cx="587375" cy="338137"/>
            <a:chOff x="0" y="0"/>
            <a:chExt cx="587956" cy="338555"/>
          </a:xfrm>
        </p:grpSpPr>
        <p:sp>
          <p:nvSpPr>
            <p:cNvPr id="2060" name="矩形 40"/>
            <p:cNvSpPr>
              <a:spLocks noChangeArrowheads="1"/>
            </p:cNvSpPr>
            <p:nvPr/>
          </p:nvSpPr>
          <p:spPr bwMode="auto">
            <a:xfrm>
              <a:off x="403225" y="0"/>
              <a:ext cx="184731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endParaRPr lang="zh-CN" altLang="en-US" sz="1600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061" name="Freeform 102"/>
            <p:cNvSpPr>
              <a:spLocks noEditPoints="1"/>
            </p:cNvSpPr>
            <p:nvPr/>
          </p:nvSpPr>
          <p:spPr bwMode="auto">
            <a:xfrm>
              <a:off x="0" y="19050"/>
              <a:ext cx="300038" cy="298450"/>
            </a:xfrm>
            <a:custGeom>
              <a:avLst/>
              <a:gdLst>
                <a:gd name="T0" fmla="*/ 2147483647 w 837"/>
                <a:gd name="T1" fmla="*/ 0 h 837"/>
                <a:gd name="T2" fmla="*/ 0 w 837"/>
                <a:gd name="T3" fmla="*/ 2147483647 h 837"/>
                <a:gd name="T4" fmla="*/ 2147483647 w 837"/>
                <a:gd name="T5" fmla="*/ 2147483647 h 837"/>
                <a:gd name="T6" fmla="*/ 2147483647 w 837"/>
                <a:gd name="T7" fmla="*/ 2147483647 h 837"/>
                <a:gd name="T8" fmla="*/ 2147483647 w 837"/>
                <a:gd name="T9" fmla="*/ 0 h 837"/>
                <a:gd name="T10" fmla="*/ 2147483647 w 837"/>
                <a:gd name="T11" fmla="*/ 2147483647 h 837"/>
                <a:gd name="T12" fmla="*/ 2147483647 w 837"/>
                <a:gd name="T13" fmla="*/ 2147483647 h 837"/>
                <a:gd name="T14" fmla="*/ 2147483647 w 837"/>
                <a:gd name="T15" fmla="*/ 2147483647 h 837"/>
                <a:gd name="T16" fmla="*/ 2147483647 w 837"/>
                <a:gd name="T17" fmla="*/ 2147483647 h 837"/>
                <a:gd name="T18" fmla="*/ 2147483647 w 837"/>
                <a:gd name="T19" fmla="*/ 2147483647 h 837"/>
                <a:gd name="T20" fmla="*/ 2147483647 w 837"/>
                <a:gd name="T21" fmla="*/ 2147483647 h 837"/>
                <a:gd name="T22" fmla="*/ 2147483647 w 837"/>
                <a:gd name="T23" fmla="*/ 2147483647 h 837"/>
                <a:gd name="T24" fmla="*/ 2147483647 w 837"/>
                <a:gd name="T25" fmla="*/ 2147483647 h 837"/>
                <a:gd name="T26" fmla="*/ 2147483647 w 837"/>
                <a:gd name="T27" fmla="*/ 2147483647 h 837"/>
                <a:gd name="T28" fmla="*/ 2147483647 w 837"/>
                <a:gd name="T29" fmla="*/ 2147483647 h 837"/>
                <a:gd name="T30" fmla="*/ 2147483647 w 837"/>
                <a:gd name="T31" fmla="*/ 2147483647 h 837"/>
                <a:gd name="T32" fmla="*/ 2147483647 w 837"/>
                <a:gd name="T33" fmla="*/ 2147483647 h 837"/>
                <a:gd name="T34" fmla="*/ 2147483647 w 837"/>
                <a:gd name="T35" fmla="*/ 2147483647 h 837"/>
                <a:gd name="T36" fmla="*/ 2147483647 w 837"/>
                <a:gd name="T37" fmla="*/ 2147483647 h 837"/>
                <a:gd name="T38" fmla="*/ 2147483647 w 837"/>
                <a:gd name="T39" fmla="*/ 2147483647 h 837"/>
                <a:gd name="T40" fmla="*/ 2147483647 w 837"/>
                <a:gd name="T41" fmla="*/ 2147483647 h 8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37"/>
                <a:gd name="T64" fmla="*/ 0 h 837"/>
                <a:gd name="T65" fmla="*/ 837 w 837"/>
                <a:gd name="T66" fmla="*/ 837 h 8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37" h="837">
                  <a:moveTo>
                    <a:pt x="418" y="0"/>
                  </a:moveTo>
                  <a:cubicBezTo>
                    <a:pt x="187" y="0"/>
                    <a:pt x="0" y="187"/>
                    <a:pt x="0" y="419"/>
                  </a:cubicBezTo>
                  <a:cubicBezTo>
                    <a:pt x="0" y="650"/>
                    <a:pt x="187" y="837"/>
                    <a:pt x="418" y="837"/>
                  </a:cubicBezTo>
                  <a:cubicBezTo>
                    <a:pt x="650" y="837"/>
                    <a:pt x="837" y="650"/>
                    <a:pt x="837" y="419"/>
                  </a:cubicBezTo>
                  <a:cubicBezTo>
                    <a:pt x="837" y="187"/>
                    <a:pt x="650" y="0"/>
                    <a:pt x="418" y="0"/>
                  </a:cubicBezTo>
                  <a:close/>
                  <a:moveTo>
                    <a:pt x="173" y="583"/>
                  </a:moveTo>
                  <a:cubicBezTo>
                    <a:pt x="121" y="583"/>
                    <a:pt x="121" y="583"/>
                    <a:pt x="121" y="583"/>
                  </a:cubicBezTo>
                  <a:cubicBezTo>
                    <a:pt x="121" y="251"/>
                    <a:pt x="121" y="251"/>
                    <a:pt x="121" y="251"/>
                  </a:cubicBezTo>
                  <a:cubicBezTo>
                    <a:pt x="440" y="251"/>
                    <a:pt x="440" y="251"/>
                    <a:pt x="440" y="251"/>
                  </a:cubicBezTo>
                  <a:cubicBezTo>
                    <a:pt x="490" y="177"/>
                    <a:pt x="490" y="177"/>
                    <a:pt x="490" y="177"/>
                  </a:cubicBezTo>
                  <a:cubicBezTo>
                    <a:pt x="631" y="177"/>
                    <a:pt x="631" y="177"/>
                    <a:pt x="631" y="177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1" y="269"/>
                    <a:pt x="631" y="269"/>
                    <a:pt x="631" y="269"/>
                  </a:cubicBezTo>
                  <a:cubicBezTo>
                    <a:pt x="631" y="300"/>
                    <a:pt x="631" y="300"/>
                    <a:pt x="631" y="300"/>
                  </a:cubicBezTo>
                  <a:cubicBezTo>
                    <a:pt x="173" y="300"/>
                    <a:pt x="173" y="300"/>
                    <a:pt x="173" y="300"/>
                  </a:cubicBezTo>
                  <a:lnTo>
                    <a:pt x="173" y="583"/>
                  </a:lnTo>
                  <a:close/>
                  <a:moveTo>
                    <a:pt x="716" y="660"/>
                  </a:moveTo>
                  <a:cubicBezTo>
                    <a:pt x="205" y="660"/>
                    <a:pt x="205" y="660"/>
                    <a:pt x="205" y="660"/>
                  </a:cubicBezTo>
                  <a:cubicBezTo>
                    <a:pt x="205" y="328"/>
                    <a:pt x="205" y="328"/>
                    <a:pt x="205" y="328"/>
                  </a:cubicBezTo>
                  <a:cubicBezTo>
                    <a:pt x="716" y="328"/>
                    <a:pt x="716" y="328"/>
                    <a:pt x="716" y="328"/>
                  </a:cubicBezTo>
                  <a:lnTo>
                    <a:pt x="716" y="66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组合 25"/>
          <p:cNvGrpSpPr>
            <a:grpSpLocks/>
          </p:cNvGrpSpPr>
          <p:nvPr/>
        </p:nvGrpSpPr>
        <p:grpSpPr bwMode="auto">
          <a:xfrm>
            <a:off x="573088" y="5387975"/>
            <a:ext cx="585787" cy="338138"/>
            <a:chOff x="1234" y="0"/>
            <a:chExt cx="586092" cy="338553"/>
          </a:xfrm>
        </p:grpSpPr>
        <p:sp>
          <p:nvSpPr>
            <p:cNvPr id="2058" name="矩形 37"/>
            <p:cNvSpPr>
              <a:spLocks noChangeArrowheads="1"/>
            </p:cNvSpPr>
            <p:nvPr/>
          </p:nvSpPr>
          <p:spPr bwMode="auto">
            <a:xfrm>
              <a:off x="402646" y="0"/>
              <a:ext cx="184680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charset="0"/>
                <a:buNone/>
              </a:pPr>
              <a:endParaRPr lang="zh-CN" altLang="en-US" sz="1600">
                <a:solidFill>
                  <a:srgbClr val="FFFFFF"/>
                </a:solidFill>
                <a:ea typeface="宋体" pitchFamily="2" charset="-122"/>
              </a:endParaRPr>
            </a:p>
          </p:txBody>
        </p:sp>
        <p:pic>
          <p:nvPicPr>
            <p:cNvPr id="2059" name="组合 27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4" y="19247"/>
              <a:ext cx="298704" cy="298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6" name="文本框 58"/>
          <p:cNvSpPr txBox="1">
            <a:spLocks noChangeArrowheads="1"/>
          </p:cNvSpPr>
          <p:nvPr/>
        </p:nvSpPr>
        <p:spPr bwMode="auto">
          <a:xfrm>
            <a:off x="350837" y="2925763"/>
            <a:ext cx="1007795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5000" b="1" dirty="0" smtClean="0">
                <a:solidFill>
                  <a:srgbClr val="1C4885"/>
                </a:solidFill>
              </a:rPr>
              <a:t>为什么你要选择长春工业大学？</a:t>
            </a:r>
            <a:endParaRPr lang="en-US" altLang="zh-CN" sz="5000" b="1" dirty="0" smtClean="0">
              <a:solidFill>
                <a:srgbClr val="1C4885"/>
              </a:solidFill>
            </a:endParaRPr>
          </a:p>
          <a:p>
            <a:pPr>
              <a:buFont typeface="Arial" charset="0"/>
              <a:buNone/>
            </a:pPr>
            <a:r>
              <a:rPr lang="en-US" altLang="zh-CN" sz="2800" b="1" dirty="0" smtClean="0">
                <a:solidFill>
                  <a:srgbClr val="1C4885"/>
                </a:solidFill>
              </a:rPr>
              <a:t>Why did you </a:t>
            </a:r>
            <a:r>
              <a:rPr lang="en-US" altLang="zh-CN" sz="2800" b="1" dirty="0">
                <a:solidFill>
                  <a:srgbClr val="1C4885"/>
                </a:solidFill>
              </a:rPr>
              <a:t>choose Changchun University of </a:t>
            </a:r>
            <a:r>
              <a:rPr lang="en-US" altLang="zh-CN" sz="2800" b="1" dirty="0" smtClean="0">
                <a:solidFill>
                  <a:srgbClr val="1C4885"/>
                </a:solidFill>
              </a:rPr>
              <a:t>Technology (CCUT)</a:t>
            </a:r>
            <a:r>
              <a:rPr lang="zh-CN" altLang="en-US" sz="2800" b="1" dirty="0" smtClean="0">
                <a:solidFill>
                  <a:srgbClr val="1C4885"/>
                </a:solidFill>
              </a:rPr>
              <a:t>？</a:t>
            </a:r>
            <a:endParaRPr lang="zh-CN" altLang="en-US" sz="2800" b="1" dirty="0">
              <a:solidFill>
                <a:srgbClr val="1C4885"/>
              </a:solidFill>
            </a:endParaRPr>
          </a:p>
        </p:txBody>
      </p:sp>
      <p:sp>
        <p:nvSpPr>
          <p:cNvPr id="2066" name="TextBox 13"/>
          <p:cNvSpPr txBox="1">
            <a:spLocks noChangeArrowheads="1"/>
          </p:cNvSpPr>
          <p:nvPr/>
        </p:nvSpPr>
        <p:spPr bwMode="auto">
          <a:xfrm>
            <a:off x="1030288" y="5434013"/>
            <a:ext cx="1954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216025">
              <a:spcBef>
                <a:spcPct val="20000"/>
              </a:spcBef>
              <a:buFont typeface="Arial" charset="0"/>
              <a:buNone/>
            </a:pPr>
            <a:r>
              <a:rPr lang="en-US" altLang="zh-CN" sz="1600" b="1" dirty="0" smtClean="0">
                <a:solidFill>
                  <a:srgbClr val="FFFFFF"/>
                </a:solidFill>
                <a:latin typeface="微软雅黑" pitchFamily="34" charset="-122"/>
                <a:sym typeface="Arial" charset="0"/>
              </a:rPr>
              <a:t>15526853211</a:t>
            </a:r>
            <a:endParaRPr lang="en-US" altLang="zh-CN" sz="1600" b="1" dirty="0">
              <a:solidFill>
                <a:srgbClr val="FFFFFF"/>
              </a:solidFill>
              <a:latin typeface="微软雅黑" pitchFamily="34" charset="-122"/>
              <a:sym typeface="Arial" charset="0"/>
            </a:endParaRPr>
          </a:p>
        </p:txBody>
      </p:sp>
      <p:sp>
        <p:nvSpPr>
          <p:cNvPr id="2067" name="TextBox 13"/>
          <p:cNvSpPr txBox="1">
            <a:spLocks noChangeArrowheads="1"/>
          </p:cNvSpPr>
          <p:nvPr/>
        </p:nvSpPr>
        <p:spPr bwMode="auto">
          <a:xfrm>
            <a:off x="1054099" y="5826125"/>
            <a:ext cx="146918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sz="1800" b="1" dirty="0" smtClean="0">
                <a:solidFill>
                  <a:srgbClr val="FFFFFF"/>
                </a:solidFill>
                <a:latin typeface="微软雅黑" pitchFamily="34" charset="-122"/>
                <a:sym typeface="Arial" charset="0"/>
              </a:rPr>
              <a:t>杜     柏     权</a:t>
            </a:r>
            <a:r>
              <a:rPr lang="en-US" altLang="zh-CN" sz="1800" b="1" dirty="0" smtClean="0">
                <a:solidFill>
                  <a:srgbClr val="FFFFFF"/>
                </a:solidFill>
                <a:latin typeface="微软雅黑" pitchFamily="34" charset="-122"/>
                <a:sym typeface="Arial" charset="0"/>
              </a:rPr>
              <a:t>Baiquan  Du</a:t>
            </a:r>
            <a:endParaRPr lang="en-US" altLang="zh-CN" sz="1800" b="1" dirty="0">
              <a:solidFill>
                <a:srgbClr val="FFFFFF"/>
              </a:solidFill>
              <a:latin typeface="微软雅黑" pitchFamily="34" charset="-122"/>
              <a:sym typeface="Arial" charset="0"/>
            </a:endParaRPr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13" y="217714"/>
            <a:ext cx="1868715" cy="186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4857" y="304149"/>
            <a:ext cx="3327418" cy="103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6"/>
          <p:cNvSpPr>
            <a:spLocks noChangeArrowheads="1"/>
          </p:cNvSpPr>
          <p:nvPr/>
        </p:nvSpPr>
        <p:spPr bwMode="auto">
          <a:xfrm>
            <a:off x="5497976" y="5493633"/>
            <a:ext cx="62527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6025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zh-CN" altLang="en-US" dirty="0" smtClean="0">
                <a:solidFill>
                  <a:schemeClr val="accent3"/>
                </a:solidFill>
                <a:latin typeface="微软雅黑" pitchFamily="34" charset="-122"/>
              </a:rPr>
              <a:t>长春工业大学留学生院欢迎你！</a:t>
            </a:r>
            <a:endParaRPr lang="en-US" altLang="zh-CN" dirty="0" smtClean="0">
              <a:solidFill>
                <a:schemeClr val="accent3"/>
              </a:solidFill>
              <a:latin typeface="微软雅黑" pitchFamily="34" charset="-122"/>
            </a:endParaRPr>
          </a:p>
          <a:p>
            <a:pPr algn="ctr" defTabSz="1216025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dirty="0">
                <a:solidFill>
                  <a:schemeClr val="accent3"/>
                </a:solidFill>
                <a:latin typeface="微软雅黑" pitchFamily="34" charset="-122"/>
              </a:rPr>
              <a:t>Welcome to the school of international student of Changchun University of Technology!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6943" y="5399314"/>
            <a:ext cx="1166132" cy="116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文本框 10"/>
          <p:cNvSpPr txBox="1">
            <a:spLocks noChangeArrowheads="1"/>
          </p:cNvSpPr>
          <p:nvPr/>
        </p:nvSpPr>
        <p:spPr bwMode="auto">
          <a:xfrm>
            <a:off x="174625" y="161946"/>
            <a:ext cx="627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1C4885"/>
                </a:solidFill>
                <a:sym typeface="Arial" charset="0"/>
              </a:rPr>
              <a:t>一</a:t>
            </a:r>
            <a:r>
              <a:rPr lang="zh-CN" altLang="en-US" b="1" dirty="0" smtClean="0">
                <a:solidFill>
                  <a:srgbClr val="1C4885"/>
                </a:solidFill>
                <a:sym typeface="Arial" charset="0"/>
              </a:rPr>
              <a:t>、学校历史悠久</a:t>
            </a:r>
            <a:endParaRPr lang="zh-CN" altLang="en-US" b="1" dirty="0">
              <a:solidFill>
                <a:srgbClr val="1C4885"/>
              </a:solidFill>
              <a:sym typeface="Arial" charset="0"/>
            </a:endParaRPr>
          </a:p>
        </p:txBody>
      </p:sp>
      <p:sp>
        <p:nvSpPr>
          <p:cNvPr id="68611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8619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586205" y="3815649"/>
            <a:ext cx="2079399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216025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sz="4800" dirty="0" smtClean="0">
                <a:solidFill>
                  <a:schemeClr val="accent3"/>
                </a:solidFill>
              </a:rPr>
              <a:t>70 years</a:t>
            </a:r>
            <a:endParaRPr lang="zh-CN" altLang="en-US" sz="4800" dirty="0">
              <a:solidFill>
                <a:schemeClr val="accent3"/>
              </a:solidFill>
              <a:latin typeface="微软雅黑" pitchFamily="34" charset="-122"/>
              <a:sym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t="28764" r="20133" b="30833"/>
          <a:stretch/>
        </p:blipFill>
        <p:spPr bwMode="auto">
          <a:xfrm>
            <a:off x="1333484" y="759669"/>
            <a:ext cx="9525030" cy="452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735400" y="5595034"/>
            <a:ext cx="109728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1" dirty="0">
                <a:solidFill>
                  <a:srgbClr val="800000"/>
                </a:solidFill>
                <a:latin typeface="隶书" pitchFamily="49" charset="-122"/>
                <a:ea typeface="隶书" pitchFamily="49" charset="-122"/>
              </a:rPr>
              <a:t>七秩弦歌育桃李 </a:t>
            </a:r>
            <a:r>
              <a:rPr lang="zh-CN" altLang="en-US" sz="5400" b="1" dirty="0" smtClean="0">
                <a:solidFill>
                  <a:srgbClr val="800000"/>
                </a:solidFill>
                <a:latin typeface="隶书" pitchFamily="49" charset="-122"/>
                <a:ea typeface="隶书" pitchFamily="49" charset="-122"/>
              </a:rPr>
              <a:t>  踔</a:t>
            </a:r>
            <a:r>
              <a:rPr lang="zh-CN" altLang="en-US" sz="5400" b="1" dirty="0">
                <a:solidFill>
                  <a:srgbClr val="800000"/>
                </a:solidFill>
                <a:latin typeface="隶书" pitchFamily="49" charset="-122"/>
                <a:ea typeface="隶书" pitchFamily="49" charset="-122"/>
              </a:rPr>
              <a:t>厉奋发创辉煌</a:t>
            </a:r>
            <a:endParaRPr lang="en-US" altLang="zh-CN" sz="5400" b="1" dirty="0">
              <a:solidFill>
                <a:srgbClr val="800000"/>
              </a:solidFill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627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1C4885"/>
                </a:solidFill>
                <a:sym typeface="Arial" charset="0"/>
              </a:rPr>
              <a:t>一</a:t>
            </a:r>
            <a:r>
              <a:rPr lang="zh-CN" altLang="en-US" b="1" dirty="0" smtClean="0">
                <a:solidFill>
                  <a:srgbClr val="1C4885"/>
                </a:solidFill>
                <a:sym typeface="Arial" charset="0"/>
              </a:rPr>
              <a:t>、学校历史悠久</a:t>
            </a:r>
            <a:endParaRPr lang="zh-CN" altLang="en-US" b="1" dirty="0">
              <a:solidFill>
                <a:srgbClr val="1C4885"/>
              </a:solidFill>
              <a:sym typeface="Arial" charset="0"/>
            </a:endParaRPr>
          </a:p>
        </p:txBody>
      </p:sp>
      <p:sp>
        <p:nvSpPr>
          <p:cNvPr id="68611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8619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5427" y="593178"/>
            <a:ext cx="631392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rush Script MT" pitchFamily="66" charset="0"/>
              </a:rPr>
              <a:t>7</a:t>
            </a:r>
            <a:r>
              <a:rPr lang="en-US" altLang="zh-CN" sz="20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ush Script MT" pitchFamily="66" charset="0"/>
              </a:rPr>
              <a:t>0</a:t>
            </a:r>
            <a:r>
              <a:rPr lang="zh-CN" altLang="en-US" sz="20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ush Script MT" pitchFamily="66" charset="0"/>
              </a:rPr>
              <a:t>年</a:t>
            </a:r>
            <a:endParaRPr lang="zh-CN" altLang="en-US" sz="20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Brush Script MT" pitchFamily="66" charset="0"/>
            </a:endParaRPr>
          </a:p>
        </p:txBody>
      </p:sp>
      <p:sp>
        <p:nvSpPr>
          <p:cNvPr id="9" name="모서리가 둥근 직사각형 18"/>
          <p:cNvSpPr>
            <a:spLocks noChangeArrowheads="1"/>
          </p:cNvSpPr>
          <p:nvPr/>
        </p:nvSpPr>
        <p:spPr bwMode="auto">
          <a:xfrm>
            <a:off x="6274649" y="4316907"/>
            <a:ext cx="5324475" cy="1632480"/>
          </a:xfrm>
          <a:prstGeom prst="roundRect">
            <a:avLst>
              <a:gd name="adj" fmla="val 5361"/>
            </a:avLst>
          </a:pr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6000" dirty="0" smtClean="0">
                <a:solidFill>
                  <a:schemeClr val="accent3"/>
                </a:solidFill>
              </a:rPr>
              <a:t>53</a:t>
            </a:r>
            <a:r>
              <a:rPr lang="zh-CN" altLang="en-US" sz="6000" dirty="0" smtClean="0">
                <a:solidFill>
                  <a:schemeClr val="accent3"/>
                </a:solidFill>
              </a:rPr>
              <a:t>个本科专业</a:t>
            </a:r>
            <a:endParaRPr lang="zh-CN" altLang="en-US" sz="6000" dirty="0" smtClean="0">
              <a:solidFill>
                <a:schemeClr val="accent3"/>
              </a:solidFill>
              <a:latin typeface="微软雅黑" pitchFamily="34" charset="-122"/>
              <a:sym typeface="Arial" charset="0"/>
            </a:endParaRPr>
          </a:p>
          <a:p>
            <a:pPr algn="ctr">
              <a:buFont typeface="Arial" charset="0"/>
              <a:buNone/>
            </a:pPr>
            <a:endParaRPr lang="ko-KR" altLang="en-US" sz="1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10" name="모서리가 둥근 직사각형 17"/>
          <p:cNvSpPr>
            <a:spLocks noChangeArrowheads="1"/>
          </p:cNvSpPr>
          <p:nvPr/>
        </p:nvSpPr>
        <p:spPr bwMode="auto">
          <a:xfrm>
            <a:off x="7209004" y="2517133"/>
            <a:ext cx="3759201" cy="1741715"/>
          </a:xfrm>
          <a:prstGeom prst="roundRect">
            <a:avLst>
              <a:gd name="adj" fmla="val 7356"/>
            </a:avLst>
          </a:pr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r>
              <a:rPr lang="en-US" altLang="zh-CN" sz="18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altLang="zh-CN" sz="4800" dirty="0" smtClean="0">
                <a:solidFill>
                  <a:schemeClr val="accent3"/>
                </a:solidFill>
              </a:rPr>
              <a:t>20</a:t>
            </a:r>
            <a:r>
              <a:rPr lang="zh-CN" altLang="en-US" sz="4800" dirty="0" smtClean="0">
                <a:solidFill>
                  <a:schemeClr val="accent3"/>
                </a:solidFill>
              </a:rPr>
              <a:t>个一级学科硕士点</a:t>
            </a:r>
            <a:endParaRPr lang="ko-KR" altLang="en-US" sz="4800" dirty="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11" name="모서리가 둥근 직사각형 18"/>
          <p:cNvSpPr>
            <a:spLocks noChangeArrowheads="1"/>
          </p:cNvSpPr>
          <p:nvPr/>
        </p:nvSpPr>
        <p:spPr bwMode="auto">
          <a:xfrm>
            <a:off x="7818604" y="935075"/>
            <a:ext cx="2583545" cy="1436916"/>
          </a:xfrm>
          <a:prstGeom prst="roundRect">
            <a:avLst>
              <a:gd name="adj" fmla="val 5361"/>
            </a:avLst>
          </a:pr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8079864" y="1016046"/>
            <a:ext cx="2079399" cy="127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216025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sz="3600" dirty="0">
                <a:solidFill>
                  <a:schemeClr val="accent3"/>
                </a:solidFill>
              </a:rPr>
              <a:t>5</a:t>
            </a:r>
            <a:r>
              <a:rPr lang="zh-CN" altLang="en-US" sz="3600" dirty="0">
                <a:solidFill>
                  <a:schemeClr val="accent3"/>
                </a:solidFill>
              </a:rPr>
              <a:t>个一级学科博士</a:t>
            </a:r>
            <a:r>
              <a:rPr lang="zh-CN" altLang="en-US" sz="3600" dirty="0" smtClean="0">
                <a:solidFill>
                  <a:schemeClr val="accent3"/>
                </a:solidFill>
              </a:rPr>
              <a:t>点</a:t>
            </a:r>
            <a:endParaRPr lang="zh-CN" altLang="en-US" sz="3600" dirty="0">
              <a:solidFill>
                <a:schemeClr val="accent3"/>
              </a:solidFill>
              <a:latin typeface="微软雅黑" pitchFamily="34" charset="-122"/>
              <a:sym typeface="Arial" charset="0"/>
            </a:endParaRPr>
          </a:p>
        </p:txBody>
      </p:sp>
      <p:sp>
        <p:nvSpPr>
          <p:cNvPr id="12" name="모서리가 둥근 직사각형 18"/>
          <p:cNvSpPr>
            <a:spLocks noChangeArrowheads="1"/>
          </p:cNvSpPr>
          <p:nvPr/>
        </p:nvSpPr>
        <p:spPr bwMode="auto">
          <a:xfrm>
            <a:off x="2334134" y="3540390"/>
            <a:ext cx="2583545" cy="1436916"/>
          </a:xfrm>
          <a:prstGeom prst="roundRect">
            <a:avLst>
              <a:gd name="adj" fmla="val 5361"/>
            </a:avLst>
          </a:prstGeom>
          <a:solidFill>
            <a:schemeClr val="accent5">
              <a:lumMod val="90000"/>
            </a:schemeClr>
          </a:solidFill>
          <a:ln w="9525">
            <a:noFill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586205" y="3815649"/>
            <a:ext cx="2079399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216025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sz="4800" dirty="0" smtClean="0">
                <a:solidFill>
                  <a:schemeClr val="accent3"/>
                </a:solidFill>
              </a:rPr>
              <a:t>70 years</a:t>
            </a:r>
            <a:endParaRPr lang="zh-CN" altLang="en-US" sz="4800" dirty="0">
              <a:solidFill>
                <a:schemeClr val="accent3"/>
              </a:solidFill>
              <a:latin typeface="微软雅黑" pitchFamily="34" charset="-122"/>
              <a:sym typeface="Arial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-1" y="6273800"/>
            <a:ext cx="12192001" cy="1077218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dirty="0" smtClean="0">
                <a:ea typeface="宋体" pitchFamily="2" charset="-122"/>
              </a:rPr>
              <a:t>5 </a:t>
            </a:r>
            <a:r>
              <a:rPr lang="en-US" altLang="zh-CN" sz="3200" dirty="0">
                <a:ea typeface="宋体" pitchFamily="2" charset="-122"/>
              </a:rPr>
              <a:t>doctor’s degree </a:t>
            </a:r>
            <a:r>
              <a:rPr lang="en-US" altLang="zh-CN" sz="3200" dirty="0" smtClean="0">
                <a:ea typeface="宋体" pitchFamily="2" charset="-122"/>
              </a:rPr>
              <a:t>programs, 20 </a:t>
            </a:r>
            <a:r>
              <a:rPr lang="en-US" altLang="zh-CN" sz="3200" dirty="0">
                <a:ea typeface="宋体" pitchFamily="2" charset="-122"/>
              </a:rPr>
              <a:t>master’s degree </a:t>
            </a:r>
            <a:r>
              <a:rPr lang="en-US" altLang="zh-CN" sz="3200" dirty="0" smtClean="0">
                <a:ea typeface="宋体" pitchFamily="2" charset="-122"/>
              </a:rPr>
              <a:t>programs and 53 </a:t>
            </a:r>
            <a:r>
              <a:rPr lang="en-US" altLang="zh-CN" sz="3200" dirty="0">
                <a:ea typeface="宋体" pitchFamily="2" charset="-122"/>
              </a:rPr>
              <a:t>bachelor’s degree </a:t>
            </a:r>
            <a:r>
              <a:rPr lang="en-US" altLang="zh-CN" sz="3200" dirty="0" smtClean="0">
                <a:ea typeface="宋体" pitchFamily="2" charset="-122"/>
              </a:rPr>
              <a:t>programs</a:t>
            </a:r>
            <a:endParaRPr lang="en-US" altLang="zh-CN" sz="3200" dirty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491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93952" y="856796"/>
            <a:ext cx="111093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2060"/>
                </a:solidFill>
              </a:rPr>
              <a:t>        长春工业大学</a:t>
            </a:r>
            <a:r>
              <a:rPr lang="zh-CN" altLang="en-US" sz="2400" dirty="0">
                <a:solidFill>
                  <a:srgbClr val="002060"/>
                </a:solidFill>
              </a:rPr>
              <a:t>始建于</a:t>
            </a:r>
            <a:r>
              <a:rPr lang="en-US" altLang="zh-CN" sz="2400" dirty="0">
                <a:solidFill>
                  <a:srgbClr val="002060"/>
                </a:solidFill>
              </a:rPr>
              <a:t>1952</a:t>
            </a:r>
            <a:r>
              <a:rPr lang="zh-CN" altLang="en-US" sz="2400" dirty="0">
                <a:solidFill>
                  <a:srgbClr val="002060"/>
                </a:solidFill>
              </a:rPr>
              <a:t>年，是一所以工为主，工、管、文、理、经、法、教育等多学科相互支撑、协调发展的省属重点</a:t>
            </a:r>
            <a:r>
              <a:rPr lang="zh-CN" altLang="en-US" sz="2400" dirty="0" smtClean="0">
                <a:solidFill>
                  <a:srgbClr val="002060"/>
                </a:solidFill>
              </a:rPr>
              <a:t>大学。</a:t>
            </a:r>
            <a:r>
              <a:rPr lang="zh-CN" altLang="en-US" sz="2400" dirty="0">
                <a:solidFill>
                  <a:srgbClr val="002060"/>
                </a:solidFill>
              </a:rPr>
              <a:t>学校设有</a:t>
            </a:r>
            <a:r>
              <a:rPr lang="en-US" altLang="zh-CN" sz="2400" dirty="0">
                <a:solidFill>
                  <a:srgbClr val="002060"/>
                </a:solidFill>
              </a:rPr>
              <a:t>15</a:t>
            </a:r>
            <a:r>
              <a:rPr lang="zh-CN" altLang="en-US" sz="2400" dirty="0">
                <a:solidFill>
                  <a:srgbClr val="002060"/>
                </a:solidFill>
              </a:rPr>
              <a:t>个学院，</a:t>
            </a:r>
            <a:r>
              <a:rPr lang="en-US" altLang="zh-CN" sz="2400" dirty="0">
                <a:solidFill>
                  <a:srgbClr val="002060"/>
                </a:solidFill>
              </a:rPr>
              <a:t>2</a:t>
            </a:r>
            <a:r>
              <a:rPr lang="zh-CN" altLang="en-US" sz="2400" dirty="0">
                <a:solidFill>
                  <a:srgbClr val="002060"/>
                </a:solidFill>
              </a:rPr>
              <a:t>个教研部，</a:t>
            </a:r>
            <a:r>
              <a:rPr lang="en-US" altLang="zh-CN" sz="2400" dirty="0">
                <a:solidFill>
                  <a:srgbClr val="002060"/>
                </a:solidFill>
              </a:rPr>
              <a:t>5</a:t>
            </a:r>
            <a:r>
              <a:rPr lang="zh-CN" altLang="en-US" sz="2400" dirty="0">
                <a:solidFill>
                  <a:srgbClr val="002060"/>
                </a:solidFill>
              </a:rPr>
              <a:t>个一级学科博士点，</a:t>
            </a:r>
            <a:r>
              <a:rPr lang="en-US" altLang="zh-CN" sz="2400" dirty="0">
                <a:solidFill>
                  <a:srgbClr val="002060"/>
                </a:solidFill>
              </a:rPr>
              <a:t>20</a:t>
            </a:r>
            <a:r>
              <a:rPr lang="zh-CN" altLang="en-US" sz="2400" dirty="0">
                <a:solidFill>
                  <a:srgbClr val="002060"/>
                </a:solidFill>
              </a:rPr>
              <a:t>个一级学科硕士点，</a:t>
            </a:r>
            <a:r>
              <a:rPr lang="en-US" altLang="zh-CN" sz="2400" dirty="0">
                <a:solidFill>
                  <a:srgbClr val="002060"/>
                </a:solidFill>
              </a:rPr>
              <a:t>53</a:t>
            </a:r>
            <a:r>
              <a:rPr lang="zh-CN" altLang="en-US" sz="2400" dirty="0">
                <a:solidFill>
                  <a:srgbClr val="002060"/>
                </a:solidFill>
              </a:rPr>
              <a:t>个本科专业</a:t>
            </a:r>
            <a:r>
              <a:rPr lang="en-US" altLang="zh-CN" sz="2400" dirty="0">
                <a:solidFill>
                  <a:srgbClr val="002060"/>
                </a:solidFill>
              </a:rPr>
              <a:t>,4</a:t>
            </a:r>
            <a:r>
              <a:rPr lang="zh-CN" altLang="en-US" sz="2400" dirty="0">
                <a:solidFill>
                  <a:srgbClr val="002060"/>
                </a:solidFill>
              </a:rPr>
              <a:t>个中外合作办学本科项目。全日制在校学生</a:t>
            </a:r>
            <a:r>
              <a:rPr lang="en-US" altLang="zh-CN" sz="2400" dirty="0">
                <a:solidFill>
                  <a:srgbClr val="002060"/>
                </a:solidFill>
              </a:rPr>
              <a:t>21806</a:t>
            </a:r>
            <a:r>
              <a:rPr lang="zh-CN" altLang="en-US" sz="2400" dirty="0">
                <a:solidFill>
                  <a:srgbClr val="002060"/>
                </a:solidFill>
              </a:rPr>
              <a:t>名，教职员工</a:t>
            </a:r>
            <a:r>
              <a:rPr lang="en-US" altLang="zh-CN" sz="2400" dirty="0">
                <a:solidFill>
                  <a:srgbClr val="002060"/>
                </a:solidFill>
              </a:rPr>
              <a:t>1754</a:t>
            </a:r>
            <a:r>
              <a:rPr lang="zh-CN" altLang="en-US" sz="2400" dirty="0">
                <a:solidFill>
                  <a:srgbClr val="002060"/>
                </a:solidFill>
              </a:rPr>
              <a:t>名。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2060"/>
                </a:solidFill>
              </a:rPr>
              <a:t>        学校</a:t>
            </a:r>
            <a:r>
              <a:rPr lang="zh-CN" altLang="en-US" sz="2400" dirty="0">
                <a:solidFill>
                  <a:srgbClr val="002060"/>
                </a:solidFill>
              </a:rPr>
              <a:t>自</a:t>
            </a:r>
            <a:r>
              <a:rPr lang="en-US" altLang="zh-CN" sz="2400" dirty="0">
                <a:solidFill>
                  <a:srgbClr val="002060"/>
                </a:solidFill>
              </a:rPr>
              <a:t>1993</a:t>
            </a:r>
            <a:r>
              <a:rPr lang="zh-CN" altLang="en-US" sz="2400" dirty="0">
                <a:solidFill>
                  <a:srgbClr val="002060"/>
                </a:solidFill>
              </a:rPr>
              <a:t>年开始招收外国留学生，是教育部首批审定有条件接收外国留学生的高校之一。学校先后与英、美、日、韩、俄等国的高校、科研机构建立友好合作关系，互派留学</a:t>
            </a:r>
            <a:r>
              <a:rPr lang="zh-CN" altLang="en-US" sz="2400" dirty="0" smtClean="0">
                <a:solidFill>
                  <a:srgbClr val="002060"/>
                </a:solidFill>
              </a:rPr>
              <a:t>生、互</a:t>
            </a:r>
            <a:r>
              <a:rPr lang="zh-CN" altLang="en-US" sz="2400" dirty="0">
                <a:solidFill>
                  <a:srgbClr val="002060"/>
                </a:solidFill>
              </a:rPr>
              <a:t>派专家、学者进行国际学术交流和科研协作，并与美国奥克兰大学和波特兰州立大学合作举办本科教育项目。到目前为止，学校已培养了来自世界</a:t>
            </a:r>
            <a:r>
              <a:rPr lang="en-US" altLang="zh-CN" sz="2400" dirty="0">
                <a:solidFill>
                  <a:srgbClr val="002060"/>
                </a:solidFill>
              </a:rPr>
              <a:t>30</a:t>
            </a:r>
            <a:r>
              <a:rPr lang="zh-CN" altLang="en-US" sz="2400" dirty="0">
                <a:solidFill>
                  <a:srgbClr val="002060"/>
                </a:solidFill>
              </a:rPr>
              <a:t>多个国家和地区的上千名学生。现在的在校生主要来自韩国、俄罗斯</a:t>
            </a:r>
            <a:r>
              <a:rPr lang="zh-CN" altLang="en-US" sz="2400" dirty="0" smtClean="0">
                <a:solidFill>
                  <a:srgbClr val="002060"/>
                </a:solidFill>
              </a:rPr>
              <a:t>、摩洛哥、</a:t>
            </a:r>
            <a:r>
              <a:rPr lang="zh-CN" altLang="en-US" sz="2400" dirty="0">
                <a:solidFill>
                  <a:srgbClr val="002060"/>
                </a:solidFill>
              </a:rPr>
              <a:t>塔吉克斯坦、布隆迪、阿根廷、智利等国家。</a:t>
            </a:r>
          </a:p>
        </p:txBody>
      </p:sp>
      <p:sp>
        <p:nvSpPr>
          <p:cNvPr id="69637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9645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627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  <a:sym typeface="Arial" charset="0"/>
              </a:rPr>
              <a:t>二、学校简介</a:t>
            </a:r>
            <a:endParaRPr lang="zh-CN" altLang="en-US" b="1" dirty="0">
              <a:solidFill>
                <a:srgbClr val="1C4885"/>
              </a:solidFill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13" y="398915"/>
            <a:ext cx="5863773" cy="56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9084" y="429760"/>
            <a:ext cx="5704569" cy="573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0661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0667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627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  <a:sym typeface="Arial" charset="0"/>
              </a:rPr>
              <a:t>三、这是一所美丽的学校</a:t>
            </a:r>
            <a:endParaRPr lang="zh-CN" altLang="en-US" b="1" dirty="0">
              <a:solidFill>
                <a:srgbClr val="1C4885"/>
              </a:solidFill>
              <a:sym typeface="Arial" charset="0"/>
            </a:endParaRPr>
          </a:p>
        </p:txBody>
      </p:sp>
      <p:pic>
        <p:nvPicPr>
          <p:cNvPr id="7066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829" y="951194"/>
            <a:ext cx="2738757" cy="187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885" y="3511248"/>
            <a:ext cx="4051300" cy="270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2856" y="4004734"/>
            <a:ext cx="3962401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8533" y="1175657"/>
            <a:ext cx="1819126" cy="13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3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782" y="1088571"/>
            <a:ext cx="2876247" cy="431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4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6322" y="391885"/>
            <a:ext cx="2559049" cy="341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1685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1690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627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  <a:sym typeface="Arial" charset="0"/>
              </a:rPr>
              <a:t>四、你可以学习的专业</a:t>
            </a:r>
            <a:endParaRPr lang="zh-CN" altLang="en-US" b="1" dirty="0">
              <a:solidFill>
                <a:srgbClr val="1C4885"/>
              </a:solidFill>
              <a:sym typeface="Arial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237474" y="746706"/>
          <a:ext cx="5452125" cy="6070000"/>
        </p:xfrm>
        <a:graphic>
          <a:graphicData uri="http://schemas.openxmlformats.org/drawingml/2006/table">
            <a:tbl>
              <a:tblPr/>
              <a:tblGrid>
                <a:gridCol w="1105684"/>
                <a:gridCol w="4346441"/>
              </a:tblGrid>
              <a:tr h="2488764">
                <a:tc>
                  <a:txBody>
                    <a:bodyPr/>
                    <a:lstStyle/>
                    <a:p>
                      <a:pPr marR="130810"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zh-CN" sz="1400" b="1" kern="0" dirty="0">
                        <a:solidFill>
                          <a:srgbClr val="000000"/>
                        </a:solidFill>
                        <a:latin typeface="Calibri"/>
                        <a:ea typeface="宋体"/>
                        <a:cs typeface="Calibri"/>
                      </a:endParaRPr>
                    </a:p>
                    <a:p>
                      <a:pPr marR="130810"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1.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工学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0810"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en-US" altLang="zh-CN" sz="1800" b="1" kern="0" dirty="0" smtClean="0">
                        <a:solidFill>
                          <a:srgbClr val="FF0000"/>
                        </a:solidFill>
                        <a:latin typeface="Calibri"/>
                        <a:ea typeface="宋体"/>
                        <a:cs typeface="Calibri"/>
                      </a:endParaRPr>
                    </a:p>
                    <a:p>
                      <a:pPr marR="130810"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Calibri"/>
                        </a:rPr>
                        <a:t>机</a:t>
                      </a:r>
                      <a:r>
                        <a:rPr lang="zh-CN" sz="1800" b="1" kern="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Calibri"/>
                        </a:rPr>
                        <a:t>械工程（英文授课）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、工业工程、工业设计、金属材料工程、材料成型及控制工程、</a:t>
                      </a:r>
                      <a:r>
                        <a:rPr lang="zh-CN" sz="1800" b="1" kern="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Calibri"/>
                        </a:rPr>
                        <a:t>自动化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、电气工程及其自动化、数字媒体技术专业、测控技术与仪器、计算机科学与技术、电子信息工程、化学工程与工艺、高分子材料与工程、制药工程、食品科学与工程、生物工程、机械电子工程、车辆工程、网络工程、软件工程、资源循环科学与工程、信息安全、材料化学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3374"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en-US" sz="1400" b="1" kern="0" dirty="0">
                        <a:solidFill>
                          <a:srgbClr val="000000"/>
                        </a:solidFill>
                        <a:latin typeface="Calibri"/>
                        <a:ea typeface="宋体"/>
                        <a:cs typeface="Calibri"/>
                      </a:endParaRPr>
                    </a:p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2.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管理学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工商管理、财务管理、信息管理与信息系统、市场营销、电子商务、公共事业管理、会计学、劳动与社会保障、行政管理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870"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3.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法学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法学、社会工作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871"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en-US" sz="1400" b="1" kern="0" dirty="0">
                        <a:solidFill>
                          <a:srgbClr val="000000"/>
                        </a:solidFill>
                        <a:latin typeface="Calibri"/>
                        <a:ea typeface="宋体"/>
                        <a:cs typeface="Calibri"/>
                      </a:endParaRPr>
                    </a:p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4.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文学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服装设计与工程、视觉传达设计、服装与服饰设计、环境设计、动画、英语、俄语、日语、广告学、广播电视编导、数字媒体艺术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806"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5.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理学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信息与计算科学、生物技术、化学、材料物理、统计学、数据科学与大数据技术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179"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6.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经济学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810" algn="just" defTabSz="914400" rtl="0" eaLnBrk="1" latinLnBrk="0" hangingPunct="1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国际经济与贸易、金融学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399304" y="304081"/>
            <a:ext cx="6096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711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仿宋" pitchFamily="49" charset="-122"/>
                <a:ea typeface="仿宋" pitchFamily="49" charset="-122"/>
                <a:cs typeface="Calibri" pitchFamily="34" charset="0"/>
              </a:rPr>
              <a:t>硕士（学术型）</a:t>
            </a:r>
            <a:r>
              <a:rPr kumimoji="0" lang="en-US" altLang="zh-CN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仿宋" pitchFamily="49" charset="-122"/>
                <a:ea typeface="仿宋" pitchFamily="49" charset="-122"/>
                <a:cs typeface="Calibri" pitchFamily="34" charset="0"/>
              </a:rPr>
              <a:t>: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Calibri" pitchFamily="34" charset="0"/>
              </a:rPr>
              <a:t>★: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Calibri" pitchFamily="34" charset="0"/>
              </a:rPr>
              <a:t>吉林省重点学科▲：博士学位授权学科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5895748" y="5225596"/>
          <a:ext cx="5857875" cy="1428750"/>
        </p:xfrm>
        <a:graphic>
          <a:graphicData uri="http://schemas.openxmlformats.org/drawingml/2006/table">
            <a:tbl>
              <a:tblPr/>
              <a:tblGrid>
                <a:gridCol w="1609327"/>
                <a:gridCol w="4248548"/>
              </a:tblGrid>
              <a:tr h="5937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Calibri"/>
                        </a:rPr>
                        <a:t>1.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非工程类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工商管理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公共管理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社会工作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新闻与传播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法律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艺术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 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会计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金融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应用统计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Calibri"/>
                        </a:rPr>
                        <a:t>2.</a:t>
                      </a:r>
                      <a:r>
                        <a:rPr lang="zh-CN" sz="1400" b="1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工程类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机械工程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材料工程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电气工程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电子与通信工程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控制工程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计算机技术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环境工程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车辆工程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工业工程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907314" y="4813188"/>
            <a:ext cx="354148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itchFamily="49" charset="-122"/>
                <a:ea typeface="仿宋" pitchFamily="49" charset="-122"/>
                <a:cs typeface="Calibri" pitchFamily="34" charset="0"/>
              </a:rPr>
              <a:t>硕士（专业型）：</a:t>
            </a:r>
            <a:endParaRPr kumimoji="0" 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6004605" y="793478"/>
          <a:ext cx="5553075" cy="3903073"/>
        </p:xfrm>
        <a:graphic>
          <a:graphicData uri="http://schemas.openxmlformats.org/drawingml/2006/table">
            <a:tbl>
              <a:tblPr/>
              <a:tblGrid>
                <a:gridCol w="1217991"/>
                <a:gridCol w="4335084"/>
              </a:tblGrid>
              <a:tr h="4402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经济学</a:t>
                      </a:r>
                      <a:endParaRPr lang="zh-CN" sz="1050" b="1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应用经济学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8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2.</a:t>
                      </a:r>
                      <a:r>
                        <a:rPr lang="zh-CN" sz="1400" b="1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法学</a:t>
                      </a:r>
                      <a:endParaRPr lang="zh-CN" sz="1050" b="1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89000"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法学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社会学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马克思主义理论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3.</a:t>
                      </a:r>
                      <a:r>
                        <a:rPr lang="zh-CN" sz="1400" b="1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文学</a:t>
                      </a:r>
                      <a:endParaRPr lang="zh-CN" sz="1050" b="1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外国语言文学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5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4.</a:t>
                      </a:r>
                      <a:r>
                        <a:rPr lang="zh-CN" sz="1400" b="1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理学</a:t>
                      </a:r>
                      <a:endParaRPr lang="zh-CN" sz="1050" b="1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数学★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物理学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化学▲★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生物学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统计学▲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5.</a:t>
                      </a:r>
                      <a:r>
                        <a:rPr lang="zh-CN" sz="1400" b="1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工学</a:t>
                      </a:r>
                      <a:endParaRPr lang="zh-CN" sz="1050" b="1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机械工程▲★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材料科学与工程▲★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电气工程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信息与通信工程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控制科学与工程★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计算机科学与技术★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化学工程与技术▲★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6.</a:t>
                      </a:r>
                      <a:r>
                        <a:rPr lang="zh-CN" sz="1400" b="1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管理学</a:t>
                      </a:r>
                      <a:endParaRPr lang="zh-CN" sz="1050" b="1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11200" algn="ctr">
                        <a:spcAft>
                          <a:spcPts val="0"/>
                        </a:spcAft>
                      </a:pPr>
                      <a:r>
                        <a:rPr lang="zh-CN" sz="14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管理科学与工程★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,</a:t>
                      </a:r>
                      <a:r>
                        <a:rPr lang="zh-CN" sz="14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公共管理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7.</a:t>
                      </a:r>
                      <a:r>
                        <a:rPr lang="zh-CN" sz="1400" b="1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艺术学</a:t>
                      </a:r>
                      <a:endParaRPr lang="zh-CN" sz="1050" b="1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Calibri"/>
                        </a:rPr>
                        <a:t>设计学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4757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7476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825" y="104775"/>
            <a:ext cx="401955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446" y="0"/>
            <a:ext cx="382905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0229" y="1801586"/>
            <a:ext cx="383177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8372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4400" b="1">
                <a:solidFill>
                  <a:srgbClr val="1C4885"/>
                </a:solidFill>
                <a:latin typeface="微软雅黑" pitchFamily="34" charset="-122"/>
              </a:rPr>
              <a:t>3</a:t>
            </a:r>
            <a:endParaRPr lang="zh-CN" altLang="en-US" sz="34400" b="1">
              <a:solidFill>
                <a:srgbClr val="1C4885"/>
              </a:solidFill>
              <a:latin typeface="微软雅黑" pitchFamily="34" charset="-122"/>
            </a:endParaRPr>
          </a:p>
        </p:txBody>
      </p:sp>
      <p:sp>
        <p:nvSpPr>
          <p:cNvPr id="58373" name="文本框 12"/>
          <p:cNvSpPr txBox="1">
            <a:spLocks noChangeArrowheads="1"/>
          </p:cNvSpPr>
          <p:nvPr/>
        </p:nvSpPr>
        <p:spPr bwMode="auto">
          <a:xfrm>
            <a:off x="2863850" y="3069771"/>
            <a:ext cx="64074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3500" b="1" dirty="0" smtClean="0">
                <a:solidFill>
                  <a:srgbClr val="1C4885"/>
                </a:solidFill>
              </a:rPr>
              <a:t>留学生院是一个温暖的家</a:t>
            </a:r>
            <a:endParaRPr lang="en-US" altLang="zh-CN" sz="3500" b="1" dirty="0" smtClean="0">
              <a:solidFill>
                <a:srgbClr val="1C4885"/>
              </a:solidFill>
            </a:endParaRPr>
          </a:p>
          <a:p>
            <a:pPr>
              <a:buFont typeface="Arial" charset="0"/>
              <a:buNone/>
            </a:pPr>
            <a:r>
              <a:rPr lang="en-US" altLang="zh-CN" sz="3500" b="1" dirty="0">
                <a:solidFill>
                  <a:srgbClr val="1C4885"/>
                </a:solidFill>
              </a:rPr>
              <a:t>The school of international student  is a warm home</a:t>
            </a:r>
          </a:p>
          <a:p>
            <a:pPr>
              <a:buFont typeface="Arial" charset="0"/>
              <a:buNone/>
            </a:pPr>
            <a:endParaRPr lang="zh-CN" altLang="en-US" sz="3500" b="1" dirty="0">
              <a:solidFill>
                <a:srgbClr val="1C4885"/>
              </a:solidFill>
            </a:endParaRPr>
          </a:p>
        </p:txBody>
      </p:sp>
      <p:grpSp>
        <p:nvGrpSpPr>
          <p:cNvPr id="58374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58375" name="图片 14"/>
            <p:cNvPicPr>
              <a:picLocks noChangeAspect="1" noChangeArrowheads="1"/>
            </p:cNvPicPr>
            <p:nvPr/>
          </p:nvPicPr>
          <p:blipFill>
            <a:blip r:embed="rId3" cstate="print"/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76" name="图片 15"/>
            <p:cNvPicPr>
              <a:picLocks noChangeAspect="1" noChangeArrowheads="1"/>
            </p:cNvPicPr>
            <p:nvPr/>
          </p:nvPicPr>
          <p:blipFill>
            <a:blip r:embed="rId3" cstate="print"/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78" name="文本框 18"/>
          <p:cNvSpPr>
            <a:spLocks/>
          </p:cNvSpPr>
          <p:nvPr/>
        </p:nvSpPr>
        <p:spPr bwMode="auto">
          <a:xfrm>
            <a:off x="428625" y="4899025"/>
            <a:ext cx="2082800" cy="976313"/>
          </a:xfrm>
          <a:custGeom>
            <a:avLst/>
            <a:gdLst>
              <a:gd name="T0" fmla="*/ 1377153 w 2083287"/>
              <a:gd name="T1" fmla="*/ 0 h 976698"/>
              <a:gd name="T2" fmla="*/ 2081339 w 2083287"/>
              <a:gd name="T3" fmla="*/ 0 h 976698"/>
              <a:gd name="T4" fmla="*/ 2062178 w 2083287"/>
              <a:gd name="T5" fmla="*/ 198135 h 976698"/>
              <a:gd name="T6" fmla="*/ 1739264 w 2083287"/>
              <a:gd name="T7" fmla="*/ 710868 h 976698"/>
              <a:gd name="T8" fmla="*/ 821112 w 2083287"/>
              <a:gd name="T9" fmla="*/ 975158 h 976698"/>
              <a:gd name="T10" fmla="*/ 0 w 2083287"/>
              <a:gd name="T11" fmla="*/ 806780 h 976698"/>
              <a:gd name="T12" fmla="*/ 0 w 2083287"/>
              <a:gd name="T13" fmla="*/ 199332 h 976698"/>
              <a:gd name="T14" fmla="*/ 772058 w 2083287"/>
              <a:gd name="T15" fmla="*/ 446576 h 976698"/>
              <a:gd name="T16" fmla="*/ 1215674 w 2083287"/>
              <a:gd name="T17" fmla="*/ 322955 h 976698"/>
              <a:gd name="T18" fmla="*/ 1369632 w 2083287"/>
              <a:gd name="T19" fmla="*/ 78777 h 976698"/>
              <a:gd name="T20" fmla="*/ 1377153 w 2083287"/>
              <a:gd name="T21" fmla="*/ 0 h 9766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3287"/>
              <a:gd name="T34" fmla="*/ 0 h 976698"/>
              <a:gd name="T35" fmla="*/ 2083287 w 2083287"/>
              <a:gd name="T36" fmla="*/ 976698 h 97669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3287" h="976698">
                <a:moveTo>
                  <a:pt x="1378441" y="0"/>
                </a:moveTo>
                <a:lnTo>
                  <a:pt x="2083287" y="0"/>
                </a:lnTo>
                <a:lnTo>
                  <a:pt x="2064107" y="198447"/>
                </a:lnTo>
                <a:cubicBezTo>
                  <a:pt x="2021012" y="408454"/>
                  <a:pt x="1913273" y="579634"/>
                  <a:pt x="1740892" y="711989"/>
                </a:cubicBezTo>
                <a:cubicBezTo>
                  <a:pt x="1511050" y="888462"/>
                  <a:pt x="1204713" y="976698"/>
                  <a:pt x="821880" y="976698"/>
                </a:cubicBezTo>
                <a:cubicBezTo>
                  <a:pt x="481743" y="976698"/>
                  <a:pt x="207783" y="920483"/>
                  <a:pt x="0" y="808053"/>
                </a:cubicBezTo>
                <a:lnTo>
                  <a:pt x="0" y="199648"/>
                </a:lnTo>
                <a:cubicBezTo>
                  <a:pt x="220592" y="364736"/>
                  <a:pt x="478185" y="447280"/>
                  <a:pt x="772781" y="447280"/>
                </a:cubicBezTo>
                <a:cubicBezTo>
                  <a:pt x="959216" y="447280"/>
                  <a:pt x="1107226" y="406008"/>
                  <a:pt x="1216810" y="323464"/>
                </a:cubicBezTo>
                <a:cubicBezTo>
                  <a:pt x="1298998" y="261556"/>
                  <a:pt x="1350365" y="180035"/>
                  <a:pt x="1370912" y="78901"/>
                </a:cubicBezTo>
                <a:lnTo>
                  <a:pt x="137844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481" name="Picture 1" descr="E:\杜老师工作材料\1留学生院工作\长春工业大学留学生院院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0764" y="188685"/>
            <a:ext cx="3066143" cy="2881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1" name="모서리가 둥근 직사각형 21"/>
          <p:cNvSpPr>
            <a:spLocks noChangeArrowheads="1"/>
          </p:cNvSpPr>
          <p:nvPr/>
        </p:nvSpPr>
        <p:spPr bwMode="auto">
          <a:xfrm>
            <a:off x="681038" y="90805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2" name="모서리가 둥근 직사각형 22"/>
          <p:cNvSpPr>
            <a:spLocks noChangeArrowheads="1"/>
          </p:cNvSpPr>
          <p:nvPr/>
        </p:nvSpPr>
        <p:spPr bwMode="auto">
          <a:xfrm>
            <a:off x="4783138" y="90805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3" name="모서리가 둥근 직사각형 23"/>
          <p:cNvSpPr>
            <a:spLocks noChangeArrowheads="1"/>
          </p:cNvSpPr>
          <p:nvPr/>
        </p:nvSpPr>
        <p:spPr bwMode="auto">
          <a:xfrm>
            <a:off x="681038" y="299720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80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981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982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4857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 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771" y="1080406"/>
            <a:ext cx="6594324" cy="370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G:\招生视频\留学生院照片2019.11.4\2019年5月20日学校运动会\2019年运动会留学生院合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590" y="1103085"/>
            <a:ext cx="4973562" cy="3730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7" name="모서리가 둥근 직사각형 17"/>
          <p:cNvSpPr>
            <a:spLocks noChangeArrowheads="1"/>
          </p:cNvSpPr>
          <p:nvPr/>
        </p:nvSpPr>
        <p:spPr bwMode="auto">
          <a:xfrm>
            <a:off x="550863" y="1176338"/>
            <a:ext cx="5324475" cy="2384425"/>
          </a:xfrm>
          <a:prstGeom prst="roundRect">
            <a:avLst>
              <a:gd name="adj" fmla="val 7356"/>
            </a:avLst>
          </a:pr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r>
              <a:rPr lang="en-US" altLang="zh-CN" sz="180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58" name="모서리가 둥근 직사각형 18"/>
          <p:cNvSpPr>
            <a:spLocks noChangeArrowheads="1"/>
          </p:cNvSpPr>
          <p:nvPr/>
        </p:nvSpPr>
        <p:spPr bwMode="auto">
          <a:xfrm>
            <a:off x="6134100" y="1176338"/>
            <a:ext cx="5324475" cy="2384425"/>
          </a:xfrm>
          <a:prstGeom prst="roundRect">
            <a:avLst>
              <a:gd name="adj" fmla="val 5361"/>
            </a:avLst>
          </a:pr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38959" name="모서리가 둥근 직사각형 19"/>
          <p:cNvSpPr>
            <a:spLocks noChangeArrowheads="1"/>
          </p:cNvSpPr>
          <p:nvPr/>
        </p:nvSpPr>
        <p:spPr bwMode="auto">
          <a:xfrm>
            <a:off x="550863" y="3702050"/>
            <a:ext cx="5324475" cy="2384425"/>
          </a:xfrm>
          <a:prstGeom prst="roundRect">
            <a:avLst>
              <a:gd name="adj" fmla="val 6690"/>
            </a:avLst>
          </a:pr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0" name="모서리가 둥근 직사각형 20"/>
          <p:cNvSpPr>
            <a:spLocks noChangeArrowheads="1"/>
          </p:cNvSpPr>
          <p:nvPr/>
        </p:nvSpPr>
        <p:spPr bwMode="auto">
          <a:xfrm>
            <a:off x="6134100" y="3702050"/>
            <a:ext cx="5324475" cy="2384425"/>
          </a:xfrm>
          <a:prstGeom prst="roundRect">
            <a:avLst>
              <a:gd name="adj" fmla="val 10014"/>
            </a:avLst>
          </a:pr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1" name="모서리가 둥근 직사각형 21"/>
          <p:cNvSpPr>
            <a:spLocks noChangeArrowheads="1"/>
          </p:cNvSpPr>
          <p:nvPr/>
        </p:nvSpPr>
        <p:spPr bwMode="auto">
          <a:xfrm>
            <a:off x="681038" y="90805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2" name="모서리가 둥근 직사각형 22"/>
          <p:cNvSpPr>
            <a:spLocks noChangeArrowheads="1"/>
          </p:cNvSpPr>
          <p:nvPr/>
        </p:nvSpPr>
        <p:spPr bwMode="auto">
          <a:xfrm>
            <a:off x="4783138" y="90805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3" name="모서리가 둥근 직사각형 23"/>
          <p:cNvSpPr>
            <a:spLocks noChangeArrowheads="1"/>
          </p:cNvSpPr>
          <p:nvPr/>
        </p:nvSpPr>
        <p:spPr bwMode="auto">
          <a:xfrm>
            <a:off x="681038" y="299720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4" name="모서리가 둥근 직사각형 24"/>
          <p:cNvSpPr>
            <a:spLocks noChangeArrowheads="1"/>
          </p:cNvSpPr>
          <p:nvPr/>
        </p:nvSpPr>
        <p:spPr bwMode="auto">
          <a:xfrm>
            <a:off x="4783138" y="299720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5" name="타원 25@|1FFC:0|FBC:0|LFC:16777215|LBC:16777215"/>
          <p:cNvSpPr>
            <a:spLocks noChangeArrowheads="1"/>
          </p:cNvSpPr>
          <p:nvPr/>
        </p:nvSpPr>
        <p:spPr bwMode="auto">
          <a:xfrm>
            <a:off x="4811713" y="2446338"/>
            <a:ext cx="2292350" cy="22891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pic>
        <p:nvPicPr>
          <p:cNvPr id="38976" name="Picture 64" descr="58pic_52dde7e432d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763" y="2836863"/>
            <a:ext cx="1492250" cy="1492250"/>
          </a:xfrm>
          <a:prstGeom prst="rect">
            <a:avLst/>
          </a:prstGeom>
          <a:noFill/>
        </p:spPr>
      </p:pic>
      <p:sp>
        <p:nvSpPr>
          <p:cNvPr id="38980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981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982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4857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 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19" name="文本框 10"/>
          <p:cNvSpPr txBox="1">
            <a:spLocks noChangeArrowheads="1"/>
          </p:cNvSpPr>
          <p:nvPr/>
        </p:nvSpPr>
        <p:spPr bwMode="auto">
          <a:xfrm>
            <a:off x="327025" y="388938"/>
            <a:ext cx="4857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一、生动精彩的课堂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pic>
        <p:nvPicPr>
          <p:cNvPr id="1026" name="Picture 2" descr="G:\招生视频\招生简章照片2019\4.中华传统文化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3090" y="1524000"/>
            <a:ext cx="2642143" cy="1762352"/>
          </a:xfrm>
          <a:prstGeom prst="rect">
            <a:avLst/>
          </a:prstGeom>
          <a:noFill/>
        </p:spPr>
      </p:pic>
      <p:pic>
        <p:nvPicPr>
          <p:cNvPr id="1027" name="Picture 3" descr="G:\招生视频\招生简章照片2019\6.教室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4473" y="1320800"/>
            <a:ext cx="2959032" cy="1974852"/>
          </a:xfrm>
          <a:prstGeom prst="rect">
            <a:avLst/>
          </a:prstGeom>
          <a:noFill/>
        </p:spPr>
      </p:pic>
      <p:pic>
        <p:nvPicPr>
          <p:cNvPr id="1028" name="Picture 4" descr="G:\招生视频\招生简章照片2019\6.教室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8223" y="3991427"/>
            <a:ext cx="2729321" cy="1821543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8402" y="3807733"/>
            <a:ext cx="1074056" cy="219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17330" y="3991428"/>
            <a:ext cx="1599655" cy="195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>
            <a:spLocks/>
          </p:cNvSpPr>
          <p:nvPr/>
        </p:nvSpPr>
        <p:spPr bwMode="auto">
          <a:xfrm>
            <a:off x="5768975" y="0"/>
            <a:ext cx="6423025" cy="6858000"/>
          </a:xfrm>
          <a:custGeom>
            <a:avLst/>
            <a:gdLst>
              <a:gd name="T0" fmla="*/ 2893969 w 5769204"/>
              <a:gd name="T1" fmla="*/ 9427 h 6858000"/>
              <a:gd name="T2" fmla="*/ 8863607 w 5769204"/>
              <a:gd name="T3" fmla="*/ 0 h 6858000"/>
              <a:gd name="T4" fmla="*/ 8863607 w 5769204"/>
              <a:gd name="T5" fmla="*/ 6858000 h 6858000"/>
              <a:gd name="T6" fmla="*/ 0 w 5769204"/>
              <a:gd name="T7" fmla="*/ 6858000 h 6858000"/>
              <a:gd name="T8" fmla="*/ 2893969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9204"/>
              <a:gd name="T16" fmla="*/ 0 h 6858000"/>
              <a:gd name="T17" fmla="*/ 5769204 w 5769204"/>
              <a:gd name="T18" fmla="*/ 6858000 h 6858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5" name="矩形 1"/>
          <p:cNvSpPr>
            <a:spLocks/>
          </p:cNvSpPr>
          <p:nvPr/>
        </p:nvSpPr>
        <p:spPr bwMode="auto">
          <a:xfrm>
            <a:off x="5768975" y="0"/>
            <a:ext cx="6423025" cy="6858000"/>
          </a:xfrm>
          <a:custGeom>
            <a:avLst/>
            <a:gdLst>
              <a:gd name="T0" fmla="*/ 2893969 w 5769204"/>
              <a:gd name="T1" fmla="*/ 9427 h 6858000"/>
              <a:gd name="T2" fmla="*/ 8863607 w 5769204"/>
              <a:gd name="T3" fmla="*/ 0 h 6858000"/>
              <a:gd name="T4" fmla="*/ 8863607 w 5769204"/>
              <a:gd name="T5" fmla="*/ 6858000 h 6858000"/>
              <a:gd name="T6" fmla="*/ 0 w 5769204"/>
              <a:gd name="T7" fmla="*/ 6858000 h 6858000"/>
              <a:gd name="T8" fmla="*/ 2893969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9204"/>
              <a:gd name="T16" fmla="*/ 0 h 6858000"/>
              <a:gd name="T17" fmla="*/ 5769204 w 5769204"/>
              <a:gd name="T18" fmla="*/ 6858000 h 6858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6" name="等腰三角形 4"/>
          <p:cNvSpPr>
            <a:spLocks/>
          </p:cNvSpPr>
          <p:nvPr/>
        </p:nvSpPr>
        <p:spPr bwMode="auto">
          <a:xfrm rot="-344388">
            <a:off x="9923463" y="-147638"/>
            <a:ext cx="2436812" cy="3543301"/>
          </a:xfrm>
          <a:custGeom>
            <a:avLst/>
            <a:gdLst>
              <a:gd name="T0" fmla="*/ 0 w 2436495"/>
              <a:gd name="T1" fmla="*/ 0 h 3543376"/>
              <a:gd name="T2" fmla="*/ 2437766 w 2436495"/>
              <a:gd name="T3" fmla="*/ 249654 h 3543376"/>
              <a:gd name="T4" fmla="*/ 2094305 w 2436495"/>
              <a:gd name="T5" fmla="*/ 3543073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  <a:gd name="T12" fmla="*/ 0 w 2436495"/>
              <a:gd name="T13" fmla="*/ 0 h 3543376"/>
              <a:gd name="T14" fmla="*/ 2436495 w 2436495"/>
              <a:gd name="T15" fmla="*/ 3543376 h 35433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7" name="等腰三角形 4"/>
          <p:cNvSpPr>
            <a:spLocks/>
          </p:cNvSpPr>
          <p:nvPr/>
        </p:nvSpPr>
        <p:spPr bwMode="auto">
          <a:xfrm rot="10452885">
            <a:off x="9837738" y="146050"/>
            <a:ext cx="1068387" cy="1552575"/>
          </a:xfrm>
          <a:custGeom>
            <a:avLst/>
            <a:gdLst>
              <a:gd name="T0" fmla="*/ 0 w 2436495"/>
              <a:gd name="T1" fmla="*/ 0 h 3543376"/>
              <a:gd name="T2" fmla="*/ 90078 w 2436495"/>
              <a:gd name="T3" fmla="*/ 9203 h 3543376"/>
              <a:gd name="T4" fmla="*/ 77387 w 2436495"/>
              <a:gd name="T5" fmla="*/ 130604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  <a:gd name="T12" fmla="*/ 0 w 2436495"/>
              <a:gd name="T13" fmla="*/ 0 h 3543376"/>
              <a:gd name="T14" fmla="*/ 2436495 w 2436495"/>
              <a:gd name="T15" fmla="*/ 3543376 h 35433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8" name="矩形 31"/>
          <p:cNvSpPr>
            <a:spLocks noChangeArrowheads="1"/>
          </p:cNvSpPr>
          <p:nvPr/>
        </p:nvSpPr>
        <p:spPr bwMode="auto">
          <a:xfrm>
            <a:off x="2206625" y="1681525"/>
            <a:ext cx="3770312" cy="72000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endParaRPr lang="zh-CN" altLang="en-US" sz="1600" b="1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2208213" y="1723332"/>
            <a:ext cx="3770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1800" b="1" dirty="0" smtClean="0">
                <a:solidFill>
                  <a:srgbClr val="1C4885"/>
                </a:solidFill>
                <a:latin typeface="微软雅黑" pitchFamily="34" charset="-122"/>
              </a:rPr>
              <a:t>长春是一座富有魅力的城市</a:t>
            </a:r>
            <a:endParaRPr lang="en-US" altLang="zh-CN" sz="1800" b="1" dirty="0" smtClean="0">
              <a:solidFill>
                <a:srgbClr val="1C4885"/>
              </a:solidFill>
              <a:latin typeface="微软雅黑" pitchFamily="34" charset="-122"/>
            </a:endParaRPr>
          </a:p>
          <a:p>
            <a:pPr eaLnBrk="0" hangingPunct="0">
              <a:buFont typeface="Arial" charset="0"/>
              <a:buNone/>
            </a:pPr>
            <a:r>
              <a:rPr lang="en-US" altLang="zh-CN" sz="1800" b="1" dirty="0" smtClean="0">
                <a:solidFill>
                  <a:srgbClr val="1C4885"/>
                </a:solidFill>
                <a:latin typeface="微软雅黑" pitchFamily="34" charset="-122"/>
              </a:rPr>
              <a:t>Changchun </a:t>
            </a:r>
            <a:r>
              <a:rPr lang="en-US" altLang="zh-CN" sz="1800" b="1" dirty="0">
                <a:solidFill>
                  <a:srgbClr val="1C4885"/>
                </a:solidFill>
                <a:latin typeface="微软雅黑" pitchFamily="34" charset="-122"/>
              </a:rPr>
              <a:t>is a charming </a:t>
            </a:r>
            <a:r>
              <a:rPr lang="en-US" altLang="zh-CN" sz="1800" b="1" dirty="0" smtClean="0">
                <a:solidFill>
                  <a:srgbClr val="1C4885"/>
                </a:solidFill>
                <a:latin typeface="微软雅黑" pitchFamily="34" charset="-122"/>
              </a:rPr>
              <a:t>city</a:t>
            </a:r>
            <a:endParaRPr lang="en-US" altLang="zh-CN" sz="18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sp>
        <p:nvSpPr>
          <p:cNvPr id="3080" name="矩形 29"/>
          <p:cNvSpPr>
            <a:spLocks noChangeArrowheads="1"/>
          </p:cNvSpPr>
          <p:nvPr/>
        </p:nvSpPr>
        <p:spPr bwMode="auto">
          <a:xfrm>
            <a:off x="695325" y="1860550"/>
            <a:ext cx="1087438" cy="360363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81" name="文本框 30"/>
          <p:cNvSpPr txBox="1">
            <a:spLocks noChangeArrowheads="1"/>
          </p:cNvSpPr>
          <p:nvPr/>
        </p:nvSpPr>
        <p:spPr bwMode="auto">
          <a:xfrm>
            <a:off x="1068313" y="1881188"/>
            <a:ext cx="787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500" b="1" dirty="0">
                <a:solidFill>
                  <a:srgbClr val="FFFFFF"/>
                </a:solidFill>
                <a:latin typeface="微软雅黑" pitchFamily="34" charset="-122"/>
              </a:rPr>
              <a:t>1</a:t>
            </a:r>
            <a:endParaRPr lang="zh-CN" altLang="en-US" sz="1500" b="1" dirty="0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3082" name="矩形 38"/>
          <p:cNvSpPr>
            <a:spLocks noChangeArrowheads="1"/>
          </p:cNvSpPr>
          <p:nvPr/>
        </p:nvSpPr>
        <p:spPr bwMode="auto">
          <a:xfrm>
            <a:off x="2208213" y="2565419"/>
            <a:ext cx="3770312" cy="72000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endParaRPr lang="zh-CN" altLang="en-US" sz="1600" b="1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2208213" y="2568630"/>
            <a:ext cx="3417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1800" b="1" dirty="0" smtClean="0">
                <a:solidFill>
                  <a:srgbClr val="1C4885"/>
                </a:solidFill>
                <a:latin typeface="微软雅黑" pitchFamily="34" charset="-122"/>
              </a:rPr>
              <a:t>长春工业大学是一所好学校</a:t>
            </a:r>
            <a:endParaRPr lang="en-US" altLang="zh-CN" sz="1800" b="1" dirty="0" smtClean="0">
              <a:solidFill>
                <a:srgbClr val="1C4885"/>
              </a:solidFill>
              <a:latin typeface="微软雅黑" pitchFamily="34" charset="-122"/>
            </a:endParaRPr>
          </a:p>
          <a:p>
            <a:pPr eaLnBrk="0" hangingPunct="0">
              <a:buFont typeface="Arial" charset="0"/>
              <a:buNone/>
            </a:pPr>
            <a:r>
              <a:rPr lang="en-US" altLang="zh-CN" sz="1800" b="1" dirty="0">
                <a:solidFill>
                  <a:srgbClr val="1C4885"/>
                </a:solidFill>
                <a:latin typeface="微软雅黑" pitchFamily="34" charset="-122"/>
              </a:rPr>
              <a:t>CCUT is </a:t>
            </a:r>
            <a:r>
              <a:rPr lang="en-US" altLang="zh-CN" sz="1800" b="1" dirty="0" smtClean="0">
                <a:solidFill>
                  <a:srgbClr val="1C4885"/>
                </a:solidFill>
                <a:latin typeface="微软雅黑" pitchFamily="34" charset="-122"/>
              </a:rPr>
              <a:t>a </a:t>
            </a:r>
            <a:r>
              <a:rPr lang="en-US" altLang="zh-CN" sz="1800" b="1" dirty="0">
                <a:solidFill>
                  <a:srgbClr val="1C4885"/>
                </a:solidFill>
                <a:latin typeface="微软雅黑" pitchFamily="34" charset="-122"/>
              </a:rPr>
              <a:t>good university</a:t>
            </a:r>
            <a:endParaRPr lang="zh-CN" altLang="en-US" sz="18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sp>
        <p:nvSpPr>
          <p:cNvPr id="3084" name="矩形 36"/>
          <p:cNvSpPr>
            <a:spLocks noChangeArrowheads="1"/>
          </p:cNvSpPr>
          <p:nvPr/>
        </p:nvSpPr>
        <p:spPr bwMode="auto">
          <a:xfrm>
            <a:off x="695325" y="2745238"/>
            <a:ext cx="1087438" cy="360362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85" name="文本框 37"/>
          <p:cNvSpPr txBox="1">
            <a:spLocks noChangeArrowheads="1"/>
          </p:cNvSpPr>
          <p:nvPr/>
        </p:nvSpPr>
        <p:spPr bwMode="auto">
          <a:xfrm>
            <a:off x="1068313" y="2765875"/>
            <a:ext cx="787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500" b="1" dirty="0" smtClean="0">
                <a:solidFill>
                  <a:srgbClr val="FFFFFF"/>
                </a:solidFill>
                <a:latin typeface="微软雅黑" pitchFamily="34" charset="-122"/>
              </a:rPr>
              <a:t>2</a:t>
            </a:r>
            <a:endParaRPr lang="zh-CN" altLang="en-US" sz="1500" b="1" dirty="0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3086" name="矩形 45"/>
          <p:cNvSpPr>
            <a:spLocks noChangeArrowheads="1"/>
          </p:cNvSpPr>
          <p:nvPr/>
        </p:nvSpPr>
        <p:spPr bwMode="auto">
          <a:xfrm>
            <a:off x="2208214" y="3475300"/>
            <a:ext cx="3770312" cy="90000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endParaRPr lang="zh-CN" altLang="en-US" sz="1600" b="1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087" name="Rectangle 6"/>
          <p:cNvSpPr>
            <a:spLocks noChangeArrowheads="1"/>
          </p:cNvSpPr>
          <p:nvPr/>
        </p:nvSpPr>
        <p:spPr bwMode="auto">
          <a:xfrm>
            <a:off x="2216150" y="3475300"/>
            <a:ext cx="37623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1800" b="1" dirty="0" smtClean="0">
                <a:solidFill>
                  <a:srgbClr val="1C4885"/>
                </a:solidFill>
              </a:rPr>
              <a:t>留学生院是一个温暖的家</a:t>
            </a:r>
            <a:endParaRPr lang="en-US" altLang="zh-CN" sz="1800" b="1" dirty="0" smtClean="0">
              <a:solidFill>
                <a:srgbClr val="1C4885"/>
              </a:solidFill>
            </a:endParaRPr>
          </a:p>
          <a:p>
            <a:pPr eaLnBrk="0" hangingPunct="0">
              <a:buFont typeface="Arial" charset="0"/>
              <a:buNone/>
            </a:pPr>
            <a:r>
              <a:rPr lang="en-US" altLang="zh-CN" sz="1800" b="1" dirty="0">
                <a:solidFill>
                  <a:srgbClr val="1C4885"/>
                </a:solidFill>
                <a:latin typeface="微软雅黑" pitchFamily="34" charset="-122"/>
              </a:rPr>
              <a:t>The school of international student  </a:t>
            </a:r>
            <a:r>
              <a:rPr lang="en-US" altLang="zh-CN" sz="1800" b="1" dirty="0" smtClean="0">
                <a:solidFill>
                  <a:srgbClr val="1C4885"/>
                </a:solidFill>
                <a:latin typeface="微软雅黑" pitchFamily="34" charset="-122"/>
              </a:rPr>
              <a:t>is a </a:t>
            </a:r>
            <a:r>
              <a:rPr lang="en-US" altLang="zh-CN" sz="1800" b="1" dirty="0">
                <a:solidFill>
                  <a:srgbClr val="1C4885"/>
                </a:solidFill>
                <a:latin typeface="微软雅黑" pitchFamily="34" charset="-122"/>
              </a:rPr>
              <a:t>warm home</a:t>
            </a:r>
            <a:endParaRPr lang="zh-CN" altLang="en-US" sz="18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sp>
        <p:nvSpPr>
          <p:cNvPr id="3088" name="矩形 43"/>
          <p:cNvSpPr>
            <a:spLocks noChangeArrowheads="1"/>
          </p:cNvSpPr>
          <p:nvPr/>
        </p:nvSpPr>
        <p:spPr bwMode="auto">
          <a:xfrm>
            <a:off x="692150" y="3779275"/>
            <a:ext cx="1087438" cy="360363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89" name="文本框 44"/>
          <p:cNvSpPr txBox="1">
            <a:spLocks noChangeArrowheads="1"/>
          </p:cNvSpPr>
          <p:nvPr/>
        </p:nvSpPr>
        <p:spPr bwMode="auto">
          <a:xfrm>
            <a:off x="1065138" y="3799913"/>
            <a:ext cx="787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500" b="1" dirty="0" smtClean="0">
                <a:solidFill>
                  <a:srgbClr val="FFFFFF"/>
                </a:solidFill>
                <a:latin typeface="微软雅黑" pitchFamily="34" charset="-122"/>
              </a:rPr>
              <a:t>3</a:t>
            </a:r>
            <a:endParaRPr lang="zh-CN" altLang="en-US" sz="1500" b="1" dirty="0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3090" name="矩形 52"/>
          <p:cNvSpPr>
            <a:spLocks noChangeArrowheads="1"/>
          </p:cNvSpPr>
          <p:nvPr/>
        </p:nvSpPr>
        <p:spPr bwMode="auto">
          <a:xfrm>
            <a:off x="2216150" y="4571600"/>
            <a:ext cx="3770313" cy="86400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endParaRPr lang="zh-CN" altLang="en-US" sz="1600" b="1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092" name="矩形 50"/>
          <p:cNvSpPr>
            <a:spLocks noChangeArrowheads="1"/>
          </p:cNvSpPr>
          <p:nvPr/>
        </p:nvSpPr>
        <p:spPr bwMode="auto">
          <a:xfrm>
            <a:off x="701675" y="4807401"/>
            <a:ext cx="1087438" cy="360362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93" name="文本框 51"/>
          <p:cNvSpPr txBox="1">
            <a:spLocks noChangeArrowheads="1"/>
          </p:cNvSpPr>
          <p:nvPr/>
        </p:nvSpPr>
        <p:spPr bwMode="auto">
          <a:xfrm>
            <a:off x="1074663" y="4828038"/>
            <a:ext cx="787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500" b="1" dirty="0" smtClean="0">
                <a:solidFill>
                  <a:srgbClr val="FFFFFF"/>
                </a:solidFill>
                <a:latin typeface="微软雅黑" pitchFamily="34" charset="-122"/>
              </a:rPr>
              <a:t>4</a:t>
            </a:r>
            <a:endParaRPr lang="zh-CN" altLang="en-US" sz="1500" b="1" dirty="0">
              <a:solidFill>
                <a:srgbClr val="FFFFFF"/>
              </a:solidFill>
              <a:latin typeface="微软雅黑" pitchFamily="34" charset="-122"/>
            </a:endParaRPr>
          </a:p>
        </p:txBody>
      </p:sp>
      <p:grpSp>
        <p:nvGrpSpPr>
          <p:cNvPr id="3094" name="组合 54"/>
          <p:cNvGrpSpPr>
            <a:grpSpLocks/>
          </p:cNvGrpSpPr>
          <p:nvPr/>
        </p:nvGrpSpPr>
        <p:grpSpPr bwMode="auto">
          <a:xfrm>
            <a:off x="490538" y="701675"/>
            <a:ext cx="2701925" cy="896938"/>
            <a:chOff x="0" y="0"/>
            <a:chExt cx="2702007" cy="896202"/>
          </a:xfrm>
        </p:grpSpPr>
        <p:grpSp>
          <p:nvGrpSpPr>
            <p:cNvPr id="3100" name="组合 55"/>
            <p:cNvGrpSpPr>
              <a:grpSpLocks/>
            </p:cNvGrpSpPr>
            <p:nvPr/>
          </p:nvGrpSpPr>
          <p:grpSpPr bwMode="auto">
            <a:xfrm>
              <a:off x="0" y="0"/>
              <a:ext cx="2702007" cy="849531"/>
              <a:chOff x="0" y="0"/>
              <a:chExt cx="2702007" cy="849531"/>
            </a:xfrm>
          </p:grpSpPr>
          <p:sp>
            <p:nvSpPr>
              <p:cNvPr id="3102" name="文本框 5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431968" cy="645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Font typeface="Arial" charset="0"/>
                  <a:buNone/>
                </a:pPr>
                <a:r>
                  <a:rPr lang="zh-CN" altLang="en-US" sz="3600" b="1" dirty="0" smtClean="0">
                    <a:solidFill>
                      <a:srgbClr val="1C4885"/>
                    </a:solidFill>
                    <a:latin typeface="微软雅黑" pitchFamily="34" charset="-122"/>
                  </a:rPr>
                  <a:t>目录</a:t>
                </a:r>
                <a:endParaRPr lang="zh-CN" altLang="en-US" sz="3600" b="1" dirty="0">
                  <a:solidFill>
                    <a:srgbClr val="1C4885"/>
                  </a:solidFill>
                  <a:latin typeface="微软雅黑" pitchFamily="34" charset="-122"/>
                </a:endParaRPr>
              </a:p>
            </p:txBody>
          </p:sp>
          <p:cxnSp>
            <p:nvCxnSpPr>
              <p:cNvPr id="3103" name="直接连接符 58"/>
              <p:cNvCxnSpPr>
                <a:cxnSpLocks noChangeShapeType="1"/>
              </p:cNvCxnSpPr>
              <p:nvPr/>
            </p:nvCxnSpPr>
            <p:spPr bwMode="auto">
              <a:xfrm>
                <a:off x="151331" y="849531"/>
                <a:ext cx="2550676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round/>
                <a:headEnd/>
                <a:tailEnd/>
              </a:ln>
            </p:spPr>
          </p:cxnSp>
        </p:grpSp>
        <p:sp>
          <p:nvSpPr>
            <p:cNvPr id="3101" name="文本框 56"/>
            <p:cNvSpPr txBox="1">
              <a:spLocks noChangeArrowheads="1"/>
            </p:cNvSpPr>
            <p:nvPr/>
          </p:nvSpPr>
          <p:spPr bwMode="auto">
            <a:xfrm>
              <a:off x="528654" y="499652"/>
              <a:ext cx="1431968" cy="39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altLang="zh-CN" b="1">
                  <a:solidFill>
                    <a:srgbClr val="1C4885"/>
                  </a:solidFill>
                  <a:latin typeface="微软雅黑" pitchFamily="34" charset="-122"/>
                </a:rPr>
                <a:t>Contents</a:t>
              </a:r>
              <a:endParaRPr lang="zh-CN" altLang="en-US" b="1">
                <a:solidFill>
                  <a:srgbClr val="1C4885"/>
                </a:solidFill>
                <a:latin typeface="微软雅黑" pitchFamily="34" charset="-122"/>
              </a:endParaRPr>
            </a:p>
          </p:txBody>
        </p:sp>
      </p:grpSp>
      <p:pic>
        <p:nvPicPr>
          <p:cNvPr id="3095" name="图片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5813" y="4013200"/>
            <a:ext cx="632618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6" name="矩形 70"/>
          <p:cNvSpPr>
            <a:spLocks noChangeArrowheads="1"/>
          </p:cNvSpPr>
          <p:nvPr/>
        </p:nvSpPr>
        <p:spPr bwMode="auto">
          <a:xfrm>
            <a:off x="2216150" y="5658487"/>
            <a:ext cx="3770313" cy="90000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endParaRPr lang="zh-CN" altLang="en-US" sz="1600" b="1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097" name="Rectangle 6"/>
          <p:cNvSpPr>
            <a:spLocks noChangeArrowheads="1"/>
          </p:cNvSpPr>
          <p:nvPr/>
        </p:nvSpPr>
        <p:spPr bwMode="auto">
          <a:xfrm>
            <a:off x="2216150" y="5646822"/>
            <a:ext cx="37798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1800" b="1" dirty="0" smtClean="0">
                <a:solidFill>
                  <a:srgbClr val="1C4885"/>
                </a:solidFill>
                <a:latin typeface="微软雅黑" pitchFamily="34" charset="-122"/>
              </a:rPr>
              <a:t>我们提供的奖学金和申请方法</a:t>
            </a:r>
            <a:endParaRPr lang="en-US" altLang="zh-CN" sz="1800" b="1" dirty="0" smtClean="0">
              <a:solidFill>
                <a:srgbClr val="1C4885"/>
              </a:solidFill>
              <a:latin typeface="微软雅黑" pitchFamily="34" charset="-122"/>
            </a:endParaRPr>
          </a:p>
          <a:p>
            <a:pPr eaLnBrk="0" hangingPunct="0">
              <a:buFont typeface="Arial" charset="0"/>
              <a:buNone/>
            </a:pPr>
            <a:r>
              <a:rPr lang="en-US" altLang="zh-CN" sz="1800" b="1" dirty="0">
                <a:solidFill>
                  <a:srgbClr val="1C4885"/>
                </a:solidFill>
                <a:latin typeface="微软雅黑" pitchFamily="34" charset="-122"/>
              </a:rPr>
              <a:t>Scholarships and application methods</a:t>
            </a:r>
            <a:endParaRPr lang="zh-CN" altLang="en-US" sz="18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sp>
        <p:nvSpPr>
          <p:cNvPr id="3098" name="矩形 68"/>
          <p:cNvSpPr>
            <a:spLocks noChangeArrowheads="1"/>
          </p:cNvSpPr>
          <p:nvPr/>
        </p:nvSpPr>
        <p:spPr bwMode="auto">
          <a:xfrm>
            <a:off x="692150" y="5927513"/>
            <a:ext cx="1087438" cy="360362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99" name="文本框 69"/>
          <p:cNvSpPr txBox="1">
            <a:spLocks noChangeArrowheads="1"/>
          </p:cNvSpPr>
          <p:nvPr/>
        </p:nvSpPr>
        <p:spPr bwMode="auto">
          <a:xfrm>
            <a:off x="1065138" y="5948150"/>
            <a:ext cx="787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500" b="1" dirty="0" smtClean="0">
                <a:solidFill>
                  <a:srgbClr val="FFFFFF"/>
                </a:solidFill>
                <a:latin typeface="微软雅黑" pitchFamily="34" charset="-122"/>
              </a:rPr>
              <a:t>5</a:t>
            </a:r>
            <a:endParaRPr lang="zh-CN" altLang="en-US" sz="1500" b="1" dirty="0">
              <a:solidFill>
                <a:srgbClr val="FFFFFF"/>
              </a:solidFill>
              <a:latin typeface="微软雅黑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206625" y="4571600"/>
            <a:ext cx="3760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solidFill>
                  <a:srgbClr val="1C4885"/>
                </a:solidFill>
              </a:rPr>
              <a:t>对待留学生</a:t>
            </a:r>
            <a:r>
              <a:rPr lang="zh-CN" altLang="en-US" sz="1800" b="1" dirty="0">
                <a:solidFill>
                  <a:srgbClr val="1C4885"/>
                </a:solidFill>
              </a:rPr>
              <a:t>像对自己的</a:t>
            </a:r>
            <a:r>
              <a:rPr lang="zh-CN" altLang="en-US" sz="1800" b="1" dirty="0" smtClean="0">
                <a:solidFill>
                  <a:srgbClr val="1C4885"/>
                </a:solidFill>
              </a:rPr>
              <a:t>孩子一样</a:t>
            </a:r>
            <a:endParaRPr lang="en-US" altLang="zh-CN" sz="1800" b="1" dirty="0" smtClean="0">
              <a:solidFill>
                <a:srgbClr val="1C4885"/>
              </a:solidFill>
            </a:endParaRPr>
          </a:p>
          <a:p>
            <a:pPr eaLnBrk="0" hangingPunct="0"/>
            <a:r>
              <a:rPr lang="en-US" altLang="zh-CN" sz="1800" b="1" dirty="0">
                <a:solidFill>
                  <a:srgbClr val="1C4885"/>
                </a:solidFill>
                <a:latin typeface="微软雅黑" pitchFamily="34" charset="-122"/>
              </a:rPr>
              <a:t>We treat the international students like our own children</a:t>
            </a:r>
            <a:endParaRPr lang="zh-CN" altLang="en-US" sz="18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09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2610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2611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4857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二、丰富多彩的校园生活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62614" name="Oval 150"/>
          <p:cNvSpPr>
            <a:spLocks noChangeArrowheads="1"/>
          </p:cNvSpPr>
          <p:nvPr/>
        </p:nvSpPr>
        <p:spPr bwMode="auto">
          <a:xfrm>
            <a:off x="0" y="817335"/>
            <a:ext cx="1857375" cy="1930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丰富的体育活动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62616" name="Oval 152"/>
          <p:cNvSpPr>
            <a:spLocks noChangeArrowheads="1"/>
          </p:cNvSpPr>
          <p:nvPr/>
        </p:nvSpPr>
        <p:spPr bwMode="auto">
          <a:xfrm>
            <a:off x="5573939" y="1878467"/>
            <a:ext cx="1857375" cy="1930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精彩的文艺演出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62618" name="Oval 154"/>
          <p:cNvSpPr>
            <a:spLocks noChangeArrowheads="1"/>
          </p:cNvSpPr>
          <p:nvPr/>
        </p:nvSpPr>
        <p:spPr bwMode="auto">
          <a:xfrm>
            <a:off x="9246734" y="232229"/>
            <a:ext cx="1857375" cy="1930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</a:rPr>
              <a:t>多彩的社会体验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pic>
        <p:nvPicPr>
          <p:cNvPr id="62671" name="Picture 2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314" y="4034970"/>
            <a:ext cx="3799115" cy="253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672" name="Picture 2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2990" y="1872343"/>
            <a:ext cx="2782877" cy="185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673" name="Picture 2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7135" y="4020457"/>
            <a:ext cx="4052408" cy="24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674" name="Picture 2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0094" y="2322286"/>
            <a:ext cx="3140650" cy="201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675" name="Picture 2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7471" y="4484914"/>
            <a:ext cx="3118758" cy="207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8" name="모서리가 둥근 직사각형 18"/>
          <p:cNvSpPr>
            <a:spLocks noChangeArrowheads="1"/>
          </p:cNvSpPr>
          <p:nvPr/>
        </p:nvSpPr>
        <p:spPr bwMode="auto">
          <a:xfrm>
            <a:off x="4218215" y="1059542"/>
            <a:ext cx="1050471" cy="2481944"/>
          </a:xfrm>
          <a:prstGeom prst="roundRect">
            <a:avLst>
              <a:gd name="adj" fmla="val 5361"/>
            </a:avLst>
          </a:pr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38959" name="모서리가 둥근 직사각형 19"/>
          <p:cNvSpPr>
            <a:spLocks noChangeArrowheads="1"/>
          </p:cNvSpPr>
          <p:nvPr/>
        </p:nvSpPr>
        <p:spPr bwMode="auto">
          <a:xfrm>
            <a:off x="3730172" y="3716565"/>
            <a:ext cx="679223" cy="2384425"/>
          </a:xfrm>
          <a:prstGeom prst="roundRect">
            <a:avLst>
              <a:gd name="adj" fmla="val 6690"/>
            </a:avLst>
          </a:pr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0" name="모서리가 둥근 직사각형 20"/>
          <p:cNvSpPr>
            <a:spLocks noChangeArrowheads="1"/>
          </p:cNvSpPr>
          <p:nvPr/>
        </p:nvSpPr>
        <p:spPr bwMode="auto">
          <a:xfrm>
            <a:off x="7919357" y="3773714"/>
            <a:ext cx="861785" cy="2293257"/>
          </a:xfrm>
          <a:prstGeom prst="roundRect">
            <a:avLst>
              <a:gd name="adj" fmla="val 10014"/>
            </a:avLst>
          </a:pr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1" name="모서리가 둥근 직사각형 21"/>
          <p:cNvSpPr>
            <a:spLocks noChangeArrowheads="1"/>
          </p:cNvSpPr>
          <p:nvPr/>
        </p:nvSpPr>
        <p:spPr bwMode="auto">
          <a:xfrm>
            <a:off x="681038" y="90805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2" name="모서리가 둥근 직사각형 22"/>
          <p:cNvSpPr>
            <a:spLocks noChangeArrowheads="1"/>
          </p:cNvSpPr>
          <p:nvPr/>
        </p:nvSpPr>
        <p:spPr bwMode="auto">
          <a:xfrm>
            <a:off x="4783138" y="90805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3" name="모서리가 둥근 직사각형 23"/>
          <p:cNvSpPr>
            <a:spLocks noChangeArrowheads="1"/>
          </p:cNvSpPr>
          <p:nvPr/>
        </p:nvSpPr>
        <p:spPr bwMode="auto">
          <a:xfrm>
            <a:off x="681038" y="299720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64" name="모서리가 둥근 직사각형 24"/>
          <p:cNvSpPr>
            <a:spLocks noChangeArrowheads="1"/>
          </p:cNvSpPr>
          <p:nvPr/>
        </p:nvSpPr>
        <p:spPr bwMode="auto">
          <a:xfrm>
            <a:off x="4783138" y="2997200"/>
            <a:ext cx="5114925" cy="2643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ko-KR" altLang="en-US" sz="1800">
              <a:solidFill>
                <a:srgbClr val="FFFFFF"/>
              </a:solidFill>
              <a:latin typeface="Arial" charset="0"/>
              <a:ea typeface="Malgun Gothic" pitchFamily="34" charset="-127"/>
              <a:sym typeface="Arial" charset="0"/>
            </a:endParaRPr>
          </a:p>
        </p:txBody>
      </p:sp>
      <p:sp>
        <p:nvSpPr>
          <p:cNvPr id="38980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981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982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4857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 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19" name="文本框 10"/>
          <p:cNvSpPr txBox="1">
            <a:spLocks noChangeArrowheads="1"/>
          </p:cNvSpPr>
          <p:nvPr/>
        </p:nvSpPr>
        <p:spPr bwMode="auto">
          <a:xfrm>
            <a:off x="327025" y="388938"/>
            <a:ext cx="4857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三、干净整洁的住宿环境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pic>
        <p:nvPicPr>
          <p:cNvPr id="3074" name="Picture 2" descr="G:\招生视频\留学生公寓\DSC_5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505" y="1060985"/>
            <a:ext cx="3676859" cy="245147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343" y="3759199"/>
            <a:ext cx="3122837" cy="22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393" y="3790723"/>
            <a:ext cx="3099043" cy="224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32875" y="1163183"/>
            <a:ext cx="3086851" cy="486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9315" y="1085397"/>
            <a:ext cx="3255431" cy="244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4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1955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9" name="文本框 10"/>
          <p:cNvSpPr txBox="1">
            <a:spLocks noChangeArrowheads="1"/>
          </p:cNvSpPr>
          <p:nvPr/>
        </p:nvSpPr>
        <p:spPr bwMode="auto">
          <a:xfrm>
            <a:off x="327025" y="388938"/>
            <a:ext cx="4857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四、收费标准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69431"/>
              </p:ext>
            </p:extLst>
          </p:nvPr>
        </p:nvGraphicFramePr>
        <p:xfrm>
          <a:off x="5849254" y="855934"/>
          <a:ext cx="6139546" cy="5327153"/>
        </p:xfrm>
        <a:graphic>
          <a:graphicData uri="http://schemas.openxmlformats.org/drawingml/2006/table">
            <a:tbl>
              <a:tblPr/>
              <a:tblGrid>
                <a:gridCol w="1944917"/>
                <a:gridCol w="4194629"/>
              </a:tblGrid>
              <a:tr h="491575">
                <a:tc row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latin typeface="Times New Roman"/>
                          <a:ea typeface="仿宋"/>
                          <a:cs typeface="Calibri"/>
                        </a:rPr>
                        <a:t>Tuition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>
                          <a:latin typeface="Times New Roman"/>
                          <a:ea typeface="仿宋"/>
                          <a:cs typeface="Calibri"/>
                        </a:rPr>
                        <a:t>Chinese Learning: 10000                      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5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>
                          <a:latin typeface="Times New Roman"/>
                          <a:ea typeface="仿宋"/>
                          <a:cs typeface="Calibri"/>
                        </a:rPr>
                        <a:t>Undergraduate:14000 (Art and Humanity) 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indent="1229995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>
                          <a:latin typeface="Times New Roman"/>
                          <a:ea typeface="仿宋"/>
                          <a:cs typeface="Calibri"/>
                        </a:rPr>
                        <a:t>16000 (Science and Engineering)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5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>
                          <a:latin typeface="Times New Roman"/>
                          <a:ea typeface="仿宋"/>
                          <a:cs typeface="Calibri"/>
                        </a:rPr>
                        <a:t>Graduate:18000 (Art and Humanity)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indent="75692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>
                          <a:latin typeface="Times New Roman"/>
                          <a:ea typeface="仿宋"/>
                          <a:cs typeface="Calibri"/>
                        </a:rPr>
                        <a:t>20000 (Science and Engineering)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95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>
                          <a:latin typeface="Times New Roman"/>
                          <a:ea typeface="仿宋"/>
                          <a:cs typeface="Calibri"/>
                        </a:rPr>
                        <a:t>Accommodation Fee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>
                          <a:latin typeface="Times New Roman"/>
                          <a:ea typeface="仿宋"/>
                          <a:cs typeface="Calibri"/>
                        </a:rPr>
                        <a:t>Twin Room: 2,500 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67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>
                          <a:latin typeface="Times New Roman"/>
                          <a:ea typeface="仿宋"/>
                          <a:cs typeface="Calibri"/>
                        </a:rPr>
                        <a:t>Living Expense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>
                          <a:latin typeface="Times New Roman"/>
                          <a:ea typeface="仿宋"/>
                          <a:cs typeface="Calibri"/>
                        </a:rPr>
                        <a:t>About CNY 1000 per month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718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>
                          <a:latin typeface="Times New Roman"/>
                          <a:ea typeface="仿宋"/>
                          <a:cs typeface="Calibri"/>
                        </a:rPr>
                        <a:t>Insurance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 smtClean="0">
                          <a:latin typeface="Times New Roman"/>
                          <a:ea typeface="仿宋"/>
                          <a:cs typeface="Calibri"/>
                        </a:rPr>
                        <a:t>800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07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00">
                          <a:latin typeface="Times New Roman"/>
                          <a:ea typeface="仿宋"/>
                          <a:cs typeface="Calibri"/>
                        </a:rPr>
                        <a:t>Others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spc="45" dirty="0">
                          <a:latin typeface="Times New Roman"/>
                          <a:ea typeface="仿宋"/>
                          <a:cs typeface="Calibri"/>
                        </a:rPr>
                        <a:t>Health Exam + Residence Permit + Photo: 900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672341"/>
              </p:ext>
            </p:extLst>
          </p:nvPr>
        </p:nvGraphicFramePr>
        <p:xfrm>
          <a:off x="203200" y="1109934"/>
          <a:ext cx="5486400" cy="5000579"/>
        </p:xfrm>
        <a:graphic>
          <a:graphicData uri="http://schemas.openxmlformats.org/drawingml/2006/table">
            <a:tbl>
              <a:tblPr/>
              <a:tblGrid>
                <a:gridCol w="1596571"/>
                <a:gridCol w="3889829"/>
              </a:tblGrid>
              <a:tr h="605670">
                <a:tc row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latin typeface="Calibri"/>
                          <a:ea typeface="仿宋"/>
                          <a:cs typeface="仿宋"/>
                        </a:rPr>
                        <a:t>学费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语言生：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10000</a:t>
                      </a: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元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/</a:t>
                      </a: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学年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                       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5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本科生：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14000</a:t>
                      </a: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元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/</a:t>
                      </a: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学年（文科）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  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indent="80772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spc="45">
                          <a:latin typeface="仿宋"/>
                          <a:ea typeface="宋体"/>
                          <a:cs typeface="仿宋"/>
                        </a:rPr>
                        <a:t>16000</a:t>
                      </a: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元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/</a:t>
                      </a: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学年（理科）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5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研究生：</a:t>
                      </a:r>
                      <a:r>
                        <a:rPr lang="en-US" sz="1500" kern="100" spc="45" dirty="0">
                          <a:latin typeface="Calibri"/>
                          <a:ea typeface="仿宋"/>
                          <a:cs typeface="仿宋"/>
                        </a:rPr>
                        <a:t>18000</a:t>
                      </a: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元</a:t>
                      </a:r>
                      <a:r>
                        <a:rPr lang="en-US" sz="1500" kern="100" spc="45" dirty="0">
                          <a:latin typeface="Calibri"/>
                          <a:ea typeface="仿宋"/>
                          <a:cs typeface="仿宋"/>
                        </a:rPr>
                        <a:t>/</a:t>
                      </a: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学年（文科）</a:t>
                      </a:r>
                      <a:r>
                        <a:rPr lang="en-US" sz="1500" kern="100" spc="45" dirty="0">
                          <a:latin typeface="Calibri"/>
                          <a:ea typeface="仿宋"/>
                          <a:cs typeface="仿宋"/>
                        </a:rPr>
                        <a:t>  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  <a:p>
                      <a:pPr indent="807720"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spc="45" dirty="0">
                          <a:latin typeface="仿宋"/>
                          <a:ea typeface="宋体"/>
                          <a:cs typeface="仿宋"/>
                        </a:rPr>
                        <a:t>20000</a:t>
                      </a: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元</a:t>
                      </a:r>
                      <a:r>
                        <a:rPr lang="en-US" sz="1500" kern="100" spc="45" dirty="0">
                          <a:latin typeface="Calibri"/>
                          <a:ea typeface="仿宋"/>
                          <a:cs typeface="仿宋"/>
                        </a:rPr>
                        <a:t>/</a:t>
                      </a: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学年（理科）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138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b="1" kern="100">
                          <a:latin typeface="Calibri"/>
                          <a:ea typeface="仿宋"/>
                          <a:cs typeface="仿宋"/>
                        </a:rPr>
                        <a:t>住宿费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双人间，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2500</a:t>
                      </a: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元／人／学年 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62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b="1" kern="100">
                          <a:latin typeface="Calibri"/>
                          <a:ea typeface="仿宋"/>
                          <a:cs typeface="仿宋"/>
                        </a:rPr>
                        <a:t>伙食费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每月大约</a:t>
                      </a:r>
                      <a:r>
                        <a:rPr lang="en-US" sz="1500" kern="100" spc="45">
                          <a:latin typeface="Calibri"/>
                          <a:ea typeface="仿宋"/>
                          <a:cs typeface="仿宋"/>
                        </a:rPr>
                        <a:t>1000</a:t>
                      </a:r>
                      <a:r>
                        <a:rPr lang="zh-CN" sz="1500" kern="100" spc="45">
                          <a:latin typeface="Calibri"/>
                          <a:ea typeface="仿宋"/>
                          <a:cs typeface="仿宋"/>
                        </a:rPr>
                        <a:t>元人民币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30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b="1" kern="100">
                          <a:latin typeface="Calibri"/>
                          <a:ea typeface="仿宋"/>
                          <a:cs typeface="仿宋"/>
                        </a:rPr>
                        <a:t>保险费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spc="45" dirty="0" smtClean="0">
                          <a:latin typeface="仿宋"/>
                          <a:ea typeface="宋体"/>
                          <a:cs typeface="仿宋"/>
                        </a:rPr>
                        <a:t>800</a:t>
                      </a:r>
                      <a:r>
                        <a:rPr lang="zh-CN" sz="1500" kern="100" spc="45" dirty="0" smtClean="0">
                          <a:latin typeface="Calibri"/>
                          <a:ea typeface="仿宋"/>
                          <a:cs typeface="仿宋"/>
                        </a:rPr>
                        <a:t>元</a:t>
                      </a:r>
                      <a:r>
                        <a:rPr lang="en-US" sz="1500" kern="100" spc="45" dirty="0">
                          <a:latin typeface="Calibri"/>
                          <a:ea typeface="仿宋"/>
                          <a:cs typeface="仿宋"/>
                        </a:rPr>
                        <a:t>/</a:t>
                      </a: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学年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817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b="1" kern="100">
                          <a:latin typeface="Calibri"/>
                          <a:ea typeface="仿宋"/>
                          <a:cs typeface="仿宋"/>
                        </a:rPr>
                        <a:t>其它费用</a:t>
                      </a:r>
                      <a:endParaRPr lang="zh-CN" sz="105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体检</a:t>
                      </a:r>
                      <a:r>
                        <a:rPr lang="en-US" sz="1500" kern="100" spc="45" dirty="0">
                          <a:latin typeface="Calibri"/>
                          <a:ea typeface="仿宋"/>
                          <a:cs typeface="仿宋"/>
                        </a:rPr>
                        <a:t>+</a:t>
                      </a: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居留许可</a:t>
                      </a:r>
                      <a:r>
                        <a:rPr lang="en-US" sz="1500" kern="100" spc="45" dirty="0">
                          <a:latin typeface="Calibri"/>
                          <a:ea typeface="仿宋"/>
                          <a:cs typeface="仿宋"/>
                        </a:rPr>
                        <a:t>+</a:t>
                      </a: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照相</a:t>
                      </a:r>
                      <a:r>
                        <a:rPr lang="en-US" sz="1500" kern="100" spc="45" dirty="0">
                          <a:latin typeface="Calibri"/>
                          <a:ea typeface="仿宋"/>
                          <a:cs typeface="仿宋"/>
                        </a:rPr>
                        <a:t>=900</a:t>
                      </a:r>
                      <a:r>
                        <a:rPr lang="zh-CN" sz="1500" kern="100" spc="45" dirty="0">
                          <a:latin typeface="Calibri"/>
                          <a:ea typeface="仿宋"/>
                          <a:cs typeface="仿宋"/>
                        </a:rPr>
                        <a:t>元人民币</a:t>
                      </a:r>
                      <a:endParaRPr lang="zh-CN" sz="105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6388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4400" b="1">
                <a:solidFill>
                  <a:srgbClr val="1C4885"/>
                </a:solidFill>
                <a:latin typeface="微软雅黑" pitchFamily="34" charset="-122"/>
              </a:rPr>
              <a:t>4</a:t>
            </a:r>
            <a:endParaRPr lang="zh-CN" altLang="en-US" sz="34400" b="1">
              <a:solidFill>
                <a:srgbClr val="1C4885"/>
              </a:solidFill>
              <a:latin typeface="微软雅黑" pitchFamily="34" charset="-122"/>
            </a:endParaRPr>
          </a:p>
        </p:txBody>
      </p:sp>
      <p:grpSp>
        <p:nvGrpSpPr>
          <p:cNvPr id="16390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16393" name="图片 14"/>
            <p:cNvPicPr>
              <a:picLocks noChangeAspect="1" noChangeArrowheads="1"/>
            </p:cNvPicPr>
            <p:nvPr/>
          </p:nvPicPr>
          <p:blipFill>
            <a:blip r:embed="rId3" cstate="print"/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4" name="图片 15"/>
            <p:cNvPicPr>
              <a:picLocks noChangeAspect="1" noChangeArrowheads="1"/>
            </p:cNvPicPr>
            <p:nvPr/>
          </p:nvPicPr>
          <p:blipFill>
            <a:blip r:embed="rId3" cstate="print"/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2" name="文本框 17"/>
          <p:cNvSpPr>
            <a:spLocks/>
          </p:cNvSpPr>
          <p:nvPr/>
        </p:nvSpPr>
        <p:spPr bwMode="auto">
          <a:xfrm>
            <a:off x="168275" y="4889500"/>
            <a:ext cx="2484438" cy="928688"/>
          </a:xfrm>
          <a:custGeom>
            <a:avLst/>
            <a:gdLst>
              <a:gd name="T0" fmla="*/ 0 w 2484854"/>
              <a:gd name="T1" fmla="*/ 0 h 929514"/>
              <a:gd name="T2" fmla="*/ 2483190 w 2484854"/>
              <a:gd name="T3" fmla="*/ 0 h 929514"/>
              <a:gd name="T4" fmla="*/ 2483190 w 2484854"/>
              <a:gd name="T5" fmla="*/ 207229 h 929514"/>
              <a:gd name="T6" fmla="*/ 2082124 w 2484854"/>
              <a:gd name="T7" fmla="*/ 207229 h 929514"/>
              <a:gd name="T8" fmla="*/ 2082124 w 2484854"/>
              <a:gd name="T9" fmla="*/ 926214 h 929514"/>
              <a:gd name="T10" fmla="*/ 1452795 w 2484854"/>
              <a:gd name="T11" fmla="*/ 926214 h 929514"/>
              <a:gd name="T12" fmla="*/ 1452795 w 2484854"/>
              <a:gd name="T13" fmla="*/ 207229 h 929514"/>
              <a:gd name="T14" fmla="*/ 0 w 2484854"/>
              <a:gd name="T15" fmla="*/ 207229 h 929514"/>
              <a:gd name="T16" fmla="*/ 0 w 2484854"/>
              <a:gd name="T17" fmla="*/ 0 h 9295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84854"/>
              <a:gd name="T28" fmla="*/ 0 h 929514"/>
              <a:gd name="T29" fmla="*/ 2484854 w 2484854"/>
              <a:gd name="T30" fmla="*/ 929514 h 9295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84854" h="929514">
                <a:moveTo>
                  <a:pt x="0" y="0"/>
                </a:moveTo>
                <a:lnTo>
                  <a:pt x="2484854" y="0"/>
                </a:lnTo>
                <a:lnTo>
                  <a:pt x="2484854" y="207967"/>
                </a:lnTo>
                <a:lnTo>
                  <a:pt x="2083520" y="207967"/>
                </a:lnTo>
                <a:lnTo>
                  <a:pt x="2083520" y="929514"/>
                </a:lnTo>
                <a:lnTo>
                  <a:pt x="1453767" y="929514"/>
                </a:lnTo>
                <a:lnTo>
                  <a:pt x="1453767" y="207967"/>
                </a:lnTo>
                <a:lnTo>
                  <a:pt x="0" y="2079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8" name="文本框 12"/>
          <p:cNvSpPr txBox="1">
            <a:spLocks noChangeArrowheads="1"/>
          </p:cNvSpPr>
          <p:nvPr/>
        </p:nvSpPr>
        <p:spPr bwMode="auto">
          <a:xfrm>
            <a:off x="2863850" y="3211513"/>
            <a:ext cx="67151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 smtClean="0">
                <a:solidFill>
                  <a:srgbClr val="1C4885"/>
                </a:solidFill>
              </a:rPr>
              <a:t>对待留学生像对自己的孩子一样</a:t>
            </a:r>
            <a:endParaRPr lang="en-US" altLang="zh-CN" sz="3600" b="1" dirty="0" smtClean="0">
              <a:solidFill>
                <a:srgbClr val="1C4885"/>
              </a:solidFill>
            </a:endParaRPr>
          </a:p>
          <a:p>
            <a:r>
              <a:rPr lang="en-US" altLang="zh-CN" sz="3600" b="1" dirty="0">
                <a:solidFill>
                  <a:srgbClr val="1C4885"/>
                </a:solidFill>
              </a:rPr>
              <a:t>We treat the international students like our own children</a:t>
            </a:r>
          </a:p>
          <a:p>
            <a:endParaRPr lang="zh-CN" altLang="en-US" sz="3600" b="1" dirty="0">
              <a:solidFill>
                <a:srgbClr val="1C488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230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7097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一、免费的接送机服务，让你一到长春就像回家一样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8238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085" y="1226807"/>
            <a:ext cx="4388757" cy="247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321" y="1291771"/>
            <a:ext cx="4324922" cy="243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057" y="3831770"/>
            <a:ext cx="5965371" cy="267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本框 26"/>
          <p:cNvSpPr txBox="1">
            <a:spLocks noChangeArrowheads="1"/>
          </p:cNvSpPr>
          <p:nvPr/>
        </p:nvSpPr>
        <p:spPr bwMode="auto">
          <a:xfrm>
            <a:off x="7470095" y="4040414"/>
            <a:ext cx="3386137" cy="234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dirty="0" smtClean="0">
                <a:latin typeface="微软雅黑" pitchFamily="34" charset="-122"/>
              </a:rPr>
              <a:t>无论是机场还是火车站</a:t>
            </a:r>
            <a:endParaRPr lang="en-US" altLang="zh-CN" dirty="0" smtClean="0">
              <a:latin typeface="微软雅黑" pitchFamily="34" charset="-122"/>
            </a:endParaRP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dirty="0" smtClean="0">
                <a:latin typeface="微软雅黑" pitchFamily="34" charset="-122"/>
              </a:rPr>
              <a:t>无论是白天还是黑夜</a:t>
            </a:r>
            <a:endParaRPr lang="en-US" altLang="zh-CN" dirty="0" smtClean="0">
              <a:latin typeface="微软雅黑" pitchFamily="34" charset="-122"/>
            </a:endParaRP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dirty="0" smtClean="0">
                <a:latin typeface="微软雅黑" pitchFamily="34" charset="-122"/>
              </a:rPr>
              <a:t>无论是刮风还是下雨</a:t>
            </a:r>
            <a:endParaRPr lang="en-US" altLang="zh-CN" dirty="0" smtClean="0">
              <a:latin typeface="微软雅黑" pitchFamily="34" charset="-122"/>
            </a:endParaRP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dirty="0" smtClean="0">
                <a:latin typeface="微软雅黑" pitchFamily="34" charset="-122"/>
              </a:rPr>
              <a:t>我们都会在第一时间</a:t>
            </a:r>
            <a:endParaRPr lang="en-US" altLang="zh-CN" dirty="0" smtClean="0">
              <a:latin typeface="微软雅黑" pitchFamily="34" charset="-122"/>
            </a:endParaRPr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zh-CN" altLang="en-US" dirty="0" smtClean="0">
                <a:latin typeface="微软雅黑" pitchFamily="34" charset="-122"/>
              </a:rPr>
              <a:t>接你回家</a:t>
            </a:r>
            <a:r>
              <a:rPr lang="en-US" altLang="zh-CN" dirty="0" smtClean="0">
                <a:latin typeface="微软雅黑" pitchFamily="34" charset="-122"/>
              </a:rPr>
              <a:t>……</a:t>
            </a:r>
            <a:endParaRPr lang="en-US" dirty="0">
              <a:latin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749"/>
          <p:cNvCxnSpPr>
            <a:cxnSpLocks noChangeShapeType="1"/>
            <a:endCxn id="18" idx="0"/>
          </p:cNvCxnSpPr>
          <p:nvPr/>
        </p:nvCxnSpPr>
        <p:spPr bwMode="auto">
          <a:xfrm>
            <a:off x="2703966" y="2084842"/>
            <a:ext cx="3279775" cy="117792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3" name="Connector 758"/>
          <p:cNvCxnSpPr>
            <a:cxnSpLocks noChangeShapeType="1"/>
            <a:stCxn id="18" idx="0"/>
          </p:cNvCxnSpPr>
          <p:nvPr/>
        </p:nvCxnSpPr>
        <p:spPr bwMode="auto">
          <a:xfrm flipH="1">
            <a:off x="4577216" y="3262767"/>
            <a:ext cx="1406525" cy="100012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4" name="Connector 759"/>
          <p:cNvCxnSpPr>
            <a:cxnSpLocks noChangeShapeType="1"/>
            <a:stCxn id="18" idx="0"/>
          </p:cNvCxnSpPr>
          <p:nvPr/>
        </p:nvCxnSpPr>
        <p:spPr bwMode="auto">
          <a:xfrm flipH="1">
            <a:off x="3100841" y="3262767"/>
            <a:ext cx="2882900" cy="72390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5" name="Connector 760"/>
          <p:cNvCxnSpPr>
            <a:cxnSpLocks noChangeShapeType="1"/>
            <a:endCxn id="18" idx="0"/>
          </p:cNvCxnSpPr>
          <p:nvPr/>
        </p:nvCxnSpPr>
        <p:spPr bwMode="auto">
          <a:xfrm>
            <a:off x="3586616" y="2967492"/>
            <a:ext cx="2397125" cy="29527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sp>
        <p:nvSpPr>
          <p:cNvPr id="6" name="Oval 43"/>
          <p:cNvSpPr>
            <a:spLocks noChangeArrowheads="1"/>
          </p:cNvSpPr>
          <p:nvPr/>
        </p:nvSpPr>
        <p:spPr bwMode="auto">
          <a:xfrm>
            <a:off x="1801813" y="3560763"/>
            <a:ext cx="1384300" cy="1384300"/>
          </a:xfrm>
          <a:prstGeom prst="ellipse">
            <a:avLst/>
          </a:prstGeom>
          <a:solidFill>
            <a:srgbClr val="FF99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？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7" name="Oval 51"/>
          <p:cNvSpPr>
            <a:spLocks noChangeArrowheads="1"/>
          </p:cNvSpPr>
          <p:nvPr/>
        </p:nvSpPr>
        <p:spPr bwMode="auto">
          <a:xfrm>
            <a:off x="4100513" y="3763963"/>
            <a:ext cx="1181100" cy="1193800"/>
          </a:xfrm>
          <a:prstGeom prst="ellipse">
            <a:avLst/>
          </a:prstGeom>
          <a:solidFill>
            <a:srgbClr val="8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韩国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8" name="Oval 56"/>
          <p:cNvSpPr>
            <a:spLocks noChangeArrowheads="1"/>
          </p:cNvSpPr>
          <p:nvPr/>
        </p:nvSpPr>
        <p:spPr bwMode="auto">
          <a:xfrm>
            <a:off x="1878013" y="1363663"/>
            <a:ext cx="1181100" cy="11811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巴基斯坦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9" name="Oval 59"/>
          <p:cNvSpPr>
            <a:spLocks noChangeArrowheads="1"/>
          </p:cNvSpPr>
          <p:nvPr/>
        </p:nvSpPr>
        <p:spPr bwMode="auto">
          <a:xfrm>
            <a:off x="3155950" y="2541588"/>
            <a:ext cx="1023938" cy="1035050"/>
          </a:xfrm>
          <a:prstGeom prst="ellipse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孟加拉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cxnSp>
        <p:nvCxnSpPr>
          <p:cNvPr id="10" name="Connector 754"/>
          <p:cNvCxnSpPr>
            <a:cxnSpLocks noChangeShapeType="1"/>
            <a:stCxn id="26" idx="3"/>
          </p:cNvCxnSpPr>
          <p:nvPr/>
        </p:nvCxnSpPr>
        <p:spPr bwMode="auto">
          <a:xfrm flipH="1">
            <a:off x="6600825" y="2905125"/>
            <a:ext cx="3467100" cy="427038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11" name="Connector 750"/>
          <p:cNvCxnSpPr>
            <a:cxnSpLocks noChangeShapeType="1"/>
            <a:endCxn id="18" idx="0"/>
          </p:cNvCxnSpPr>
          <p:nvPr/>
        </p:nvCxnSpPr>
        <p:spPr bwMode="auto">
          <a:xfrm>
            <a:off x="4866141" y="2202317"/>
            <a:ext cx="1117600" cy="106045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12" name="Connector 752"/>
          <p:cNvCxnSpPr>
            <a:cxnSpLocks noChangeShapeType="1"/>
            <a:endCxn id="18" idx="0"/>
          </p:cNvCxnSpPr>
          <p:nvPr/>
        </p:nvCxnSpPr>
        <p:spPr bwMode="auto">
          <a:xfrm flipH="1">
            <a:off x="5983741" y="2332492"/>
            <a:ext cx="1425575" cy="93027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13" name="Connector 753"/>
          <p:cNvCxnSpPr>
            <a:cxnSpLocks noChangeShapeType="1"/>
            <a:stCxn id="18" idx="0"/>
          </p:cNvCxnSpPr>
          <p:nvPr/>
        </p:nvCxnSpPr>
        <p:spPr bwMode="auto">
          <a:xfrm>
            <a:off x="5983741" y="3262767"/>
            <a:ext cx="2397125" cy="20002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14" name="Connector 754"/>
          <p:cNvCxnSpPr>
            <a:cxnSpLocks noChangeShapeType="1"/>
            <a:endCxn id="18" idx="0"/>
          </p:cNvCxnSpPr>
          <p:nvPr/>
        </p:nvCxnSpPr>
        <p:spPr bwMode="auto">
          <a:xfrm flipH="1">
            <a:off x="5983741" y="2481717"/>
            <a:ext cx="2838450" cy="78105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15" name="Connector 755"/>
          <p:cNvCxnSpPr>
            <a:cxnSpLocks noChangeShapeType="1"/>
            <a:stCxn id="18" idx="0"/>
          </p:cNvCxnSpPr>
          <p:nvPr/>
        </p:nvCxnSpPr>
        <p:spPr bwMode="auto">
          <a:xfrm>
            <a:off x="5983741" y="3262767"/>
            <a:ext cx="3559175" cy="63817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16" name="Connector 756"/>
          <p:cNvCxnSpPr>
            <a:cxnSpLocks noChangeShapeType="1"/>
            <a:stCxn id="18" idx="0"/>
          </p:cNvCxnSpPr>
          <p:nvPr/>
        </p:nvCxnSpPr>
        <p:spPr bwMode="auto">
          <a:xfrm>
            <a:off x="5983741" y="3262767"/>
            <a:ext cx="1143000" cy="113030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cxnSp>
        <p:nvCxnSpPr>
          <p:cNvPr id="17" name="Connector 757"/>
          <p:cNvCxnSpPr>
            <a:cxnSpLocks noChangeShapeType="1"/>
          </p:cNvCxnSpPr>
          <p:nvPr/>
        </p:nvCxnSpPr>
        <p:spPr bwMode="auto">
          <a:xfrm flipH="1">
            <a:off x="5938838" y="3335338"/>
            <a:ext cx="0" cy="151765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</p:spPr>
      </p:cxnSp>
      <p:sp>
        <p:nvSpPr>
          <p:cNvPr id="18" name="Shape 761"/>
          <p:cNvSpPr>
            <a:spLocks/>
          </p:cNvSpPr>
          <p:nvPr/>
        </p:nvSpPr>
        <p:spPr bwMode="auto">
          <a:xfrm>
            <a:off x="5272541" y="2551567"/>
            <a:ext cx="1422400" cy="142240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679"/>
              <a:gd name="T16" fmla="*/ 0 h 19679"/>
              <a:gd name="T17" fmla="*/ 19679 w 19679"/>
              <a:gd name="T18" fmla="*/ 19679 h 196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      一家人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Shape 772"/>
          <p:cNvSpPr>
            <a:spLocks/>
          </p:cNvSpPr>
          <p:nvPr/>
        </p:nvSpPr>
        <p:spPr bwMode="auto">
          <a:xfrm>
            <a:off x="5675313" y="4573588"/>
            <a:ext cx="558800" cy="558800"/>
          </a:xfrm>
          <a:custGeom>
            <a:avLst/>
            <a:gdLst>
              <a:gd name="T0" fmla="*/ 2147483647 w 19679"/>
              <a:gd name="T1" fmla="*/ 1873740417 h 19679"/>
              <a:gd name="T2" fmla="*/ 2147483647 w 19679"/>
              <a:gd name="T3" fmla="*/ 2147483647 h 19679"/>
              <a:gd name="T4" fmla="*/ 1873740417 w 19679"/>
              <a:gd name="T5" fmla="*/ 2147483647 h 19679"/>
              <a:gd name="T6" fmla="*/ 1873740417 w 19679"/>
              <a:gd name="T7" fmla="*/ 1873740417 h 19679"/>
              <a:gd name="T8" fmla="*/ 2147483647 w 19679"/>
              <a:gd name="T9" fmla="*/ 187374041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679"/>
              <a:gd name="T16" fmla="*/ 0 h 19679"/>
              <a:gd name="T17" fmla="*/ 19679 w 19679"/>
              <a:gd name="T18" fmla="*/ 19679 h 196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" name="Shape 773"/>
          <p:cNvSpPr>
            <a:spLocks/>
          </p:cNvSpPr>
          <p:nvPr/>
        </p:nvSpPr>
        <p:spPr bwMode="auto">
          <a:xfrm>
            <a:off x="5675313" y="1716088"/>
            <a:ext cx="558800" cy="558800"/>
          </a:xfrm>
          <a:custGeom>
            <a:avLst/>
            <a:gdLst>
              <a:gd name="T0" fmla="*/ 2147483647 w 19679"/>
              <a:gd name="T1" fmla="*/ 1873740417 h 19679"/>
              <a:gd name="T2" fmla="*/ 2147483647 w 19679"/>
              <a:gd name="T3" fmla="*/ 2147483647 h 19679"/>
              <a:gd name="T4" fmla="*/ 1873740417 w 19679"/>
              <a:gd name="T5" fmla="*/ 2147483647 h 19679"/>
              <a:gd name="T6" fmla="*/ 1873740417 w 19679"/>
              <a:gd name="T7" fmla="*/ 1873740417 h 19679"/>
              <a:gd name="T8" fmla="*/ 2147483647 w 19679"/>
              <a:gd name="T9" fmla="*/ 187374041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679"/>
              <a:gd name="T16" fmla="*/ 0 h 19679"/>
              <a:gd name="T17" fmla="*/ 19679 w 19679"/>
              <a:gd name="T18" fmla="*/ 19679 h 196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1" name="Shape 784"/>
          <p:cNvSpPr>
            <a:spLocks noChangeArrowheads="1"/>
          </p:cNvSpPr>
          <p:nvPr/>
        </p:nvSpPr>
        <p:spPr bwMode="auto">
          <a:xfrm>
            <a:off x="5484813" y="4768850"/>
            <a:ext cx="9525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12750">
              <a:buFont typeface="Arial" charset="0"/>
              <a:buNone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itchFamily="34" charset="-122"/>
                <a:sym typeface="Arial" charset="0"/>
              </a:rPr>
              <a:t>——</a:t>
            </a:r>
            <a:endParaRPr lang="zh-CN" altLang="en-US" sz="1200" dirty="0">
              <a:solidFill>
                <a:srgbClr val="FFFFFF"/>
              </a:solidFill>
              <a:latin typeface="微软雅黑" pitchFamily="34" charset="-122"/>
              <a:sym typeface="Arial" charset="0"/>
            </a:endParaRPr>
          </a:p>
        </p:txBody>
      </p:sp>
      <p:sp>
        <p:nvSpPr>
          <p:cNvPr id="22" name="Oval 50"/>
          <p:cNvSpPr>
            <a:spLocks noChangeArrowheads="1"/>
          </p:cNvSpPr>
          <p:nvPr/>
        </p:nvSpPr>
        <p:spPr bwMode="auto">
          <a:xfrm>
            <a:off x="6996113" y="1338263"/>
            <a:ext cx="1270000" cy="1295400"/>
          </a:xfrm>
          <a:prstGeom prst="ellipse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俄罗斯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3" name="Oval 52"/>
          <p:cNvSpPr>
            <a:spLocks noChangeArrowheads="1"/>
          </p:cNvSpPr>
          <p:nvPr/>
        </p:nvSpPr>
        <p:spPr bwMode="auto">
          <a:xfrm>
            <a:off x="6691313" y="4056063"/>
            <a:ext cx="1384300" cy="1384300"/>
          </a:xfrm>
          <a:prstGeom prst="ellipse">
            <a:avLst/>
          </a:prstGeom>
          <a:solidFill>
            <a:srgbClr val="99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摩洛哥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4" name="Oval 58"/>
          <p:cNvSpPr>
            <a:spLocks noChangeArrowheads="1"/>
          </p:cNvSpPr>
          <p:nvPr/>
        </p:nvSpPr>
        <p:spPr bwMode="auto">
          <a:xfrm>
            <a:off x="7935913" y="2938463"/>
            <a:ext cx="1106487" cy="1117600"/>
          </a:xfrm>
          <a:prstGeom prst="ellipse">
            <a:avLst/>
          </a:prstGeom>
          <a:solidFill>
            <a:srgbClr val="CC99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乌克兰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5" name="Shape 784"/>
          <p:cNvSpPr>
            <a:spLocks noChangeArrowheads="1"/>
          </p:cNvSpPr>
          <p:nvPr/>
        </p:nvSpPr>
        <p:spPr bwMode="auto">
          <a:xfrm>
            <a:off x="5483225" y="1893888"/>
            <a:ext cx="952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12750">
              <a:buFont typeface="Arial" charset="0"/>
              <a:buNone/>
            </a:pPr>
            <a:r>
              <a:rPr lang="en-US" altLang="zh-CN" sz="1100" dirty="0" smtClean="0">
                <a:solidFill>
                  <a:srgbClr val="FFFFFF"/>
                </a:solidFill>
                <a:latin typeface="微软雅黑" pitchFamily="34" charset="-122"/>
                <a:sym typeface="Arial" charset="0"/>
              </a:rPr>
              <a:t>……</a:t>
            </a:r>
            <a:endParaRPr lang="zh-CN" altLang="en-US" sz="1100" dirty="0">
              <a:solidFill>
                <a:srgbClr val="FFFFFF"/>
              </a:solidFill>
              <a:latin typeface="微软雅黑" pitchFamily="34" charset="-122"/>
              <a:sym typeface="Arial" charset="0"/>
            </a:endParaRPr>
          </a:p>
        </p:txBody>
      </p:sp>
      <p:sp>
        <p:nvSpPr>
          <p:cNvPr id="26" name="Oval 62"/>
          <p:cNvSpPr>
            <a:spLocks noChangeArrowheads="1"/>
          </p:cNvSpPr>
          <p:nvPr/>
        </p:nvSpPr>
        <p:spPr bwMode="auto">
          <a:xfrm>
            <a:off x="9879013" y="1790700"/>
            <a:ext cx="1293812" cy="1306513"/>
          </a:xfrm>
          <a:prstGeom prst="ellipse">
            <a:avLst/>
          </a:prstGeom>
          <a:solidFill>
            <a:srgbClr val="CC99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阿根廷</a:t>
            </a:r>
            <a:endParaRPr lang="en-US" altLang="zh-CN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7" name="Oval 60"/>
          <p:cNvSpPr>
            <a:spLocks noChangeArrowheads="1"/>
          </p:cNvSpPr>
          <p:nvPr/>
        </p:nvSpPr>
        <p:spPr bwMode="auto">
          <a:xfrm>
            <a:off x="8697913" y="2005013"/>
            <a:ext cx="793750" cy="801687"/>
          </a:xfrm>
          <a:prstGeom prst="ellipse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智利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8" name="Oval 53"/>
          <p:cNvSpPr>
            <a:spLocks noChangeArrowheads="1"/>
          </p:cNvSpPr>
          <p:nvPr/>
        </p:nvSpPr>
        <p:spPr bwMode="auto">
          <a:xfrm>
            <a:off x="9402763" y="3517900"/>
            <a:ext cx="1257300" cy="12573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布隆迪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29" name="Oval 57"/>
          <p:cNvSpPr>
            <a:spLocks noChangeArrowheads="1"/>
          </p:cNvSpPr>
          <p:nvPr/>
        </p:nvSpPr>
        <p:spPr bwMode="auto">
          <a:xfrm>
            <a:off x="3892550" y="1022350"/>
            <a:ext cx="1512888" cy="1512888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</a:rPr>
              <a:t>塔吉克斯坦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30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7909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二、包容互爱的留学生院是一个平等、和睦的大家庭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31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2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230" name="文本框 10"/>
          <p:cNvSpPr txBox="1">
            <a:spLocks noChangeArrowheads="1"/>
          </p:cNvSpPr>
          <p:nvPr/>
        </p:nvSpPr>
        <p:spPr bwMode="auto">
          <a:xfrm>
            <a:off x="174624" y="220663"/>
            <a:ext cx="854846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三、我们在一起，体验中国文化，欣赏美丽风光，一起迎接新年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8238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43" y="802367"/>
            <a:ext cx="3396343" cy="254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312" y="816428"/>
            <a:ext cx="3761015" cy="250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715" y="3487056"/>
            <a:ext cx="3933372" cy="311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3665" y="3475566"/>
            <a:ext cx="4702629" cy="313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7522" y="827315"/>
            <a:ext cx="3683908" cy="24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6766" y="3450319"/>
            <a:ext cx="2971504" cy="31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5948" y="624114"/>
            <a:ext cx="3578225" cy="60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115" y="638629"/>
            <a:ext cx="2946399" cy="599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250" y="595086"/>
            <a:ext cx="2946399" cy="598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10"/>
          <p:cNvSpPr txBox="1">
            <a:spLocks noChangeArrowheads="1"/>
          </p:cNvSpPr>
          <p:nvPr/>
        </p:nvSpPr>
        <p:spPr bwMode="auto">
          <a:xfrm>
            <a:off x="174624" y="220663"/>
            <a:ext cx="854846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四、这里就是我们第二个家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0964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4400" b="1" dirty="0">
                <a:solidFill>
                  <a:srgbClr val="1C4885"/>
                </a:solidFill>
                <a:latin typeface="微软雅黑" pitchFamily="34" charset="-122"/>
              </a:rPr>
              <a:t>5</a:t>
            </a:r>
            <a:endParaRPr lang="zh-CN" altLang="en-US" sz="344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grpSp>
        <p:nvGrpSpPr>
          <p:cNvPr id="40966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40967" name="图片 14"/>
            <p:cNvPicPr>
              <a:picLocks noChangeAspect="1" noChangeArrowheads="1"/>
            </p:cNvPicPr>
            <p:nvPr/>
          </p:nvPicPr>
          <p:blipFill>
            <a:blip r:embed="rId3" cstate="print"/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8" name="图片 15"/>
            <p:cNvPicPr>
              <a:picLocks noChangeAspect="1" noChangeArrowheads="1"/>
            </p:cNvPicPr>
            <p:nvPr/>
          </p:nvPicPr>
          <p:blipFill>
            <a:blip r:embed="rId3" cstate="print"/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70" name="文本框 19"/>
          <p:cNvSpPr>
            <a:spLocks/>
          </p:cNvSpPr>
          <p:nvPr/>
        </p:nvSpPr>
        <p:spPr bwMode="auto">
          <a:xfrm>
            <a:off x="465138" y="4889500"/>
            <a:ext cx="2039937" cy="985838"/>
          </a:xfrm>
          <a:custGeom>
            <a:avLst/>
            <a:gdLst>
              <a:gd name="T0" fmla="*/ 1343593 w 2039375"/>
              <a:gd name="T1" fmla="*/ 0 h 987152"/>
              <a:gd name="T2" fmla="*/ 2041623 w 2039375"/>
              <a:gd name="T3" fmla="*/ 0 h 987152"/>
              <a:gd name="T4" fmla="*/ 2032189 w 2039375"/>
              <a:gd name="T5" fmla="*/ 106598 h 987152"/>
              <a:gd name="T6" fmla="*/ 1708618 w 2039375"/>
              <a:gd name="T7" fmla="*/ 679321 h 987152"/>
              <a:gd name="T8" fmla="*/ 790731 w 2039375"/>
              <a:gd name="T9" fmla="*/ 981906 h 987152"/>
              <a:gd name="T10" fmla="*/ 0 w 2039375"/>
              <a:gd name="T11" fmla="*/ 839638 h 987152"/>
              <a:gd name="T12" fmla="*/ 0 w 2039375"/>
              <a:gd name="T13" fmla="*/ 245083 h 987152"/>
              <a:gd name="T14" fmla="*/ 718069 w 2039375"/>
              <a:gd name="T15" fmla="*/ 455302 h 987152"/>
              <a:gd name="T16" fmla="*/ 1179684 w 2039375"/>
              <a:gd name="T17" fmla="*/ 313033 h 987152"/>
              <a:gd name="T18" fmla="*/ 1339966 w 2039375"/>
              <a:gd name="T19" fmla="*/ 39910 h 987152"/>
              <a:gd name="T20" fmla="*/ 1343593 w 2039375"/>
              <a:gd name="T21" fmla="*/ 0 h 9871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39375"/>
              <a:gd name="T34" fmla="*/ 0 h 987152"/>
              <a:gd name="T35" fmla="*/ 2039375 w 2039375"/>
              <a:gd name="T36" fmla="*/ 987152 h 9871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39375" h="987152">
                <a:moveTo>
                  <a:pt x="1342113" y="0"/>
                </a:moveTo>
                <a:lnTo>
                  <a:pt x="2039375" y="0"/>
                </a:lnTo>
                <a:lnTo>
                  <a:pt x="2029950" y="107167"/>
                </a:lnTo>
                <a:cubicBezTo>
                  <a:pt x="1986855" y="338921"/>
                  <a:pt x="1879117" y="530849"/>
                  <a:pt x="1706735" y="682950"/>
                </a:cubicBezTo>
                <a:cubicBezTo>
                  <a:pt x="1476894" y="885752"/>
                  <a:pt x="1171268" y="987152"/>
                  <a:pt x="789859" y="987152"/>
                </a:cubicBezTo>
                <a:cubicBezTo>
                  <a:pt x="471069" y="987152"/>
                  <a:pt x="207783" y="939476"/>
                  <a:pt x="0" y="844124"/>
                </a:cubicBezTo>
                <a:lnTo>
                  <a:pt x="0" y="246393"/>
                </a:lnTo>
                <a:cubicBezTo>
                  <a:pt x="229130" y="387287"/>
                  <a:pt x="468222" y="457734"/>
                  <a:pt x="717277" y="457734"/>
                </a:cubicBezTo>
                <a:cubicBezTo>
                  <a:pt x="910828" y="457734"/>
                  <a:pt x="1064530" y="410057"/>
                  <a:pt x="1178384" y="314705"/>
                </a:cubicBezTo>
                <a:cubicBezTo>
                  <a:pt x="1263774" y="243191"/>
                  <a:pt x="1317143" y="151663"/>
                  <a:pt x="1338490" y="40122"/>
                </a:cubicBezTo>
                <a:lnTo>
                  <a:pt x="1342113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71" name="文本框 12"/>
          <p:cNvSpPr txBox="1">
            <a:spLocks noChangeArrowheads="1"/>
          </p:cNvSpPr>
          <p:nvPr/>
        </p:nvSpPr>
        <p:spPr bwMode="auto">
          <a:xfrm>
            <a:off x="2863850" y="3038475"/>
            <a:ext cx="79089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3500" b="1" dirty="0" smtClean="0">
                <a:solidFill>
                  <a:srgbClr val="1C4885"/>
                </a:solidFill>
                <a:latin typeface="微软雅黑" pitchFamily="34" charset="-122"/>
              </a:rPr>
              <a:t>我们提供的奖学金和申请方法</a:t>
            </a:r>
            <a:endParaRPr lang="en-US" altLang="zh-CN" sz="3500" b="1" dirty="0" smtClean="0">
              <a:solidFill>
                <a:srgbClr val="1C4885"/>
              </a:solidFill>
              <a:latin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3500" b="1" dirty="0">
                <a:solidFill>
                  <a:srgbClr val="1C4885"/>
                </a:solidFill>
                <a:latin typeface="微软雅黑" pitchFamily="34" charset="-122"/>
              </a:rPr>
              <a:t>Scholarships and application methods</a:t>
            </a:r>
          </a:p>
          <a:p>
            <a:pPr>
              <a:buFont typeface="Arial" charset="0"/>
              <a:buNone/>
            </a:pPr>
            <a:endParaRPr lang="zh-CN" altLang="en-US" sz="35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09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144" name="文本框 10"/>
          <p:cNvSpPr txBox="1">
            <a:spLocks noChangeArrowheads="1"/>
          </p:cNvSpPr>
          <p:nvPr/>
        </p:nvSpPr>
        <p:spPr bwMode="auto">
          <a:xfrm>
            <a:off x="188913" y="825500"/>
            <a:ext cx="11248344" cy="516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dirty="0" smtClean="0"/>
              <a:t>1. </a:t>
            </a:r>
            <a:r>
              <a:rPr lang="zh-CN" altLang="en-US" dirty="0" smtClean="0"/>
              <a:t>吉林省政府外国留学生奖学金</a:t>
            </a:r>
          </a:p>
          <a:p>
            <a:pPr>
              <a:lnSpc>
                <a:spcPts val="4000"/>
              </a:lnSpc>
            </a:pPr>
            <a:r>
              <a:rPr lang="zh-CN" altLang="en-US" dirty="0" smtClean="0"/>
              <a:t>针对来我校攻读硕士学位的留学生，奖金额度为</a:t>
            </a:r>
            <a:r>
              <a:rPr lang="en-US" altLang="zh-CN" dirty="0" smtClean="0"/>
              <a:t>RMB 30,000</a:t>
            </a:r>
            <a:r>
              <a:rPr lang="zh-CN" altLang="en-US" dirty="0" smtClean="0"/>
              <a:t>元</a:t>
            </a:r>
            <a:r>
              <a:rPr lang="en-US" altLang="zh-CN" dirty="0" smtClean="0"/>
              <a:t>/</a:t>
            </a:r>
            <a:r>
              <a:rPr lang="zh-CN" altLang="en-US" dirty="0" smtClean="0"/>
              <a:t>每年，其中生活费</a:t>
            </a:r>
            <a:r>
              <a:rPr lang="en-US" altLang="zh-CN" dirty="0" smtClean="0"/>
              <a:t>RMB</a:t>
            </a:r>
            <a:r>
              <a:rPr lang="zh-CN" altLang="en-US" dirty="0" smtClean="0"/>
              <a:t> </a:t>
            </a:r>
            <a:r>
              <a:rPr lang="en-US" altLang="zh-CN" dirty="0" smtClean="0"/>
              <a:t>1700</a:t>
            </a:r>
            <a:r>
              <a:rPr lang="zh-CN" altLang="en-US" dirty="0" smtClean="0"/>
              <a:t>元</a:t>
            </a:r>
            <a:r>
              <a:rPr lang="en-US" altLang="zh-CN" dirty="0" smtClean="0"/>
              <a:t>/</a:t>
            </a:r>
            <a:r>
              <a:rPr lang="zh-CN" altLang="en-US" dirty="0" smtClean="0"/>
              <a:t>月。</a:t>
            </a:r>
          </a:p>
          <a:p>
            <a:pPr>
              <a:lnSpc>
                <a:spcPts val="4000"/>
              </a:lnSpc>
            </a:pPr>
            <a:r>
              <a:rPr lang="en-US" altLang="zh-CN" dirty="0" smtClean="0"/>
              <a:t>2. </a:t>
            </a:r>
            <a:r>
              <a:rPr lang="zh-CN" altLang="en-US" dirty="0" smtClean="0"/>
              <a:t>长春工业大学国际学生奖学金</a:t>
            </a:r>
          </a:p>
          <a:p>
            <a:pPr>
              <a:lnSpc>
                <a:spcPts val="4000"/>
              </a:lnSpc>
            </a:pPr>
            <a:r>
              <a:rPr lang="zh-CN" altLang="en-US" dirty="0" smtClean="0"/>
              <a:t>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）新生奖学金：学校为新入学留学生发放新生奖学金。语言生按应交学费的</a:t>
            </a:r>
            <a:r>
              <a:rPr lang="en-US" altLang="zh-CN" dirty="0" smtClean="0"/>
              <a:t>50%</a:t>
            </a:r>
            <a:r>
              <a:rPr lang="zh-CN" altLang="en-US" dirty="0" smtClean="0"/>
              <a:t>比例发放，本科生按应交学费的</a:t>
            </a:r>
            <a:r>
              <a:rPr lang="en-US" altLang="zh-CN" dirty="0" smtClean="0"/>
              <a:t>65%</a:t>
            </a:r>
            <a:r>
              <a:rPr lang="zh-CN" altLang="en-US" dirty="0" smtClean="0"/>
              <a:t>比例发放，研究生按应交学费的</a:t>
            </a:r>
            <a:r>
              <a:rPr lang="en-US" altLang="zh-CN" dirty="0" smtClean="0"/>
              <a:t>70%</a:t>
            </a:r>
            <a:r>
              <a:rPr lang="zh-CN" altLang="en-US" dirty="0" smtClean="0"/>
              <a:t>比例发放。</a:t>
            </a:r>
          </a:p>
          <a:p>
            <a:pPr>
              <a:lnSpc>
                <a:spcPts val="4000"/>
              </a:lnSpc>
            </a:pPr>
            <a:r>
              <a:rPr lang="zh-CN" altLang="en-US" dirty="0" smtClean="0"/>
              <a:t>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）定制班奖学金：凡是被我校录取进入单独成班的学历生都可以享受定制班奖学金。第一年享受新生奖学金，其余学年发放应交学费的</a:t>
            </a:r>
            <a:r>
              <a:rPr lang="en-US" altLang="zh-CN" dirty="0" smtClean="0"/>
              <a:t>50%</a:t>
            </a:r>
            <a:r>
              <a:rPr lang="zh-CN" altLang="en-US" dirty="0" smtClean="0"/>
              <a:t>。</a:t>
            </a:r>
          </a:p>
          <a:p>
            <a:pPr>
              <a:lnSpc>
                <a:spcPts val="4000"/>
              </a:lnSpc>
            </a:pPr>
            <a:r>
              <a:rPr lang="zh-CN" altLang="en-US" dirty="0" smtClean="0"/>
              <a:t>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）优秀学生奖学金：留学生进入专业学习后，学校根据学生在学期间的学习成绩和表现，向各学历层次自费留学生每年发放最多可达</a:t>
            </a:r>
            <a:r>
              <a:rPr lang="en-US" altLang="zh-CN" dirty="0" smtClean="0"/>
              <a:t>8000</a:t>
            </a:r>
            <a:r>
              <a:rPr lang="zh-CN" altLang="en-US" dirty="0" smtClean="0"/>
              <a:t>元优秀学生奖学金。</a:t>
            </a:r>
          </a:p>
          <a:p>
            <a:pPr>
              <a:lnSpc>
                <a:spcPts val="4000"/>
              </a:lnSpc>
            </a:pPr>
            <a:r>
              <a:rPr lang="zh-CN" altLang="en-US" dirty="0" smtClean="0"/>
              <a:t>（</a:t>
            </a:r>
            <a:r>
              <a:rPr lang="en-US" altLang="zh-CN" dirty="0" smtClean="0"/>
              <a:t>4</a:t>
            </a:r>
            <a:r>
              <a:rPr lang="zh-CN" altLang="en-US" dirty="0" smtClean="0"/>
              <a:t>）其它奖励和奖金：竞赛奖、社会工作奖、</a:t>
            </a:r>
            <a:r>
              <a:rPr lang="en-US" altLang="zh-CN" dirty="0" smtClean="0"/>
              <a:t>HSK</a:t>
            </a:r>
            <a:r>
              <a:rPr lang="zh-CN" altLang="en-US" dirty="0" smtClean="0"/>
              <a:t>过级奖、全勤奖等不同形式奖励并颁发奖金。</a:t>
            </a:r>
            <a:endParaRPr lang="zh-CN" altLang="en-US" dirty="0"/>
          </a:p>
        </p:txBody>
      </p:sp>
      <p:sp>
        <p:nvSpPr>
          <p:cNvPr id="27" name="文本框 10"/>
          <p:cNvSpPr txBox="1">
            <a:spLocks noChangeArrowheads="1"/>
          </p:cNvSpPr>
          <p:nvPr/>
        </p:nvSpPr>
        <p:spPr bwMode="auto">
          <a:xfrm>
            <a:off x="348797" y="235177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  <a:latin typeface="微软雅黑" pitchFamily="34" charset="-122"/>
              </a:rPr>
              <a:t>一、奖学金</a:t>
            </a:r>
            <a:endParaRPr lang="zh-CN" altLang="en-US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100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4400" b="1" dirty="0">
                <a:solidFill>
                  <a:srgbClr val="1C4885"/>
                </a:solidFill>
                <a:latin typeface="微软雅黑" pitchFamily="34" charset="-122"/>
              </a:rPr>
              <a:t>1</a:t>
            </a:r>
            <a:endParaRPr lang="zh-CN" altLang="en-US" sz="344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sp>
        <p:nvSpPr>
          <p:cNvPr id="4101" name="文本框 12"/>
          <p:cNvSpPr txBox="1">
            <a:spLocks noChangeArrowheads="1"/>
          </p:cNvSpPr>
          <p:nvPr/>
        </p:nvSpPr>
        <p:spPr bwMode="auto">
          <a:xfrm>
            <a:off x="2232173" y="1568269"/>
            <a:ext cx="736441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3500" b="1" dirty="0" smtClean="0">
                <a:solidFill>
                  <a:srgbClr val="1C4885"/>
                </a:solidFill>
              </a:rPr>
              <a:t>长春是一座富有魅力的城市</a:t>
            </a:r>
            <a:endParaRPr lang="en-US" altLang="zh-CN" sz="3500" b="1" dirty="0" smtClean="0">
              <a:solidFill>
                <a:srgbClr val="1C4885"/>
              </a:solidFill>
            </a:endParaRPr>
          </a:p>
          <a:p>
            <a:pPr>
              <a:buFont typeface="Arial" charset="0"/>
              <a:buNone/>
            </a:pPr>
            <a:r>
              <a:rPr lang="en-US" altLang="zh-CN" sz="3500" b="1" dirty="0">
                <a:solidFill>
                  <a:srgbClr val="1C4885"/>
                </a:solidFill>
              </a:rPr>
              <a:t>Changchun is a charming city</a:t>
            </a:r>
            <a:endParaRPr lang="zh-CN" altLang="en-US" sz="3500" b="1" dirty="0">
              <a:solidFill>
                <a:srgbClr val="1C4885"/>
              </a:solidFill>
            </a:endParaRPr>
          </a:p>
        </p:txBody>
      </p:sp>
      <p:grpSp>
        <p:nvGrpSpPr>
          <p:cNvPr id="4102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4105" name="图片 14"/>
            <p:cNvPicPr>
              <a:picLocks noChangeAspect="1" noChangeArrowheads="1"/>
            </p:cNvPicPr>
            <p:nvPr/>
          </p:nvPicPr>
          <p:blipFill>
            <a:blip r:embed="rId3" cstate="print"/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图片 15"/>
            <p:cNvPicPr>
              <a:picLocks noChangeAspect="1" noChangeArrowheads="1"/>
            </p:cNvPicPr>
            <p:nvPr/>
          </p:nvPicPr>
          <p:blipFill>
            <a:blip r:embed="rId3" cstate="print"/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3" name="矩形 16"/>
          <p:cNvSpPr>
            <a:spLocks noChangeArrowheads="1"/>
          </p:cNvSpPr>
          <p:nvPr/>
        </p:nvSpPr>
        <p:spPr bwMode="auto">
          <a:xfrm>
            <a:off x="2822575" y="4907563"/>
            <a:ext cx="93694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1216025">
              <a:spcBef>
                <a:spcPct val="20000"/>
              </a:spcBef>
              <a:buFont typeface="Arial" charset="0"/>
              <a:buNone/>
            </a:pPr>
            <a:r>
              <a:rPr lang="en-US" altLang="zh-CN" sz="2400" dirty="0" smtClean="0">
                <a:solidFill>
                  <a:schemeClr val="accent3"/>
                </a:solidFill>
              </a:rPr>
              <a:t>Changchun </a:t>
            </a:r>
            <a:r>
              <a:rPr lang="en-US" altLang="zh-CN" sz="2400" dirty="0">
                <a:solidFill>
                  <a:schemeClr val="accent3"/>
                </a:solidFill>
              </a:rPr>
              <a:t>is </a:t>
            </a:r>
            <a:r>
              <a:rPr lang="en-US" altLang="zh-CN" sz="2400" dirty="0" smtClean="0">
                <a:solidFill>
                  <a:schemeClr val="accent3"/>
                </a:solidFill>
              </a:rPr>
              <a:t>one </a:t>
            </a:r>
            <a:r>
              <a:rPr lang="en-US" altLang="zh-CN" sz="2400" dirty="0">
                <a:solidFill>
                  <a:schemeClr val="accent3"/>
                </a:solidFill>
              </a:rPr>
              <a:t>of the capital cities of </a:t>
            </a:r>
            <a:r>
              <a:rPr lang="en-US" altLang="zh-CN" sz="2400" dirty="0" smtClean="0">
                <a:solidFill>
                  <a:schemeClr val="accent3"/>
                </a:solidFill>
              </a:rPr>
              <a:t>China. The city is </a:t>
            </a:r>
            <a:r>
              <a:rPr lang="en-US" altLang="zh-CN" sz="2400" dirty="0">
                <a:solidFill>
                  <a:schemeClr val="accent3"/>
                </a:solidFill>
              </a:rPr>
              <a:t>considered </a:t>
            </a:r>
            <a:r>
              <a:rPr lang="en-US" altLang="zh-CN" sz="2400" dirty="0" smtClean="0">
                <a:solidFill>
                  <a:schemeClr val="accent3"/>
                </a:solidFill>
              </a:rPr>
              <a:t>as </a:t>
            </a:r>
            <a:r>
              <a:rPr lang="en-US" altLang="zh-CN" sz="2400" dirty="0">
                <a:solidFill>
                  <a:schemeClr val="accent3"/>
                </a:solidFill>
              </a:rPr>
              <a:t>the "motor </a:t>
            </a:r>
            <a:r>
              <a:rPr lang="en-US" altLang="zh-CN" sz="2400" dirty="0" smtClean="0">
                <a:solidFill>
                  <a:schemeClr val="accent3"/>
                </a:solidFill>
              </a:rPr>
              <a:t>City“ of China as well as </a:t>
            </a:r>
            <a:r>
              <a:rPr lang="en-US" altLang="zh-CN" sz="2400" dirty="0">
                <a:solidFill>
                  <a:schemeClr val="accent3"/>
                </a:solidFill>
              </a:rPr>
              <a:t>the </a:t>
            </a:r>
            <a:r>
              <a:rPr lang="en-US" altLang="zh-CN" sz="2400" dirty="0" smtClean="0">
                <a:solidFill>
                  <a:schemeClr val="accent3"/>
                </a:solidFill>
              </a:rPr>
              <a:t>cradles </a:t>
            </a:r>
            <a:r>
              <a:rPr lang="en-US" altLang="zh-CN" sz="2400" dirty="0">
                <a:solidFill>
                  <a:schemeClr val="accent3"/>
                </a:solidFill>
              </a:rPr>
              <a:t>of new China's film industry </a:t>
            </a:r>
            <a:r>
              <a:rPr lang="en-US" altLang="zh-CN" sz="2400" dirty="0" smtClean="0">
                <a:solidFill>
                  <a:schemeClr val="accent3"/>
                </a:solidFill>
              </a:rPr>
              <a:t>and China's </a:t>
            </a:r>
            <a:r>
              <a:rPr lang="en-US" altLang="zh-CN" sz="2400" dirty="0">
                <a:solidFill>
                  <a:schemeClr val="accent3"/>
                </a:solidFill>
              </a:rPr>
              <a:t>"</a:t>
            </a:r>
            <a:r>
              <a:rPr lang="en-US" altLang="zh-CN" sz="2400" dirty="0" err="1">
                <a:solidFill>
                  <a:schemeClr val="accent3"/>
                </a:solidFill>
              </a:rPr>
              <a:t>Fuxing</a:t>
            </a:r>
            <a:r>
              <a:rPr lang="en-US" altLang="zh-CN" sz="2400" dirty="0">
                <a:solidFill>
                  <a:schemeClr val="accent3"/>
                </a:solidFill>
              </a:rPr>
              <a:t>" high-speed </a:t>
            </a:r>
            <a:r>
              <a:rPr lang="en-US" altLang="zh-CN" sz="2400" dirty="0" smtClean="0">
                <a:solidFill>
                  <a:schemeClr val="accent3"/>
                </a:solidFill>
              </a:rPr>
              <a:t>railway.  And thus, the </a:t>
            </a:r>
            <a:r>
              <a:rPr lang="en-US" altLang="zh-CN" sz="2400" dirty="0">
                <a:solidFill>
                  <a:schemeClr val="accent3"/>
                </a:solidFill>
              </a:rPr>
              <a:t>city is </a:t>
            </a:r>
            <a:r>
              <a:rPr lang="en-US" altLang="zh-CN" sz="2400" dirty="0" smtClean="0">
                <a:solidFill>
                  <a:schemeClr val="accent3"/>
                </a:solidFill>
              </a:rPr>
              <a:t>hailed as the “Detroit </a:t>
            </a:r>
            <a:r>
              <a:rPr lang="en-US" altLang="zh-CN" sz="2400" dirty="0">
                <a:solidFill>
                  <a:schemeClr val="accent3"/>
                </a:solidFill>
              </a:rPr>
              <a:t>of the East”, “Hollywood of the East”, and “Los </a:t>
            </a:r>
            <a:r>
              <a:rPr lang="en-US" altLang="zh-CN" sz="2400" dirty="0" smtClean="0">
                <a:solidFill>
                  <a:schemeClr val="accent3"/>
                </a:solidFill>
              </a:rPr>
              <a:t>Angeles of the East”.</a:t>
            </a:r>
            <a:endParaRPr lang="en-US" altLang="zh-CN" sz="2400" dirty="0">
              <a:solidFill>
                <a:schemeClr val="accent3"/>
              </a:solidFill>
              <a:latin typeface="微软雅黑" pitchFamily="34" charset="-122"/>
            </a:endParaRPr>
          </a:p>
        </p:txBody>
      </p:sp>
      <p:sp>
        <p:nvSpPr>
          <p:cNvPr id="4104" name="文本框 19"/>
          <p:cNvSpPr>
            <a:spLocks/>
          </p:cNvSpPr>
          <p:nvPr/>
        </p:nvSpPr>
        <p:spPr bwMode="auto">
          <a:xfrm>
            <a:off x="490538" y="4902200"/>
            <a:ext cx="2063750" cy="915988"/>
          </a:xfrm>
          <a:custGeom>
            <a:avLst/>
            <a:gdLst>
              <a:gd name="T0" fmla="*/ 688781 w 2064307"/>
              <a:gd name="T1" fmla="*/ 0 h 916126"/>
              <a:gd name="T2" fmla="*/ 1377563 w 2064307"/>
              <a:gd name="T3" fmla="*/ 0 h 916126"/>
              <a:gd name="T4" fmla="*/ 1377563 w 2064307"/>
              <a:gd name="T5" fmla="*/ 367274 h 916126"/>
              <a:gd name="T6" fmla="*/ 2062079 w 2064307"/>
              <a:gd name="T7" fmla="*/ 367274 h 916126"/>
              <a:gd name="T8" fmla="*/ 2062079 w 2064307"/>
              <a:gd name="T9" fmla="*/ 915574 h 916126"/>
              <a:gd name="T10" fmla="*/ 0 w 2064307"/>
              <a:gd name="T11" fmla="*/ 915574 h 916126"/>
              <a:gd name="T12" fmla="*/ 0 w 2064307"/>
              <a:gd name="T13" fmla="*/ 367274 h 916126"/>
              <a:gd name="T14" fmla="*/ 688781 w 2064307"/>
              <a:gd name="T15" fmla="*/ 367274 h 916126"/>
              <a:gd name="T16" fmla="*/ 688781 w 2064307"/>
              <a:gd name="T17" fmla="*/ 0 h 916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64307"/>
              <a:gd name="T28" fmla="*/ 0 h 916126"/>
              <a:gd name="T29" fmla="*/ 2064307 w 2064307"/>
              <a:gd name="T30" fmla="*/ 916126 h 9161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64307" h="916126">
                <a:moveTo>
                  <a:pt x="689525" y="0"/>
                </a:moveTo>
                <a:lnTo>
                  <a:pt x="1379051" y="0"/>
                </a:lnTo>
                <a:lnTo>
                  <a:pt x="1379051" y="367494"/>
                </a:lnTo>
                <a:lnTo>
                  <a:pt x="2064307" y="367494"/>
                </a:lnTo>
                <a:lnTo>
                  <a:pt x="2064307" y="916126"/>
                </a:lnTo>
                <a:lnTo>
                  <a:pt x="0" y="916126"/>
                </a:lnTo>
                <a:lnTo>
                  <a:pt x="0" y="367494"/>
                </a:lnTo>
                <a:lnTo>
                  <a:pt x="689525" y="367494"/>
                </a:lnTo>
                <a:lnTo>
                  <a:pt x="689525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矩形 16"/>
          <p:cNvSpPr>
            <a:spLocks noChangeArrowheads="1"/>
          </p:cNvSpPr>
          <p:nvPr/>
        </p:nvSpPr>
        <p:spPr bwMode="auto">
          <a:xfrm>
            <a:off x="2232173" y="2737820"/>
            <a:ext cx="6500350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1216025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zh-CN" altLang="en-US" sz="2800" dirty="0"/>
              <a:t>中</a:t>
            </a:r>
            <a:r>
              <a:rPr lang="zh-CN" altLang="en-US" sz="2800" dirty="0" smtClean="0"/>
              <a:t>国省会城</a:t>
            </a:r>
            <a:r>
              <a:rPr lang="zh-CN" altLang="en-US" sz="2800" dirty="0"/>
              <a:t>市</a:t>
            </a:r>
            <a:r>
              <a:rPr lang="zh-CN" altLang="en-US" sz="2800" dirty="0" smtClean="0"/>
              <a:t>之一，中国的“汽车城” 、中国“复兴号”高铁和</a:t>
            </a:r>
            <a:r>
              <a:rPr lang="zh-CN" altLang="en-US" sz="2800" dirty="0"/>
              <a:t>新中国电影工业摇篮，有“东方底特律”和“东方好莱坞”、“东方洛杉矶”的美誉。</a:t>
            </a:r>
            <a:endParaRPr lang="en-US" altLang="zh-CN" sz="2800" dirty="0">
              <a:latin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592000" y="45505"/>
            <a:ext cx="3600000" cy="4360340"/>
            <a:chOff x="8592000" y="45505"/>
            <a:chExt cx="3600000" cy="43603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2000" y="45505"/>
              <a:ext cx="3600000" cy="4360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椭圆 1"/>
            <p:cNvSpPr/>
            <p:nvPr/>
          </p:nvSpPr>
          <p:spPr bwMode="auto">
            <a:xfrm>
              <a:off x="11458937" y="717630"/>
              <a:ext cx="381964" cy="416689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535" y="280761"/>
            <a:ext cx="5332186" cy="642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9772" y="870861"/>
            <a:ext cx="4182392" cy="568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09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144" name="文本框 10"/>
          <p:cNvSpPr txBox="1">
            <a:spLocks noChangeArrowheads="1"/>
          </p:cNvSpPr>
          <p:nvPr/>
        </p:nvSpPr>
        <p:spPr bwMode="auto">
          <a:xfrm>
            <a:off x="188913" y="825500"/>
            <a:ext cx="7445601" cy="297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 smtClean="0"/>
              <a:t>1</a:t>
            </a:r>
            <a:r>
              <a:rPr lang="zh-CN" altLang="en-US" sz="1600" dirty="0" smtClean="0"/>
              <a:t>、申请时间</a:t>
            </a:r>
          </a:p>
          <a:p>
            <a:pPr>
              <a:lnSpc>
                <a:spcPct val="200000"/>
              </a:lnSpc>
            </a:pPr>
            <a:r>
              <a:rPr lang="zh-CN" altLang="en-US" sz="1600" dirty="0" smtClean="0"/>
              <a:t>（</a:t>
            </a:r>
            <a:r>
              <a:rPr lang="en-US" altLang="zh-CN" sz="1600" dirty="0" smtClean="0"/>
              <a:t>1</a:t>
            </a:r>
            <a:r>
              <a:rPr lang="zh-CN" altLang="en-US" sz="1600" dirty="0" smtClean="0"/>
              <a:t>）申请</a:t>
            </a:r>
            <a:r>
              <a:rPr lang="en-US" altLang="zh-CN" sz="1600" dirty="0" smtClean="0"/>
              <a:t>3</a:t>
            </a:r>
            <a:r>
              <a:rPr lang="zh-CN" altLang="en-US" sz="1600" dirty="0" smtClean="0"/>
              <a:t>月份入学的材料须在</a:t>
            </a:r>
            <a:r>
              <a:rPr lang="en-US" altLang="zh-CN" sz="1600" dirty="0" smtClean="0"/>
              <a:t>12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15</a:t>
            </a:r>
            <a:r>
              <a:rPr lang="zh-CN" altLang="en-US" sz="1600" dirty="0" smtClean="0"/>
              <a:t>日前邮（送）到长春工业大学留学生院</a:t>
            </a:r>
          </a:p>
          <a:p>
            <a:pPr>
              <a:lnSpc>
                <a:spcPct val="200000"/>
              </a:lnSpc>
            </a:pPr>
            <a:r>
              <a:rPr lang="zh-CN" altLang="en-US" sz="1600" dirty="0" smtClean="0"/>
              <a:t>（</a:t>
            </a:r>
            <a:r>
              <a:rPr lang="en-US" altLang="zh-CN" sz="1600" dirty="0" smtClean="0"/>
              <a:t>2</a:t>
            </a:r>
            <a:r>
              <a:rPr lang="zh-CN" altLang="en-US" sz="1600" dirty="0" smtClean="0"/>
              <a:t>）申请</a:t>
            </a:r>
            <a:r>
              <a:rPr lang="en-US" altLang="zh-CN" sz="1600" dirty="0" smtClean="0"/>
              <a:t>9</a:t>
            </a:r>
            <a:r>
              <a:rPr lang="zh-CN" altLang="en-US" sz="1600" dirty="0" smtClean="0"/>
              <a:t>月份入学的材料须在</a:t>
            </a:r>
            <a:r>
              <a:rPr lang="en-US" altLang="zh-CN" sz="1600" dirty="0" smtClean="0"/>
              <a:t>6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15</a:t>
            </a:r>
            <a:r>
              <a:rPr lang="zh-CN" altLang="en-US" sz="1600" dirty="0" smtClean="0"/>
              <a:t>日前邮（送）到长春工业大学留学生院 </a:t>
            </a:r>
          </a:p>
          <a:p>
            <a:pPr>
              <a:lnSpc>
                <a:spcPct val="200000"/>
              </a:lnSpc>
            </a:pPr>
            <a:r>
              <a:rPr lang="en-US" altLang="zh-CN" sz="1600" dirty="0" smtClean="0"/>
              <a:t>2</a:t>
            </a:r>
            <a:r>
              <a:rPr lang="zh-CN" altLang="en-US" sz="1600" dirty="0" smtClean="0"/>
              <a:t>、入学时间</a:t>
            </a:r>
          </a:p>
          <a:p>
            <a:pPr>
              <a:lnSpc>
                <a:spcPct val="200000"/>
              </a:lnSpc>
            </a:pPr>
            <a:r>
              <a:rPr lang="zh-CN" altLang="en-US" sz="1600" dirty="0" smtClean="0"/>
              <a:t>（</a:t>
            </a:r>
            <a:r>
              <a:rPr lang="en-US" altLang="zh-CN" sz="1600" dirty="0" smtClean="0"/>
              <a:t>1</a:t>
            </a:r>
            <a:r>
              <a:rPr lang="zh-CN" altLang="en-US" sz="1600" dirty="0" smtClean="0"/>
              <a:t>）语言生入学时间为每年的</a:t>
            </a:r>
            <a:r>
              <a:rPr lang="en-US" altLang="zh-CN" sz="1600" dirty="0" smtClean="0"/>
              <a:t>3</a:t>
            </a:r>
            <a:r>
              <a:rPr lang="zh-CN" altLang="en-US" sz="1600" dirty="0" smtClean="0"/>
              <a:t>月初和</a:t>
            </a:r>
            <a:r>
              <a:rPr lang="en-US" altLang="zh-CN" sz="1600" dirty="0" smtClean="0"/>
              <a:t>9</a:t>
            </a:r>
            <a:r>
              <a:rPr lang="zh-CN" altLang="en-US" sz="1600" dirty="0" smtClean="0"/>
              <a:t>月初</a:t>
            </a:r>
          </a:p>
          <a:p>
            <a:pPr>
              <a:lnSpc>
                <a:spcPct val="200000"/>
              </a:lnSpc>
            </a:pPr>
            <a:r>
              <a:rPr lang="zh-CN" altLang="en-US" sz="1600" dirty="0" smtClean="0"/>
              <a:t>（</a:t>
            </a:r>
            <a:r>
              <a:rPr lang="en-US" altLang="zh-CN" sz="1600" dirty="0" smtClean="0"/>
              <a:t>2</a:t>
            </a:r>
            <a:r>
              <a:rPr lang="zh-CN" altLang="en-US" sz="1600" dirty="0" smtClean="0"/>
              <a:t>）本科生和研究生入学时间为每年的</a:t>
            </a:r>
            <a:r>
              <a:rPr lang="en-US" altLang="zh-CN" sz="1600" dirty="0" smtClean="0"/>
              <a:t>9</a:t>
            </a:r>
            <a:r>
              <a:rPr lang="zh-CN" altLang="en-US" sz="1600" dirty="0" smtClean="0"/>
              <a:t>月初</a:t>
            </a:r>
            <a:endParaRPr lang="zh-CN" altLang="en-US" sz="1600" dirty="0"/>
          </a:p>
        </p:txBody>
      </p:sp>
      <p:sp>
        <p:nvSpPr>
          <p:cNvPr id="27" name="文本框 10"/>
          <p:cNvSpPr txBox="1">
            <a:spLocks noChangeArrowheads="1"/>
          </p:cNvSpPr>
          <p:nvPr/>
        </p:nvSpPr>
        <p:spPr bwMode="auto">
          <a:xfrm>
            <a:off x="348797" y="235177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  <a:latin typeface="微软雅黑" pitchFamily="34" charset="-122"/>
              </a:rPr>
              <a:t>二、申请时间和入学时间</a:t>
            </a:r>
            <a:endParaRPr lang="zh-CN" altLang="en-US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1" y="3915229"/>
            <a:ext cx="5534478" cy="274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0971" y="1030514"/>
            <a:ext cx="3884386" cy="557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09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7" name="文本框 10"/>
          <p:cNvSpPr txBox="1">
            <a:spLocks noChangeArrowheads="1"/>
          </p:cNvSpPr>
          <p:nvPr/>
        </p:nvSpPr>
        <p:spPr bwMode="auto">
          <a:xfrm>
            <a:off x="348797" y="235177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  <a:latin typeface="微软雅黑" pitchFamily="34" charset="-122"/>
              </a:rPr>
              <a:t>三、申请条件和材料</a:t>
            </a:r>
            <a:endParaRPr lang="zh-CN" altLang="en-US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884636" y="815814"/>
          <a:ext cx="4892050" cy="5744644"/>
        </p:xfrm>
        <a:graphic>
          <a:graphicData uri="http://schemas.openxmlformats.org/drawingml/2006/table">
            <a:tbl>
              <a:tblPr/>
              <a:tblGrid>
                <a:gridCol w="1482165"/>
                <a:gridCol w="1218219"/>
                <a:gridCol w="1095269"/>
                <a:gridCol w="1096397"/>
              </a:tblGrid>
              <a:tr h="867343"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spc="45">
                          <a:latin typeface="仿宋"/>
                          <a:ea typeface="宋体"/>
                          <a:cs typeface="Times New Roman"/>
                        </a:rPr>
                        <a:t>		</a:t>
                      </a:r>
                      <a:r>
                        <a:rPr lang="en-US" sz="1300" b="1" kern="100" spc="45">
                          <a:latin typeface="仿宋"/>
                          <a:ea typeface="宋体"/>
                          <a:cs typeface="仿宋"/>
                        </a:rPr>
                        <a:t>    </a:t>
                      </a: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项目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indent="608330"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材料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非学历生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本科生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研究生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417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语言要求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spc="45">
                          <a:latin typeface="仿宋"/>
                          <a:ea typeface="宋体"/>
                          <a:cs typeface="仿宋"/>
                        </a:rPr>
                        <a:t>   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spc="45">
                          <a:latin typeface="仿宋"/>
                          <a:ea typeface="宋体"/>
                          <a:cs typeface="仿宋"/>
                        </a:rPr>
                        <a:t>HSK4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级，</a:t>
                      </a:r>
                      <a:r>
                        <a:rPr lang="en-US" sz="1300" kern="100" spc="45">
                          <a:latin typeface="Calibri"/>
                          <a:ea typeface="仿宋"/>
                          <a:cs typeface="仿宋"/>
                        </a:rPr>
                        <a:t>TOEFL 72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分或</a:t>
                      </a:r>
                      <a:r>
                        <a:rPr lang="en-US" sz="1300" kern="100" spc="45">
                          <a:latin typeface="Calibri"/>
                          <a:ea typeface="仿宋"/>
                          <a:cs typeface="仿宋"/>
                        </a:rPr>
                        <a:t>IELTS 5.5 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证明（英文授课专业）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spc="45">
                          <a:latin typeface="仿宋"/>
                          <a:ea typeface="宋体"/>
                          <a:cs typeface="仿宋"/>
                        </a:rPr>
                        <a:t>HSK5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级，</a:t>
                      </a:r>
                      <a:r>
                        <a:rPr lang="en-US" sz="1300" kern="100" spc="45">
                          <a:latin typeface="Calibri"/>
                          <a:ea typeface="仿宋"/>
                          <a:cs typeface="仿宋"/>
                        </a:rPr>
                        <a:t>TOEFL 72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分或</a:t>
                      </a:r>
                      <a:r>
                        <a:rPr lang="en-US" sz="1300" kern="100" spc="45">
                          <a:latin typeface="Calibri"/>
                          <a:ea typeface="仿宋"/>
                          <a:cs typeface="仿宋"/>
                        </a:rPr>
                        <a:t>IELTS 5.5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证明（英文授课专业）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226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年龄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spc="45">
                          <a:latin typeface="仿宋"/>
                          <a:ea typeface="宋体"/>
                          <a:cs typeface="仿宋"/>
                        </a:rPr>
                        <a:t>25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周岁以下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spc="45">
                          <a:latin typeface="仿宋"/>
                          <a:ea typeface="宋体"/>
                          <a:cs typeface="仿宋"/>
                        </a:rPr>
                        <a:t>18-35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周岁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spc="45">
                          <a:latin typeface="仿宋"/>
                          <a:ea typeface="宋体"/>
                          <a:cs typeface="仿宋"/>
                        </a:rPr>
                        <a:t>45</a:t>
                      </a: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周岁以下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226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护照复印件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1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入学申请表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329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外国人体格检查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记录表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671">
                <a:tc>
                  <a:txBody>
                    <a:bodyPr/>
                    <a:lstStyle/>
                    <a:p>
                      <a:pPr indent="405130"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简历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（含在中国经历）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52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学生持护照所在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indent="202565"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国居住地名称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85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已公证的最高学历证明和成绩单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US" sz="1300" kern="100" spc="45">
                        <a:latin typeface="仿宋"/>
                        <a:ea typeface="宋体"/>
                        <a:cs typeface="Times New Roman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167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推荐信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b="1" kern="100" spc="45">
                          <a:latin typeface="Calibri"/>
                          <a:ea typeface="仿宋"/>
                          <a:cs typeface="仿宋"/>
                        </a:rPr>
                        <a:t>学习计划</a:t>
                      </a:r>
                      <a:endParaRPr lang="zh-CN" sz="9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US" sz="1300" kern="100" spc="45">
                        <a:latin typeface="仿宋"/>
                        <a:ea typeface="宋体"/>
                        <a:cs typeface="Times New Roman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US" sz="1300" kern="100" spc="45">
                        <a:latin typeface="仿宋"/>
                        <a:ea typeface="宋体"/>
                        <a:cs typeface="Times New Roman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spc="45" dirty="0">
                          <a:latin typeface="Calibri"/>
                          <a:ea typeface="仿宋"/>
                          <a:cs typeface="仿宋"/>
                        </a:rPr>
                        <a:t>√</a:t>
                      </a:r>
                      <a:endParaRPr lang="zh-CN" sz="90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8598" marR="58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6077037" y="313718"/>
          <a:ext cx="4939305" cy="6299144"/>
        </p:xfrm>
        <a:graphic>
          <a:graphicData uri="http://schemas.openxmlformats.org/drawingml/2006/table">
            <a:tbl>
              <a:tblPr/>
              <a:tblGrid>
                <a:gridCol w="1417064"/>
                <a:gridCol w="971190"/>
                <a:gridCol w="1320281"/>
                <a:gridCol w="1230770"/>
              </a:tblGrid>
              <a:tr h="641013">
                <a:tc>
                  <a:txBody>
                    <a:bodyPr/>
                    <a:lstStyle/>
                    <a:p>
                      <a:pPr marL="67310" indent="-635"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spc="45">
                          <a:latin typeface="Times New Roman"/>
                          <a:ea typeface="仿宋"/>
                          <a:cs typeface="Calibri"/>
                        </a:rPr>
                        <a:t>		   Programs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US" sz="1200" kern="100" spc="45">
                          <a:latin typeface="Times New Roman"/>
                          <a:ea typeface="仿宋"/>
                          <a:cs typeface="Calibri"/>
                        </a:rPr>
                        <a:t>Documents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Non-degree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Undergraduate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Graduate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35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Language Requirement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   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HSK4 or TOEFL(72 IBT) IELTS (5.5) for English taught  programs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HSK5 or TOEFL(72 IBT) IELTS (5.5) for English taught 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algn="l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programs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37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Age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under 25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18-35 years old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under 45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37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Copy of Passport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19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Application Form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01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Foreigner Physical Examination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Record Form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82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Resume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01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Living Place Indicated by the Passport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35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Notarized Certificate of the Highest                                                                                                                                  Education and Transcripts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US" sz="1100" kern="100" spc="45">
                        <a:latin typeface="Times New Roman"/>
                        <a:ea typeface="仿宋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01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>
                          <a:latin typeface="Times New Roman"/>
                          <a:ea typeface="仿宋"/>
                          <a:cs typeface="Calibri"/>
                        </a:rPr>
                        <a:t>Recommendation Letter and Study Plan</a:t>
                      </a:r>
                      <a:endParaRPr lang="zh-CN" sz="800" kern="10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US" sz="1100" kern="100" spc="45">
                        <a:latin typeface="Times New Roman"/>
                        <a:ea typeface="仿宋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US" sz="1100" kern="100" spc="45">
                        <a:latin typeface="Times New Roman"/>
                        <a:ea typeface="仿宋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spc="45" dirty="0">
                          <a:latin typeface="Times New Roman"/>
                          <a:ea typeface="仿宋"/>
                          <a:cs typeface="Calibri"/>
                        </a:rPr>
                        <a:t>√</a:t>
                      </a:r>
                      <a:endParaRPr lang="zh-CN" sz="800" kern="100" dirty="0">
                        <a:latin typeface="Calibri"/>
                        <a:ea typeface="宋体"/>
                        <a:cs typeface="Calibri"/>
                      </a:endParaRPr>
                    </a:p>
                  </a:txBody>
                  <a:tcPr marL="55110" marR="55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09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144" name="文本框 10"/>
          <p:cNvSpPr txBox="1">
            <a:spLocks noChangeArrowheads="1"/>
          </p:cNvSpPr>
          <p:nvPr/>
        </p:nvSpPr>
        <p:spPr bwMode="auto">
          <a:xfrm>
            <a:off x="188913" y="825500"/>
            <a:ext cx="11480573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1. </a:t>
            </a:r>
            <a:r>
              <a:rPr lang="zh-CN" altLang="zh-CN" dirty="0" smtClean="0"/>
              <a:t>通过系统在线申请，地址：</a:t>
            </a:r>
            <a:r>
              <a:rPr lang="en-US" altLang="zh-CN" dirty="0" smtClean="0"/>
              <a:t>http://111.116.20.73/</a:t>
            </a:r>
            <a:endParaRPr lang="zh-CN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2. </a:t>
            </a:r>
            <a:r>
              <a:rPr lang="zh-CN" altLang="zh-CN" dirty="0" smtClean="0"/>
              <a:t>发送</a:t>
            </a:r>
            <a:r>
              <a:rPr lang="en-US" altLang="zh-CN" dirty="0" smtClean="0"/>
              <a:t>E-mail</a:t>
            </a:r>
            <a:r>
              <a:rPr lang="zh-CN" altLang="zh-CN" dirty="0" smtClean="0"/>
              <a:t>：</a:t>
            </a:r>
            <a:r>
              <a:rPr lang="en-US" altLang="zh-CN" dirty="0" smtClean="0"/>
              <a:t> admission@ccut.edu.cn</a:t>
            </a:r>
            <a:endParaRPr lang="zh-CN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3.</a:t>
            </a:r>
            <a:r>
              <a:rPr lang="zh-CN" altLang="zh-CN" dirty="0" smtClean="0"/>
              <a:t>联系方式：中国吉林省长春市延安大路</a:t>
            </a:r>
            <a:r>
              <a:rPr lang="en-US" altLang="zh-CN" dirty="0" smtClean="0"/>
              <a:t>2055</a:t>
            </a:r>
            <a:r>
              <a:rPr lang="zh-CN" altLang="zh-CN" dirty="0" smtClean="0"/>
              <a:t>号长春工业大学留学生院</a:t>
            </a:r>
          </a:p>
          <a:p>
            <a:pPr>
              <a:lnSpc>
                <a:spcPct val="150000"/>
              </a:lnSpc>
            </a:pPr>
            <a:r>
              <a:rPr lang="zh-CN" altLang="zh-CN" dirty="0" smtClean="0"/>
              <a:t>网址：</a:t>
            </a:r>
            <a:r>
              <a:rPr lang="en-US" altLang="zh-CN" dirty="0" smtClean="0">
                <a:hlinkClick r:id="rId2"/>
              </a:rPr>
              <a:t>http://ostu.ccut.edu.cn/</a:t>
            </a:r>
            <a:r>
              <a:rPr lang="en-US" altLang="zh-CN" dirty="0" smtClean="0"/>
              <a:t>  </a:t>
            </a:r>
            <a:r>
              <a:rPr lang="zh-CN" altLang="zh-CN" dirty="0" smtClean="0"/>
              <a:t>电话</a:t>
            </a:r>
            <a:r>
              <a:rPr lang="en-US" altLang="zh-CN" dirty="0" smtClean="0"/>
              <a:t>:   +86-431-85716529 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                                                                             </a:t>
            </a:r>
            <a:r>
              <a:rPr lang="en-US" altLang="zh-CN" sz="2400" dirty="0" smtClean="0">
                <a:solidFill>
                  <a:srgbClr val="FF0000"/>
                </a:solidFill>
              </a:rPr>
              <a:t> 15526853211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1. Apply online, Please visit http://111.116.20.73/</a:t>
            </a:r>
            <a:endParaRPr lang="zh-CN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2. Send E-mail to  </a:t>
            </a:r>
            <a:r>
              <a:rPr lang="en-US" altLang="zh-CN" u="sng" dirty="0" smtClean="0">
                <a:hlinkClick r:id="rId3"/>
              </a:rPr>
              <a:t>admission@ccut.edu.cn</a:t>
            </a:r>
            <a:endParaRPr lang="zh-CN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3.Contact Us:</a:t>
            </a:r>
            <a:endParaRPr lang="zh-CN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Add: No. 2055 Yan’an Road, Changchun, Jilin, P.R.China</a:t>
            </a:r>
            <a:endParaRPr lang="zh-CN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School of International Student, Changchun University of Technology</a:t>
            </a:r>
            <a:endParaRPr lang="zh-CN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Web: http://ostu.ccut.edu.cn/</a:t>
            </a:r>
            <a:endParaRPr lang="zh-CN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Tel: +86-431-85716529            </a:t>
            </a:r>
            <a:r>
              <a:rPr lang="en-US" altLang="zh-CN" dirty="0" err="1" smtClean="0"/>
              <a:t>WeChat</a:t>
            </a:r>
            <a:r>
              <a:rPr lang="en-US" altLang="zh-CN" dirty="0" smtClean="0"/>
              <a:t>: </a:t>
            </a:r>
            <a:r>
              <a:rPr lang="en-US" altLang="zh-CN" dirty="0" smtClean="0">
                <a:solidFill>
                  <a:srgbClr val="FF0000"/>
                </a:solidFill>
              </a:rPr>
              <a:t>15526853211</a:t>
            </a:r>
            <a:endParaRPr lang="zh-CN" altLang="zh-CN" dirty="0" smtClean="0"/>
          </a:p>
        </p:txBody>
      </p:sp>
      <p:sp>
        <p:nvSpPr>
          <p:cNvPr id="27" name="文本框 10"/>
          <p:cNvSpPr txBox="1">
            <a:spLocks noChangeArrowheads="1"/>
          </p:cNvSpPr>
          <p:nvPr/>
        </p:nvSpPr>
        <p:spPr bwMode="auto">
          <a:xfrm>
            <a:off x="348797" y="235177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  <a:latin typeface="微软雅黑" pitchFamily="34" charset="-122"/>
              </a:rPr>
              <a:t>四、申请方式</a:t>
            </a:r>
            <a:endParaRPr lang="zh-CN" altLang="en-US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3107" y="2281010"/>
            <a:ext cx="4473122" cy="44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665029" y="1219200"/>
            <a:ext cx="314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Contact Us:  </a:t>
            </a:r>
            <a:r>
              <a:rPr lang="en-US" altLang="zh-CN" sz="3600" dirty="0" err="1" smtClean="0"/>
              <a:t>WeChat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338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457" y="4184971"/>
            <a:ext cx="4063999" cy="242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本框 10"/>
          <p:cNvSpPr txBox="1">
            <a:spLocks noChangeArrowheads="1"/>
          </p:cNvSpPr>
          <p:nvPr/>
        </p:nvSpPr>
        <p:spPr bwMode="auto">
          <a:xfrm>
            <a:off x="261712" y="2934834"/>
            <a:ext cx="117528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4800" b="1" dirty="0" smtClean="0">
                <a:solidFill>
                  <a:srgbClr val="1C4885"/>
                </a:solidFill>
                <a:latin typeface="微软雅黑" pitchFamily="34" charset="-122"/>
              </a:rPr>
              <a:t>We are here, waiting for you</a:t>
            </a:r>
            <a:r>
              <a:rPr lang="zh-CN" altLang="en-US" sz="4800" b="1" dirty="0" smtClean="0">
                <a:solidFill>
                  <a:srgbClr val="1C4885"/>
                </a:solidFill>
                <a:latin typeface="微软雅黑" pitchFamily="34" charset="-122"/>
              </a:rPr>
              <a:t>！</a:t>
            </a:r>
            <a:endParaRPr lang="zh-CN" altLang="en-US" sz="4800" b="1" dirty="0">
              <a:solidFill>
                <a:srgbClr val="1C4885"/>
              </a:solidFill>
              <a:latin typeface="微软雅黑" pitchFamily="34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172" y="420911"/>
            <a:ext cx="4056742" cy="232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8339" y="458408"/>
            <a:ext cx="3918858" cy="238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914" y="4122057"/>
            <a:ext cx="3962399" cy="246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0"/>
          <p:cNvSpPr txBox="1">
            <a:spLocks noChangeArrowheads="1"/>
          </p:cNvSpPr>
          <p:nvPr/>
        </p:nvSpPr>
        <p:spPr bwMode="auto">
          <a:xfrm>
            <a:off x="4383088" y="1076325"/>
            <a:ext cx="33670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5000" b="1">
                <a:solidFill>
                  <a:srgbClr val="1C4885"/>
                </a:solidFill>
                <a:latin typeface="微软雅黑" pitchFamily="34" charset="-122"/>
              </a:rPr>
              <a:t>THANKS</a:t>
            </a:r>
          </a:p>
        </p:txBody>
      </p:sp>
      <p:sp>
        <p:nvSpPr>
          <p:cNvPr id="17411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7412" name="图片 3"/>
          <p:cNvPicPr>
            <a:picLocks noChangeAspect="1" noChangeArrowheads="1"/>
          </p:cNvPicPr>
          <p:nvPr/>
        </p:nvPicPr>
        <p:blipFill>
          <a:blip r:embed="rId2" cstate="print"/>
          <a:srcRect t="8295" b="7469"/>
          <a:stretch>
            <a:fillRect/>
          </a:stretch>
        </p:blipFill>
        <p:spPr bwMode="auto">
          <a:xfrm>
            <a:off x="4325938" y="2049463"/>
            <a:ext cx="35814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图片 4"/>
          <p:cNvPicPr>
            <a:picLocks noChangeAspect="1" noChangeArrowheads="1"/>
          </p:cNvPicPr>
          <p:nvPr/>
        </p:nvPicPr>
        <p:blipFill>
          <a:blip r:embed="rId3" cstate="print"/>
          <a:srcRect t="18710"/>
          <a:stretch>
            <a:fillRect/>
          </a:stretch>
        </p:blipFill>
        <p:spPr bwMode="auto">
          <a:xfrm>
            <a:off x="774700" y="2049463"/>
            <a:ext cx="35560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图片 5"/>
          <p:cNvPicPr>
            <a:picLocks noChangeAspect="1" noChangeArrowheads="1"/>
          </p:cNvPicPr>
          <p:nvPr/>
        </p:nvPicPr>
        <p:blipFill>
          <a:blip r:embed="rId4" cstate="print"/>
          <a:srcRect t="23418"/>
          <a:stretch>
            <a:fillRect/>
          </a:stretch>
        </p:blipFill>
        <p:spPr bwMode="auto">
          <a:xfrm>
            <a:off x="776288" y="3811588"/>
            <a:ext cx="3573462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图片 6"/>
          <p:cNvPicPr>
            <a:picLocks noChangeAspect="1" noChangeArrowheads="1"/>
          </p:cNvPicPr>
          <p:nvPr/>
        </p:nvPicPr>
        <p:blipFill>
          <a:blip r:embed="rId5" cstate="print"/>
          <a:srcRect t="10333"/>
          <a:stretch>
            <a:fillRect/>
          </a:stretch>
        </p:blipFill>
        <p:spPr bwMode="auto">
          <a:xfrm>
            <a:off x="7902575" y="3821113"/>
            <a:ext cx="3544888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6225" y="2039938"/>
            <a:ext cx="35718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Rectangle 46"/>
          <p:cNvSpPr>
            <a:spLocks noChangeArrowheads="1"/>
          </p:cNvSpPr>
          <p:nvPr/>
        </p:nvSpPr>
        <p:spPr bwMode="auto">
          <a:xfrm>
            <a:off x="4351338" y="3817938"/>
            <a:ext cx="3560762" cy="1789112"/>
          </a:xfrm>
          <a:prstGeom prst="rect">
            <a:avLst/>
          </a:prstGeom>
          <a:solidFill>
            <a:srgbClr val="4886D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08013">
              <a:buFont typeface="Arial" charset="0"/>
              <a:buNone/>
            </a:pPr>
            <a:endParaRPr lang="en-US" altLang="zh-CN" sz="31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7418" name="Rectangle 57"/>
          <p:cNvSpPr>
            <a:spLocks noChangeArrowheads="1"/>
          </p:cNvSpPr>
          <p:nvPr/>
        </p:nvSpPr>
        <p:spPr bwMode="auto">
          <a:xfrm>
            <a:off x="7905750" y="2036763"/>
            <a:ext cx="3560763" cy="1789112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08013">
              <a:buFont typeface="Arial" charset="0"/>
              <a:buNone/>
            </a:pPr>
            <a:endParaRPr lang="en-US" altLang="zh-CN" sz="31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7419" name="组合 1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7850" y="4217988"/>
            <a:ext cx="1047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0"/>
          <p:cNvSpPr txBox="1">
            <a:spLocks noChangeArrowheads="1"/>
          </p:cNvSpPr>
          <p:nvPr/>
        </p:nvSpPr>
        <p:spPr bwMode="auto">
          <a:xfrm>
            <a:off x="174624" y="236538"/>
            <a:ext cx="69322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一、中国“高铁”之城   </a:t>
            </a:r>
            <a:r>
              <a:rPr lang="en-US" altLang="zh-CN" b="1" dirty="0" smtClean="0">
                <a:solidFill>
                  <a:srgbClr val="1C4885"/>
                </a:solidFill>
              </a:rPr>
              <a:t>China's </a:t>
            </a:r>
            <a:r>
              <a:rPr lang="en-US" altLang="zh-CN" b="1" dirty="0">
                <a:solidFill>
                  <a:srgbClr val="1C4885"/>
                </a:solidFill>
              </a:rPr>
              <a:t>"high-speed rail" city</a:t>
            </a:r>
            <a:r>
              <a:rPr lang="zh-CN" altLang="en-US" b="1" dirty="0" smtClean="0">
                <a:solidFill>
                  <a:srgbClr val="1C4885"/>
                </a:solidFill>
              </a:rPr>
              <a:t>  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5123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191" name="막힌 원호 225"/>
          <p:cNvSpPr>
            <a:spLocks/>
          </p:cNvSpPr>
          <p:nvPr/>
        </p:nvSpPr>
        <p:spPr bwMode="auto">
          <a:xfrm rot="5400000">
            <a:off x="682576" y="3852065"/>
            <a:ext cx="2436812" cy="2444750"/>
          </a:xfrm>
          <a:custGeom>
            <a:avLst/>
            <a:gdLst>
              <a:gd name="T0" fmla="*/ 7 w 2436720"/>
              <a:gd name="T1" fmla="*/ 1227337 h 2444258"/>
              <a:gd name="T2" fmla="*/ 7 w 2436720"/>
              <a:gd name="T3" fmla="*/ 1227336 h 2444258"/>
              <a:gd name="T4" fmla="*/ 0 w 2436720"/>
              <a:gd name="T5" fmla="*/ 1223113 h 2444258"/>
              <a:gd name="T6" fmla="*/ 1218548 w 2436720"/>
              <a:gd name="T7" fmla="*/ 0 h 2444258"/>
              <a:gd name="T8" fmla="*/ 2437009 w 2436720"/>
              <a:gd name="T9" fmla="*/ 1209183 h 2444258"/>
              <a:gd name="T10" fmla="*/ 1964882 w 2436720"/>
              <a:gd name="T11" fmla="*/ 1214580 h 2444258"/>
              <a:gd name="T12" fmla="*/ 1964881 w 2436720"/>
              <a:gd name="T13" fmla="*/ 1214580 h 2444258"/>
              <a:gd name="T14" fmla="*/ 1218548 w 2436720"/>
              <a:gd name="T15" fmla="*/ 472470 h 2444258"/>
              <a:gd name="T16" fmla="*/ 472162 w 2436720"/>
              <a:gd name="T17" fmla="*/ 1223113 h 2444258"/>
              <a:gd name="T18" fmla="*/ 472166 w 2436720"/>
              <a:gd name="T19" fmla="*/ 1225702 h 2444258"/>
              <a:gd name="T20" fmla="*/ 7 w 2436720"/>
              <a:gd name="T21" fmla="*/ 1227337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36720"/>
              <a:gd name="T34" fmla="*/ 0 h 2444258"/>
              <a:gd name="T35" fmla="*/ 2436640 w 2436720"/>
              <a:gd name="T36" fmla="*/ 1226349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36720" h="2444258">
                <a:moveTo>
                  <a:pt x="7" y="1226349"/>
                </a:moveTo>
                <a:lnTo>
                  <a:pt x="7" y="1226348"/>
                </a:lnTo>
                <a:cubicBezTo>
                  <a:pt x="2" y="1224942"/>
                  <a:pt x="0" y="1223535"/>
                  <a:pt x="0" y="1222129"/>
                </a:cubicBezTo>
                <a:cubicBezTo>
                  <a:pt x="0" y="547165"/>
                  <a:pt x="545478" y="0"/>
                  <a:pt x="1218360" y="0"/>
                </a:cubicBezTo>
                <a:cubicBezTo>
                  <a:pt x="1885829" y="0"/>
                  <a:pt x="2429039" y="538720"/>
                  <a:pt x="2436640" y="1208211"/>
                </a:cubicBezTo>
                <a:lnTo>
                  <a:pt x="1964582" y="1213604"/>
                </a:lnTo>
                <a:lnTo>
                  <a:pt x="1964581" y="1213604"/>
                </a:lnTo>
                <a:cubicBezTo>
                  <a:pt x="1959934" y="802720"/>
                  <a:pt x="1627204" y="472090"/>
                  <a:pt x="1218360" y="472090"/>
                </a:cubicBezTo>
                <a:cubicBezTo>
                  <a:pt x="806206" y="472090"/>
                  <a:pt x="472090" y="807893"/>
                  <a:pt x="472090" y="1222129"/>
                </a:cubicBezTo>
                <a:cubicBezTo>
                  <a:pt x="472090" y="1222990"/>
                  <a:pt x="472091" y="1223852"/>
                  <a:pt x="472094" y="1224714"/>
                </a:cubicBezTo>
                <a:lnTo>
                  <a:pt x="7" y="1226349"/>
                </a:lnTo>
                <a:close/>
              </a:path>
            </a:pathLst>
          </a:cu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192" name="막힌 원호 224"/>
          <p:cNvSpPr>
            <a:spLocks/>
          </p:cNvSpPr>
          <p:nvPr/>
        </p:nvSpPr>
        <p:spPr bwMode="auto">
          <a:xfrm rot="16200000">
            <a:off x="653547" y="3863404"/>
            <a:ext cx="2444750" cy="2446338"/>
          </a:xfrm>
          <a:custGeom>
            <a:avLst/>
            <a:gdLst>
              <a:gd name="T0" fmla="*/ 132 w 2444256"/>
              <a:gd name="T1" fmla="*/ 1244333 h 2444258"/>
              <a:gd name="T2" fmla="*/ 132 w 2444256"/>
              <a:gd name="T3" fmla="*/ 1244332 h 2444258"/>
              <a:gd name="T4" fmla="*/ 0 w 2444256"/>
              <a:gd name="T5" fmla="*/ 1226295 h 2444258"/>
              <a:gd name="T6" fmla="*/ 1223116 w 2444256"/>
              <a:gd name="T7" fmla="*/ 0 h 2444258"/>
              <a:gd name="T8" fmla="*/ 2446218 w 2444256"/>
              <a:gd name="T9" fmla="*/ 1220703 h 2444258"/>
              <a:gd name="T10" fmla="*/ 1973097 w 2444256"/>
              <a:gd name="T11" fmla="*/ 1222867 h 2444258"/>
              <a:gd name="T12" fmla="*/ 1973097 w 2444256"/>
              <a:gd name="T13" fmla="*/ 1222866 h 2444258"/>
              <a:gd name="T14" fmla="*/ 1223117 w 2444256"/>
              <a:gd name="T15" fmla="*/ 474355 h 2444258"/>
              <a:gd name="T16" fmla="*/ 473128 w 2444256"/>
              <a:gd name="T17" fmla="*/ 1226295 h 2444258"/>
              <a:gd name="T18" fmla="*/ 473210 w 2444256"/>
              <a:gd name="T19" fmla="*/ 1237354 h 2444258"/>
              <a:gd name="T20" fmla="*/ 132 w 2444256"/>
              <a:gd name="T21" fmla="*/ 1244333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44256"/>
              <a:gd name="T34" fmla="*/ 0 h 2444258"/>
              <a:gd name="T35" fmla="*/ 2444242 w 2444256"/>
              <a:gd name="T36" fmla="*/ 1240107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44256" h="2444258">
                <a:moveTo>
                  <a:pt x="132" y="1240107"/>
                </a:moveTo>
                <a:lnTo>
                  <a:pt x="132" y="1240106"/>
                </a:lnTo>
                <a:cubicBezTo>
                  <a:pt x="44" y="1234114"/>
                  <a:pt x="0" y="1228121"/>
                  <a:pt x="0" y="1222129"/>
                </a:cubicBezTo>
                <a:cubicBezTo>
                  <a:pt x="0" y="547165"/>
                  <a:pt x="547165" y="0"/>
                  <a:pt x="1222128" y="0"/>
                </a:cubicBezTo>
                <a:cubicBezTo>
                  <a:pt x="1894916" y="0"/>
                  <a:pt x="2441176" y="543776"/>
                  <a:pt x="2444243" y="1216557"/>
                </a:cubicBezTo>
                <a:lnTo>
                  <a:pt x="1971505" y="1218713"/>
                </a:lnTo>
                <a:lnTo>
                  <a:pt x="1971505" y="1218712"/>
                </a:lnTo>
                <a:cubicBezTo>
                  <a:pt x="1969624" y="806176"/>
                  <a:pt x="1634668" y="472744"/>
                  <a:pt x="1222129" y="472744"/>
                </a:cubicBezTo>
                <a:cubicBezTo>
                  <a:pt x="808255" y="472744"/>
                  <a:pt x="472745" y="808255"/>
                  <a:pt x="472745" y="1222129"/>
                </a:cubicBezTo>
                <a:cubicBezTo>
                  <a:pt x="472745" y="1225803"/>
                  <a:pt x="472772" y="1229478"/>
                  <a:pt x="472826" y="1233152"/>
                </a:cubicBezTo>
                <a:lnTo>
                  <a:pt x="132" y="1240107"/>
                </a:lnTo>
                <a:close/>
              </a:path>
            </a:pathLst>
          </a:cu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1521" name="TextBox 13"/>
          <p:cNvSpPr txBox="1">
            <a:spLocks noChangeArrowheads="1"/>
          </p:cNvSpPr>
          <p:nvPr/>
        </p:nvSpPr>
        <p:spPr bwMode="auto">
          <a:xfrm>
            <a:off x="1173453" y="4815110"/>
            <a:ext cx="13731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高铁</a:t>
            </a:r>
            <a:endParaRPr lang="en-US" altLang="zh-CN" b="1" dirty="0" smtClean="0">
              <a:solidFill>
                <a:srgbClr val="445469"/>
              </a:solidFill>
              <a:latin typeface="Arial" charset="0"/>
              <a:sym typeface="Arial" charset="0"/>
            </a:endParaRPr>
          </a:p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之城</a:t>
            </a:r>
            <a:endParaRPr lang="zh-CN" altLang="en-US" b="1" dirty="0">
              <a:solidFill>
                <a:srgbClr val="445469"/>
              </a:solidFill>
              <a:latin typeface="Arial" charset="0"/>
              <a:sym typeface="Arial" charset="0"/>
            </a:endParaRPr>
          </a:p>
        </p:txBody>
      </p:sp>
      <p:sp>
        <p:nvSpPr>
          <p:cNvPr id="520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5216" name="Picture 96" descr="https://www.crrcgc.cc/Portals/128/Uploads/Images/2016/5-27/635999406844373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976" y="4238172"/>
            <a:ext cx="7983538" cy="1995885"/>
          </a:xfrm>
          <a:prstGeom prst="rect">
            <a:avLst/>
          </a:prstGeom>
          <a:noFill/>
        </p:spPr>
      </p:pic>
      <p:pic>
        <p:nvPicPr>
          <p:cNvPr id="5218" name="Picture 98" descr="https://www.crrcgc.cc/portals/128/Skins/crrcgcx1-second/images/cpz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4" y="950660"/>
            <a:ext cx="12125165" cy="1970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4857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二、中国“汽车城”</a:t>
            </a:r>
            <a:r>
              <a:rPr lang="en-US" altLang="zh-CN" b="1" dirty="0">
                <a:solidFill>
                  <a:srgbClr val="1C4885"/>
                </a:solidFill>
              </a:rPr>
              <a:t> </a:t>
            </a:r>
            <a:r>
              <a:rPr lang="en-US" altLang="zh-CN" b="1" dirty="0" smtClean="0">
                <a:solidFill>
                  <a:srgbClr val="1C4885"/>
                </a:solidFill>
              </a:rPr>
              <a:t>China's “</a:t>
            </a:r>
            <a:r>
              <a:rPr lang="en-US" altLang="zh-CN" b="1" dirty="0">
                <a:solidFill>
                  <a:srgbClr val="1C4885"/>
                </a:solidFill>
              </a:rPr>
              <a:t>Motor city”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5123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191" name="막힌 원호 225"/>
          <p:cNvSpPr>
            <a:spLocks/>
          </p:cNvSpPr>
          <p:nvPr/>
        </p:nvSpPr>
        <p:spPr bwMode="auto">
          <a:xfrm rot="5400000">
            <a:off x="682576" y="3852065"/>
            <a:ext cx="2436812" cy="2444750"/>
          </a:xfrm>
          <a:custGeom>
            <a:avLst/>
            <a:gdLst>
              <a:gd name="T0" fmla="*/ 7 w 2436720"/>
              <a:gd name="T1" fmla="*/ 1227337 h 2444258"/>
              <a:gd name="T2" fmla="*/ 7 w 2436720"/>
              <a:gd name="T3" fmla="*/ 1227336 h 2444258"/>
              <a:gd name="T4" fmla="*/ 0 w 2436720"/>
              <a:gd name="T5" fmla="*/ 1223113 h 2444258"/>
              <a:gd name="T6" fmla="*/ 1218548 w 2436720"/>
              <a:gd name="T7" fmla="*/ 0 h 2444258"/>
              <a:gd name="T8" fmla="*/ 2437009 w 2436720"/>
              <a:gd name="T9" fmla="*/ 1209183 h 2444258"/>
              <a:gd name="T10" fmla="*/ 1964882 w 2436720"/>
              <a:gd name="T11" fmla="*/ 1214580 h 2444258"/>
              <a:gd name="T12" fmla="*/ 1964881 w 2436720"/>
              <a:gd name="T13" fmla="*/ 1214580 h 2444258"/>
              <a:gd name="T14" fmla="*/ 1218548 w 2436720"/>
              <a:gd name="T15" fmla="*/ 472470 h 2444258"/>
              <a:gd name="T16" fmla="*/ 472162 w 2436720"/>
              <a:gd name="T17" fmla="*/ 1223113 h 2444258"/>
              <a:gd name="T18" fmla="*/ 472166 w 2436720"/>
              <a:gd name="T19" fmla="*/ 1225702 h 2444258"/>
              <a:gd name="T20" fmla="*/ 7 w 2436720"/>
              <a:gd name="T21" fmla="*/ 1227337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36720"/>
              <a:gd name="T34" fmla="*/ 0 h 2444258"/>
              <a:gd name="T35" fmla="*/ 2436640 w 2436720"/>
              <a:gd name="T36" fmla="*/ 1226349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36720" h="2444258">
                <a:moveTo>
                  <a:pt x="7" y="1226349"/>
                </a:moveTo>
                <a:lnTo>
                  <a:pt x="7" y="1226348"/>
                </a:lnTo>
                <a:cubicBezTo>
                  <a:pt x="2" y="1224942"/>
                  <a:pt x="0" y="1223535"/>
                  <a:pt x="0" y="1222129"/>
                </a:cubicBezTo>
                <a:cubicBezTo>
                  <a:pt x="0" y="547165"/>
                  <a:pt x="545478" y="0"/>
                  <a:pt x="1218360" y="0"/>
                </a:cubicBezTo>
                <a:cubicBezTo>
                  <a:pt x="1885829" y="0"/>
                  <a:pt x="2429039" y="538720"/>
                  <a:pt x="2436640" y="1208211"/>
                </a:cubicBezTo>
                <a:lnTo>
                  <a:pt x="1964582" y="1213604"/>
                </a:lnTo>
                <a:lnTo>
                  <a:pt x="1964581" y="1213604"/>
                </a:lnTo>
                <a:cubicBezTo>
                  <a:pt x="1959934" y="802720"/>
                  <a:pt x="1627204" y="472090"/>
                  <a:pt x="1218360" y="472090"/>
                </a:cubicBezTo>
                <a:cubicBezTo>
                  <a:pt x="806206" y="472090"/>
                  <a:pt x="472090" y="807893"/>
                  <a:pt x="472090" y="1222129"/>
                </a:cubicBezTo>
                <a:cubicBezTo>
                  <a:pt x="472090" y="1222990"/>
                  <a:pt x="472091" y="1223852"/>
                  <a:pt x="472094" y="1224714"/>
                </a:cubicBezTo>
                <a:lnTo>
                  <a:pt x="7" y="1226349"/>
                </a:lnTo>
                <a:close/>
              </a:path>
            </a:pathLst>
          </a:cu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192" name="막힌 원호 224"/>
          <p:cNvSpPr>
            <a:spLocks/>
          </p:cNvSpPr>
          <p:nvPr/>
        </p:nvSpPr>
        <p:spPr bwMode="auto">
          <a:xfrm rot="16200000">
            <a:off x="653547" y="3863404"/>
            <a:ext cx="2444750" cy="2446338"/>
          </a:xfrm>
          <a:custGeom>
            <a:avLst/>
            <a:gdLst>
              <a:gd name="T0" fmla="*/ 132 w 2444256"/>
              <a:gd name="T1" fmla="*/ 1244333 h 2444258"/>
              <a:gd name="T2" fmla="*/ 132 w 2444256"/>
              <a:gd name="T3" fmla="*/ 1244332 h 2444258"/>
              <a:gd name="T4" fmla="*/ 0 w 2444256"/>
              <a:gd name="T5" fmla="*/ 1226295 h 2444258"/>
              <a:gd name="T6" fmla="*/ 1223116 w 2444256"/>
              <a:gd name="T7" fmla="*/ 0 h 2444258"/>
              <a:gd name="T8" fmla="*/ 2446218 w 2444256"/>
              <a:gd name="T9" fmla="*/ 1220703 h 2444258"/>
              <a:gd name="T10" fmla="*/ 1973097 w 2444256"/>
              <a:gd name="T11" fmla="*/ 1222867 h 2444258"/>
              <a:gd name="T12" fmla="*/ 1973097 w 2444256"/>
              <a:gd name="T13" fmla="*/ 1222866 h 2444258"/>
              <a:gd name="T14" fmla="*/ 1223117 w 2444256"/>
              <a:gd name="T15" fmla="*/ 474355 h 2444258"/>
              <a:gd name="T16" fmla="*/ 473128 w 2444256"/>
              <a:gd name="T17" fmla="*/ 1226295 h 2444258"/>
              <a:gd name="T18" fmla="*/ 473210 w 2444256"/>
              <a:gd name="T19" fmla="*/ 1237354 h 2444258"/>
              <a:gd name="T20" fmla="*/ 132 w 2444256"/>
              <a:gd name="T21" fmla="*/ 1244333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44256"/>
              <a:gd name="T34" fmla="*/ 0 h 2444258"/>
              <a:gd name="T35" fmla="*/ 2444242 w 2444256"/>
              <a:gd name="T36" fmla="*/ 1240107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44256" h="2444258">
                <a:moveTo>
                  <a:pt x="132" y="1240107"/>
                </a:moveTo>
                <a:lnTo>
                  <a:pt x="132" y="1240106"/>
                </a:lnTo>
                <a:cubicBezTo>
                  <a:pt x="44" y="1234114"/>
                  <a:pt x="0" y="1228121"/>
                  <a:pt x="0" y="1222129"/>
                </a:cubicBezTo>
                <a:cubicBezTo>
                  <a:pt x="0" y="547165"/>
                  <a:pt x="547165" y="0"/>
                  <a:pt x="1222128" y="0"/>
                </a:cubicBezTo>
                <a:cubicBezTo>
                  <a:pt x="1894916" y="0"/>
                  <a:pt x="2441176" y="543776"/>
                  <a:pt x="2444243" y="1216557"/>
                </a:cubicBezTo>
                <a:lnTo>
                  <a:pt x="1971505" y="1218713"/>
                </a:lnTo>
                <a:lnTo>
                  <a:pt x="1971505" y="1218712"/>
                </a:lnTo>
                <a:cubicBezTo>
                  <a:pt x="1969624" y="806176"/>
                  <a:pt x="1634668" y="472744"/>
                  <a:pt x="1222129" y="472744"/>
                </a:cubicBezTo>
                <a:cubicBezTo>
                  <a:pt x="808255" y="472744"/>
                  <a:pt x="472745" y="808255"/>
                  <a:pt x="472745" y="1222129"/>
                </a:cubicBezTo>
                <a:cubicBezTo>
                  <a:pt x="472745" y="1225803"/>
                  <a:pt x="472772" y="1229478"/>
                  <a:pt x="472826" y="1233152"/>
                </a:cubicBezTo>
                <a:lnTo>
                  <a:pt x="132" y="1240107"/>
                </a:lnTo>
                <a:close/>
              </a:path>
            </a:pathLst>
          </a:cu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1521" name="TextBox 13"/>
          <p:cNvSpPr txBox="1">
            <a:spLocks noChangeArrowheads="1"/>
          </p:cNvSpPr>
          <p:nvPr/>
        </p:nvSpPr>
        <p:spPr bwMode="auto">
          <a:xfrm>
            <a:off x="1173453" y="4815110"/>
            <a:ext cx="13731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汽车</a:t>
            </a:r>
            <a:endParaRPr lang="en-US" altLang="zh-CN" b="1" dirty="0" smtClean="0">
              <a:solidFill>
                <a:srgbClr val="445469"/>
              </a:solidFill>
              <a:latin typeface="Arial" charset="0"/>
              <a:sym typeface="Arial" charset="0"/>
            </a:endParaRPr>
          </a:p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之城</a:t>
            </a:r>
            <a:endParaRPr lang="zh-CN" altLang="en-US" b="1" dirty="0">
              <a:solidFill>
                <a:srgbClr val="445469"/>
              </a:solidFill>
              <a:latin typeface="Arial" charset="0"/>
              <a:sym typeface="Arial" charset="0"/>
            </a:endParaRPr>
          </a:p>
        </p:txBody>
      </p:sp>
      <p:sp>
        <p:nvSpPr>
          <p:cNvPr id="520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06502" name="Picture 6" descr="https://timgsa.baidu.com/timg?image&amp;quality=80&amp;size=b9999_10000&amp;sec=1588780388866&amp;di=7d3438f03d660550324b8e09d98c6c71&amp;imgtype=0&amp;src=http%3A%2F%2Fimg.mp.itc.cn%2Fupload%2F20170713%2Fe9d2e35a01c441e6b5483e4c0b13a7e6_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19" y="638629"/>
            <a:ext cx="3803423" cy="298511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100" y="654502"/>
            <a:ext cx="7962900" cy="168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1965" y="2569027"/>
            <a:ext cx="4229705" cy="317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5955" y="3715658"/>
            <a:ext cx="5227430" cy="293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4857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三、中国“电影城”</a:t>
            </a:r>
            <a:r>
              <a:rPr lang="en-US" altLang="zh-CN" b="1" dirty="0">
                <a:solidFill>
                  <a:srgbClr val="1C4885"/>
                </a:solidFill>
              </a:rPr>
              <a:t> </a:t>
            </a:r>
            <a:endParaRPr lang="en-US" altLang="zh-CN" b="1" dirty="0" smtClean="0">
              <a:solidFill>
                <a:srgbClr val="1C4885"/>
              </a:solidFill>
            </a:endParaRPr>
          </a:p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1C4885"/>
                </a:solidFill>
              </a:rPr>
              <a:t>China's “Movie </a:t>
            </a:r>
            <a:r>
              <a:rPr lang="en-US" altLang="zh-CN" b="1" dirty="0">
                <a:solidFill>
                  <a:srgbClr val="1C4885"/>
                </a:solidFill>
              </a:rPr>
              <a:t>city”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5123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191" name="막힌 원호 225"/>
          <p:cNvSpPr>
            <a:spLocks/>
          </p:cNvSpPr>
          <p:nvPr/>
        </p:nvSpPr>
        <p:spPr bwMode="auto">
          <a:xfrm rot="5400000">
            <a:off x="682576" y="3852065"/>
            <a:ext cx="2436812" cy="2444750"/>
          </a:xfrm>
          <a:custGeom>
            <a:avLst/>
            <a:gdLst>
              <a:gd name="T0" fmla="*/ 7 w 2436720"/>
              <a:gd name="T1" fmla="*/ 1227337 h 2444258"/>
              <a:gd name="T2" fmla="*/ 7 w 2436720"/>
              <a:gd name="T3" fmla="*/ 1227336 h 2444258"/>
              <a:gd name="T4" fmla="*/ 0 w 2436720"/>
              <a:gd name="T5" fmla="*/ 1223113 h 2444258"/>
              <a:gd name="T6" fmla="*/ 1218548 w 2436720"/>
              <a:gd name="T7" fmla="*/ 0 h 2444258"/>
              <a:gd name="T8" fmla="*/ 2437009 w 2436720"/>
              <a:gd name="T9" fmla="*/ 1209183 h 2444258"/>
              <a:gd name="T10" fmla="*/ 1964882 w 2436720"/>
              <a:gd name="T11" fmla="*/ 1214580 h 2444258"/>
              <a:gd name="T12" fmla="*/ 1964881 w 2436720"/>
              <a:gd name="T13" fmla="*/ 1214580 h 2444258"/>
              <a:gd name="T14" fmla="*/ 1218548 w 2436720"/>
              <a:gd name="T15" fmla="*/ 472470 h 2444258"/>
              <a:gd name="T16" fmla="*/ 472162 w 2436720"/>
              <a:gd name="T17" fmla="*/ 1223113 h 2444258"/>
              <a:gd name="T18" fmla="*/ 472166 w 2436720"/>
              <a:gd name="T19" fmla="*/ 1225702 h 2444258"/>
              <a:gd name="T20" fmla="*/ 7 w 2436720"/>
              <a:gd name="T21" fmla="*/ 1227337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36720"/>
              <a:gd name="T34" fmla="*/ 0 h 2444258"/>
              <a:gd name="T35" fmla="*/ 2436640 w 2436720"/>
              <a:gd name="T36" fmla="*/ 1226349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36720" h="2444258">
                <a:moveTo>
                  <a:pt x="7" y="1226349"/>
                </a:moveTo>
                <a:lnTo>
                  <a:pt x="7" y="1226348"/>
                </a:lnTo>
                <a:cubicBezTo>
                  <a:pt x="2" y="1224942"/>
                  <a:pt x="0" y="1223535"/>
                  <a:pt x="0" y="1222129"/>
                </a:cubicBezTo>
                <a:cubicBezTo>
                  <a:pt x="0" y="547165"/>
                  <a:pt x="545478" y="0"/>
                  <a:pt x="1218360" y="0"/>
                </a:cubicBezTo>
                <a:cubicBezTo>
                  <a:pt x="1885829" y="0"/>
                  <a:pt x="2429039" y="538720"/>
                  <a:pt x="2436640" y="1208211"/>
                </a:cubicBezTo>
                <a:lnTo>
                  <a:pt x="1964582" y="1213604"/>
                </a:lnTo>
                <a:lnTo>
                  <a:pt x="1964581" y="1213604"/>
                </a:lnTo>
                <a:cubicBezTo>
                  <a:pt x="1959934" y="802720"/>
                  <a:pt x="1627204" y="472090"/>
                  <a:pt x="1218360" y="472090"/>
                </a:cubicBezTo>
                <a:cubicBezTo>
                  <a:pt x="806206" y="472090"/>
                  <a:pt x="472090" y="807893"/>
                  <a:pt x="472090" y="1222129"/>
                </a:cubicBezTo>
                <a:cubicBezTo>
                  <a:pt x="472090" y="1222990"/>
                  <a:pt x="472091" y="1223852"/>
                  <a:pt x="472094" y="1224714"/>
                </a:cubicBezTo>
                <a:lnTo>
                  <a:pt x="7" y="1226349"/>
                </a:lnTo>
                <a:close/>
              </a:path>
            </a:pathLst>
          </a:cu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192" name="막힌 원호 224"/>
          <p:cNvSpPr>
            <a:spLocks/>
          </p:cNvSpPr>
          <p:nvPr/>
        </p:nvSpPr>
        <p:spPr bwMode="auto">
          <a:xfrm rot="16200000">
            <a:off x="653547" y="3863404"/>
            <a:ext cx="2444750" cy="2446338"/>
          </a:xfrm>
          <a:custGeom>
            <a:avLst/>
            <a:gdLst>
              <a:gd name="T0" fmla="*/ 132 w 2444256"/>
              <a:gd name="T1" fmla="*/ 1244333 h 2444258"/>
              <a:gd name="T2" fmla="*/ 132 w 2444256"/>
              <a:gd name="T3" fmla="*/ 1244332 h 2444258"/>
              <a:gd name="T4" fmla="*/ 0 w 2444256"/>
              <a:gd name="T5" fmla="*/ 1226295 h 2444258"/>
              <a:gd name="T6" fmla="*/ 1223116 w 2444256"/>
              <a:gd name="T7" fmla="*/ 0 h 2444258"/>
              <a:gd name="T8" fmla="*/ 2446218 w 2444256"/>
              <a:gd name="T9" fmla="*/ 1220703 h 2444258"/>
              <a:gd name="T10" fmla="*/ 1973097 w 2444256"/>
              <a:gd name="T11" fmla="*/ 1222867 h 2444258"/>
              <a:gd name="T12" fmla="*/ 1973097 w 2444256"/>
              <a:gd name="T13" fmla="*/ 1222866 h 2444258"/>
              <a:gd name="T14" fmla="*/ 1223117 w 2444256"/>
              <a:gd name="T15" fmla="*/ 474355 h 2444258"/>
              <a:gd name="T16" fmla="*/ 473128 w 2444256"/>
              <a:gd name="T17" fmla="*/ 1226295 h 2444258"/>
              <a:gd name="T18" fmla="*/ 473210 w 2444256"/>
              <a:gd name="T19" fmla="*/ 1237354 h 2444258"/>
              <a:gd name="T20" fmla="*/ 132 w 2444256"/>
              <a:gd name="T21" fmla="*/ 1244333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44256"/>
              <a:gd name="T34" fmla="*/ 0 h 2444258"/>
              <a:gd name="T35" fmla="*/ 2444242 w 2444256"/>
              <a:gd name="T36" fmla="*/ 1240107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44256" h="2444258">
                <a:moveTo>
                  <a:pt x="132" y="1240107"/>
                </a:moveTo>
                <a:lnTo>
                  <a:pt x="132" y="1240106"/>
                </a:lnTo>
                <a:cubicBezTo>
                  <a:pt x="44" y="1234114"/>
                  <a:pt x="0" y="1228121"/>
                  <a:pt x="0" y="1222129"/>
                </a:cubicBezTo>
                <a:cubicBezTo>
                  <a:pt x="0" y="547165"/>
                  <a:pt x="547165" y="0"/>
                  <a:pt x="1222128" y="0"/>
                </a:cubicBezTo>
                <a:cubicBezTo>
                  <a:pt x="1894916" y="0"/>
                  <a:pt x="2441176" y="543776"/>
                  <a:pt x="2444243" y="1216557"/>
                </a:cubicBezTo>
                <a:lnTo>
                  <a:pt x="1971505" y="1218713"/>
                </a:lnTo>
                <a:lnTo>
                  <a:pt x="1971505" y="1218712"/>
                </a:lnTo>
                <a:cubicBezTo>
                  <a:pt x="1969624" y="806176"/>
                  <a:pt x="1634668" y="472744"/>
                  <a:pt x="1222129" y="472744"/>
                </a:cubicBezTo>
                <a:cubicBezTo>
                  <a:pt x="808255" y="472744"/>
                  <a:pt x="472745" y="808255"/>
                  <a:pt x="472745" y="1222129"/>
                </a:cubicBezTo>
                <a:cubicBezTo>
                  <a:pt x="472745" y="1225803"/>
                  <a:pt x="472772" y="1229478"/>
                  <a:pt x="472826" y="1233152"/>
                </a:cubicBezTo>
                <a:lnTo>
                  <a:pt x="132" y="1240107"/>
                </a:lnTo>
                <a:close/>
              </a:path>
            </a:pathLst>
          </a:cu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1521" name="TextBox 13"/>
          <p:cNvSpPr txBox="1">
            <a:spLocks noChangeArrowheads="1"/>
          </p:cNvSpPr>
          <p:nvPr/>
        </p:nvSpPr>
        <p:spPr bwMode="auto">
          <a:xfrm>
            <a:off x="1173453" y="4815110"/>
            <a:ext cx="13731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电影</a:t>
            </a:r>
            <a:endParaRPr lang="en-US" altLang="zh-CN" b="1" dirty="0" smtClean="0">
              <a:solidFill>
                <a:srgbClr val="445469"/>
              </a:solidFill>
              <a:latin typeface="Arial" charset="0"/>
              <a:sym typeface="Arial" charset="0"/>
            </a:endParaRPr>
          </a:p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之城</a:t>
            </a:r>
            <a:endParaRPr lang="zh-CN" altLang="en-US" b="1" dirty="0">
              <a:solidFill>
                <a:srgbClr val="445469"/>
              </a:solidFill>
              <a:latin typeface="Arial" charset="0"/>
              <a:sym typeface="Arial" charset="0"/>
            </a:endParaRPr>
          </a:p>
        </p:txBody>
      </p:sp>
      <p:sp>
        <p:nvSpPr>
          <p:cNvPr id="520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07522" name="Picture 2" descr="https://bkimg.cdn.bcebos.com/pic/10dfa9ec8a1363274dff06399a8fa0ec08fac7ae?x-bce-process=image/watermark,g_7,image_d2F0ZXIvYmFpa2U5Mg==,xp_5,yp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2230" y="174172"/>
            <a:ext cx="8229600" cy="2641600"/>
          </a:xfrm>
          <a:prstGeom prst="rect">
            <a:avLst/>
          </a:prstGeom>
          <a:noFill/>
        </p:spPr>
      </p:pic>
      <p:pic>
        <p:nvPicPr>
          <p:cNvPr id="107526" name="Picture 6" descr="https://timgsa.baidu.com/timg?image&amp;quality=80&amp;size=b9999_10000&amp;sec=1588781249552&amp;di=96fbc477fbb14ee1c85d05da904d4e58&amp;imgtype=0&amp;src=http%3A%2F%2Fp0.meituan.net%2Fhotel%2F5600d909f6edc43099b27fb2e5ef905e227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1871" y="3048000"/>
            <a:ext cx="2834357" cy="156754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2113" y="4282168"/>
            <a:ext cx="3067957" cy="230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2151" y="3149600"/>
            <a:ext cx="3135691" cy="235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4857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四、中国“森林城市”</a:t>
            </a:r>
            <a:endParaRPr lang="en-US" altLang="zh-CN" b="1" dirty="0" smtClean="0">
              <a:solidFill>
                <a:srgbClr val="1C4885"/>
              </a:solidFill>
            </a:endParaRPr>
          </a:p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1C4885"/>
                </a:solidFill>
              </a:rPr>
              <a:t> China's “</a:t>
            </a:r>
            <a:r>
              <a:rPr lang="en-US" altLang="zh-CN" b="1" dirty="0">
                <a:solidFill>
                  <a:srgbClr val="1C4885"/>
                </a:solidFill>
              </a:rPr>
              <a:t>Forest city”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5123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191" name="막힌 원호 225"/>
          <p:cNvSpPr>
            <a:spLocks/>
          </p:cNvSpPr>
          <p:nvPr/>
        </p:nvSpPr>
        <p:spPr bwMode="auto">
          <a:xfrm rot="5400000">
            <a:off x="682576" y="3852065"/>
            <a:ext cx="2436812" cy="2444750"/>
          </a:xfrm>
          <a:custGeom>
            <a:avLst/>
            <a:gdLst>
              <a:gd name="T0" fmla="*/ 7 w 2436720"/>
              <a:gd name="T1" fmla="*/ 1227337 h 2444258"/>
              <a:gd name="T2" fmla="*/ 7 w 2436720"/>
              <a:gd name="T3" fmla="*/ 1227336 h 2444258"/>
              <a:gd name="T4" fmla="*/ 0 w 2436720"/>
              <a:gd name="T5" fmla="*/ 1223113 h 2444258"/>
              <a:gd name="T6" fmla="*/ 1218548 w 2436720"/>
              <a:gd name="T7" fmla="*/ 0 h 2444258"/>
              <a:gd name="T8" fmla="*/ 2437009 w 2436720"/>
              <a:gd name="T9" fmla="*/ 1209183 h 2444258"/>
              <a:gd name="T10" fmla="*/ 1964882 w 2436720"/>
              <a:gd name="T11" fmla="*/ 1214580 h 2444258"/>
              <a:gd name="T12" fmla="*/ 1964881 w 2436720"/>
              <a:gd name="T13" fmla="*/ 1214580 h 2444258"/>
              <a:gd name="T14" fmla="*/ 1218548 w 2436720"/>
              <a:gd name="T15" fmla="*/ 472470 h 2444258"/>
              <a:gd name="T16" fmla="*/ 472162 w 2436720"/>
              <a:gd name="T17" fmla="*/ 1223113 h 2444258"/>
              <a:gd name="T18" fmla="*/ 472166 w 2436720"/>
              <a:gd name="T19" fmla="*/ 1225702 h 2444258"/>
              <a:gd name="T20" fmla="*/ 7 w 2436720"/>
              <a:gd name="T21" fmla="*/ 1227337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36720"/>
              <a:gd name="T34" fmla="*/ 0 h 2444258"/>
              <a:gd name="T35" fmla="*/ 2436640 w 2436720"/>
              <a:gd name="T36" fmla="*/ 1226349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36720" h="2444258">
                <a:moveTo>
                  <a:pt x="7" y="1226349"/>
                </a:moveTo>
                <a:lnTo>
                  <a:pt x="7" y="1226348"/>
                </a:lnTo>
                <a:cubicBezTo>
                  <a:pt x="2" y="1224942"/>
                  <a:pt x="0" y="1223535"/>
                  <a:pt x="0" y="1222129"/>
                </a:cubicBezTo>
                <a:cubicBezTo>
                  <a:pt x="0" y="547165"/>
                  <a:pt x="545478" y="0"/>
                  <a:pt x="1218360" y="0"/>
                </a:cubicBezTo>
                <a:cubicBezTo>
                  <a:pt x="1885829" y="0"/>
                  <a:pt x="2429039" y="538720"/>
                  <a:pt x="2436640" y="1208211"/>
                </a:cubicBezTo>
                <a:lnTo>
                  <a:pt x="1964582" y="1213604"/>
                </a:lnTo>
                <a:lnTo>
                  <a:pt x="1964581" y="1213604"/>
                </a:lnTo>
                <a:cubicBezTo>
                  <a:pt x="1959934" y="802720"/>
                  <a:pt x="1627204" y="472090"/>
                  <a:pt x="1218360" y="472090"/>
                </a:cubicBezTo>
                <a:cubicBezTo>
                  <a:pt x="806206" y="472090"/>
                  <a:pt x="472090" y="807893"/>
                  <a:pt x="472090" y="1222129"/>
                </a:cubicBezTo>
                <a:cubicBezTo>
                  <a:pt x="472090" y="1222990"/>
                  <a:pt x="472091" y="1223852"/>
                  <a:pt x="472094" y="1224714"/>
                </a:cubicBezTo>
                <a:lnTo>
                  <a:pt x="7" y="1226349"/>
                </a:lnTo>
                <a:close/>
              </a:path>
            </a:pathLst>
          </a:cu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192" name="막힌 원호 224"/>
          <p:cNvSpPr>
            <a:spLocks/>
          </p:cNvSpPr>
          <p:nvPr/>
        </p:nvSpPr>
        <p:spPr bwMode="auto">
          <a:xfrm rot="16200000">
            <a:off x="653547" y="3863404"/>
            <a:ext cx="2444750" cy="2446338"/>
          </a:xfrm>
          <a:custGeom>
            <a:avLst/>
            <a:gdLst>
              <a:gd name="T0" fmla="*/ 132 w 2444256"/>
              <a:gd name="T1" fmla="*/ 1244333 h 2444258"/>
              <a:gd name="T2" fmla="*/ 132 w 2444256"/>
              <a:gd name="T3" fmla="*/ 1244332 h 2444258"/>
              <a:gd name="T4" fmla="*/ 0 w 2444256"/>
              <a:gd name="T5" fmla="*/ 1226295 h 2444258"/>
              <a:gd name="T6" fmla="*/ 1223116 w 2444256"/>
              <a:gd name="T7" fmla="*/ 0 h 2444258"/>
              <a:gd name="T8" fmla="*/ 2446218 w 2444256"/>
              <a:gd name="T9" fmla="*/ 1220703 h 2444258"/>
              <a:gd name="T10" fmla="*/ 1973097 w 2444256"/>
              <a:gd name="T11" fmla="*/ 1222867 h 2444258"/>
              <a:gd name="T12" fmla="*/ 1973097 w 2444256"/>
              <a:gd name="T13" fmla="*/ 1222866 h 2444258"/>
              <a:gd name="T14" fmla="*/ 1223117 w 2444256"/>
              <a:gd name="T15" fmla="*/ 474355 h 2444258"/>
              <a:gd name="T16" fmla="*/ 473128 w 2444256"/>
              <a:gd name="T17" fmla="*/ 1226295 h 2444258"/>
              <a:gd name="T18" fmla="*/ 473210 w 2444256"/>
              <a:gd name="T19" fmla="*/ 1237354 h 2444258"/>
              <a:gd name="T20" fmla="*/ 132 w 2444256"/>
              <a:gd name="T21" fmla="*/ 1244333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44256"/>
              <a:gd name="T34" fmla="*/ 0 h 2444258"/>
              <a:gd name="T35" fmla="*/ 2444242 w 2444256"/>
              <a:gd name="T36" fmla="*/ 1240107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44256" h="2444258">
                <a:moveTo>
                  <a:pt x="132" y="1240107"/>
                </a:moveTo>
                <a:lnTo>
                  <a:pt x="132" y="1240106"/>
                </a:lnTo>
                <a:cubicBezTo>
                  <a:pt x="44" y="1234114"/>
                  <a:pt x="0" y="1228121"/>
                  <a:pt x="0" y="1222129"/>
                </a:cubicBezTo>
                <a:cubicBezTo>
                  <a:pt x="0" y="547165"/>
                  <a:pt x="547165" y="0"/>
                  <a:pt x="1222128" y="0"/>
                </a:cubicBezTo>
                <a:cubicBezTo>
                  <a:pt x="1894916" y="0"/>
                  <a:pt x="2441176" y="543776"/>
                  <a:pt x="2444243" y="1216557"/>
                </a:cubicBezTo>
                <a:lnTo>
                  <a:pt x="1971505" y="1218713"/>
                </a:lnTo>
                <a:lnTo>
                  <a:pt x="1971505" y="1218712"/>
                </a:lnTo>
                <a:cubicBezTo>
                  <a:pt x="1969624" y="806176"/>
                  <a:pt x="1634668" y="472744"/>
                  <a:pt x="1222129" y="472744"/>
                </a:cubicBezTo>
                <a:cubicBezTo>
                  <a:pt x="808255" y="472744"/>
                  <a:pt x="472745" y="808255"/>
                  <a:pt x="472745" y="1222129"/>
                </a:cubicBezTo>
                <a:cubicBezTo>
                  <a:pt x="472745" y="1225803"/>
                  <a:pt x="472772" y="1229478"/>
                  <a:pt x="472826" y="1233152"/>
                </a:cubicBezTo>
                <a:lnTo>
                  <a:pt x="132" y="1240107"/>
                </a:lnTo>
                <a:close/>
              </a:path>
            </a:pathLst>
          </a:cu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1521" name="TextBox 13"/>
          <p:cNvSpPr txBox="1">
            <a:spLocks noChangeArrowheads="1"/>
          </p:cNvSpPr>
          <p:nvPr/>
        </p:nvSpPr>
        <p:spPr bwMode="auto">
          <a:xfrm>
            <a:off x="1173453" y="4815110"/>
            <a:ext cx="13731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en-US" altLang="zh-CN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22</a:t>
            </a:r>
          </a:p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的夏天</a:t>
            </a:r>
            <a:endParaRPr lang="zh-CN" altLang="en-US" b="1" dirty="0">
              <a:solidFill>
                <a:srgbClr val="445469"/>
              </a:solidFill>
              <a:latin typeface="Arial" charset="0"/>
              <a:sym typeface="Arial" charset="0"/>
            </a:endParaRPr>
          </a:p>
        </p:txBody>
      </p:sp>
      <p:sp>
        <p:nvSpPr>
          <p:cNvPr id="5202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08546" name="Picture 2" descr="http://img.mp.itc.cn/upload/20170714/9ff589df1ff8428ba47e1a8f6136fdcd_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570514"/>
            <a:ext cx="5878286" cy="3106057"/>
          </a:xfrm>
          <a:prstGeom prst="rect">
            <a:avLst/>
          </a:prstGeom>
          <a:noFill/>
        </p:spPr>
      </p:pic>
      <p:pic>
        <p:nvPicPr>
          <p:cNvPr id="108548" name="Picture 4" descr="http://img.mp.itc.cn/upload/20160919/66ba570177244d59839eb7ece99aaf3d_th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9883" y="290286"/>
            <a:ext cx="5614860" cy="3158842"/>
          </a:xfrm>
          <a:prstGeom prst="rect">
            <a:avLst/>
          </a:prstGeom>
          <a:noFill/>
        </p:spPr>
      </p:pic>
      <p:pic>
        <p:nvPicPr>
          <p:cNvPr id="28674" name="Picture 2" descr="https://bkimg.cdn.bcebos.com/pic/fcfaaf51f3deb48f72b211d3ff1f3a292cf578e0?x-bce-process=image/watermark,g_7,image_d2F0ZXIvYmFpa2UxNTA=,xp_5,yp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8860" y="4775200"/>
            <a:ext cx="421747" cy="378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5058" y="3468915"/>
            <a:ext cx="2188028" cy="291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174625" y="236538"/>
            <a:ext cx="4857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b="1" dirty="0" smtClean="0">
                <a:solidFill>
                  <a:srgbClr val="1C4885"/>
                </a:solidFill>
              </a:rPr>
              <a:t>五、中国“冰雪之城”</a:t>
            </a:r>
            <a:endParaRPr lang="en-US" altLang="zh-CN" b="1" dirty="0" smtClean="0">
              <a:solidFill>
                <a:srgbClr val="1C4885"/>
              </a:solidFill>
            </a:endParaRPr>
          </a:p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1C4885"/>
                </a:solidFill>
              </a:rPr>
              <a:t> China's “City of ice and snow”</a:t>
            </a:r>
            <a:endParaRPr lang="zh-CN" altLang="en-US" b="1" dirty="0">
              <a:solidFill>
                <a:srgbClr val="1C4885"/>
              </a:solidFill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11161713" y="204788"/>
            <a:ext cx="1030287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0" y="203200"/>
            <a:ext cx="144463" cy="46355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170" y="3454399"/>
            <a:ext cx="5051098" cy="316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막힌 원호 224"/>
          <p:cNvSpPr>
            <a:spLocks/>
          </p:cNvSpPr>
          <p:nvPr/>
        </p:nvSpPr>
        <p:spPr bwMode="auto">
          <a:xfrm rot="16200000">
            <a:off x="653547" y="3863404"/>
            <a:ext cx="2444750" cy="2446338"/>
          </a:xfrm>
          <a:custGeom>
            <a:avLst/>
            <a:gdLst>
              <a:gd name="T0" fmla="*/ 132 w 2444256"/>
              <a:gd name="T1" fmla="*/ 1244333 h 2444258"/>
              <a:gd name="T2" fmla="*/ 132 w 2444256"/>
              <a:gd name="T3" fmla="*/ 1244332 h 2444258"/>
              <a:gd name="T4" fmla="*/ 0 w 2444256"/>
              <a:gd name="T5" fmla="*/ 1226295 h 2444258"/>
              <a:gd name="T6" fmla="*/ 1223116 w 2444256"/>
              <a:gd name="T7" fmla="*/ 0 h 2444258"/>
              <a:gd name="T8" fmla="*/ 2446218 w 2444256"/>
              <a:gd name="T9" fmla="*/ 1220703 h 2444258"/>
              <a:gd name="T10" fmla="*/ 1973097 w 2444256"/>
              <a:gd name="T11" fmla="*/ 1222867 h 2444258"/>
              <a:gd name="T12" fmla="*/ 1973097 w 2444256"/>
              <a:gd name="T13" fmla="*/ 1222866 h 2444258"/>
              <a:gd name="T14" fmla="*/ 1223117 w 2444256"/>
              <a:gd name="T15" fmla="*/ 474355 h 2444258"/>
              <a:gd name="T16" fmla="*/ 473128 w 2444256"/>
              <a:gd name="T17" fmla="*/ 1226295 h 2444258"/>
              <a:gd name="T18" fmla="*/ 473210 w 2444256"/>
              <a:gd name="T19" fmla="*/ 1237354 h 2444258"/>
              <a:gd name="T20" fmla="*/ 132 w 2444256"/>
              <a:gd name="T21" fmla="*/ 1244333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44256"/>
              <a:gd name="T34" fmla="*/ 0 h 2444258"/>
              <a:gd name="T35" fmla="*/ 2444242 w 2444256"/>
              <a:gd name="T36" fmla="*/ 1240107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44256" h="2444258">
                <a:moveTo>
                  <a:pt x="132" y="1240107"/>
                </a:moveTo>
                <a:lnTo>
                  <a:pt x="132" y="1240106"/>
                </a:lnTo>
                <a:cubicBezTo>
                  <a:pt x="44" y="1234114"/>
                  <a:pt x="0" y="1228121"/>
                  <a:pt x="0" y="1222129"/>
                </a:cubicBezTo>
                <a:cubicBezTo>
                  <a:pt x="0" y="547165"/>
                  <a:pt x="547165" y="0"/>
                  <a:pt x="1222128" y="0"/>
                </a:cubicBezTo>
                <a:cubicBezTo>
                  <a:pt x="1894916" y="0"/>
                  <a:pt x="2441176" y="543776"/>
                  <a:pt x="2444243" y="1216557"/>
                </a:cubicBezTo>
                <a:lnTo>
                  <a:pt x="1971505" y="1218713"/>
                </a:lnTo>
                <a:lnTo>
                  <a:pt x="1971505" y="1218712"/>
                </a:lnTo>
                <a:cubicBezTo>
                  <a:pt x="1969624" y="806176"/>
                  <a:pt x="1634668" y="472744"/>
                  <a:pt x="1222129" y="472744"/>
                </a:cubicBezTo>
                <a:cubicBezTo>
                  <a:pt x="808255" y="472744"/>
                  <a:pt x="472745" y="808255"/>
                  <a:pt x="472745" y="1222129"/>
                </a:cubicBezTo>
                <a:cubicBezTo>
                  <a:pt x="472745" y="1225803"/>
                  <a:pt x="472772" y="1229478"/>
                  <a:pt x="472826" y="1233152"/>
                </a:cubicBezTo>
                <a:lnTo>
                  <a:pt x="132" y="1240107"/>
                </a:lnTo>
                <a:close/>
              </a:path>
            </a:pathLst>
          </a:custGeom>
          <a:solidFill>
            <a:srgbClr val="1C488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8" name="막힌 원호 225"/>
          <p:cNvSpPr>
            <a:spLocks/>
          </p:cNvSpPr>
          <p:nvPr/>
        </p:nvSpPr>
        <p:spPr bwMode="auto">
          <a:xfrm rot="5400000">
            <a:off x="682576" y="3852065"/>
            <a:ext cx="2436812" cy="2444750"/>
          </a:xfrm>
          <a:custGeom>
            <a:avLst/>
            <a:gdLst>
              <a:gd name="T0" fmla="*/ 7 w 2436720"/>
              <a:gd name="T1" fmla="*/ 1227337 h 2444258"/>
              <a:gd name="T2" fmla="*/ 7 w 2436720"/>
              <a:gd name="T3" fmla="*/ 1227336 h 2444258"/>
              <a:gd name="T4" fmla="*/ 0 w 2436720"/>
              <a:gd name="T5" fmla="*/ 1223113 h 2444258"/>
              <a:gd name="T6" fmla="*/ 1218548 w 2436720"/>
              <a:gd name="T7" fmla="*/ 0 h 2444258"/>
              <a:gd name="T8" fmla="*/ 2437009 w 2436720"/>
              <a:gd name="T9" fmla="*/ 1209183 h 2444258"/>
              <a:gd name="T10" fmla="*/ 1964882 w 2436720"/>
              <a:gd name="T11" fmla="*/ 1214580 h 2444258"/>
              <a:gd name="T12" fmla="*/ 1964881 w 2436720"/>
              <a:gd name="T13" fmla="*/ 1214580 h 2444258"/>
              <a:gd name="T14" fmla="*/ 1218548 w 2436720"/>
              <a:gd name="T15" fmla="*/ 472470 h 2444258"/>
              <a:gd name="T16" fmla="*/ 472162 w 2436720"/>
              <a:gd name="T17" fmla="*/ 1223113 h 2444258"/>
              <a:gd name="T18" fmla="*/ 472166 w 2436720"/>
              <a:gd name="T19" fmla="*/ 1225702 h 2444258"/>
              <a:gd name="T20" fmla="*/ 7 w 2436720"/>
              <a:gd name="T21" fmla="*/ 1227337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36720"/>
              <a:gd name="T34" fmla="*/ 0 h 2444258"/>
              <a:gd name="T35" fmla="*/ 2436640 w 2436720"/>
              <a:gd name="T36" fmla="*/ 1226349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36720" h="2444258">
                <a:moveTo>
                  <a:pt x="7" y="1226349"/>
                </a:moveTo>
                <a:lnTo>
                  <a:pt x="7" y="1226348"/>
                </a:lnTo>
                <a:cubicBezTo>
                  <a:pt x="2" y="1224942"/>
                  <a:pt x="0" y="1223535"/>
                  <a:pt x="0" y="1222129"/>
                </a:cubicBezTo>
                <a:cubicBezTo>
                  <a:pt x="0" y="547165"/>
                  <a:pt x="545478" y="0"/>
                  <a:pt x="1218360" y="0"/>
                </a:cubicBezTo>
                <a:cubicBezTo>
                  <a:pt x="1885829" y="0"/>
                  <a:pt x="2429039" y="538720"/>
                  <a:pt x="2436640" y="1208211"/>
                </a:cubicBezTo>
                <a:lnTo>
                  <a:pt x="1964582" y="1213604"/>
                </a:lnTo>
                <a:lnTo>
                  <a:pt x="1964581" y="1213604"/>
                </a:lnTo>
                <a:cubicBezTo>
                  <a:pt x="1959934" y="802720"/>
                  <a:pt x="1627204" y="472090"/>
                  <a:pt x="1218360" y="472090"/>
                </a:cubicBezTo>
                <a:cubicBezTo>
                  <a:pt x="806206" y="472090"/>
                  <a:pt x="472090" y="807893"/>
                  <a:pt x="472090" y="1222129"/>
                </a:cubicBezTo>
                <a:cubicBezTo>
                  <a:pt x="472090" y="1222990"/>
                  <a:pt x="472091" y="1223852"/>
                  <a:pt x="472094" y="1224714"/>
                </a:cubicBezTo>
                <a:lnTo>
                  <a:pt x="7" y="1226349"/>
                </a:lnTo>
                <a:close/>
              </a:path>
            </a:pathLst>
          </a:custGeom>
          <a:solidFill>
            <a:srgbClr val="4886D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173453" y="4815110"/>
            <a:ext cx="13731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冰雪</a:t>
            </a:r>
            <a:endParaRPr lang="en-US" altLang="zh-CN" b="1" dirty="0" smtClean="0">
              <a:solidFill>
                <a:srgbClr val="445469"/>
              </a:solidFill>
              <a:latin typeface="Arial" charset="0"/>
              <a:sym typeface="Arial" charset="0"/>
            </a:endParaRPr>
          </a:p>
          <a:p>
            <a:pPr algn="ctr" defTabSz="1216025">
              <a:spcBef>
                <a:spcPct val="20000"/>
              </a:spcBef>
              <a:buFont typeface="Arial" charset="0"/>
              <a:buNone/>
            </a:pPr>
            <a:r>
              <a:rPr lang="zh-CN" altLang="en-US" b="1" dirty="0" smtClean="0">
                <a:solidFill>
                  <a:srgbClr val="445469"/>
                </a:solidFill>
                <a:latin typeface="Arial" charset="0"/>
                <a:sym typeface="Arial" charset="0"/>
              </a:rPr>
              <a:t>之城</a:t>
            </a:r>
            <a:endParaRPr lang="zh-CN" altLang="en-US" b="1" dirty="0">
              <a:solidFill>
                <a:srgbClr val="445469"/>
              </a:solidFill>
              <a:latin typeface="Arial" charset="0"/>
              <a:sym typeface="Arial" charset="0"/>
            </a:endParaRPr>
          </a:p>
        </p:txBody>
      </p:sp>
      <p:pic>
        <p:nvPicPr>
          <p:cNvPr id="1029" name="Picture 5" descr="https://gimg2.baidu.com/image_search/src=http%3A%2F%2Fp9.itc.cn%2Fq_70%2Fimages03%2F20210318%2F6affc6f856e04222bbe384f025c2fe42.jpeg&amp;refer=http%3A%2F%2Fp9.itc.cn&amp;app=2002&amp;size=f9999,10000&amp;q=a80&amp;n=0&amp;g=0n&amp;fmt=auto?sec=1659316995&amp;t=0f348f4e6a1ccda6e46d16bdef922e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7689" y="986971"/>
            <a:ext cx="10287000" cy="2277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180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0420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4400" b="1">
                <a:solidFill>
                  <a:srgbClr val="1C4885"/>
                </a:solidFill>
                <a:latin typeface="微软雅黑" pitchFamily="34" charset="-122"/>
              </a:rPr>
              <a:t>2</a:t>
            </a:r>
            <a:endParaRPr lang="zh-CN" altLang="en-US" sz="34400" b="1">
              <a:solidFill>
                <a:srgbClr val="1C4885"/>
              </a:solidFill>
              <a:latin typeface="微软雅黑" pitchFamily="34" charset="-122"/>
            </a:endParaRPr>
          </a:p>
        </p:txBody>
      </p:sp>
      <p:grpSp>
        <p:nvGrpSpPr>
          <p:cNvPr id="60422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60423" name="图片 14"/>
            <p:cNvPicPr>
              <a:picLocks noChangeAspect="1" noChangeArrowheads="1"/>
            </p:cNvPicPr>
            <p:nvPr/>
          </p:nvPicPr>
          <p:blipFill>
            <a:blip r:embed="rId3" cstate="print"/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4" name="图片 15"/>
            <p:cNvPicPr>
              <a:picLocks noChangeAspect="1" noChangeArrowheads="1"/>
            </p:cNvPicPr>
            <p:nvPr/>
          </p:nvPicPr>
          <p:blipFill>
            <a:blip r:embed="rId3" cstate="print"/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0426" name="文本框 17"/>
          <p:cNvSpPr>
            <a:spLocks/>
          </p:cNvSpPr>
          <p:nvPr/>
        </p:nvSpPr>
        <p:spPr bwMode="auto">
          <a:xfrm>
            <a:off x="341313" y="4933950"/>
            <a:ext cx="2155825" cy="881063"/>
          </a:xfrm>
          <a:custGeom>
            <a:avLst/>
            <a:gdLst>
              <a:gd name="T0" fmla="*/ 352006 w 2156102"/>
              <a:gd name="T1" fmla="*/ 0 h 880167"/>
              <a:gd name="T2" fmla="*/ 1116760 w 2156102"/>
              <a:gd name="T3" fmla="*/ 0 h 880167"/>
              <a:gd name="T4" fmla="*/ 791586 w 2156102"/>
              <a:gd name="T5" fmla="*/ 294305 h 880167"/>
              <a:gd name="T6" fmla="*/ 791586 w 2156102"/>
              <a:gd name="T7" fmla="*/ 307165 h 880167"/>
              <a:gd name="T8" fmla="*/ 2154991 w 2156102"/>
              <a:gd name="T9" fmla="*/ 307165 h 880167"/>
              <a:gd name="T10" fmla="*/ 2154991 w 2156102"/>
              <a:gd name="T11" fmla="*/ 883757 h 880167"/>
              <a:gd name="T12" fmla="*/ 0 w 2156102"/>
              <a:gd name="T13" fmla="*/ 883757 h 880167"/>
              <a:gd name="T14" fmla="*/ 0 w 2156102"/>
              <a:gd name="T15" fmla="*/ 339318 h 880167"/>
              <a:gd name="T16" fmla="*/ 352006 w 2156102"/>
              <a:gd name="T17" fmla="*/ 0 h 8801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56102"/>
              <a:gd name="T28" fmla="*/ 0 h 880167"/>
              <a:gd name="T29" fmla="*/ 2156102 w 2156102"/>
              <a:gd name="T30" fmla="*/ 880167 h 8801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56102" h="880167">
                <a:moveTo>
                  <a:pt x="352186" y="0"/>
                </a:moveTo>
                <a:lnTo>
                  <a:pt x="1117336" y="0"/>
                </a:lnTo>
                <a:lnTo>
                  <a:pt x="791994" y="293110"/>
                </a:lnTo>
                <a:lnTo>
                  <a:pt x="791994" y="305918"/>
                </a:lnTo>
                <a:lnTo>
                  <a:pt x="2156102" y="305918"/>
                </a:lnTo>
                <a:lnTo>
                  <a:pt x="2156102" y="880167"/>
                </a:lnTo>
                <a:lnTo>
                  <a:pt x="0" y="880167"/>
                </a:lnTo>
                <a:lnTo>
                  <a:pt x="0" y="337940"/>
                </a:lnTo>
                <a:lnTo>
                  <a:pt x="352186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9" name="文本框 12"/>
          <p:cNvSpPr txBox="1">
            <a:spLocks noChangeArrowheads="1"/>
          </p:cNvSpPr>
          <p:nvPr/>
        </p:nvSpPr>
        <p:spPr bwMode="auto">
          <a:xfrm>
            <a:off x="2762250" y="3322638"/>
            <a:ext cx="73644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3500" b="1" dirty="0" smtClean="0">
                <a:solidFill>
                  <a:srgbClr val="1C4885"/>
                </a:solidFill>
              </a:rPr>
              <a:t>长春工业大学是一所好学校</a:t>
            </a:r>
            <a:endParaRPr lang="en-US" altLang="zh-CN" sz="3500" b="1" dirty="0" smtClean="0">
              <a:solidFill>
                <a:srgbClr val="1C4885"/>
              </a:solidFill>
            </a:endParaRPr>
          </a:p>
          <a:p>
            <a:pPr>
              <a:buFont typeface="Arial" charset="0"/>
              <a:buNone/>
            </a:pPr>
            <a:r>
              <a:rPr lang="en-US" altLang="zh-CN" sz="3500" b="1" dirty="0" smtClean="0">
                <a:solidFill>
                  <a:srgbClr val="1C4885"/>
                </a:solidFill>
              </a:rPr>
              <a:t>CCUT </a:t>
            </a:r>
            <a:r>
              <a:rPr lang="en-US" altLang="zh-CN" sz="3500" b="1" dirty="0">
                <a:solidFill>
                  <a:srgbClr val="1C4885"/>
                </a:solidFill>
              </a:rPr>
              <a:t>is a good university</a:t>
            </a:r>
          </a:p>
          <a:p>
            <a:pPr>
              <a:buFont typeface="Arial" charset="0"/>
              <a:buNone/>
            </a:pPr>
            <a:endParaRPr lang="en-US" altLang="zh-CN" sz="3500" b="1" dirty="0" smtClean="0">
              <a:solidFill>
                <a:srgbClr val="1C4885"/>
              </a:solidFill>
            </a:endParaRPr>
          </a:p>
          <a:p>
            <a:pPr>
              <a:buFont typeface="Arial" charset="0"/>
              <a:buNone/>
            </a:pPr>
            <a:endParaRPr lang="zh-CN" altLang="en-US" sz="3500" b="1" dirty="0">
              <a:solidFill>
                <a:srgbClr val="1C4885"/>
              </a:solidFill>
            </a:endParaRPr>
          </a:p>
        </p:txBody>
      </p:sp>
      <p:pic>
        <p:nvPicPr>
          <p:cNvPr id="6043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2742" y="203199"/>
            <a:ext cx="4419602" cy="294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3233</TotalTime>
  <Pages>0</Pages>
  <Words>1634</Words>
  <Characters>0</Characters>
  <Application>Microsoft Office PowerPoint</Application>
  <DocSecurity>0</DocSecurity>
  <PresentationFormat>自定义</PresentationFormat>
  <Lines>0</Lines>
  <Paragraphs>286</Paragraphs>
  <Slides>35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6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DH</cp:lastModifiedBy>
  <cp:revision>641</cp:revision>
  <dcterms:created xsi:type="dcterms:W3CDTF">2015-07-17T02:38:59Z</dcterms:created>
  <dcterms:modified xsi:type="dcterms:W3CDTF">2022-07-09T11:47:31Z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2052-9.1.0.5184</vt:lpwstr>
  </property>
</Properties>
</file>