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1376" r:id="rId3"/>
    <p:sldId id="478" r:id="rId5"/>
    <p:sldId id="1313" r:id="rId6"/>
    <p:sldId id="1314" r:id="rId7"/>
    <p:sldId id="782" r:id="rId8"/>
    <p:sldId id="362" r:id="rId9"/>
    <p:sldId id="361" r:id="rId10"/>
    <p:sldId id="1059" r:id="rId11"/>
    <p:sldId id="1306" r:id="rId12"/>
    <p:sldId id="1307" r:id="rId13"/>
    <p:sldId id="1308" r:id="rId14"/>
    <p:sldId id="1315" r:id="rId15"/>
    <p:sldId id="1309" r:id="rId16"/>
    <p:sldId id="772" r:id="rId17"/>
    <p:sldId id="1316" r:id="rId18"/>
    <p:sldId id="1060" r:id="rId19"/>
    <p:sldId id="506" r:id="rId20"/>
    <p:sldId id="411" r:id="rId21"/>
    <p:sldId id="412" r:id="rId22"/>
    <p:sldId id="415" r:id="rId23"/>
    <p:sldId id="416" r:id="rId24"/>
    <p:sldId id="413" r:id="rId25"/>
    <p:sldId id="414" r:id="rId26"/>
    <p:sldId id="417" r:id="rId27"/>
    <p:sldId id="418" r:id="rId28"/>
    <p:sldId id="419" r:id="rId29"/>
    <p:sldId id="1061" r:id="rId30"/>
    <p:sldId id="472" r:id="rId31"/>
    <p:sldId id="1169" r:id="rId32"/>
    <p:sldId id="494" r:id="rId33"/>
    <p:sldId id="1364" r:id="rId34"/>
    <p:sldId id="1363" r:id="rId35"/>
    <p:sldId id="1352" r:id="rId36"/>
    <p:sldId id="1351" r:id="rId37"/>
    <p:sldId id="1418" r:id="rId38"/>
    <p:sldId id="1419" r:id="rId39"/>
    <p:sldId id="1420" r:id="rId40"/>
    <p:sldId id="1422" r:id="rId41"/>
    <p:sldId id="1426" r:id="rId42"/>
    <p:sldId id="1425" r:id="rId43"/>
  </p:sldIdLst>
  <p:sldSz cx="12195175" cy="6858000"/>
  <p:notesSz cx="9144000" cy="6858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1B5DC4FC-54A7-4AD0-854D-8C8ADC553A4B}">
          <p14:sldIdLst/>
        </p14:section>
        <p14:section name="默认节" id="{4FFDF608-4ABA-435D-8A5C-AE6CF21CC0BA}">
          <p14:sldIdLst>
            <p14:sldId id="1376"/>
            <p14:sldId id="478"/>
            <p14:sldId id="1313"/>
            <p14:sldId id="1314"/>
            <p14:sldId id="782"/>
            <p14:sldId id="362"/>
            <p14:sldId id="361"/>
            <p14:sldId id="1059"/>
            <p14:sldId id="1306"/>
            <p14:sldId id="1307"/>
            <p14:sldId id="1308"/>
            <p14:sldId id="1315"/>
            <p14:sldId id="1309"/>
            <p14:sldId id="772"/>
            <p14:sldId id="1316"/>
            <p14:sldId id="1060"/>
            <p14:sldId id="506"/>
            <p14:sldId id="411"/>
            <p14:sldId id="412"/>
            <p14:sldId id="415"/>
            <p14:sldId id="416"/>
            <p14:sldId id="413"/>
            <p14:sldId id="414"/>
            <p14:sldId id="417"/>
            <p14:sldId id="418"/>
            <p14:sldId id="419"/>
            <p14:sldId id="1061"/>
            <p14:sldId id="472"/>
            <p14:sldId id="1169"/>
            <p14:sldId id="494"/>
            <p14:sldId id="1364"/>
            <p14:sldId id="1363"/>
            <p14:sldId id="1352"/>
            <p14:sldId id="1351"/>
            <p14:sldId id="1418"/>
            <p14:sldId id="1419"/>
            <p14:sldId id="1420"/>
            <p14:sldId id="1422"/>
            <p14:sldId id="1426"/>
            <p14:sldId id="1425"/>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106" initials="a"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723"/>
    <a:srgbClr val="B75A0D"/>
    <a:srgbClr val="C49500"/>
    <a:srgbClr val="002E00"/>
    <a:srgbClr val="003F00"/>
    <a:srgbClr val="6F1618"/>
    <a:srgbClr val="3E9BC7"/>
    <a:srgbClr val="304E21"/>
    <a:srgbClr val="ECECEA"/>
    <a:srgbClr val="0058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32" autoAdjust="0"/>
    <p:restoredTop sz="81995" autoAdjust="0"/>
  </p:normalViewPr>
  <p:slideViewPr>
    <p:cSldViewPr showGuides="1">
      <p:cViewPr varScale="1">
        <p:scale>
          <a:sx n="99" d="100"/>
          <a:sy n="99" d="100"/>
        </p:scale>
        <p:origin x="704" y="56"/>
      </p:cViewPr>
      <p:guideLst>
        <p:guide orient="horz" pos="4306"/>
        <p:guide pos="3796"/>
      </p:guideLst>
    </p:cSldViewPr>
  </p:slideViewPr>
  <p:notesTextViewPr>
    <p:cViewPr>
      <p:scale>
        <a:sx n="1" d="1"/>
        <a:sy n="1" d="1"/>
      </p:scale>
      <p:origin x="0" y="0"/>
    </p:cViewPr>
  </p:notesTextViewPr>
  <p:sorterViewPr>
    <p:cViewPr>
      <p:scale>
        <a:sx n="25" d="100"/>
        <a:sy n="2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tags" Target="tags/tag12.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97547A1D-12E5-456D-BF67-C0BDB0A1876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FE5ACBAC-C8EB-45CA-967B-DC24F1263EA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Thanks for having me here</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Welcome to Join us!</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Welcome to Study in SUN YAT-SEN UNIVERSITY</a:t>
            </a:r>
            <a:endParaRPr lang="zh-CN" altLang="zh-CN" sz="1200" kern="1200" dirty="0">
              <a:solidFill>
                <a:schemeClr val="tx1"/>
              </a:solidFill>
              <a:effectLst/>
              <a:latin typeface="+mn-lt"/>
              <a:ea typeface="+mn-ea"/>
              <a:cs typeface="+mn-cs"/>
            </a:endParaRPr>
          </a:p>
          <a:p>
            <a:r>
              <a:rPr lang="zh-CN" sz="1200" kern="1200" dirty="0">
                <a:solidFill>
                  <a:schemeClr val="tx1"/>
                </a:solidFill>
                <a:effectLst/>
                <a:latin typeface="+mn-lt"/>
                <a:ea typeface="+mn-ea"/>
                <a:cs typeface="+mn-cs"/>
              </a:rPr>
              <a:t>大家好！我是中山大学宋晶老师。</a:t>
            </a:r>
            <a:endParaRPr 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E5ACBAC-C8EB-45CA-967B-DC24F1263EA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lvl="1"/>
            <a:r>
              <a:rPr lang="zh-CN" altLang="en-US" dirty="0">
                <a:sym typeface="+mn-ea"/>
              </a:rPr>
              <a:t>TianQin Project is Frontier and International research all over the world.</a:t>
            </a:r>
            <a:endParaRPr lang="zh-CN" altLang="en-US" dirty="0">
              <a:sym typeface="+mn-ea"/>
            </a:endParaRPr>
          </a:p>
          <a:p>
            <a:pPr marL="0" lvl="1"/>
            <a:r>
              <a:rPr lang="zh-CN" altLang="en-US" dirty="0">
                <a:sym typeface="+mn-ea"/>
              </a:rPr>
              <a:t>国家级重大科学研究计划天琴中心，令中山大学成为国际上引力波探测与空间精密测量领域的学术研究重镇之一</a:t>
            </a:r>
            <a:endParaRPr lang="zh-CN" altLang="en-US" dirty="0">
              <a:sym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Marine Research Vessel is biggest and heaviest.</a:t>
            </a:r>
            <a:endParaRPr lang="zh-CN" altLang="en-US" dirty="0">
              <a:sym typeface="+mn-ea"/>
            </a:endParaRPr>
          </a:p>
          <a:p>
            <a:r>
              <a:rPr lang="zh-CN" altLang="en-US" dirty="0">
                <a:sym typeface="+mn-ea"/>
              </a:rPr>
              <a:t>2021年6月，中山大学6800吨海洋综合科考实习船成功试航，形成完整的大海洋学科群，为我国和广东海洋科技创新人才培养提供重要综合科考实习平台。</a:t>
            </a:r>
            <a:endParaRPr lang="zh-CN" altLang="en-US" dirty="0">
              <a:sym typeface="+mn-ea"/>
            </a:endParaRPr>
          </a:p>
        </p:txBody>
      </p:sp>
      <p:sp>
        <p:nvSpPr>
          <p:cNvPr id="4" name="灯片编号占位符 3"/>
          <p:cNvSpPr>
            <a:spLocks noGrp="1"/>
          </p:cNvSpPr>
          <p:nvPr>
            <p:ph type="sldNum" sz="quarter" idx="5"/>
          </p:nvPr>
        </p:nvSpPr>
        <p:spPr/>
        <p:txBody>
          <a:bodyPr/>
          <a:lstStyle/>
          <a:p>
            <a:fld id="{FE5ACBAC-C8EB-45CA-967B-DC24F1263EA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lvl="1"/>
            <a:r>
              <a:rPr lang="zh-CN" altLang="en-US" dirty="0">
                <a:sym typeface="+mn-ea"/>
              </a:rPr>
              <a:t>软科“世界一流学科”上榜数中山大学包括49个，居内地高校第1位。</a:t>
            </a:r>
            <a:endParaRPr lang="zh-CN" altLang="en-US" dirty="0">
              <a:sym typeface="+mn-ea"/>
            </a:endParaRPr>
          </a:p>
          <a:p>
            <a:pPr marL="0" lvl="1"/>
            <a:r>
              <a:rPr lang="zh-CN" altLang="en-US" dirty="0">
                <a:sym typeface="+mn-ea"/>
              </a:rPr>
              <a:t>中山大学11个学科入选教育部双一流学科建设名单、第四轮全国学科水平评估获评14个A类学科、58个专业入选国家级一流本科专业建设点，全国第5。</a:t>
            </a:r>
            <a:endParaRPr lang="zh-CN" altLang="en-US" dirty="0">
              <a:sym typeface="+mn-ea"/>
            </a:endParaRPr>
          </a:p>
          <a:p>
            <a:pPr marL="0" lvl="1"/>
            <a:r>
              <a:rPr lang="zh-CN" altLang="en-US" dirty="0">
                <a:sym typeface="+mn-ea"/>
              </a:rPr>
              <a:t>总体而言，我校学科齐全、实力顶尖。</a:t>
            </a:r>
            <a:endParaRPr lang="zh-CN" altLang="en-US" dirty="0">
              <a:sym typeface="+mn-e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altLang="zh-CN" sz="1200" b="0" kern="1200" dirty="0">
                <a:solidFill>
                  <a:schemeClr val="tx1"/>
                </a:solidFill>
                <a:effectLst/>
                <a:latin typeface="+mn-lt"/>
                <a:ea typeface="+mn-ea"/>
                <a:cs typeface="+mn-cs"/>
              </a:rPr>
              <a:t>We have humanities, social sciences, natural sciences, medical sciences engineering, agriculture and art ，which can integrate and develop while retaining their distinctive characteristics.</a:t>
            </a:r>
            <a:endParaRPr lang="en-US" altLang="zh-CN" sz="1200" b="0" kern="1200" dirty="0">
              <a:solidFill>
                <a:schemeClr val="tx1"/>
              </a:solidFill>
              <a:effectLst/>
              <a:latin typeface="+mn-lt"/>
              <a:ea typeface="+mn-ea"/>
              <a:cs typeface="+mn-cs"/>
            </a:endParaRPr>
          </a:p>
          <a:p>
            <a:r>
              <a:rPr lang="zh-CN" altLang="en-US" sz="1200" b="0" kern="1200" dirty="0">
                <a:solidFill>
                  <a:schemeClr val="tx1"/>
                </a:solidFill>
                <a:effectLst/>
                <a:latin typeface="+mn-lt"/>
                <a:ea typeface="+mn-ea"/>
                <a:cs typeface="+mn-cs"/>
              </a:rPr>
              <a:t>中山大学</a:t>
            </a:r>
            <a:r>
              <a:rPr lang="en-US" altLang="zh-CN" sz="1200" b="0" kern="1200" dirty="0">
                <a:solidFill>
                  <a:schemeClr val="tx1"/>
                </a:solidFill>
                <a:effectLst/>
                <a:latin typeface="+mn-lt"/>
                <a:ea typeface="+mn-ea"/>
                <a:cs typeface="+mn-cs"/>
              </a:rPr>
              <a:t>2022</a:t>
            </a:r>
            <a:r>
              <a:rPr lang="zh-CN" altLang="en-US" sz="1200" b="0" kern="1200" dirty="0">
                <a:solidFill>
                  <a:schemeClr val="tx1"/>
                </a:solidFill>
                <a:effectLst/>
                <a:latin typeface="+mn-lt"/>
                <a:ea typeface="+mn-ea"/>
                <a:cs typeface="+mn-cs"/>
              </a:rPr>
              <a:t>年的国际学生招生专业涵盖了</a:t>
            </a:r>
            <a:r>
              <a:rPr altLang="zh-CN" sz="1200" b="0" kern="1200" dirty="0" err="1">
                <a:solidFill>
                  <a:schemeClr val="tx1"/>
                </a:solidFill>
                <a:effectLst/>
                <a:latin typeface="+mn-lt"/>
                <a:ea typeface="+mn-ea"/>
                <a:cs typeface="+mn-cs"/>
              </a:rPr>
              <a:t>文理医工农艺</a:t>
            </a:r>
            <a:r>
              <a:rPr lang="zh-CN" altLang="en-US" sz="1200" b="0" kern="1200" dirty="0">
                <a:solidFill>
                  <a:schemeClr val="tx1"/>
                </a:solidFill>
                <a:effectLst/>
                <a:latin typeface="+mn-lt"/>
                <a:ea typeface="+mn-ea"/>
                <a:cs typeface="+mn-cs"/>
              </a:rPr>
              <a:t>，</a:t>
            </a:r>
            <a:r>
              <a:rPr altLang="zh-CN" sz="1200" b="0" kern="1200" dirty="0" err="1">
                <a:solidFill>
                  <a:schemeClr val="tx1"/>
                </a:solidFill>
                <a:effectLst/>
                <a:latin typeface="+mn-lt"/>
                <a:ea typeface="+mn-ea"/>
                <a:cs typeface="+mn-cs"/>
              </a:rPr>
              <a:t>融合发展的新格局突出了中山大学学科优势</a:t>
            </a:r>
            <a:r>
              <a:rPr lang="zh-CN" altLang="en-US" sz="1200" b="0" kern="1200" dirty="0">
                <a:solidFill>
                  <a:schemeClr val="tx1"/>
                </a:solidFill>
                <a:effectLst/>
                <a:latin typeface="+mn-lt"/>
                <a:ea typeface="+mn-ea"/>
                <a:cs typeface="+mn-cs"/>
              </a:rPr>
              <a:t>。</a:t>
            </a:r>
            <a:endParaRPr altLang="zh-CN" sz="1200" b="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E5ACBAC-C8EB-45CA-967B-DC24F1263EA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Being here in SYSU, striving for excellence</a:t>
            </a:r>
            <a:endParaRPr lang="zh-CN" altLang="en-US" dirty="0"/>
          </a:p>
          <a:p>
            <a:r>
              <a:rPr lang="zh-CN" altLang="en-US" dirty="0"/>
              <a:t>you can become an academic elite</a:t>
            </a:r>
            <a:endParaRPr lang="zh-CN" altLang="en-US" dirty="0"/>
          </a:p>
          <a:p>
            <a:r>
              <a:rPr lang="zh-CN" altLang="en-US" dirty="0"/>
              <a:t>In here, you will discover your spark and achieve a great success </a:t>
            </a:r>
            <a:endParaRPr lang="zh-CN" altLang="en-US" dirty="0"/>
          </a:p>
          <a:p>
            <a:r>
              <a:rPr lang="zh-CN" altLang="en-US" dirty="0"/>
              <a:t> 你可以成为学术精英, 你也将在这里找到自己的火花，创造一番成就</a:t>
            </a:r>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学在中大，追求卓越，宽口径、厚基础、个性化是中山大学的办学特点。</a:t>
            </a:r>
            <a:endParaRPr lang="zh-CN" altLang="en-US" dirty="0"/>
          </a:p>
        </p:txBody>
      </p:sp>
      <p:sp>
        <p:nvSpPr>
          <p:cNvPr id="4" name="灯片编号占位符 3"/>
          <p:cNvSpPr>
            <a:spLocks noGrp="1"/>
          </p:cNvSpPr>
          <p:nvPr>
            <p:ph type="sldNum" sz="quarter" idx="5"/>
          </p:nvPr>
        </p:nvSpPr>
        <p:spPr/>
        <p:txBody>
          <a:bodyPr/>
          <a:lstStyle/>
          <a:p>
            <a:fld id="{FE5ACBAC-C8EB-45CA-967B-DC24F1263EA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altLang="zh-CN" b="0" dirty="0" err="1">
                <a:effectLst/>
                <a:sym typeface="+mn-ea"/>
              </a:rPr>
              <a:t>Thirdly，Sun</a:t>
            </a:r>
            <a:r>
              <a:rPr altLang="zh-CN" b="0" dirty="0">
                <a:effectLst/>
                <a:sym typeface="+mn-ea"/>
              </a:rPr>
              <a:t> </a:t>
            </a:r>
            <a:r>
              <a:rPr altLang="zh-CN" b="0" dirty="0" err="1">
                <a:effectLst/>
                <a:sym typeface="+mn-ea"/>
              </a:rPr>
              <a:t>Yat-sen</a:t>
            </a:r>
            <a:r>
              <a:rPr altLang="zh-CN" b="0" dirty="0">
                <a:effectLst/>
                <a:sym typeface="+mn-ea"/>
              </a:rPr>
              <a:t> University has environment advantage</a:t>
            </a:r>
            <a:endParaRPr altLang="zh-CN" b="0" dirty="0">
              <a:effectLst/>
              <a:sym typeface="+mn-ea"/>
            </a:endParaRPr>
          </a:p>
          <a:p>
            <a:r>
              <a:rPr altLang="zh-CN" b="0" dirty="0" err="1">
                <a:effectLst/>
                <a:sym typeface="+mn-ea"/>
              </a:rPr>
              <a:t>刚才我们介绍了中山大学的地域和学科优势。第三方面，中山大学具有环境优势</a:t>
            </a:r>
            <a:endParaRPr altLang="zh-CN" b="0" dirty="0" err="1">
              <a:effectLst/>
              <a:sym typeface="+mn-e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Guangzhou Site with three campuses has Traditional Superior Subjects</a:t>
            </a:r>
            <a:endParaRPr lang="zh-CN" altLang="en-US" dirty="0"/>
          </a:p>
          <a:p>
            <a:pPr lvl="1"/>
            <a:r>
              <a:rPr lang="zh-CN" altLang="en-US" dirty="0"/>
              <a:t>广州校区（三校园）主要包括文理医传统优势学科</a:t>
            </a:r>
            <a:endParaRPr lang="zh-CN" altLang="en-US" dirty="0"/>
          </a:p>
          <a:p>
            <a:pPr lvl="1"/>
            <a:r>
              <a:rPr lang="zh-CN" altLang="en-US" dirty="0"/>
              <a:t>Zhuhai Campus is focus on Deep sea, Deep space, Deep earth</a:t>
            </a:r>
            <a:endParaRPr lang="zh-CN" altLang="en-US" dirty="0"/>
          </a:p>
          <a:p>
            <a:r>
              <a:rPr lang="zh-CN" altLang="en-US" dirty="0"/>
              <a:t>珠海校区侧重深海、深空、深地、深蓝</a:t>
            </a:r>
            <a:endParaRPr lang="zh-CN" altLang="en-US" dirty="0"/>
          </a:p>
          <a:p>
            <a:r>
              <a:rPr lang="zh-CN" altLang="en-US" dirty="0"/>
              <a:t>Shenzhen Campus is focus on Medicine and New Engineering</a:t>
            </a:r>
            <a:endParaRPr lang="zh-CN" altLang="en-US" dirty="0"/>
          </a:p>
          <a:p>
            <a:r>
              <a:rPr lang="zh-CN" altLang="en-US" dirty="0"/>
              <a:t>深圳校区侧重医科、新工科和农科。</a:t>
            </a:r>
            <a:endParaRPr lang="zh-CN" altLang="en-US" dirty="0"/>
          </a:p>
        </p:txBody>
      </p:sp>
      <p:sp>
        <p:nvSpPr>
          <p:cNvPr id="4" name="灯片编号占位符 3"/>
          <p:cNvSpPr>
            <a:spLocks noGrp="1"/>
          </p:cNvSpPr>
          <p:nvPr>
            <p:ph type="sldNum" sz="quarter" idx="5"/>
          </p:nvPr>
        </p:nvSpPr>
        <p:spPr/>
        <p:txBody>
          <a:bodyPr/>
          <a:lstStyle/>
          <a:p>
            <a:fld id="{FE5ACBAC-C8EB-45CA-967B-DC24F1263EA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You see，this is Guangzhou Site South Campus。</a:t>
            </a:r>
            <a:endParaRPr lang="zh-CN" altLang="en-US" dirty="0"/>
          </a:p>
          <a:p>
            <a:r>
              <a:rPr lang="zh-CN" altLang="en-US" dirty="0"/>
              <a:t>这是广州校区南校园</a:t>
            </a:r>
            <a:endParaRPr lang="zh-CN" altLang="en-US" dirty="0"/>
          </a:p>
          <a:p>
            <a:r>
              <a:rPr lang="zh-CN" altLang="en-US" dirty="0"/>
              <a:t>It’s tranquil with a rich culture</a:t>
            </a:r>
            <a:endParaRPr lang="zh-CN" altLang="en-US" dirty="0"/>
          </a:p>
          <a:p>
            <a:r>
              <a:rPr lang="zh-CN" altLang="en-US" dirty="0"/>
              <a:t>身处闹市，清幽恬静，底蕴深厚。</a:t>
            </a:r>
            <a:endParaRPr lang="zh-CN" altLang="en-US" dirty="0"/>
          </a:p>
        </p:txBody>
      </p:sp>
      <p:sp>
        <p:nvSpPr>
          <p:cNvPr id="4" name="灯片编号占位符 3"/>
          <p:cNvSpPr>
            <a:spLocks noGrp="1"/>
          </p:cNvSpPr>
          <p:nvPr>
            <p:ph type="sldNum" sz="quarter" idx="5"/>
          </p:nvPr>
        </p:nvSpPr>
        <p:spPr/>
        <p:txBody>
          <a:bodyPr/>
          <a:lstStyle/>
          <a:p>
            <a:fld id="{FE5ACBAC-C8EB-45CA-967B-DC24F1263EA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It is closed to nature.</a:t>
            </a:r>
            <a:endParaRPr lang="zh-CN" altLang="en-US" dirty="0"/>
          </a:p>
          <a:p>
            <a:r>
              <a:rPr lang="zh-CN" altLang="en-US" dirty="0"/>
              <a:t>红墙绿瓦，古树婆娑，美不胜收。</a:t>
            </a:r>
            <a:endParaRPr lang="zh-CN" altLang="en-US" dirty="0"/>
          </a:p>
        </p:txBody>
      </p:sp>
      <p:sp>
        <p:nvSpPr>
          <p:cNvPr id="4" name="灯片编号占位符 3"/>
          <p:cNvSpPr>
            <a:spLocks noGrp="1"/>
          </p:cNvSpPr>
          <p:nvPr>
            <p:ph type="sldNum" sz="quarter" idx="5"/>
          </p:nvPr>
        </p:nvSpPr>
        <p:spPr/>
        <p:txBody>
          <a:bodyPr/>
          <a:lstStyle/>
          <a:p>
            <a:fld id="{FE5ACBAC-C8EB-45CA-967B-DC24F1263EA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D6A87CD-313B-4541-8624-D5D281F95367}"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Here is Guangzhou Site North Campus which is a heaven of medicine study</a:t>
            </a:r>
            <a:endParaRPr lang="zh-CN" altLang="en-US"/>
          </a:p>
          <a:p>
            <a:r>
              <a:rPr lang="zh-CN" altLang="en-US"/>
              <a:t>这是广州校区北校园，坐落着享誉全球的医学殿堂。</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0" algn="l">
              <a:lnSpc>
                <a:spcPct val="150000"/>
              </a:lnSpc>
            </a:pPr>
            <a:r>
              <a:rPr lang="zh-CN" altLang="en-US">
                <a:sym typeface="+mn-ea"/>
              </a:rPr>
              <a:t>Rigorous scholarship，unique temperament</a:t>
            </a:r>
            <a:endParaRPr lang="zh-CN" altLang="en-US">
              <a:sym typeface="+mn-ea"/>
            </a:endParaRPr>
          </a:p>
          <a:p>
            <a:pPr indent="0" algn="l">
              <a:lnSpc>
                <a:spcPct val="150000"/>
              </a:lnSpc>
            </a:pPr>
            <a:r>
              <a:rPr lang="zh-CN" altLang="en-US">
                <a:sym typeface="+mn-ea"/>
              </a:rPr>
              <a:t>莘莘学子、妙手仁心、严谨治学、气质独特</a:t>
            </a:r>
            <a:endParaRPr lang="zh-CN" altLang="en-US">
              <a:sym typeface="+mn-e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Guangzhou Site East Campus is The Engineering disciplines as well as the communication and design disciplines are the major departments in east campus, emphasizing software and information technology, materials and energy technology, bioengineering technology, industrial design and other interdisciplinary and emerging disciplines. </a:t>
            </a:r>
            <a:endParaRPr lang="zh-CN" altLang="en-US" dirty="0">
              <a:sym typeface="+mn-ea"/>
            </a:endParaRPr>
          </a:p>
          <a:p>
            <a:r>
              <a:rPr lang="zh-CN" altLang="en-US" dirty="0">
                <a:sym typeface="+mn-ea"/>
              </a:rPr>
              <a:t>这是广州校区东校园，以新办的工科和传播设计学科为主，突出软件与信息技术、材料与能源技术、生物工程技术、工业设计及其他交叉学科与新兴学科。</a:t>
            </a:r>
            <a:endParaRPr lang="zh-CN" altLang="en-US" dirty="0">
              <a:sym typeface="+mn-ea"/>
            </a:endParaRPr>
          </a:p>
        </p:txBody>
      </p:sp>
      <p:sp>
        <p:nvSpPr>
          <p:cNvPr id="4" name="灯片编号占位符 3"/>
          <p:cNvSpPr>
            <a:spLocks noGrp="1"/>
          </p:cNvSpPr>
          <p:nvPr>
            <p:ph type="sldNum" sz="quarter" idx="10"/>
          </p:nvPr>
        </p:nvSpPr>
        <p:spPr/>
        <p:txBody>
          <a:bodyPr/>
          <a:lstStyle/>
          <a:p>
            <a:fld id="{FE5ACBAC-C8EB-45CA-967B-DC24F1263EA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Guangzhou Site East Campus is a vigorous campus. </a:t>
            </a:r>
            <a:endParaRPr lang="zh-CN" altLang="en-US"/>
          </a:p>
          <a:p>
            <a:r>
              <a:rPr lang="zh-CN" altLang="en-US"/>
              <a:t>充满了生机，处处有活力</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Zhuhai Campus is the most charming coastal campus. </a:t>
            </a:r>
            <a:endParaRPr lang="zh-CN" altLang="en-US"/>
          </a:p>
          <a:p>
            <a:r>
              <a:rPr lang="zh-CN" altLang="en-US"/>
              <a:t>We have Tianqin project, a gravitational-wave detector which is well-known in China.</a:t>
            </a:r>
            <a:endParaRPr lang="zh-CN" altLang="en-US"/>
          </a:p>
          <a:p>
            <a:r>
              <a:rPr lang="zh-CN" altLang="en-US"/>
              <a:t>这是珠海校区，是最美丽的滨海校园。这里有中国最著名的空间引力波探测-天琴计划</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Here is the only university in China with its own observatory and beach</a:t>
            </a:r>
            <a:endParaRPr lang="zh-CN" altLang="en-US">
              <a:sym typeface="+mn-ea"/>
            </a:endParaRPr>
          </a:p>
          <a:p>
            <a:r>
              <a:rPr lang="zh-CN" altLang="en-US">
                <a:sym typeface="+mn-ea"/>
              </a:rPr>
              <a:t>朝气和魅力的滨海校园，拥有国内唯一的校内天文台和沙滩美景。</a:t>
            </a:r>
            <a:endParaRPr lang="zh-CN" altLang="en-US">
              <a:sym typeface="+mn-e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Focus on the construction of medical and emerging engineering interdisciplinary disciplines, build a relatively complete discipline system of liberal arts, sciences, medicine and engineering and establish a comprehensive talent training system from bachelor to doctoral degree.</a:t>
            </a:r>
            <a:endParaRPr lang="zh-CN" altLang="en-US"/>
          </a:p>
          <a:p>
            <a:r>
              <a:rPr lang="zh-CN" altLang="en-US"/>
              <a:t>还有深圳校区，紧密契合深圳未来产业发展和创新发展战略，不断追求学术创新。</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Fourthly，Sun Yat-sen University has culture advantage</a:t>
            </a:r>
            <a:endParaRPr lang="zh-CN" altLang="en-US"/>
          </a:p>
          <a:p>
            <a:r>
              <a:rPr lang="zh-CN" altLang="en-US"/>
              <a:t>最后一点，中山大学具有独特的文化优势</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a:sym typeface="+mn-ea"/>
              </a:rPr>
              <a:t>SYSU is located in Lingnan, featuring in pragmatic nature. Inclusiveness and sincerity are the characteristics of Cantonese.</a:t>
            </a:r>
            <a:endParaRPr>
              <a:sym typeface="+mn-ea"/>
            </a:endParaRPr>
          </a:p>
          <a:p>
            <a:r>
              <a:rPr>
                <a:sym typeface="+mn-ea"/>
              </a:rPr>
              <a:t>中山大学地处岭南，务实包容。</a:t>
            </a:r>
            <a:endParaRPr>
              <a:sym typeface="+mn-e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The culture of SYSU is also open, innovative, inclusive, and warm.</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中山大学的文化底蕴，展现开放创新包容，温暖温情脉脉。</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E5ACBAC-C8EB-45CA-967B-DC24F1263EA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n-ea"/>
                <a:cs typeface="+mn-cs"/>
              </a:rPr>
              <a:t>Today’s Sun </a:t>
            </a:r>
            <a:r>
              <a:rPr lang="en-US" altLang="zh-CN" sz="1200" kern="1200" dirty="0" err="1">
                <a:solidFill>
                  <a:schemeClr val="tx1"/>
                </a:solidFill>
                <a:effectLst/>
                <a:latin typeface="+mn-lt"/>
                <a:ea typeface="+mn-ea"/>
                <a:cs typeface="+mn-cs"/>
              </a:rPr>
              <a:t>Yat-sen</a:t>
            </a:r>
            <a:r>
              <a:rPr lang="en-US" altLang="zh-CN" sz="1200" kern="1200" dirty="0">
                <a:solidFill>
                  <a:schemeClr val="tx1"/>
                </a:solidFill>
                <a:effectLst/>
                <a:latin typeface="+mn-lt"/>
                <a:ea typeface="+mn-ea"/>
                <a:cs typeface="+mn-cs"/>
              </a:rPr>
              <a:t> University</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is A Key University Directly under the Ministry of Education,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 High Level University in Project 211, Project 985 and “Double First-Class” University Project A, which is a project of National Key Universities , colleges initiated in 1995 by the ministry of Education of the People’s Republic of China </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我们是一所教育部直属综合性重点大学</a:t>
            </a:r>
            <a:endParaRPr lang="zh-CN" alt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211”</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985”</a:t>
            </a:r>
            <a:r>
              <a:rPr lang="zh-CN" altLang="en-US" sz="1200" kern="1200" dirty="0">
                <a:solidFill>
                  <a:schemeClr val="tx1"/>
                </a:solidFill>
                <a:effectLst/>
                <a:latin typeface="+mn-lt"/>
                <a:ea typeface="+mn-ea"/>
                <a:cs typeface="+mn-cs"/>
              </a:rPr>
              <a:t>、“双一流”</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类建设高校</a:t>
            </a:r>
            <a:endParaRPr lang="zh-CN" altLang="en-US"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With Three Sites</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Five Campus,</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Ten Affiliated Hospitals,</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Covering A Total Area of 9.2 square kilometers </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中山大学拥有三校区五校园办学格局</a:t>
            </a:r>
            <a:endParaRPr lang="zh-CN" alt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在中华人民共和国广东省内分布十家附属医院</a:t>
            </a:r>
            <a:endParaRPr lang="zh-CN" alt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总面积达</a:t>
            </a:r>
            <a:r>
              <a:rPr lang="en-US" altLang="zh-CN" sz="1200" kern="1200" dirty="0">
                <a:solidFill>
                  <a:schemeClr val="tx1"/>
                </a:solidFill>
                <a:effectLst/>
                <a:latin typeface="+mn-lt"/>
                <a:ea typeface="+mn-ea"/>
                <a:cs typeface="+mn-cs"/>
              </a:rPr>
              <a:t>9.2</a:t>
            </a:r>
            <a:r>
              <a:rPr lang="zh-CN" altLang="en-US" sz="1200" kern="1200" dirty="0">
                <a:solidFill>
                  <a:schemeClr val="tx1"/>
                </a:solidFill>
                <a:effectLst/>
                <a:latin typeface="+mn-lt"/>
                <a:ea typeface="+mn-ea"/>
                <a:cs typeface="+mn-cs"/>
              </a:rPr>
              <a:t>平方公里</a:t>
            </a:r>
            <a:endParaRPr lang="zh-CN" altLang="en-US"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D6A87CD-313B-4541-8624-D5D281F95367}"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b="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rPr>
              <a:t>Lingnan</a:t>
            </a:r>
            <a:r>
              <a:rPr lang="en-US" altLang="zh-CN" b="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rPr>
              <a:t> culture—Food is the first necessity of the people.</a:t>
            </a:r>
            <a:endParaRPr lang="en-US" altLang="zh-CN" b="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b="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rPr>
              <a:t>中山大学呈现出的岭南文化也将异国风情融会贯通</a:t>
            </a:r>
            <a:endParaRPr lang="en-US" altLang="zh-CN" b="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Fourthly，Sun Yat-sen University has culture advantage</a:t>
            </a:r>
            <a:endParaRPr lang="zh-CN" altLang="en-US"/>
          </a:p>
          <a:p>
            <a:r>
              <a:rPr lang="zh-CN" altLang="en-US"/>
              <a:t>最后一点，中山大学具有独特的文化优势</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kern="1200" dirty="0">
                <a:solidFill>
                  <a:schemeClr val="tx1"/>
                </a:solidFill>
                <a:effectLst/>
                <a:latin typeface="+mn-lt"/>
                <a:ea typeface="+mn-ea"/>
                <a:cs typeface="+mn-cs"/>
              </a:rPr>
              <a:t>The Academic Ranking of World Universities (ARWU) presents latest world’s top university. Sun </a:t>
            </a:r>
            <a:r>
              <a:rPr lang="en-US" altLang="zh-CN" sz="1200" b="0" kern="1200" dirty="0" err="1">
                <a:solidFill>
                  <a:schemeClr val="tx1"/>
                </a:solidFill>
                <a:effectLst/>
                <a:latin typeface="+mn-lt"/>
                <a:ea typeface="+mn-ea"/>
                <a:cs typeface="+mn-cs"/>
              </a:rPr>
              <a:t>Yat-sen</a:t>
            </a:r>
            <a:r>
              <a:rPr lang="en-US" altLang="zh-CN" sz="1200" b="0" kern="1200" dirty="0">
                <a:solidFill>
                  <a:schemeClr val="tx1"/>
                </a:solidFill>
                <a:effectLst/>
                <a:latin typeface="+mn-lt"/>
                <a:ea typeface="+mn-ea"/>
                <a:cs typeface="+mn-cs"/>
              </a:rPr>
              <a:t> University has been presented the world's top 89</a:t>
            </a:r>
            <a:r>
              <a:rPr lang="zh-CN" altLang="en-US" sz="1200" b="0" kern="1200" dirty="0">
                <a:solidFill>
                  <a:schemeClr val="tx1"/>
                </a:solidFill>
                <a:effectLst/>
                <a:latin typeface="+mn-lt"/>
                <a:ea typeface="+mn-ea"/>
                <a:cs typeface="+mn-cs"/>
              </a:rPr>
              <a:t>，</a:t>
            </a:r>
            <a:r>
              <a:rPr lang="en-US" altLang="zh-CN" sz="1200" b="0" kern="1200" dirty="0">
                <a:solidFill>
                  <a:schemeClr val="tx1"/>
                </a:solidFill>
                <a:effectLst/>
                <a:latin typeface="+mn-lt"/>
                <a:ea typeface="+mn-ea"/>
                <a:cs typeface="+mn-cs"/>
              </a:rPr>
              <a:t>has been ranked 7 in Chinese </a:t>
            </a:r>
            <a:r>
              <a:rPr lang="en-US" altLang="zh-CN" sz="1200" b="0" kern="1200" dirty="0" err="1">
                <a:solidFill>
                  <a:schemeClr val="tx1"/>
                </a:solidFill>
                <a:effectLst/>
                <a:latin typeface="+mn-lt"/>
                <a:ea typeface="+mn-ea"/>
                <a:cs typeface="+mn-cs"/>
              </a:rPr>
              <a:t>Univesities</a:t>
            </a:r>
            <a:r>
              <a:rPr lang="en-US" altLang="zh-CN" sz="1200" b="0" kern="1200" dirty="0">
                <a:solidFill>
                  <a:schemeClr val="tx1"/>
                </a:solidFill>
                <a:effectLst/>
                <a:latin typeface="+mn-lt"/>
                <a:ea typeface="+mn-ea"/>
                <a:cs typeface="+mn-cs"/>
              </a:rPr>
              <a:t>.</a:t>
            </a:r>
            <a:endParaRPr lang="en-US" altLang="zh-CN" sz="1200" b="0" kern="1200" dirty="0">
              <a:solidFill>
                <a:schemeClr val="tx1"/>
              </a:solidFill>
              <a:effectLst/>
              <a:latin typeface="+mn-lt"/>
              <a:ea typeface="+mn-ea"/>
              <a:cs typeface="+mn-cs"/>
            </a:endParaRPr>
          </a:p>
          <a:p>
            <a:r>
              <a:rPr lang="en-US" altLang="zh-CN" sz="1200" b="0" kern="1200" dirty="0">
                <a:solidFill>
                  <a:schemeClr val="tx1"/>
                </a:solidFill>
                <a:effectLst/>
                <a:latin typeface="+mn-lt"/>
                <a:ea typeface="+mn-ea"/>
                <a:cs typeface="+mn-cs"/>
              </a:rPr>
              <a:t>2021</a:t>
            </a:r>
            <a:r>
              <a:rPr lang="zh-CN" altLang="en-US" sz="1200" b="0" kern="1200" dirty="0">
                <a:solidFill>
                  <a:schemeClr val="tx1"/>
                </a:solidFill>
                <a:effectLst/>
                <a:latin typeface="+mn-lt"/>
                <a:ea typeface="+mn-ea"/>
                <a:cs typeface="+mn-cs"/>
              </a:rPr>
              <a:t>软科世界大学学术排名</a:t>
            </a:r>
            <a:r>
              <a:rPr lang="en-US" altLang="zh-CN" sz="1200" b="0" kern="1200" dirty="0">
                <a:solidFill>
                  <a:schemeClr val="tx1"/>
                </a:solidFill>
                <a:effectLst/>
                <a:latin typeface="+mn-lt"/>
                <a:ea typeface="+mn-ea"/>
                <a:cs typeface="+mn-cs"/>
              </a:rPr>
              <a:t>(ARWU)</a:t>
            </a:r>
            <a:r>
              <a:rPr lang="zh-CN" altLang="en-US" sz="1200" b="0" kern="1200" dirty="0">
                <a:solidFill>
                  <a:schemeClr val="tx1"/>
                </a:solidFill>
                <a:effectLst/>
                <a:latin typeface="+mn-lt"/>
                <a:ea typeface="+mn-ea"/>
                <a:cs typeface="+mn-cs"/>
              </a:rPr>
              <a:t>，中山大学位居全球第</a:t>
            </a:r>
            <a:r>
              <a:rPr lang="en-US" altLang="zh-CN" sz="1200" b="0" kern="1200" dirty="0">
                <a:solidFill>
                  <a:schemeClr val="tx1"/>
                </a:solidFill>
                <a:effectLst/>
                <a:latin typeface="+mn-lt"/>
                <a:ea typeface="+mn-ea"/>
                <a:cs typeface="+mn-cs"/>
              </a:rPr>
              <a:t>89</a:t>
            </a:r>
            <a:r>
              <a:rPr lang="zh-CN" altLang="en-US" sz="1200" b="0" kern="1200" dirty="0">
                <a:solidFill>
                  <a:schemeClr val="tx1"/>
                </a:solidFill>
                <a:effectLst/>
                <a:latin typeface="+mn-lt"/>
                <a:ea typeface="+mn-ea"/>
                <a:cs typeface="+mn-cs"/>
              </a:rPr>
              <a:t>位，国内第</a:t>
            </a:r>
            <a:r>
              <a:rPr lang="en-US" altLang="zh-CN" sz="1200" b="0" kern="1200" dirty="0">
                <a:solidFill>
                  <a:schemeClr val="tx1"/>
                </a:solidFill>
                <a:effectLst/>
                <a:latin typeface="+mn-lt"/>
                <a:ea typeface="+mn-ea"/>
                <a:cs typeface="+mn-cs"/>
              </a:rPr>
              <a:t>7</a:t>
            </a:r>
            <a:r>
              <a:rPr lang="zh-CN" altLang="en-US" sz="1200" b="0" kern="1200" dirty="0">
                <a:solidFill>
                  <a:schemeClr val="tx1"/>
                </a:solidFill>
                <a:effectLst/>
                <a:latin typeface="+mn-lt"/>
                <a:ea typeface="+mn-ea"/>
                <a:cs typeface="+mn-cs"/>
              </a:rPr>
              <a:t>名。</a:t>
            </a:r>
            <a:endParaRPr lang="en-US" altLang="zh-CN" sz="1200" b="0" kern="1200" dirty="0">
              <a:solidFill>
                <a:schemeClr val="tx1"/>
              </a:solidFill>
              <a:effectLst/>
              <a:latin typeface="+mn-lt"/>
              <a:ea typeface="+mn-ea"/>
              <a:cs typeface="+mn-cs"/>
            </a:endParaRPr>
          </a:p>
          <a:p>
            <a:r>
              <a:rPr lang="en-US" altLang="zh-CN" sz="1200" b="0" kern="1200" dirty="0">
                <a:solidFill>
                  <a:schemeClr val="tx1"/>
                </a:solidFill>
                <a:effectLst/>
                <a:latin typeface="+mn-lt"/>
                <a:ea typeface="+mn-ea"/>
                <a:cs typeface="+mn-cs"/>
              </a:rPr>
              <a:t>2022</a:t>
            </a:r>
            <a:r>
              <a:rPr lang="zh-CN" altLang="en-US" sz="1200" b="0" kern="1200" dirty="0">
                <a:solidFill>
                  <a:schemeClr val="tx1"/>
                </a:solidFill>
                <a:effectLst/>
                <a:latin typeface="+mn-lt"/>
                <a:ea typeface="+mn-ea"/>
                <a:cs typeface="+mn-cs"/>
              </a:rPr>
              <a:t>年 </a:t>
            </a:r>
            <a:r>
              <a:rPr lang="en-US" altLang="zh-CN" sz="1200" b="0" kern="1200" dirty="0">
                <a:solidFill>
                  <a:schemeClr val="tx1"/>
                </a:solidFill>
                <a:effectLst/>
                <a:latin typeface="+mn-lt"/>
                <a:ea typeface="+mn-ea"/>
                <a:cs typeface="+mn-cs"/>
              </a:rPr>
              <a:t>U.S.NEWS</a:t>
            </a:r>
            <a:r>
              <a:rPr lang="zh-CN" altLang="en-US" sz="1200" b="0" kern="1200" dirty="0">
                <a:solidFill>
                  <a:schemeClr val="tx1"/>
                </a:solidFill>
                <a:effectLst/>
                <a:latin typeface="+mn-lt"/>
                <a:ea typeface="+mn-ea"/>
                <a:cs typeface="+mn-cs"/>
              </a:rPr>
              <a:t>世界大学排行榜 内地高校第 </a:t>
            </a:r>
            <a:r>
              <a:rPr lang="en-US" altLang="zh-CN" sz="1200" b="0" kern="1200" dirty="0">
                <a:solidFill>
                  <a:schemeClr val="tx1"/>
                </a:solidFill>
                <a:effectLst/>
                <a:latin typeface="+mn-lt"/>
                <a:ea typeface="+mn-ea"/>
                <a:cs typeface="+mn-cs"/>
              </a:rPr>
              <a:t>8</a:t>
            </a:r>
            <a:endParaRPr lang="en-US" altLang="zh-CN" sz="1200" b="0" kern="1200" dirty="0">
              <a:solidFill>
                <a:schemeClr val="tx1"/>
              </a:solidFill>
              <a:effectLst/>
              <a:latin typeface="+mn-lt"/>
              <a:ea typeface="+mn-ea"/>
              <a:cs typeface="+mn-cs"/>
            </a:endParaRPr>
          </a:p>
          <a:p>
            <a:endParaRPr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4AFAA5A-4861-4FCF-83DC-BABCAED4F3FB}"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同时，同学们可以选择多种奖学金形式，助力你的留学生学习生活。屏幕右侧是相关申请网址。</a:t>
            </a:r>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请准备好你的</a:t>
            </a:r>
            <a:r>
              <a:rPr lang="en-US" altLang="zh-CN" dirty="0" smtClean="0"/>
              <a:t>HSK5</a:t>
            </a:r>
            <a:r>
              <a:rPr lang="zh-CN" altLang="en-US" dirty="0" smtClean="0"/>
              <a:t>级汉语水平考试证书和相关资料，登陆中山大学国际学生管理系统，</a:t>
            </a:r>
            <a:r>
              <a:rPr lang="zh-CN" altLang="en-US" sz="1200" dirty="0" smtClean="0">
                <a:solidFill>
                  <a:schemeClr val="bg1"/>
                </a:solidFill>
              </a:rPr>
              <a:t>注册申请。规划你的下一段精彩人生吧！</a:t>
            </a:r>
            <a:endParaRPr lang="zh-CN" altLang="en-US" sz="1200" dirty="0" smtClean="0">
              <a:solidFill>
                <a:schemeClr val="bg1"/>
              </a:solidFill>
            </a:endParaRPr>
          </a:p>
          <a:p>
            <a:endParaRPr lang="zh-CN" altLang="en-US" dirty="0"/>
          </a:p>
        </p:txBody>
      </p:sp>
      <p:sp>
        <p:nvSpPr>
          <p:cNvPr id="4" name="灯片编号占位符 3"/>
          <p:cNvSpPr>
            <a:spLocks noGrp="1"/>
          </p:cNvSpPr>
          <p:nvPr>
            <p:ph type="sldNum" sz="quarter" idx="10"/>
          </p:nvPr>
        </p:nvSpPr>
        <p:spPr/>
        <p:txBody>
          <a:bodyPr/>
          <a:lstStyle/>
          <a:p>
            <a:fld id="{B4AFAA5A-4861-4FCF-83DC-BABCAED4F3FB}"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然后点击申请按钮</a:t>
            </a:r>
            <a:endParaRPr lang="zh-CN" altLang="en-US" dirty="0"/>
          </a:p>
        </p:txBody>
      </p:sp>
      <p:sp>
        <p:nvSpPr>
          <p:cNvPr id="4" name="灯片编号占位符 3"/>
          <p:cNvSpPr>
            <a:spLocks noGrp="1"/>
          </p:cNvSpPr>
          <p:nvPr>
            <p:ph type="sldNum" sz="quarter" idx="10"/>
          </p:nvPr>
        </p:nvSpPr>
        <p:spPr/>
        <p:txBody>
          <a:bodyPr/>
          <a:lstStyle/>
          <a:p>
            <a:fld id="{B4AFAA5A-4861-4FCF-83DC-BABCAED4F3FB}"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选择申请项目，提交申请资料</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B4AFAA5A-4861-4FCF-83DC-BABCAED4F3FB}"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同时</a:t>
            </a:r>
            <a:r>
              <a:rPr lang="zh-CN" altLang="en-US" dirty="0" smtClean="0"/>
              <a:t>，同学们</a:t>
            </a:r>
            <a:r>
              <a:rPr lang="zh-CN" altLang="en-US" dirty="0"/>
              <a:t>可以选择多种奖学金形式，助力你的留学生学习生活。屏幕右侧是相关申请网址</a:t>
            </a:r>
            <a:r>
              <a:rPr lang="zh-CN" altLang="en-US" dirty="0" smtClean="0"/>
              <a:t>。</a:t>
            </a:r>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广州南校园怀士堂，南侧校训，怀抱阳光，肃穆庄严</a:t>
            </a:r>
            <a:endParaRPr lang="zh-CN" altLang="en-US" dirty="0"/>
          </a:p>
        </p:txBody>
      </p:sp>
      <p:sp>
        <p:nvSpPr>
          <p:cNvPr id="4" name="灯片编号占位符 3"/>
          <p:cNvSpPr>
            <a:spLocks noGrp="1"/>
          </p:cNvSpPr>
          <p:nvPr>
            <p:ph type="sldNum" sz="quarter" idx="10"/>
          </p:nvPr>
        </p:nvSpPr>
        <p:spPr/>
        <p:txBody>
          <a:bodyPr/>
          <a:lstStyle/>
          <a:p>
            <a:fld id="{FE5ACBAC-C8EB-45CA-967B-DC24F1263EAE}"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solidFill>
                  <a:srgbClr val="006600"/>
                </a:solidFill>
                <a:sym typeface="+mn-ea"/>
              </a:rPr>
              <a:t>Welcome to Study in SUN YAT-SEN UNIVERSITY.</a:t>
            </a:r>
            <a:r>
              <a:rPr lang="en-US" dirty="0">
                <a:solidFill>
                  <a:srgbClr val="006600"/>
                </a:solidFill>
                <a:sym typeface="+mn-ea"/>
              </a:rPr>
              <a:t> </a:t>
            </a:r>
            <a:endParaRPr dirty="0">
              <a:solidFill>
                <a:srgbClr val="006600"/>
              </a:solidFill>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solidFill>
                  <a:srgbClr val="006600"/>
                </a:solidFill>
                <a:sym typeface="+mn-ea"/>
              </a:rPr>
              <a:t>If </a:t>
            </a:r>
            <a:r>
              <a:rPr lang="en-US" altLang="zh-CN" dirty="0">
                <a:solidFill>
                  <a:srgbClr val="006600"/>
                </a:solidFill>
                <a:sym typeface="+mn-ea"/>
              </a:rPr>
              <a:t>you have any questions about this presentation, feel free to ask me now. or drop us an email at this address. </a:t>
            </a:r>
            <a:endParaRPr lang="en-US" altLang="zh-CN" dirty="0">
              <a:solidFill>
                <a:srgbClr val="006600"/>
              </a:solidFill>
              <a:sym typeface="+mn-ea"/>
            </a:endParaRPr>
          </a:p>
          <a:p>
            <a:r>
              <a:rPr lang="zh-CN" altLang="en-US" dirty="0"/>
              <a:t>再次</a:t>
            </a:r>
            <a:r>
              <a:rPr lang="zh-CN" altLang="en-US" dirty="0" smtClean="0"/>
              <a:t>感谢宝贵</a:t>
            </a:r>
            <a:r>
              <a:rPr lang="zh-CN" altLang="en-US" dirty="0"/>
              <a:t>的宣传平台和交流机会。热忱</a:t>
            </a:r>
            <a:r>
              <a:rPr lang="zh-CN" altLang="en-US" dirty="0" smtClean="0"/>
              <a:t>欢迎同学们</a:t>
            </a:r>
            <a:r>
              <a:rPr lang="zh-CN" altLang="en-US" dirty="0"/>
              <a:t>来到中国交流多元文化，来到中山大学研修学习！ 谢谢大家！</a:t>
            </a:r>
            <a:endParaRPr lang="zh-CN" altLang="en-US" dirty="0"/>
          </a:p>
        </p:txBody>
      </p:sp>
      <p:sp>
        <p:nvSpPr>
          <p:cNvPr id="4" name="灯片编号占位符 3"/>
          <p:cNvSpPr>
            <a:spLocks noGrp="1"/>
          </p:cNvSpPr>
          <p:nvPr>
            <p:ph type="sldNum" sz="quarter" idx="5"/>
          </p:nvPr>
        </p:nvSpPr>
        <p:spPr/>
        <p:txBody>
          <a:bodyPr/>
          <a:lstStyle/>
          <a:p>
            <a:fld id="{FE5ACBAC-C8EB-45CA-967B-DC24F1263EA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sz="1200" kern="1200" dirty="0">
                <a:solidFill>
                  <a:schemeClr val="tx1"/>
                </a:solidFill>
                <a:effectLst/>
                <a:latin typeface="+mn-lt"/>
                <a:ea typeface="+mn-ea"/>
                <a:cs typeface="+mn-cs"/>
              </a:rPr>
              <a:t>2021年10月15日，中华人民共和国李克强总理考察中山大学，对我校给予充分的肯定和赞扬。</a:t>
            </a:r>
            <a:endParaRP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D6A87CD-313B-4541-8624-D5D281F95367}"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altLang="zh-CN" sz="1200" kern="1200" dirty="0">
                <a:solidFill>
                  <a:schemeClr val="tx1"/>
                </a:solidFill>
                <a:effectLst/>
                <a:latin typeface="+mn-lt"/>
                <a:ea typeface="+mn-ea"/>
                <a:cs typeface="+mn-cs"/>
              </a:rPr>
              <a:t>Sun </a:t>
            </a:r>
            <a:r>
              <a:rPr altLang="zh-CN" sz="1200" kern="1200" dirty="0" err="1">
                <a:solidFill>
                  <a:schemeClr val="tx1"/>
                </a:solidFill>
                <a:effectLst/>
                <a:latin typeface="+mn-lt"/>
                <a:ea typeface="+mn-ea"/>
                <a:cs typeface="+mn-cs"/>
              </a:rPr>
              <a:t>Yat-sen</a:t>
            </a:r>
            <a:r>
              <a:rPr altLang="zh-CN" sz="1200" kern="1200" dirty="0">
                <a:solidFill>
                  <a:schemeClr val="tx1"/>
                </a:solidFill>
                <a:effectLst/>
                <a:latin typeface="+mn-lt"/>
                <a:ea typeface="+mn-ea"/>
                <a:cs typeface="+mn-cs"/>
              </a:rPr>
              <a:t> University is striving to become a world-class university and global center of learning. There are four advantages.</a:t>
            </a:r>
            <a:endParaRPr altLang="zh-CN" sz="1200" kern="1200" dirty="0">
              <a:solidFill>
                <a:schemeClr val="tx1"/>
              </a:solidFill>
              <a:effectLst/>
              <a:latin typeface="+mn-lt"/>
              <a:ea typeface="+mn-ea"/>
              <a:cs typeface="+mn-cs"/>
            </a:endParaRPr>
          </a:p>
          <a:p>
            <a:r>
              <a:rPr altLang="zh-CN" sz="1200" kern="1200" dirty="0" err="1">
                <a:solidFill>
                  <a:schemeClr val="tx1"/>
                </a:solidFill>
                <a:effectLst/>
                <a:latin typeface="+mn-lt"/>
                <a:ea typeface="+mn-ea"/>
                <a:cs typeface="+mn-cs"/>
              </a:rPr>
              <a:t>中山大学正在向世界一流大学迈进。具有四方面发展优势</a:t>
            </a:r>
            <a:r>
              <a:rPr altLang="zh-CN" sz="1200" kern="1200" dirty="0">
                <a:solidFill>
                  <a:schemeClr val="tx1"/>
                </a:solidFill>
                <a:effectLst/>
                <a:latin typeface="+mn-lt"/>
                <a:ea typeface="+mn-ea"/>
                <a:cs typeface="+mn-cs"/>
              </a:rPr>
              <a:t>。</a:t>
            </a:r>
            <a:endParaRPr altLang="zh-CN" sz="1200" kern="1200" dirty="0">
              <a:solidFill>
                <a:schemeClr val="tx1"/>
              </a:solidFill>
              <a:effectLst/>
              <a:latin typeface="+mn-lt"/>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t>Firstly，Sun Yat-sen University has locations advantage. It is located in the three core cities of Guangdong-Hong Kong-Macao Greater Bay Area: Guangzhou, Zhuhai and Shenzhen.</a:t>
            </a:r>
          </a:p>
          <a:p>
            <a:r>
              <a:t>首先，中山大学具有地域优势，坐落在粤港澳大湾区的三个核心城市：广州、珠海以及深圳。</a:t>
            </a:r>
          </a:p>
          <a:p>
            <a:r>
              <a:t>SYSU has formed scale of “Three Sites, Five Campuses" and integrated development of various disciplines,</a:t>
            </a:r>
          </a:p>
          <a:p>
            <a:r>
              <a:t>形成“三校区五校园”扎根办学、文理医工农艺融合发展的新格局</a:t>
            </a:r>
          </a:p>
          <a:p>
            <a:r>
              <a:t>Which helped to lay a strategic foundation for the future school to step into the forefront of world-class universities</a:t>
            </a:r>
          </a:p>
          <a:p>
            <a:r>
              <a:t>奠定了未来学校迈进世界一流大学前列的战略基础</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en-US" altLang="zh-CN" sz="1200" b="0" kern="1200" dirty="0">
                <a:solidFill>
                  <a:schemeClr val="tx1"/>
                </a:solidFill>
                <a:effectLst/>
                <a:latin typeface="+mn-lt"/>
                <a:ea typeface="+mn-ea"/>
                <a:cs typeface="+mn-cs"/>
              </a:rPr>
              <a:t>Guangzhou is modern city with a center of culture, economy and international communications. 广州是一座文化、经济和世界贸易重要的交流中心之一。  </a:t>
            </a:r>
            <a:endParaRPr lang="en-US" altLang="zh-CN" sz="1200" b="0" kern="1200" dirty="0">
              <a:solidFill>
                <a:schemeClr val="tx1"/>
              </a:solidFill>
              <a:effectLst/>
              <a:latin typeface="+mn-lt"/>
              <a:ea typeface="+mn-ea"/>
              <a:cs typeface="+mn-cs"/>
            </a:endParaRPr>
          </a:p>
          <a:p>
            <a:r>
              <a:rPr lang="en-US" altLang="zh-CN" sz="1200" b="0" kern="1200" dirty="0">
                <a:solidFill>
                  <a:schemeClr val="tx1"/>
                </a:solidFill>
                <a:effectLst/>
                <a:latin typeface="+mn-lt"/>
                <a:ea typeface="+mn-ea"/>
                <a:cs typeface="+mn-cs"/>
              </a:rPr>
              <a:t>Zhuhai is a beautiful city filled with love and romance, where students study and live happily . 珠海是一座充满闲趣、浪漫又宜居宜学的滨海城市。</a:t>
            </a:r>
            <a:endParaRPr lang="en-US" altLang="zh-CN" sz="1200" b="0" kern="1200" dirty="0">
              <a:solidFill>
                <a:schemeClr val="tx1"/>
              </a:solidFill>
              <a:effectLst/>
              <a:latin typeface="+mn-lt"/>
              <a:ea typeface="+mn-ea"/>
              <a:cs typeface="+mn-cs"/>
            </a:endParaRPr>
          </a:p>
          <a:p>
            <a:r>
              <a:rPr lang="en-US" altLang="zh-CN" sz="1200" b="0" kern="1200" dirty="0">
                <a:solidFill>
                  <a:schemeClr val="tx1"/>
                </a:solidFill>
                <a:effectLst/>
                <a:latin typeface="+mn-lt"/>
                <a:ea typeface="+mn-ea"/>
                <a:cs typeface="+mn-cs"/>
              </a:rPr>
              <a:t>Shenzhen is a leading demonstration area of development with Chinese characteristics.</a:t>
            </a:r>
            <a:endParaRPr lang="en-US" altLang="zh-CN" sz="1200" b="0" kern="1200" dirty="0">
              <a:solidFill>
                <a:schemeClr val="tx1"/>
              </a:solidFill>
              <a:effectLst/>
              <a:latin typeface="+mn-lt"/>
              <a:ea typeface="+mn-ea"/>
              <a:cs typeface="+mn-cs"/>
            </a:endParaRPr>
          </a:p>
          <a:p>
            <a:r>
              <a:rPr lang="en-US" altLang="zh-CN" sz="1200" b="0" kern="1200" dirty="0">
                <a:solidFill>
                  <a:schemeClr val="tx1"/>
                </a:solidFill>
                <a:effectLst/>
                <a:latin typeface="+mn-lt"/>
                <a:ea typeface="+mn-ea"/>
                <a:cs typeface="+mn-cs"/>
              </a:rPr>
              <a:t>深圳是一座中国特色发展的领先示范区。</a:t>
            </a:r>
            <a:endParaRPr lang="en-US" altLang="zh-CN" sz="1200" b="0" kern="1200" dirty="0">
              <a:solidFill>
                <a:schemeClr val="tx1"/>
              </a:solidFill>
              <a:effectLst/>
              <a:latin typeface="+mn-lt"/>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altLang="zh-CN" sz="1200" b="0" kern="1200" dirty="0" err="1">
                <a:solidFill>
                  <a:schemeClr val="tx1"/>
                </a:solidFill>
                <a:effectLst/>
                <a:latin typeface="+mn-lt"/>
                <a:ea typeface="+mn-ea"/>
                <a:cs typeface="+mn-cs"/>
              </a:rPr>
              <a:t>Secondly，Sun</a:t>
            </a:r>
            <a:r>
              <a:rPr altLang="zh-CN" sz="1200" b="0" kern="1200" dirty="0">
                <a:solidFill>
                  <a:schemeClr val="tx1"/>
                </a:solidFill>
                <a:effectLst/>
                <a:latin typeface="+mn-lt"/>
                <a:ea typeface="+mn-ea"/>
                <a:cs typeface="+mn-cs"/>
              </a:rPr>
              <a:t> </a:t>
            </a:r>
            <a:r>
              <a:rPr altLang="zh-CN" sz="1200" b="0" kern="1200" dirty="0" err="1">
                <a:solidFill>
                  <a:schemeClr val="tx1"/>
                </a:solidFill>
                <a:effectLst/>
                <a:latin typeface="+mn-lt"/>
                <a:ea typeface="+mn-ea"/>
                <a:cs typeface="+mn-cs"/>
              </a:rPr>
              <a:t>Yat-sen</a:t>
            </a:r>
            <a:r>
              <a:rPr altLang="zh-CN" sz="1200" b="0" kern="1200" dirty="0">
                <a:solidFill>
                  <a:schemeClr val="tx1"/>
                </a:solidFill>
                <a:effectLst/>
                <a:latin typeface="+mn-lt"/>
                <a:ea typeface="+mn-ea"/>
                <a:cs typeface="+mn-cs"/>
              </a:rPr>
              <a:t> University has subjects advantage</a:t>
            </a:r>
            <a:endParaRPr altLang="zh-CN" sz="1200" b="0" kern="1200" dirty="0">
              <a:solidFill>
                <a:schemeClr val="tx1"/>
              </a:solidFill>
              <a:effectLst/>
              <a:latin typeface="+mn-lt"/>
              <a:ea typeface="+mn-ea"/>
              <a:cs typeface="+mn-cs"/>
            </a:endParaRPr>
          </a:p>
          <a:p>
            <a:r>
              <a:rPr altLang="zh-CN" sz="1200" b="0" kern="1200" dirty="0" err="1">
                <a:solidFill>
                  <a:schemeClr val="tx1"/>
                </a:solidFill>
                <a:effectLst/>
                <a:latin typeface="+mn-lt"/>
                <a:ea typeface="+mn-ea"/>
                <a:cs typeface="+mn-cs"/>
              </a:rPr>
              <a:t>其次，中山大学具有学科优势</a:t>
            </a:r>
            <a:endParaRPr altLang="zh-CN" sz="1200" b="0" kern="1200" dirty="0">
              <a:solidFill>
                <a:schemeClr val="tx1"/>
              </a:solidFill>
              <a:effectLst/>
              <a:latin typeface="+mn-lt"/>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Tianhe-2 Supercomputer is fast and strong.</a:t>
            </a:r>
            <a:endParaRPr lang="zh-CN" altLang="en-US" dirty="0"/>
          </a:p>
          <a:p>
            <a:r>
              <a:rPr lang="zh-CN" altLang="en-US" dirty="0"/>
              <a:t>中山大学着力推进国家超级计算广州中心、精准医学科学中心建设</a:t>
            </a:r>
            <a:endParaRPr lang="zh-CN" altLang="en-US" dirty="0"/>
          </a:p>
        </p:txBody>
      </p:sp>
      <p:sp>
        <p:nvSpPr>
          <p:cNvPr id="4" name="灯片编号占位符 3"/>
          <p:cNvSpPr>
            <a:spLocks noGrp="1"/>
          </p:cNvSpPr>
          <p:nvPr>
            <p:ph type="sldNum" sz="quarter" idx="5"/>
          </p:nvPr>
        </p:nvSpPr>
        <p:spPr/>
        <p:txBody>
          <a:bodyPr/>
          <a:lstStyle/>
          <a:p>
            <a:fld id="{FE5ACBAC-C8EB-45CA-967B-DC24F1263EA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26"/>
            <a:ext cx="10365899"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E08AF93-F015-4E02-9910-15C5CE4FE8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6AEB412-6DE5-4D5A-AC24-F5C758543197}"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6" name="等腰三角形 5"/>
          <p:cNvSpPr/>
          <p:nvPr userDrawn="1"/>
        </p:nvSpPr>
        <p:spPr>
          <a:xfrm rot="10800000">
            <a:off x="5521523" y="0"/>
            <a:ext cx="1152128" cy="548680"/>
          </a:xfrm>
          <a:prstGeom prst="triangl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flipV="1">
            <a:off x="0" y="6669360"/>
            <a:ext cx="12195175" cy="18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050"/>
            <a:ext cx="4012129"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974" y="273051"/>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759" y="1435101"/>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E08AF93-F015-4E02-9910-15C5CE4FE8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6AEB412-6DE5-4D5A-AC24-F5C758543197}"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0600"/>
            <a:ext cx="7317105"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90340"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0"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E08AF93-F015-4E02-9910-15C5CE4FE8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6AEB412-6DE5-4D5A-AC24-F5C758543197}"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E08AF93-F015-4E02-9910-15C5CE4FE8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6AEB412-6DE5-4D5A-AC24-F5C758543197}"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39"/>
            <a:ext cx="3658553"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13012" y="274639"/>
            <a:ext cx="10776639"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E08AF93-F015-4E02-9910-15C5CE4FE8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6AEB412-6DE5-4D5A-AC24-F5C758543197}"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E08AF93-F015-4E02-9910-15C5CE4FE8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6AEB412-6DE5-4D5A-AC24-F5C758543197}"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5" y="4406901"/>
            <a:ext cx="10365899"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335" y="2906713"/>
            <a:ext cx="103658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E08AF93-F015-4E02-9910-15C5CE4FE8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6AEB412-6DE5-4D5A-AC24-F5C758543197}"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13012" y="1600201"/>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8233862" y="1600201"/>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E08AF93-F015-4E02-9910-15C5CE4FE8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6AEB412-6DE5-4D5A-AC24-F5C758543197}"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4980"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4980"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E08AF93-F015-4E02-9910-15C5CE4FE8B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6AEB412-6DE5-4D5A-AC24-F5C758543197}"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E08AF93-F015-4E02-9910-15C5CE4FE8B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6AEB412-6DE5-4D5A-AC24-F5C758543197}"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lum bright="70000" contrast="-70000"/>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t="7493"/>
          <a:stretch>
            <a:fillRect/>
          </a:stretch>
        </p:blipFill>
        <p:spPr>
          <a:xfrm>
            <a:off x="0" y="0"/>
            <a:ext cx="12232221" cy="6858000"/>
          </a:xfrm>
          <a:prstGeom prst="rect">
            <a:avLst/>
          </a:prstGeom>
        </p:spPr>
      </p:pic>
      <p:sp>
        <p:nvSpPr>
          <p:cNvPr id="10" name="文本框 9"/>
          <p:cNvSpPr txBox="1"/>
          <p:nvPr userDrawn="1"/>
        </p:nvSpPr>
        <p:spPr>
          <a:xfrm>
            <a:off x="0" y="0"/>
            <a:ext cx="12232220" cy="6858000"/>
          </a:xfrm>
          <a:prstGeom prst="rect">
            <a:avLst/>
          </a:prstGeom>
          <a:solidFill>
            <a:schemeClr val="accent2">
              <a:alpha val="48000"/>
            </a:schemeClr>
          </a:solidFill>
        </p:spPr>
        <p:txBody>
          <a:bodyPr wrap="square" rtlCol="0">
            <a:spAutoFit/>
          </a:bodyPr>
          <a:lstStyle/>
          <a:p>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lum bright="70000" contrast="-70000"/>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t="7493"/>
          <a:stretch>
            <a:fillRect/>
          </a:stretch>
        </p:blipFill>
        <p:spPr>
          <a:xfrm>
            <a:off x="0" y="0"/>
            <a:ext cx="12232221" cy="6858000"/>
          </a:xfrm>
          <a:prstGeom prst="rect">
            <a:avLst/>
          </a:prstGeom>
        </p:spPr>
      </p:pic>
      <p:sp>
        <p:nvSpPr>
          <p:cNvPr id="10" name="文本框 9"/>
          <p:cNvSpPr txBox="1"/>
          <p:nvPr userDrawn="1"/>
        </p:nvSpPr>
        <p:spPr>
          <a:xfrm>
            <a:off x="0" y="0"/>
            <a:ext cx="12232220" cy="6858000"/>
          </a:xfrm>
          <a:prstGeom prst="rect">
            <a:avLst/>
          </a:prstGeom>
          <a:solidFill>
            <a:schemeClr val="accent2">
              <a:alpha val="48000"/>
            </a:schemeClr>
          </a:solidFill>
        </p:spPr>
        <p:txBody>
          <a:bodyPr wrap="square" rtlCol="0">
            <a:spAutoFit/>
          </a:bodyPr>
          <a:lstStyle/>
          <a:p>
            <a:endParaRPr lang="zh-CN" altLang="en-US"/>
          </a:p>
        </p:txBody>
      </p:sp>
      <p:sp>
        <p:nvSpPr>
          <p:cNvPr id="6" name="等腰三角形 5"/>
          <p:cNvSpPr/>
          <p:nvPr userDrawn="1"/>
        </p:nvSpPr>
        <p:spPr>
          <a:xfrm rot="10800000">
            <a:off x="5521523" y="0"/>
            <a:ext cx="1152128" cy="548680"/>
          </a:xfrm>
          <a:prstGeom prst="triangl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lum bright="70000" contrast="-70000"/>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t="7493"/>
          <a:stretch>
            <a:fillRect/>
          </a:stretch>
        </p:blipFill>
        <p:spPr>
          <a:xfrm>
            <a:off x="0" y="0"/>
            <a:ext cx="12232221" cy="6858000"/>
          </a:xfrm>
          <a:prstGeom prst="rect">
            <a:avLst/>
          </a:prstGeom>
        </p:spPr>
      </p:pic>
      <p:sp>
        <p:nvSpPr>
          <p:cNvPr id="10" name="文本框 9"/>
          <p:cNvSpPr txBox="1"/>
          <p:nvPr userDrawn="1"/>
        </p:nvSpPr>
        <p:spPr>
          <a:xfrm>
            <a:off x="0" y="0"/>
            <a:ext cx="12232220" cy="6858000"/>
          </a:xfrm>
          <a:prstGeom prst="rect">
            <a:avLst/>
          </a:prstGeom>
          <a:solidFill>
            <a:schemeClr val="accent2">
              <a:alpha val="48000"/>
            </a:schemeClr>
          </a:solidFill>
        </p:spPr>
        <p:txBody>
          <a:bodyPr wrap="square" rtlCol="0">
            <a:spAutoFit/>
          </a:bodyPr>
          <a:lstStyle/>
          <a:p>
            <a:endParaRPr lang="zh-CN" altLang="en-US"/>
          </a:p>
        </p:txBody>
      </p:sp>
      <p:sp>
        <p:nvSpPr>
          <p:cNvPr id="6" name="等腰三角形 5"/>
          <p:cNvSpPr/>
          <p:nvPr userDrawn="1"/>
        </p:nvSpPr>
        <p:spPr>
          <a:xfrm rot="10800000">
            <a:off x="5521523" y="0"/>
            <a:ext cx="1152128" cy="548680"/>
          </a:xfrm>
          <a:prstGeom prst="triangl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flipV="1">
            <a:off x="0" y="6669360"/>
            <a:ext cx="12195175" cy="18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759" y="1600201"/>
            <a:ext cx="10975658"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759" y="6356351"/>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8AF93-F015-4E02-9910-15C5CE4FE8B2}" type="datetimeFigureOut">
              <a:rPr lang="zh-CN" altLang="en-US" smtClean="0"/>
            </a:fld>
            <a:endParaRPr lang="zh-CN" altLang="en-US"/>
          </a:p>
        </p:txBody>
      </p:sp>
      <p:sp>
        <p:nvSpPr>
          <p:cNvPr id="5" name="页脚占位符 4"/>
          <p:cNvSpPr>
            <a:spLocks noGrp="1"/>
          </p:cNvSpPr>
          <p:nvPr>
            <p:ph type="ftr" sz="quarter" idx="3"/>
          </p:nvPr>
        </p:nvSpPr>
        <p:spPr>
          <a:xfrm>
            <a:off x="4166685" y="6356351"/>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9875" y="6356351"/>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AEB412-6DE5-4D5A-AC24-F5C75854319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8.xml"/><Relationship Id="rId2" Type="http://schemas.openxmlformats.org/officeDocument/2006/relationships/hyperlink" Target="http://www.sysu.edu.cn/" TargetMode="Externa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9" Type="http://schemas.openxmlformats.org/officeDocument/2006/relationships/image" Target="../media/image22.jpeg"/><Relationship Id="rId8" Type="http://schemas.openxmlformats.org/officeDocument/2006/relationships/image" Target="../media/image21.png"/><Relationship Id="rId7" Type="http://schemas.openxmlformats.org/officeDocument/2006/relationships/tags" Target="../tags/tag4.xml"/><Relationship Id="rId6" Type="http://schemas.openxmlformats.org/officeDocument/2006/relationships/image" Target="../media/image20.png"/><Relationship Id="rId5" Type="http://schemas.openxmlformats.org/officeDocument/2006/relationships/tags" Target="../tags/tag3.xml"/><Relationship Id="rId4" Type="http://schemas.openxmlformats.org/officeDocument/2006/relationships/image" Target="../media/image19.jpeg"/><Relationship Id="rId3" Type="http://schemas.openxmlformats.org/officeDocument/2006/relationships/tags" Target="../tags/tag2.xml"/><Relationship Id="rId2" Type="http://schemas.openxmlformats.org/officeDocument/2006/relationships/image" Target="../media/image18.jpeg"/><Relationship Id="rId12" Type="http://schemas.openxmlformats.org/officeDocument/2006/relationships/notesSlide" Target="../notesSlides/notesSlide14.xml"/><Relationship Id="rId11" Type="http://schemas.openxmlformats.org/officeDocument/2006/relationships/slideLayout" Target="../slideLayouts/slideLayout8.xml"/><Relationship Id="rId10" Type="http://schemas.openxmlformats.org/officeDocument/2006/relationships/tags" Target="../tags/tag5.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0.xml"/><Relationship Id="rId2" Type="http://schemas.microsoft.com/office/2007/relationships/hdphoto" Target="../media/image8.wdp"/><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8.xml"/><Relationship Id="rId7" Type="http://schemas.openxmlformats.org/officeDocument/2006/relationships/image" Target="../media/image30.png"/><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 Id="rId3" Type="http://schemas.openxmlformats.org/officeDocument/2006/relationships/image" Target="../media/image26.png"/><Relationship Id="rId2" Type="http://schemas.microsoft.com/office/2007/relationships/hdphoto" Target="../media/image25.wdp"/><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image" Target="../media/image31.jpe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8.xml"/><Relationship Id="rId2" Type="http://schemas.microsoft.com/office/2007/relationships/hdphoto" Target="../media/image37.wdp"/><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image" Target="../media/image41.jpe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7.xml"/><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image" Target="../media/image46.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image" Target="../media/image52.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0.xml"/><Relationship Id="rId2" Type="http://schemas.microsoft.com/office/2007/relationships/hdphoto" Target="../media/image8.wdp"/><Relationship Id="rId1" Type="http://schemas.openxmlformats.org/officeDocument/2006/relationships/image" Target="../media/image7.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8.xml"/><Relationship Id="rId2" Type="http://schemas.openxmlformats.org/officeDocument/2006/relationships/image" Target="../media/image54.jpeg"/><Relationship Id="rId1" Type="http://schemas.openxmlformats.org/officeDocument/2006/relationships/image" Target="../media/image53.jpe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8.xml"/><Relationship Id="rId6" Type="http://schemas.openxmlformats.org/officeDocument/2006/relationships/tags" Target="../tags/tag6.xml"/><Relationship Id="rId5" Type="http://schemas.openxmlformats.org/officeDocument/2006/relationships/image" Target="../media/image59.jpeg"/><Relationship Id="rId4" Type="http://schemas.openxmlformats.org/officeDocument/2006/relationships/image" Target="../media/image58.jpeg"/><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8.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0.xml"/><Relationship Id="rId2" Type="http://schemas.microsoft.com/office/2007/relationships/hdphoto" Target="../media/image8.wdp"/><Relationship Id="rId1"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image" Target="../media/image66.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8.xml"/><Relationship Id="rId2" Type="http://schemas.openxmlformats.org/officeDocument/2006/relationships/image" Target="../media/image66.png"/><Relationship Id="rId1" Type="http://schemas.openxmlformats.org/officeDocument/2006/relationships/tags" Target="../tags/tag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66.png"/></Relationships>
</file>

<file path=ppt/slides/_rels/slide35.xml.rels><?xml version="1.0" encoding="UTF-8" standalone="yes"?>
<Relationships xmlns="http://schemas.openxmlformats.org/package/2006/relationships"><Relationship Id="rId9" Type="http://schemas.openxmlformats.org/officeDocument/2006/relationships/image" Target="../media/image72.jpeg"/><Relationship Id="rId8" Type="http://schemas.openxmlformats.org/officeDocument/2006/relationships/image" Target="../media/image71.jpeg"/><Relationship Id="rId7" Type="http://schemas.openxmlformats.org/officeDocument/2006/relationships/tags" Target="../tags/tag10.xml"/><Relationship Id="rId6" Type="http://schemas.openxmlformats.org/officeDocument/2006/relationships/image" Target="../media/image70.jpeg"/><Relationship Id="rId5" Type="http://schemas.openxmlformats.org/officeDocument/2006/relationships/tags" Target="../tags/tag9.xml"/><Relationship Id="rId4" Type="http://schemas.openxmlformats.org/officeDocument/2006/relationships/image" Target="../media/image69.jpeg"/><Relationship Id="rId3" Type="http://schemas.openxmlformats.org/officeDocument/2006/relationships/tags" Target="../tags/tag8.xml"/><Relationship Id="rId2" Type="http://schemas.openxmlformats.org/officeDocument/2006/relationships/image" Target="../media/image68.png"/><Relationship Id="rId11" Type="http://schemas.openxmlformats.org/officeDocument/2006/relationships/notesSlide" Target="../notesSlides/notesSlide34.xml"/><Relationship Id="rId10" Type="http://schemas.openxmlformats.org/officeDocument/2006/relationships/slideLayout" Target="../slideLayouts/slideLayout9.xml"/><Relationship Id="rId1" Type="http://schemas.openxmlformats.org/officeDocument/2006/relationships/image" Target="../media/image67.jpe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8.xml"/><Relationship Id="rId4" Type="http://schemas.openxmlformats.org/officeDocument/2006/relationships/image" Target="../media/image74.jpeg"/><Relationship Id="rId3" Type="http://schemas.openxmlformats.org/officeDocument/2006/relationships/image" Target="../media/image66.png"/><Relationship Id="rId2" Type="http://schemas.openxmlformats.org/officeDocument/2006/relationships/image" Target="../media/image73.png"/><Relationship Id="rId1" Type="http://schemas.openxmlformats.org/officeDocument/2006/relationships/image" Target="../media/image67.jpe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8.xml"/><Relationship Id="rId4" Type="http://schemas.openxmlformats.org/officeDocument/2006/relationships/image" Target="../media/image66.png"/><Relationship Id="rId3" Type="http://schemas.openxmlformats.org/officeDocument/2006/relationships/image" Target="../media/image75.png"/><Relationship Id="rId2" Type="http://schemas.openxmlformats.org/officeDocument/2006/relationships/image" Target="../media/image67.jpeg"/><Relationship Id="rId1" Type="http://schemas.openxmlformats.org/officeDocument/2006/relationships/image" Target="../media/image74.jpe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8.xml"/><Relationship Id="rId2" Type="http://schemas.openxmlformats.org/officeDocument/2006/relationships/image" Target="../media/image66.png"/><Relationship Id="rId1" Type="http://schemas.openxmlformats.org/officeDocument/2006/relationships/tags" Target="../tags/tag1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image" Target="../media/image76.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8.xml"/><Relationship Id="rId2" Type="http://schemas.openxmlformats.org/officeDocument/2006/relationships/image" Target="../media/image6.jpe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0.xml"/><Relationship Id="rId2" Type="http://schemas.microsoft.com/office/2007/relationships/hdphoto" Target="../media/image8.wdp"/><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8.xml"/><Relationship Id="rId2" Type="http://schemas.microsoft.com/office/2007/relationships/hdphoto" Target="../media/image10.wdp"/><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8.xml"/><Relationship Id="rId4" Type="http://schemas.openxmlformats.org/officeDocument/2006/relationships/image" Target="../media/image14.jpe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0.xml"/><Relationship Id="rId2" Type="http://schemas.microsoft.com/office/2007/relationships/hdphoto" Target="../media/image8.wdp"/><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27" y="0"/>
            <a:ext cx="12193148" cy="6858000"/>
          </a:xfrm>
          <a:prstGeom prst="rect">
            <a:avLst/>
          </a:prstGeom>
        </p:spPr>
      </p:pic>
      <p:sp>
        <p:nvSpPr>
          <p:cNvPr id="4" name="矩形 3"/>
          <p:cNvSpPr/>
          <p:nvPr/>
        </p:nvSpPr>
        <p:spPr>
          <a:xfrm>
            <a:off x="5089475" y="0"/>
            <a:ext cx="5400600" cy="6838950"/>
          </a:xfrm>
          <a:prstGeom prst="rect">
            <a:avLst/>
          </a:prstGeom>
          <a:solidFill>
            <a:schemeClr val="accent2">
              <a:lumMod val="5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18" name="直接连接符 17"/>
          <p:cNvCxnSpPr/>
          <p:nvPr/>
        </p:nvCxnSpPr>
        <p:spPr>
          <a:xfrm>
            <a:off x="2137147" y="764704"/>
            <a:ext cx="295232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8761883" y="6453336"/>
            <a:ext cx="324036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5057162" y="1188161"/>
            <a:ext cx="5421786" cy="2090420"/>
          </a:xfrm>
          <a:prstGeom prst="rect">
            <a:avLst/>
          </a:prstGeom>
          <a:noFill/>
        </p:spPr>
        <p:txBody>
          <a:bodyPr wrap="square" rtlCol="0">
            <a:spAutoFit/>
          </a:bodyPr>
          <a:lstStyle/>
          <a:p>
            <a:pPr algn="ctr">
              <a:lnSpc>
                <a:spcPct val="130000"/>
              </a:lnSpc>
            </a:pPr>
            <a:r>
              <a:rPr lang="en-US" altLang="zh-CN" sz="4400"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Welcome to SYSU</a:t>
            </a:r>
            <a:endParaRPr lang="zh-CN" altLang="en-US" sz="4400"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30000"/>
              </a:lnSpc>
            </a:pPr>
            <a:endParaRPr lang="en-US" altLang="zh-CN" sz="2800" b="1" spc="200" dirty="0">
              <a:solidFill>
                <a:srgbClr val="014723"/>
              </a:solidFill>
              <a:latin typeface="微软雅黑" panose="020B0503020204020204" pitchFamily="34" charset="-122"/>
              <a:ea typeface="微软雅黑" panose="020B0503020204020204" pitchFamily="34" charset="-122"/>
            </a:endParaRPr>
          </a:p>
          <a:p>
            <a:pPr algn="ctr">
              <a:lnSpc>
                <a:spcPct val="130000"/>
              </a:lnSpc>
            </a:pPr>
            <a:r>
              <a:rPr lang="zh-CN" altLang="en-US" sz="2800" b="1" spc="200" dirty="0">
                <a:solidFill>
                  <a:srgbClr val="014723"/>
                </a:solidFill>
                <a:latin typeface="微软雅黑" panose="020B0503020204020204" pitchFamily="34" charset="-122"/>
                <a:ea typeface="微软雅黑" panose="020B0503020204020204" pitchFamily="34" charset="-122"/>
              </a:rPr>
              <a:t>CUCAS</a:t>
            </a:r>
            <a:r>
              <a:rPr lang="en-US" altLang="zh-CN" sz="2800" b="1" spc="200" dirty="0">
                <a:solidFill>
                  <a:srgbClr val="014723"/>
                </a:solidFill>
                <a:latin typeface="微软雅黑" panose="020B0503020204020204" pitchFamily="34" charset="-122"/>
                <a:ea typeface="微软雅黑" panose="020B0503020204020204" pitchFamily="34" charset="-122"/>
              </a:rPr>
              <a:t> ONLINE</a:t>
            </a:r>
            <a:endParaRPr lang="en-US" altLang="zh-CN" sz="2800" b="1" spc="200" dirty="0">
              <a:solidFill>
                <a:srgbClr val="014723"/>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344127" y="4989344"/>
            <a:ext cx="4847857" cy="923330"/>
          </a:xfrm>
          <a:prstGeom prst="rect">
            <a:avLst/>
          </a:prstGeom>
          <a:noFill/>
        </p:spPr>
        <p:txBody>
          <a:bodyPr wrap="square" rtlCol="0" anchor="t">
            <a:spAutoFit/>
          </a:bodyPr>
          <a:lstStyle/>
          <a:p>
            <a:pPr algn="r"/>
            <a:r>
              <a:rPr lang="en-US" altLang="zh-CN" b="1" dirty="0">
                <a:solidFill>
                  <a:schemeClr val="bg1"/>
                </a:solidFill>
                <a:latin typeface="Aharoni" panose="02010803020104030203" pitchFamily="2" charset="-79"/>
                <a:cs typeface="Aharoni" panose="02010803020104030203" pitchFamily="2" charset="-79"/>
                <a:sym typeface="+mn-ea"/>
              </a:rPr>
              <a:t>SUN YAT-SEN UNIVERSITY   </a:t>
            </a:r>
            <a:r>
              <a:rPr lang="en-US" altLang="zh-CN" b="1" dirty="0">
                <a:solidFill>
                  <a:schemeClr val="bg1"/>
                </a:solidFill>
                <a:latin typeface="Aharoni" panose="02010803020104030203" pitchFamily="2" charset="-79"/>
                <a:ea typeface="方正小标宋_GBK" pitchFamily="65" charset="-122"/>
                <a:cs typeface="Aharoni" panose="02010803020104030203" pitchFamily="2" charset="-79"/>
                <a:sym typeface="+mn-ea"/>
                <a:hlinkClick r:id="rId2"/>
              </a:rPr>
              <a:t>www.sysu.edu.cn</a:t>
            </a:r>
            <a:endParaRPr lang="en-US" altLang="zh-CN" b="1" dirty="0">
              <a:solidFill>
                <a:schemeClr val="bg1"/>
              </a:solidFill>
              <a:latin typeface="Aharoni" panose="02010803020104030203" pitchFamily="2" charset="-79"/>
              <a:ea typeface="方正小标宋_GBK" pitchFamily="65" charset="-122"/>
              <a:cs typeface="Aharoni" panose="02010803020104030203" pitchFamily="2" charset="-79"/>
              <a:sym typeface="+mn-ea"/>
            </a:endParaRPr>
          </a:p>
          <a:p>
            <a:pPr algn="r"/>
            <a:r>
              <a:rPr lang="en-US" altLang="zh-CN" b="1" dirty="0">
                <a:solidFill>
                  <a:schemeClr val="bg1"/>
                </a:solidFill>
                <a:latin typeface="Aharoni" panose="02010803020104030203" pitchFamily="2" charset="-79"/>
                <a:ea typeface="方正小标宋_GBK" pitchFamily="65" charset="-122"/>
                <a:cs typeface="Aharoni" panose="02010803020104030203" pitchFamily="2" charset="-79"/>
                <a:sym typeface="+mn-ea"/>
              </a:rPr>
              <a:t>2022</a:t>
            </a:r>
            <a:endParaRPr lang="en-US" altLang="zh-CN" b="1" dirty="0">
              <a:solidFill>
                <a:schemeClr val="bg1"/>
              </a:solidFill>
              <a:latin typeface="Aharoni" panose="02010803020104030203" pitchFamily="2" charset="-79"/>
              <a:ea typeface="方正小标宋_GBK" pitchFamily="65" charset="-122"/>
              <a:cs typeface="Aharoni" panose="02010803020104030203" pitchFamily="2" charset="-79"/>
              <a:sym typeface="+mn-ea"/>
            </a:endParaRPr>
          </a:p>
        </p:txBody>
      </p:sp>
    </p:spTree>
  </p:cSld>
  <p:clrMapOvr>
    <a:masterClrMapping/>
  </p:clrMapOvr>
  <mc:AlternateContent xmlns:mc="http://schemas.openxmlformats.org/markup-compatibility/2006">
    <mc:Choice xmlns:p14="http://schemas.microsoft.com/office/powerpoint/2010/main" Requires="p14">
      <p:transition p14:dur="0" advTm="17629"/>
    </mc:Choice>
    <mc:Fallback>
      <p:transition advTm="1762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9995708" y="-2313"/>
            <a:ext cx="234492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c7114ec4cbbb421fc2fd9feed79d315"/>
          <p:cNvPicPr>
            <a:picLocks noChangeAspect="1"/>
          </p:cNvPicPr>
          <p:nvPr/>
        </p:nvPicPr>
        <p:blipFill rotWithShape="1">
          <a:blip r:embed="rId1"/>
          <a:srcRect l="-5" t="6940" r="-499" b="3191"/>
          <a:stretch>
            <a:fillRect/>
          </a:stretch>
        </p:blipFill>
        <p:spPr>
          <a:xfrm>
            <a:off x="-636" y="0"/>
            <a:ext cx="10747421" cy="6881379"/>
          </a:xfrm>
          <a:prstGeom prst="rect">
            <a:avLst/>
          </a:prstGeom>
        </p:spPr>
      </p:pic>
      <p:sp>
        <p:nvSpPr>
          <p:cNvPr id="15" name="矩形 14"/>
          <p:cNvSpPr/>
          <p:nvPr/>
        </p:nvSpPr>
        <p:spPr>
          <a:xfrm>
            <a:off x="328336" y="2313"/>
            <a:ext cx="10418449" cy="6879066"/>
          </a:xfrm>
          <a:prstGeom prst="rect">
            <a:avLst/>
          </a:prstGeom>
          <a:gradFill flip="none" rotWithShape="1">
            <a:gsLst>
              <a:gs pos="70000">
                <a:schemeClr val="accent2">
                  <a:alpha val="20000"/>
                </a:schemeClr>
              </a:gs>
              <a:gs pos="100000">
                <a:srgbClr val="F3F2F1"/>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p:txBody>
      </p:sp>
      <p:grpSp>
        <p:nvGrpSpPr>
          <p:cNvPr id="14" name="组合 13"/>
          <p:cNvGrpSpPr/>
          <p:nvPr/>
        </p:nvGrpSpPr>
        <p:grpSpPr>
          <a:xfrm>
            <a:off x="-106926" y="-116882"/>
            <a:ext cx="12331228" cy="7018038"/>
            <a:chOff x="-28210" y="-126654"/>
            <a:chExt cx="12331228" cy="7018038"/>
          </a:xfrm>
        </p:grpSpPr>
        <p:sp>
          <p:nvSpPr>
            <p:cNvPr id="16" name="任意多边形: 形状 15"/>
            <p:cNvSpPr/>
            <p:nvPr/>
          </p:nvSpPr>
          <p:spPr>
            <a:xfrm flipH="1">
              <a:off x="6092169" y="1115884"/>
              <a:ext cx="6210849" cy="5775500"/>
            </a:xfrm>
            <a:custGeom>
              <a:avLst/>
              <a:gdLst>
                <a:gd name="connsiteX0" fmla="*/ 0 w 5771767"/>
                <a:gd name="connsiteY0" fmla="*/ 0 h 5367195"/>
                <a:gd name="connsiteX1" fmla="*/ 0 w 5771767"/>
                <a:gd name="connsiteY1" fmla="*/ 5367195 h 5367195"/>
                <a:gd name="connsiteX2" fmla="*/ 5771767 w 5771767"/>
                <a:gd name="connsiteY2" fmla="*/ 5367195 h 5367195"/>
              </a:gdLst>
              <a:ahLst/>
              <a:cxnLst>
                <a:cxn ang="0">
                  <a:pos x="connsiteX0" y="connsiteY0"/>
                </a:cxn>
                <a:cxn ang="0">
                  <a:pos x="connsiteX1" y="connsiteY1"/>
                </a:cxn>
                <a:cxn ang="0">
                  <a:pos x="connsiteX2" y="connsiteY2"/>
                </a:cxn>
              </a:cxnLst>
              <a:rect l="l" t="t" r="r" b="b"/>
              <a:pathLst>
                <a:path w="5771767" h="5367195">
                  <a:moveTo>
                    <a:pt x="0" y="0"/>
                  </a:moveTo>
                  <a:lnTo>
                    <a:pt x="0" y="5367195"/>
                  </a:lnTo>
                  <a:lnTo>
                    <a:pt x="5771767" y="5367195"/>
                  </a:lnTo>
                  <a:close/>
                </a:path>
              </a:pathLst>
            </a:custGeom>
            <a:solidFill>
              <a:schemeClr val="accent2">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任意多边形: 形状 25"/>
            <p:cNvSpPr/>
            <p:nvPr/>
          </p:nvSpPr>
          <p:spPr>
            <a:xfrm flipH="1">
              <a:off x="6317123" y="-126654"/>
              <a:ext cx="4279185" cy="1989619"/>
            </a:xfrm>
            <a:custGeom>
              <a:avLst/>
              <a:gdLst>
                <a:gd name="connsiteX0" fmla="*/ 0 w 3773336"/>
                <a:gd name="connsiteY0" fmla="*/ 0 h 1886669"/>
                <a:gd name="connsiteX1" fmla="*/ 3773336 w 3773336"/>
                <a:gd name="connsiteY1" fmla="*/ 0 h 1886669"/>
                <a:gd name="connsiteX2" fmla="*/ 1886668 w 3773336"/>
                <a:gd name="connsiteY2" fmla="*/ 1886669 h 1886669"/>
              </a:gdLst>
              <a:ahLst/>
              <a:cxnLst>
                <a:cxn ang="0">
                  <a:pos x="connsiteX0" y="connsiteY0"/>
                </a:cxn>
                <a:cxn ang="0">
                  <a:pos x="connsiteX1" y="connsiteY1"/>
                </a:cxn>
                <a:cxn ang="0">
                  <a:pos x="connsiteX2" y="connsiteY2"/>
                </a:cxn>
              </a:cxnLst>
              <a:rect l="l" t="t" r="r" b="b"/>
              <a:pathLst>
                <a:path w="3773336" h="1886669">
                  <a:moveTo>
                    <a:pt x="0" y="0"/>
                  </a:moveTo>
                  <a:lnTo>
                    <a:pt x="3773336" y="0"/>
                  </a:lnTo>
                  <a:lnTo>
                    <a:pt x="1886668" y="1886669"/>
                  </a:lnTo>
                  <a:close/>
                </a:path>
              </a:pathLst>
            </a:cu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任意多边形: 形状 416"/>
            <p:cNvSpPr/>
            <p:nvPr/>
          </p:nvSpPr>
          <p:spPr>
            <a:xfrm>
              <a:off x="-28210" y="4969771"/>
              <a:ext cx="1898173" cy="1900035"/>
            </a:xfrm>
            <a:custGeom>
              <a:avLst/>
              <a:gdLst>
                <a:gd name="connsiteX0" fmla="*/ 0 w 1789793"/>
                <a:gd name="connsiteY0" fmla="*/ 0 h 1789793"/>
                <a:gd name="connsiteX1" fmla="*/ 1789793 w 1789793"/>
                <a:gd name="connsiteY1" fmla="*/ 1789793 h 1789793"/>
                <a:gd name="connsiteX2" fmla="*/ 0 w 1789793"/>
                <a:gd name="connsiteY2" fmla="*/ 1789793 h 1789793"/>
              </a:gdLst>
              <a:ahLst/>
              <a:cxnLst>
                <a:cxn ang="0">
                  <a:pos x="connsiteX0" y="connsiteY0"/>
                </a:cxn>
                <a:cxn ang="0">
                  <a:pos x="connsiteX1" y="connsiteY1"/>
                </a:cxn>
                <a:cxn ang="0">
                  <a:pos x="connsiteX2" y="connsiteY2"/>
                </a:cxn>
              </a:cxnLst>
              <a:rect l="l" t="t" r="r" b="b"/>
              <a:pathLst>
                <a:path w="1789793" h="1789793">
                  <a:moveTo>
                    <a:pt x="0" y="0"/>
                  </a:moveTo>
                  <a:lnTo>
                    <a:pt x="1789793" y="1789793"/>
                  </a:lnTo>
                  <a:lnTo>
                    <a:pt x="0" y="1789793"/>
                  </a:lnTo>
                  <a:close/>
                </a:path>
              </a:pathLst>
            </a:cu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p:cNvSpPr/>
            <p:nvPr/>
          </p:nvSpPr>
          <p:spPr>
            <a:xfrm flipH="1">
              <a:off x="6363289" y="-62240"/>
              <a:ext cx="5870381" cy="5458896"/>
            </a:xfrm>
            <a:custGeom>
              <a:avLst/>
              <a:gdLst>
                <a:gd name="connsiteX0" fmla="*/ 1892326 w 6428819"/>
                <a:gd name="connsiteY0" fmla="*/ 0 h 5978191"/>
                <a:gd name="connsiteX1" fmla="*/ 0 w 6428819"/>
                <a:gd name="connsiteY1" fmla="*/ 0 h 5978191"/>
                <a:gd name="connsiteX2" fmla="*/ 0 w 6428819"/>
                <a:gd name="connsiteY2" fmla="*/ 5978191 h 5978191"/>
                <a:gd name="connsiteX3" fmla="*/ 4160572 w 6428819"/>
                <a:gd name="connsiteY3" fmla="*/ 2109254 h 5978191"/>
                <a:gd name="connsiteX4" fmla="*/ 6428819 w 6428819"/>
                <a:gd name="connsiteY4" fmla="*/ 0 h 5978191"/>
                <a:gd name="connsiteX5" fmla="*/ 6428818 w 6428819"/>
                <a:gd name="connsiteY5" fmla="*/ 0 h 5978191"/>
                <a:gd name="connsiteX6" fmla="*/ 4170761 w 6428819"/>
                <a:gd name="connsiteY6" fmla="*/ 2099781 h 59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8819" h="5978191">
                  <a:moveTo>
                    <a:pt x="1892326" y="0"/>
                  </a:moveTo>
                  <a:lnTo>
                    <a:pt x="0" y="0"/>
                  </a:lnTo>
                  <a:lnTo>
                    <a:pt x="0" y="5978191"/>
                  </a:lnTo>
                  <a:lnTo>
                    <a:pt x="4160572" y="2109254"/>
                  </a:lnTo>
                  <a:close/>
                  <a:moveTo>
                    <a:pt x="6428819" y="0"/>
                  </a:moveTo>
                  <a:lnTo>
                    <a:pt x="6428818" y="0"/>
                  </a:lnTo>
                  <a:lnTo>
                    <a:pt x="4170761" y="2099781"/>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4" name="Rectangle 5"/>
          <p:cNvSpPr/>
          <p:nvPr/>
        </p:nvSpPr>
        <p:spPr>
          <a:xfrm>
            <a:off x="8350192" y="3660414"/>
            <a:ext cx="3618204" cy="2418715"/>
          </a:xfrm>
          <a:prstGeom prst="rect">
            <a:avLst/>
          </a:prstGeom>
          <a:noFill/>
          <a:ln w="9525">
            <a:noFill/>
          </a:ln>
        </p:spPr>
        <p:txBody>
          <a:bodyPr lIns="0" rIns="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250825" lvl="1" indent="0" algn="just" eaLnBrk="1" hangingPunct="1">
              <a:lnSpc>
                <a:spcPct val="150000"/>
              </a:lnSpc>
              <a:spcBef>
                <a:spcPct val="0"/>
              </a:spcBef>
              <a:buNone/>
            </a:pPr>
            <a:endParaRPr lang="en-US" altLang="zh-CN" sz="1600" dirty="0">
              <a:solidFill>
                <a:schemeClr val="accent6">
                  <a:lumMod val="50000"/>
                </a:schemeClr>
              </a:solidFill>
              <a:latin typeface="微软雅黑" panose="020B0503020204020204" pitchFamily="34" charset="-122"/>
              <a:ea typeface="微软雅黑" panose="020B0503020204020204" pitchFamily="34" charset="-122"/>
            </a:endParaRPr>
          </a:p>
          <a:p>
            <a:pPr marL="250825" lvl="1" indent="0" algn="just" eaLnBrk="1" hangingPunct="1">
              <a:lnSpc>
                <a:spcPct val="150000"/>
              </a:lnSpc>
              <a:spcBef>
                <a:spcPct val="0"/>
              </a:spcBef>
              <a:buNone/>
            </a:pPr>
            <a:r>
              <a:rPr lang="en-US" altLang="zh-CN" sz="2400" b="1" dirty="0">
                <a:solidFill>
                  <a:schemeClr val="accent6">
                    <a:lumMod val="50000"/>
                  </a:schemeClr>
                </a:solidFill>
                <a:latin typeface="Adobe Garamond Pro Bold" panose="02020702060506020403" pitchFamily="18" charset="0"/>
                <a:ea typeface="微软雅黑" panose="020B0503020204020204" pitchFamily="34" charset="-122"/>
              </a:rPr>
              <a:t>National &amp; International</a:t>
            </a:r>
            <a:endParaRPr lang="en-US" altLang="zh-CN" sz="2400" b="1" dirty="0">
              <a:solidFill>
                <a:schemeClr val="accent6">
                  <a:lumMod val="50000"/>
                </a:schemeClr>
              </a:solidFill>
              <a:latin typeface="Adobe Garamond Pro Bold" panose="02020702060506020403" pitchFamily="18" charset="0"/>
              <a:ea typeface="微软雅黑" panose="020B0503020204020204" pitchFamily="34" charset="-122"/>
            </a:endParaRPr>
          </a:p>
          <a:p>
            <a:pPr marL="250825" lvl="1" indent="0" algn="just" eaLnBrk="1" hangingPunct="1">
              <a:lnSpc>
                <a:spcPct val="150000"/>
              </a:lnSpc>
              <a:spcBef>
                <a:spcPct val="0"/>
              </a:spcBef>
              <a:buNone/>
            </a:pPr>
            <a:r>
              <a:rPr lang="zh-CN" altLang="en-US" sz="1600" b="1" dirty="0">
                <a:solidFill>
                  <a:schemeClr val="accent6">
                    <a:lumMod val="50000"/>
                  </a:schemeClr>
                </a:solidFill>
                <a:latin typeface="微软雅黑" panose="020B0503020204020204" pitchFamily="34" charset="-122"/>
                <a:ea typeface="微软雅黑" panose="020B0503020204020204" pitchFamily="34" charset="-122"/>
              </a:rPr>
              <a:t>国家级</a:t>
            </a: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重大科学研究计划</a:t>
            </a:r>
            <a:endParaRPr lang="en-US" altLang="zh-CN" sz="1600" dirty="0">
              <a:solidFill>
                <a:schemeClr val="accent6">
                  <a:lumMod val="50000"/>
                </a:schemeClr>
              </a:solidFill>
              <a:latin typeface="微软雅黑" panose="020B0503020204020204" pitchFamily="34" charset="-122"/>
              <a:ea typeface="微软雅黑" panose="020B0503020204020204" pitchFamily="34" charset="-122"/>
            </a:endParaRPr>
          </a:p>
          <a:p>
            <a:pPr marL="250825" lvl="1" indent="0" algn="just" eaLnBrk="1" hangingPunct="1">
              <a:lnSpc>
                <a:spcPct val="150000"/>
              </a:lnSpc>
              <a:spcBef>
                <a:spcPct val="0"/>
              </a:spcBef>
              <a:buNone/>
            </a:pPr>
            <a:r>
              <a:rPr lang="en-US" altLang="zh-CN" sz="1600" dirty="0" err="1">
                <a:solidFill>
                  <a:schemeClr val="accent6">
                    <a:lumMod val="50000"/>
                  </a:schemeClr>
                </a:solidFill>
                <a:latin typeface="微软雅黑" panose="020B0503020204020204" pitchFamily="34" charset="-122"/>
                <a:ea typeface="微软雅黑" panose="020B0503020204020204" pitchFamily="34" charset="-122"/>
              </a:rPr>
              <a:t>中山大学成为</a:t>
            </a:r>
            <a:r>
              <a:rPr lang="en-US" altLang="zh-CN" sz="1600" b="1" dirty="0" err="1">
                <a:solidFill>
                  <a:schemeClr val="accent6">
                    <a:lumMod val="50000"/>
                  </a:schemeClr>
                </a:solidFill>
                <a:latin typeface="微软雅黑" panose="020B0503020204020204" pitchFamily="34" charset="-122"/>
                <a:ea typeface="微软雅黑" panose="020B0503020204020204" pitchFamily="34" charset="-122"/>
              </a:rPr>
              <a:t>国际上</a:t>
            </a:r>
            <a:r>
              <a:rPr lang="en-US" altLang="zh-CN" sz="1600" dirty="0" err="1">
                <a:solidFill>
                  <a:schemeClr val="accent6">
                    <a:lumMod val="50000"/>
                  </a:schemeClr>
                </a:solidFill>
                <a:latin typeface="微软雅黑" panose="020B0503020204020204" pitchFamily="34" charset="-122"/>
                <a:ea typeface="微软雅黑" panose="020B0503020204020204" pitchFamily="34" charset="-122"/>
              </a:rPr>
              <a:t>引力波探测与空间精密测量领域的学术研究重镇之一</a:t>
            </a:r>
            <a:endParaRPr lang="en-US" altLang="zh-CN" sz="1600" dirty="0">
              <a:solidFill>
                <a:schemeClr val="accent6">
                  <a:lumMod val="50000"/>
                </a:schemeClr>
              </a:solidFill>
              <a:latin typeface="微软雅黑" panose="020B0503020204020204" pitchFamily="34" charset="-122"/>
              <a:ea typeface="微软雅黑" panose="020B0503020204020204" pitchFamily="34" charset="-122"/>
            </a:endParaRPr>
          </a:p>
          <a:p>
            <a:pPr marL="250825" lvl="1" indent="0" algn="just" eaLnBrk="1" hangingPunct="1">
              <a:lnSpc>
                <a:spcPct val="150000"/>
              </a:lnSpc>
              <a:spcBef>
                <a:spcPct val="0"/>
              </a:spcBef>
              <a:buNone/>
            </a:pPr>
            <a:endParaRPr lang="en-US" altLang="zh-CN" sz="1600"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218000" y="1103839"/>
            <a:ext cx="5625820" cy="1754326"/>
          </a:xfrm>
          <a:prstGeom prst="rect">
            <a:avLst/>
          </a:prstGeom>
          <a:noFill/>
        </p:spPr>
        <p:txBody>
          <a:bodyPr wrap="square" rtlCol="0">
            <a:spAutoFit/>
          </a:bodyPr>
          <a:lstStyle/>
          <a:p>
            <a:pPr algn="r"/>
            <a:r>
              <a:rPr lang="zh-CN" altLang="en-US" sz="5400" b="1" dirty="0">
                <a:solidFill>
                  <a:schemeClr val="tx2"/>
                </a:solidFill>
                <a:latin typeface="微软雅黑" panose="020B0503020204020204" pitchFamily="34" charset="-122"/>
                <a:ea typeface="微软雅黑" panose="020B0503020204020204" pitchFamily="34" charset="-122"/>
              </a:rPr>
              <a:t>天琴计划</a:t>
            </a:r>
            <a:endParaRPr lang="en-US" altLang="zh-CN" sz="5400" b="1" dirty="0">
              <a:solidFill>
                <a:schemeClr val="tx2"/>
              </a:solidFill>
              <a:latin typeface="微软雅黑" panose="020B0503020204020204" pitchFamily="34" charset="-122"/>
              <a:ea typeface="微软雅黑" panose="020B0503020204020204" pitchFamily="34" charset="-122"/>
            </a:endParaRPr>
          </a:p>
          <a:p>
            <a:pPr algn="r"/>
            <a:r>
              <a:rPr lang="en-US" altLang="zh-CN" sz="5400" b="1" dirty="0" err="1">
                <a:solidFill>
                  <a:schemeClr val="tx2"/>
                </a:solidFill>
                <a:latin typeface="Adobe Garamond Pro Bold" panose="02020702060506020403" pitchFamily="18" charset="0"/>
                <a:ea typeface="微软雅黑" panose="020B0503020204020204" pitchFamily="34" charset="-122"/>
              </a:rPr>
              <a:t>TianQin</a:t>
            </a:r>
            <a:r>
              <a:rPr lang="en-US" altLang="zh-CN" sz="5400" b="1" dirty="0">
                <a:solidFill>
                  <a:schemeClr val="tx2"/>
                </a:solidFill>
                <a:latin typeface="Adobe Garamond Pro Bold" panose="02020702060506020403" pitchFamily="18" charset="0"/>
                <a:ea typeface="微软雅黑" panose="020B0503020204020204" pitchFamily="34" charset="-122"/>
              </a:rPr>
              <a:t> Project</a:t>
            </a:r>
            <a:endParaRPr lang="zh-CN" altLang="en-US" sz="5400" b="1" dirty="0">
              <a:solidFill>
                <a:schemeClr val="tx2"/>
              </a:solidFill>
              <a:latin typeface="Adobe Garamond Pro Bold" panose="02020702060506020403" pitchFamily="18" charset="0"/>
              <a:ea typeface="微软雅黑" panose="020B0503020204020204" pitchFamily="34" charset="-122"/>
            </a:endParaRPr>
          </a:p>
        </p:txBody>
      </p:sp>
      <p:grpSp>
        <p:nvGrpSpPr>
          <p:cNvPr id="3" name="组合 2"/>
          <p:cNvGrpSpPr/>
          <p:nvPr/>
        </p:nvGrpSpPr>
        <p:grpSpPr>
          <a:xfrm>
            <a:off x="49113" y="5660970"/>
            <a:ext cx="4248472" cy="999398"/>
            <a:chOff x="4153371" y="490805"/>
            <a:chExt cx="4248472" cy="999398"/>
          </a:xfrm>
        </p:grpSpPr>
        <p:cxnSp>
          <p:nvCxnSpPr>
            <p:cNvPr id="4" name="直接连接符 3"/>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275473" y="490805"/>
              <a:ext cx="1725152" cy="461665"/>
            </a:xfrm>
            <a:prstGeom prst="rect">
              <a:avLst/>
            </a:prstGeom>
            <a:noFill/>
          </p:spPr>
          <p:txBody>
            <a:bodyPr wrap="none" rtlCol="0">
              <a:spAutoFit/>
            </a:bodyPr>
            <a:lstStyle/>
            <a:p>
              <a:r>
                <a:rPr lang="en-US" altLang="zh-CN" sz="2400" b="1" dirty="0">
                  <a:solidFill>
                    <a:srgbClr val="014723"/>
                  </a:solidFill>
                  <a:latin typeface="微软雅黑" panose="020B0503020204020204" pitchFamily="34" charset="-122"/>
                  <a:ea typeface="微软雅黑" panose="020B0503020204020204" pitchFamily="34" charset="-122"/>
                </a:rPr>
                <a:t>SUBJECTS</a:t>
              </a:r>
              <a:endParaRPr lang="en-US" altLang="zh-CN" sz="2400" b="1" dirty="0">
                <a:solidFill>
                  <a:srgbClr val="014723"/>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5367366" y="968233"/>
              <a:ext cx="1605280" cy="521970"/>
            </a:xfrm>
            <a:prstGeom prst="rect">
              <a:avLst/>
            </a:prstGeom>
            <a:noFill/>
          </p:spPr>
          <p:txBody>
            <a:bodyPr wrap="none" rtlCol="0">
              <a:spAutoFit/>
            </a:bodyPr>
            <a:lstStyle/>
            <a:p>
              <a:r>
                <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rPr>
                <a:t>学科优势</a:t>
              </a:r>
              <a:endPar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advTm="24504"/>
    </mc:Choice>
    <mc:Fallback>
      <p:transition advTm="2450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16991" t="9051" r="24603" b="8001"/>
          <a:stretch>
            <a:fillRect/>
          </a:stretch>
        </p:blipFill>
        <p:spPr>
          <a:xfrm>
            <a:off x="3577307" y="0"/>
            <a:ext cx="8584553" cy="6858000"/>
          </a:xfrm>
          <a:prstGeom prst="rect">
            <a:avLst/>
          </a:prstGeom>
        </p:spPr>
      </p:pic>
      <p:sp>
        <p:nvSpPr>
          <p:cNvPr id="3" name="矩形 2"/>
          <p:cNvSpPr/>
          <p:nvPr/>
        </p:nvSpPr>
        <p:spPr>
          <a:xfrm>
            <a:off x="0" y="0"/>
            <a:ext cx="234492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flipH="1">
            <a:off x="-106926" y="-116882"/>
            <a:ext cx="12331228" cy="7018038"/>
            <a:chOff x="-28210" y="-126654"/>
            <a:chExt cx="12331228" cy="7018038"/>
          </a:xfrm>
        </p:grpSpPr>
        <p:sp>
          <p:nvSpPr>
            <p:cNvPr id="10" name="任意多边形: 形状 9"/>
            <p:cNvSpPr/>
            <p:nvPr/>
          </p:nvSpPr>
          <p:spPr>
            <a:xfrm flipH="1">
              <a:off x="6092169" y="1115884"/>
              <a:ext cx="6210849" cy="5775500"/>
            </a:xfrm>
            <a:custGeom>
              <a:avLst/>
              <a:gdLst>
                <a:gd name="connsiteX0" fmla="*/ 0 w 5771767"/>
                <a:gd name="connsiteY0" fmla="*/ 0 h 5367195"/>
                <a:gd name="connsiteX1" fmla="*/ 0 w 5771767"/>
                <a:gd name="connsiteY1" fmla="*/ 5367195 h 5367195"/>
                <a:gd name="connsiteX2" fmla="*/ 5771767 w 5771767"/>
                <a:gd name="connsiteY2" fmla="*/ 5367195 h 5367195"/>
              </a:gdLst>
              <a:ahLst/>
              <a:cxnLst>
                <a:cxn ang="0">
                  <a:pos x="connsiteX0" y="connsiteY0"/>
                </a:cxn>
                <a:cxn ang="0">
                  <a:pos x="connsiteX1" y="connsiteY1"/>
                </a:cxn>
                <a:cxn ang="0">
                  <a:pos x="connsiteX2" y="connsiteY2"/>
                </a:cxn>
              </a:cxnLst>
              <a:rect l="l" t="t" r="r" b="b"/>
              <a:pathLst>
                <a:path w="5771767" h="5367195">
                  <a:moveTo>
                    <a:pt x="0" y="0"/>
                  </a:moveTo>
                  <a:lnTo>
                    <a:pt x="0" y="5367195"/>
                  </a:lnTo>
                  <a:lnTo>
                    <a:pt x="5771767" y="5367195"/>
                  </a:lnTo>
                  <a:close/>
                </a:path>
              </a:pathLst>
            </a:custGeom>
            <a:solidFill>
              <a:schemeClr val="accent2">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416"/>
            <p:cNvSpPr/>
            <p:nvPr/>
          </p:nvSpPr>
          <p:spPr>
            <a:xfrm>
              <a:off x="-28210" y="4969771"/>
              <a:ext cx="1898173" cy="1900035"/>
            </a:xfrm>
            <a:custGeom>
              <a:avLst/>
              <a:gdLst>
                <a:gd name="connsiteX0" fmla="*/ 0 w 1789793"/>
                <a:gd name="connsiteY0" fmla="*/ 0 h 1789793"/>
                <a:gd name="connsiteX1" fmla="*/ 1789793 w 1789793"/>
                <a:gd name="connsiteY1" fmla="*/ 1789793 h 1789793"/>
                <a:gd name="connsiteX2" fmla="*/ 0 w 1789793"/>
                <a:gd name="connsiteY2" fmla="*/ 1789793 h 1789793"/>
              </a:gdLst>
              <a:ahLst/>
              <a:cxnLst>
                <a:cxn ang="0">
                  <a:pos x="connsiteX0" y="connsiteY0"/>
                </a:cxn>
                <a:cxn ang="0">
                  <a:pos x="connsiteX1" y="connsiteY1"/>
                </a:cxn>
                <a:cxn ang="0">
                  <a:pos x="connsiteX2" y="connsiteY2"/>
                </a:cxn>
              </a:cxnLst>
              <a:rect l="l" t="t" r="r" b="b"/>
              <a:pathLst>
                <a:path w="1789793" h="1789793">
                  <a:moveTo>
                    <a:pt x="0" y="0"/>
                  </a:moveTo>
                  <a:lnTo>
                    <a:pt x="1789793" y="1789793"/>
                  </a:lnTo>
                  <a:lnTo>
                    <a:pt x="0" y="1789793"/>
                  </a:lnTo>
                  <a:close/>
                </a:path>
              </a:pathLst>
            </a:cu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任意多边形: 形状 12"/>
            <p:cNvSpPr/>
            <p:nvPr/>
          </p:nvSpPr>
          <p:spPr>
            <a:xfrm flipH="1">
              <a:off x="6363289" y="-62240"/>
              <a:ext cx="5870381" cy="5458896"/>
            </a:xfrm>
            <a:custGeom>
              <a:avLst/>
              <a:gdLst>
                <a:gd name="connsiteX0" fmla="*/ 1892326 w 6428819"/>
                <a:gd name="connsiteY0" fmla="*/ 0 h 5978191"/>
                <a:gd name="connsiteX1" fmla="*/ 0 w 6428819"/>
                <a:gd name="connsiteY1" fmla="*/ 0 h 5978191"/>
                <a:gd name="connsiteX2" fmla="*/ 0 w 6428819"/>
                <a:gd name="connsiteY2" fmla="*/ 5978191 h 5978191"/>
                <a:gd name="connsiteX3" fmla="*/ 4160572 w 6428819"/>
                <a:gd name="connsiteY3" fmla="*/ 2109254 h 5978191"/>
                <a:gd name="connsiteX4" fmla="*/ 6428819 w 6428819"/>
                <a:gd name="connsiteY4" fmla="*/ 0 h 5978191"/>
                <a:gd name="connsiteX5" fmla="*/ 6428818 w 6428819"/>
                <a:gd name="connsiteY5" fmla="*/ 0 h 5978191"/>
                <a:gd name="connsiteX6" fmla="*/ 4170761 w 6428819"/>
                <a:gd name="connsiteY6" fmla="*/ 2099781 h 59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8819" h="5978191">
                  <a:moveTo>
                    <a:pt x="1892326" y="0"/>
                  </a:moveTo>
                  <a:lnTo>
                    <a:pt x="0" y="0"/>
                  </a:lnTo>
                  <a:lnTo>
                    <a:pt x="0" y="5978191"/>
                  </a:lnTo>
                  <a:lnTo>
                    <a:pt x="4160572" y="2109254"/>
                  </a:lnTo>
                  <a:close/>
                  <a:moveTo>
                    <a:pt x="6428819" y="0"/>
                  </a:moveTo>
                  <a:lnTo>
                    <a:pt x="6428818" y="0"/>
                  </a:lnTo>
                  <a:lnTo>
                    <a:pt x="4170761" y="2099781"/>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25"/>
            <p:cNvSpPr/>
            <p:nvPr/>
          </p:nvSpPr>
          <p:spPr>
            <a:xfrm flipH="1">
              <a:off x="6317123" y="-126654"/>
              <a:ext cx="4279185" cy="1989619"/>
            </a:xfrm>
            <a:custGeom>
              <a:avLst/>
              <a:gdLst>
                <a:gd name="connsiteX0" fmla="*/ 0 w 3773336"/>
                <a:gd name="connsiteY0" fmla="*/ 0 h 1886669"/>
                <a:gd name="connsiteX1" fmla="*/ 3773336 w 3773336"/>
                <a:gd name="connsiteY1" fmla="*/ 0 h 1886669"/>
                <a:gd name="connsiteX2" fmla="*/ 1886668 w 3773336"/>
                <a:gd name="connsiteY2" fmla="*/ 1886669 h 1886669"/>
              </a:gdLst>
              <a:ahLst/>
              <a:cxnLst>
                <a:cxn ang="0">
                  <a:pos x="connsiteX0" y="connsiteY0"/>
                </a:cxn>
                <a:cxn ang="0">
                  <a:pos x="connsiteX1" y="connsiteY1"/>
                </a:cxn>
                <a:cxn ang="0">
                  <a:pos x="connsiteX2" y="connsiteY2"/>
                </a:cxn>
              </a:cxnLst>
              <a:rect l="l" t="t" r="r" b="b"/>
              <a:pathLst>
                <a:path w="3773336" h="1886669">
                  <a:moveTo>
                    <a:pt x="0" y="0"/>
                  </a:moveTo>
                  <a:lnTo>
                    <a:pt x="3773336" y="0"/>
                  </a:lnTo>
                  <a:lnTo>
                    <a:pt x="1886668" y="1886669"/>
                  </a:lnTo>
                  <a:close/>
                </a:path>
              </a:pathLst>
            </a:cu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flipH="1">
            <a:off x="2344927" y="747"/>
            <a:ext cx="9548985" cy="6872992"/>
          </a:xfrm>
          <a:prstGeom prst="rect">
            <a:avLst/>
          </a:prstGeom>
          <a:gradFill flip="none" rotWithShape="1">
            <a:gsLst>
              <a:gs pos="67000">
                <a:srgbClr val="FFFFFF">
                  <a:alpha val="0"/>
                </a:srgbClr>
              </a:gs>
              <a:gs pos="100000">
                <a:srgbClr val="F3F2F1"/>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p:txBody>
      </p:sp>
      <p:sp>
        <p:nvSpPr>
          <p:cNvPr id="24" name="Rectangle 5"/>
          <p:cNvSpPr/>
          <p:nvPr/>
        </p:nvSpPr>
        <p:spPr>
          <a:xfrm>
            <a:off x="-109586" y="2984272"/>
            <a:ext cx="3614885" cy="3517675"/>
          </a:xfrm>
          <a:prstGeom prst="rect">
            <a:avLst/>
          </a:prstGeom>
          <a:noFill/>
          <a:ln w="9525">
            <a:noFill/>
          </a:ln>
        </p:spPr>
        <p:txBody>
          <a:bodyPr lIns="0" rIns="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250825" lvl="1" indent="0" algn="ctr" eaLnBrk="1" hangingPunct="1">
              <a:lnSpc>
                <a:spcPct val="150000"/>
              </a:lnSpc>
              <a:spcBef>
                <a:spcPts val="1200"/>
              </a:spcBef>
              <a:buNone/>
            </a:pPr>
            <a:r>
              <a:rPr lang="en-US" altLang="zh-CN" sz="2400" b="1" dirty="0">
                <a:solidFill>
                  <a:srgbClr val="3F5F41"/>
                </a:solidFill>
                <a:latin typeface="Adobe Garamond Pro Bold" panose="02020702060506020403" pitchFamily="18" charset="0"/>
                <a:ea typeface="微软雅黑" panose="020B0503020204020204" pitchFamily="34" charset="-122"/>
                <a:sym typeface="+mn-ea"/>
              </a:rPr>
              <a:t>Biggest &amp; Heaviest</a:t>
            </a:r>
            <a:endParaRPr lang="en-US" altLang="zh-CN" sz="2400" b="1" dirty="0">
              <a:solidFill>
                <a:srgbClr val="3F5F41"/>
              </a:solidFill>
              <a:latin typeface="Adobe Garamond Pro Bold" panose="02020702060506020403" pitchFamily="18" charset="0"/>
              <a:ea typeface="微软雅黑" panose="020B0503020204020204" pitchFamily="34" charset="-122"/>
              <a:sym typeface="+mn-ea"/>
            </a:endParaRPr>
          </a:p>
          <a:p>
            <a:pPr marL="250825" lvl="1" indent="0" eaLnBrk="1" hangingPunct="1">
              <a:lnSpc>
                <a:spcPct val="150000"/>
              </a:lnSpc>
              <a:spcBef>
                <a:spcPts val="1200"/>
              </a:spcBef>
              <a:buNone/>
            </a:pPr>
            <a:r>
              <a:rPr lang="en-US" altLang="zh-CN" sz="1600" dirty="0">
                <a:solidFill>
                  <a:srgbClr val="3F5F41"/>
                </a:solidFill>
                <a:latin typeface="微软雅黑" panose="020B0503020204020204" pitchFamily="34" charset="-122"/>
                <a:ea typeface="微软雅黑" panose="020B0503020204020204" pitchFamily="34" charset="-122"/>
                <a:sym typeface="+mn-ea"/>
              </a:rPr>
              <a:t>2021</a:t>
            </a:r>
            <a:r>
              <a:rPr lang="zh-CN" altLang="en-US" sz="1600" dirty="0">
                <a:solidFill>
                  <a:srgbClr val="3F5F41"/>
                </a:solidFill>
                <a:latin typeface="微软雅黑" panose="020B0503020204020204" pitchFamily="34" charset="-122"/>
                <a:ea typeface="微软雅黑" panose="020B0503020204020204" pitchFamily="34" charset="-122"/>
                <a:sym typeface="+mn-ea"/>
              </a:rPr>
              <a:t>年</a:t>
            </a:r>
            <a:r>
              <a:rPr lang="en-US" altLang="zh-CN" sz="1600" dirty="0">
                <a:solidFill>
                  <a:srgbClr val="3F5F41"/>
                </a:solidFill>
                <a:latin typeface="微软雅黑" panose="020B0503020204020204" pitchFamily="34" charset="-122"/>
                <a:ea typeface="微软雅黑" panose="020B0503020204020204" pitchFamily="34" charset="-122"/>
                <a:sym typeface="+mn-ea"/>
              </a:rPr>
              <a:t>6</a:t>
            </a:r>
            <a:r>
              <a:rPr lang="zh-CN" altLang="en-US" sz="1600" dirty="0">
                <a:solidFill>
                  <a:srgbClr val="3F5F41"/>
                </a:solidFill>
                <a:latin typeface="微软雅黑" panose="020B0503020204020204" pitchFamily="34" charset="-122"/>
                <a:ea typeface="微软雅黑" panose="020B0503020204020204" pitchFamily="34" charset="-122"/>
                <a:sym typeface="+mn-ea"/>
              </a:rPr>
              <a:t>月，</a:t>
            </a:r>
            <a:r>
              <a:rPr sz="1600" dirty="0">
                <a:solidFill>
                  <a:srgbClr val="3F5F41"/>
                </a:solidFill>
                <a:latin typeface="微软雅黑" panose="020B0503020204020204" pitchFamily="34" charset="-122"/>
                <a:ea typeface="微软雅黑" panose="020B0503020204020204" pitchFamily="34" charset="-122"/>
              </a:rPr>
              <a:t>中山大学</a:t>
            </a:r>
            <a:r>
              <a:rPr sz="1600" b="1" dirty="0">
                <a:solidFill>
                  <a:srgbClr val="3F5F41"/>
                </a:solidFill>
                <a:latin typeface="微软雅黑" panose="020B0503020204020204" pitchFamily="34" charset="-122"/>
                <a:ea typeface="微软雅黑" panose="020B0503020204020204" pitchFamily="34" charset="-122"/>
              </a:rPr>
              <a:t>6</a:t>
            </a:r>
            <a:r>
              <a:rPr lang="en-US" sz="1600" b="1" dirty="0">
                <a:solidFill>
                  <a:srgbClr val="3F5F41"/>
                </a:solidFill>
                <a:latin typeface="微软雅黑" panose="020B0503020204020204" pitchFamily="34" charset="-122"/>
                <a:ea typeface="微软雅黑" panose="020B0503020204020204" pitchFamily="34" charset="-122"/>
              </a:rPr>
              <a:t>8</a:t>
            </a:r>
            <a:r>
              <a:rPr sz="1600" b="1" dirty="0">
                <a:solidFill>
                  <a:srgbClr val="3F5F41"/>
                </a:solidFill>
                <a:latin typeface="微软雅黑" panose="020B0503020204020204" pitchFamily="34" charset="-122"/>
                <a:ea typeface="微软雅黑" panose="020B0503020204020204" pitchFamily="34" charset="-122"/>
              </a:rPr>
              <a:t>00吨海洋综合科考实习船</a:t>
            </a:r>
            <a:r>
              <a:rPr lang="zh-CN" altLang="en-US" sz="1600" dirty="0">
                <a:solidFill>
                  <a:srgbClr val="3F5F41"/>
                </a:solidFill>
                <a:latin typeface="微软雅黑" panose="020B0503020204020204" pitchFamily="34" charset="-122"/>
                <a:ea typeface="微软雅黑" panose="020B0503020204020204" pitchFamily="34" charset="-122"/>
              </a:rPr>
              <a:t>成功试航。</a:t>
            </a:r>
            <a:r>
              <a:rPr lang="en-US" altLang="zh-CN" sz="1600" dirty="0">
                <a:solidFill>
                  <a:srgbClr val="3F5F41"/>
                </a:solidFill>
                <a:latin typeface="微软雅黑" panose="020B0503020204020204" pitchFamily="34" charset="-122"/>
                <a:ea typeface="微软雅黑" panose="020B0503020204020204" pitchFamily="34" charset="-122"/>
              </a:rPr>
              <a:t>2021</a:t>
            </a:r>
            <a:r>
              <a:rPr lang="zh-CN" altLang="en-US" sz="1600" dirty="0">
                <a:solidFill>
                  <a:srgbClr val="3F5F41"/>
                </a:solidFill>
                <a:latin typeface="微软雅黑" panose="020B0503020204020204" pitchFamily="34" charset="-122"/>
                <a:ea typeface="微软雅黑" panose="020B0503020204020204" pitchFamily="34" charset="-122"/>
              </a:rPr>
              <a:t>年</a:t>
            </a:r>
            <a:r>
              <a:rPr lang="en-US" altLang="zh-CN" sz="1600" dirty="0">
                <a:solidFill>
                  <a:srgbClr val="3F5F41"/>
                </a:solidFill>
                <a:latin typeface="微软雅黑" panose="020B0503020204020204" pitchFamily="34" charset="-122"/>
                <a:ea typeface="微软雅黑" panose="020B0503020204020204" pitchFamily="34" charset="-122"/>
              </a:rPr>
              <a:t>11</a:t>
            </a:r>
            <a:r>
              <a:rPr lang="zh-CN" altLang="en-US" sz="1600" dirty="0">
                <a:solidFill>
                  <a:srgbClr val="3F5F41"/>
                </a:solidFill>
                <a:latin typeface="微软雅黑" panose="020B0503020204020204" pitchFamily="34" charset="-122"/>
                <a:ea typeface="微软雅黑" panose="020B0503020204020204" pitchFamily="34" charset="-122"/>
              </a:rPr>
              <a:t>月中山大学号海洋综合科考实习船顺利投入使用。为</a:t>
            </a:r>
            <a:r>
              <a:rPr sz="1600" dirty="0" err="1">
                <a:solidFill>
                  <a:srgbClr val="3F5F41"/>
                </a:solidFill>
                <a:latin typeface="微软雅黑" panose="020B0503020204020204" pitchFamily="34" charset="-122"/>
                <a:ea typeface="微软雅黑" panose="020B0503020204020204" pitchFamily="34" charset="-122"/>
                <a:sym typeface="+mn-ea"/>
              </a:rPr>
              <a:t>海洋科技创新人才培养提供重要综合科考实习平台</a:t>
            </a:r>
            <a:r>
              <a:rPr lang="zh-CN" sz="1600" dirty="0">
                <a:solidFill>
                  <a:srgbClr val="3F5F41"/>
                </a:solidFill>
                <a:latin typeface="微软雅黑" panose="020B0503020204020204" pitchFamily="34" charset="-122"/>
                <a:ea typeface="微软雅黑" panose="020B0503020204020204" pitchFamily="34" charset="-122"/>
                <a:sym typeface="+mn-ea"/>
              </a:rPr>
              <a:t>。</a:t>
            </a:r>
            <a:endParaRPr lang="zh-CN" sz="1600" dirty="0">
              <a:solidFill>
                <a:srgbClr val="3F5F4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231960" y="429727"/>
            <a:ext cx="6902505" cy="2554545"/>
          </a:xfrm>
          <a:prstGeom prst="rect">
            <a:avLst/>
          </a:prstGeom>
          <a:noFill/>
        </p:spPr>
        <p:txBody>
          <a:bodyPr wrap="square" rtlCol="0">
            <a:spAutoFit/>
          </a:bodyPr>
          <a:lstStyle/>
          <a:p>
            <a:r>
              <a:rPr lang="zh-CN" altLang="en-US" sz="4000" b="1" dirty="0">
                <a:solidFill>
                  <a:srgbClr val="014723"/>
                </a:solidFill>
                <a:latin typeface="微软雅黑" panose="020B0503020204020204" pitchFamily="34" charset="-122"/>
                <a:ea typeface="微软雅黑" panose="020B0503020204020204" pitchFamily="34" charset="-122"/>
              </a:rPr>
              <a:t>海洋科考船</a:t>
            </a:r>
            <a:endParaRPr lang="en-US" altLang="zh-CN" sz="4000" b="1" dirty="0">
              <a:solidFill>
                <a:srgbClr val="014723"/>
              </a:solidFill>
              <a:latin typeface="微软雅黑" panose="020B0503020204020204" pitchFamily="34" charset="-122"/>
              <a:ea typeface="微软雅黑" panose="020B0503020204020204" pitchFamily="34" charset="-122"/>
            </a:endParaRPr>
          </a:p>
          <a:p>
            <a:r>
              <a:rPr lang="en-GB" altLang="zh-CN" sz="4000" b="1" dirty="0">
                <a:solidFill>
                  <a:srgbClr val="014723"/>
                </a:solidFill>
                <a:latin typeface="Adobe Garamond Pro Bold" panose="02020702060506020403" pitchFamily="18" charset="0"/>
                <a:ea typeface="微软雅黑" panose="020B0503020204020204" pitchFamily="34" charset="-122"/>
              </a:rPr>
              <a:t>Marine </a:t>
            </a:r>
            <a:endParaRPr lang="en-GB" altLang="zh-CN" sz="4000" b="1" dirty="0">
              <a:solidFill>
                <a:srgbClr val="014723"/>
              </a:solidFill>
              <a:latin typeface="Adobe Garamond Pro Bold" panose="02020702060506020403" pitchFamily="18" charset="0"/>
              <a:ea typeface="微软雅黑" panose="020B0503020204020204" pitchFamily="34" charset="-122"/>
            </a:endParaRPr>
          </a:p>
          <a:p>
            <a:r>
              <a:rPr lang="en-GB" altLang="zh-CN" sz="4000" b="1" dirty="0">
                <a:solidFill>
                  <a:srgbClr val="014723"/>
                </a:solidFill>
                <a:latin typeface="Adobe Garamond Pro Bold" panose="02020702060506020403" pitchFamily="18" charset="0"/>
                <a:ea typeface="微软雅黑" panose="020B0503020204020204" pitchFamily="34" charset="-122"/>
              </a:rPr>
              <a:t>Research </a:t>
            </a:r>
            <a:endParaRPr lang="en-GB" altLang="zh-CN" sz="4000" b="1" dirty="0">
              <a:solidFill>
                <a:srgbClr val="014723"/>
              </a:solidFill>
              <a:latin typeface="Adobe Garamond Pro Bold" panose="02020702060506020403" pitchFamily="18" charset="0"/>
              <a:ea typeface="微软雅黑" panose="020B0503020204020204" pitchFamily="34" charset="-122"/>
            </a:endParaRPr>
          </a:p>
          <a:p>
            <a:r>
              <a:rPr lang="en-GB" altLang="zh-CN" sz="4000" b="1" dirty="0">
                <a:solidFill>
                  <a:srgbClr val="014723"/>
                </a:solidFill>
                <a:latin typeface="Adobe Garamond Pro Bold" panose="02020702060506020403" pitchFamily="18" charset="0"/>
                <a:ea typeface="微软雅黑" panose="020B0503020204020204" pitchFamily="34" charset="-122"/>
              </a:rPr>
              <a:t>Vessel</a:t>
            </a:r>
            <a:endParaRPr lang="zh-CN" altLang="en-US" sz="4000" b="1" dirty="0">
              <a:solidFill>
                <a:srgbClr val="014723"/>
              </a:solidFill>
              <a:latin typeface="Adobe Garamond Pro Bold" panose="02020702060506020403" pitchFamily="18" charset="0"/>
              <a:ea typeface="微软雅黑" panose="020B0503020204020204" pitchFamily="34" charset="-122"/>
            </a:endParaRPr>
          </a:p>
        </p:txBody>
      </p:sp>
      <p:grpSp>
        <p:nvGrpSpPr>
          <p:cNvPr id="2" name="组合 1"/>
          <p:cNvGrpSpPr/>
          <p:nvPr/>
        </p:nvGrpSpPr>
        <p:grpSpPr>
          <a:xfrm>
            <a:off x="-167109" y="5813978"/>
            <a:ext cx="4248472" cy="999398"/>
            <a:chOff x="4153371" y="490805"/>
            <a:chExt cx="4248472" cy="999398"/>
          </a:xfrm>
        </p:grpSpPr>
        <p:cxnSp>
          <p:nvCxnSpPr>
            <p:cNvPr id="4" name="直接连接符 3"/>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275473" y="490805"/>
              <a:ext cx="1725152" cy="461665"/>
            </a:xfrm>
            <a:prstGeom prst="rect">
              <a:avLst/>
            </a:prstGeom>
            <a:noFill/>
          </p:spPr>
          <p:txBody>
            <a:bodyPr wrap="none" rtlCol="0">
              <a:spAutoFit/>
            </a:bodyPr>
            <a:lstStyle/>
            <a:p>
              <a:r>
                <a:rPr lang="en-US" altLang="zh-CN" sz="2400" b="1" dirty="0">
                  <a:solidFill>
                    <a:srgbClr val="014723"/>
                  </a:solidFill>
                  <a:latin typeface="微软雅黑" panose="020B0503020204020204" pitchFamily="34" charset="-122"/>
                  <a:ea typeface="微软雅黑" panose="020B0503020204020204" pitchFamily="34" charset="-122"/>
                </a:rPr>
                <a:t>SUBJECTS</a:t>
              </a:r>
              <a:endParaRPr lang="en-US" altLang="zh-CN" sz="2400" b="1" dirty="0">
                <a:solidFill>
                  <a:srgbClr val="014723"/>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5367366" y="968233"/>
              <a:ext cx="1605280" cy="521970"/>
            </a:xfrm>
            <a:prstGeom prst="rect">
              <a:avLst/>
            </a:prstGeom>
            <a:noFill/>
          </p:spPr>
          <p:txBody>
            <a:bodyPr wrap="none" rtlCol="0">
              <a:spAutoFit/>
            </a:bodyPr>
            <a:lstStyle/>
            <a:p>
              <a:r>
                <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rPr>
                <a:t>学科优势</a:t>
              </a:r>
              <a:endPar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advTm="31636"/>
    </mc:Choice>
    <mc:Fallback>
      <p:transition advTm="3163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16"/>
          <p:cNvSpPr/>
          <p:nvPr/>
        </p:nvSpPr>
        <p:spPr>
          <a:xfrm>
            <a:off x="-106926" y="4979543"/>
            <a:ext cx="1898173" cy="1900035"/>
          </a:xfrm>
          <a:custGeom>
            <a:avLst/>
            <a:gdLst>
              <a:gd name="connsiteX0" fmla="*/ 0 w 1789793"/>
              <a:gd name="connsiteY0" fmla="*/ 0 h 1789793"/>
              <a:gd name="connsiteX1" fmla="*/ 1789793 w 1789793"/>
              <a:gd name="connsiteY1" fmla="*/ 1789793 h 1789793"/>
              <a:gd name="connsiteX2" fmla="*/ 0 w 1789793"/>
              <a:gd name="connsiteY2" fmla="*/ 1789793 h 1789793"/>
            </a:gdLst>
            <a:ahLst/>
            <a:cxnLst>
              <a:cxn ang="0">
                <a:pos x="connsiteX0" y="connsiteY0"/>
              </a:cxn>
              <a:cxn ang="0">
                <a:pos x="connsiteX1" y="connsiteY1"/>
              </a:cxn>
              <a:cxn ang="0">
                <a:pos x="connsiteX2" y="connsiteY2"/>
              </a:cxn>
            </a:cxnLst>
            <a:rect l="l" t="t" r="r" b="b"/>
            <a:pathLst>
              <a:path w="1789793" h="1789793">
                <a:moveTo>
                  <a:pt x="0" y="0"/>
                </a:moveTo>
                <a:lnTo>
                  <a:pt x="1789793" y="1789793"/>
                </a:lnTo>
                <a:lnTo>
                  <a:pt x="0" y="1789793"/>
                </a:lnTo>
                <a:close/>
              </a:path>
            </a:pathLst>
          </a:cu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32965" y="504450"/>
            <a:ext cx="6016048" cy="923330"/>
          </a:xfrm>
          <a:prstGeom prst="rect">
            <a:avLst/>
          </a:prstGeom>
          <a:noFill/>
        </p:spPr>
        <p:txBody>
          <a:bodyPr wrap="square" rtlCol="0">
            <a:spAutoFit/>
          </a:bodyPr>
          <a:lstStyle/>
          <a:p>
            <a:pPr algn="r"/>
            <a:r>
              <a:rPr lang="zh-CN" altLang="en-US" sz="5400" b="1" dirty="0">
                <a:solidFill>
                  <a:schemeClr val="tx2"/>
                </a:solidFill>
                <a:latin typeface="微软雅黑" panose="020B0503020204020204" pitchFamily="34" charset="-122"/>
                <a:ea typeface="微软雅黑" panose="020B0503020204020204" pitchFamily="34" charset="-122"/>
              </a:rPr>
              <a:t>学科齐全 实力顶尖</a:t>
            </a:r>
            <a:endParaRPr lang="zh-CN" altLang="en-US" sz="5400" b="1" dirty="0">
              <a:solidFill>
                <a:schemeClr val="tx2"/>
              </a:solidFill>
              <a:latin typeface="Adobe Garamond Pro Bold" panose="02020702060506020403" pitchFamily="18" charset="0"/>
              <a:ea typeface="微软雅黑" panose="020B0503020204020204" pitchFamily="34" charset="-122"/>
            </a:endParaRPr>
          </a:p>
        </p:txBody>
      </p:sp>
      <p:grpSp>
        <p:nvGrpSpPr>
          <p:cNvPr id="3" name="组合 2"/>
          <p:cNvGrpSpPr/>
          <p:nvPr/>
        </p:nvGrpSpPr>
        <p:grpSpPr>
          <a:xfrm>
            <a:off x="7952935" y="188640"/>
            <a:ext cx="4248472" cy="999398"/>
            <a:chOff x="4153371" y="490805"/>
            <a:chExt cx="4248472" cy="999398"/>
          </a:xfrm>
        </p:grpSpPr>
        <p:cxnSp>
          <p:nvCxnSpPr>
            <p:cNvPr id="4" name="直接连接符 3"/>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275473" y="490805"/>
              <a:ext cx="1725152" cy="461665"/>
            </a:xfrm>
            <a:prstGeom prst="rect">
              <a:avLst/>
            </a:prstGeom>
            <a:noFill/>
          </p:spPr>
          <p:txBody>
            <a:bodyPr wrap="none" rtlCol="0">
              <a:spAutoFit/>
            </a:bodyPr>
            <a:lstStyle/>
            <a:p>
              <a:r>
                <a:rPr lang="en-US" altLang="zh-CN" sz="2400" b="1" dirty="0">
                  <a:solidFill>
                    <a:srgbClr val="014723"/>
                  </a:solidFill>
                  <a:latin typeface="微软雅黑" panose="020B0503020204020204" pitchFamily="34" charset="-122"/>
                  <a:ea typeface="微软雅黑" panose="020B0503020204020204" pitchFamily="34" charset="-122"/>
                </a:rPr>
                <a:t>SUBJECTS</a:t>
              </a:r>
              <a:endParaRPr lang="en-US" altLang="zh-CN" sz="2400" b="1" dirty="0">
                <a:solidFill>
                  <a:srgbClr val="014723"/>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5367366" y="968233"/>
              <a:ext cx="1605280" cy="521970"/>
            </a:xfrm>
            <a:prstGeom prst="rect">
              <a:avLst/>
            </a:prstGeom>
            <a:noFill/>
          </p:spPr>
          <p:txBody>
            <a:bodyPr wrap="none" rtlCol="0">
              <a:spAutoFit/>
            </a:bodyPr>
            <a:lstStyle/>
            <a:p>
              <a:r>
                <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rPr>
                <a:t>学科优势</a:t>
              </a:r>
              <a:endPar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0" name="组合 19"/>
          <p:cNvGrpSpPr/>
          <p:nvPr/>
        </p:nvGrpSpPr>
        <p:grpSpPr>
          <a:xfrm>
            <a:off x="842160" y="2272010"/>
            <a:ext cx="2122324" cy="2572338"/>
            <a:chOff x="2939868" y="2756131"/>
            <a:chExt cx="2122324" cy="2572338"/>
          </a:xfrm>
        </p:grpSpPr>
        <p:sp>
          <p:nvSpPr>
            <p:cNvPr id="21" name="椭圆 20"/>
            <p:cNvSpPr/>
            <p:nvPr/>
          </p:nvSpPr>
          <p:spPr>
            <a:xfrm>
              <a:off x="3323619" y="2756131"/>
              <a:ext cx="1345737" cy="1345737"/>
            </a:xfrm>
            <a:prstGeom prst="ellips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p>
          </p:txBody>
        </p:sp>
        <p:sp>
          <p:nvSpPr>
            <p:cNvPr id="22" name="文本框 21"/>
            <p:cNvSpPr txBox="1"/>
            <p:nvPr/>
          </p:nvSpPr>
          <p:spPr>
            <a:xfrm>
              <a:off x="3422250" y="2921167"/>
              <a:ext cx="1148474" cy="1015663"/>
            </a:xfrm>
            <a:prstGeom prst="rect">
              <a:avLst/>
            </a:prstGeom>
            <a:noFill/>
          </p:spPr>
          <p:txBody>
            <a:bodyPr wrap="square" rtlCol="0">
              <a:spAutoFit/>
            </a:bodyPr>
            <a:lstStyle/>
            <a:p>
              <a:pPr algn="ctr"/>
              <a:r>
                <a:rPr kumimoji="1" lang="en-US" altLang="zh-CN" sz="6000" b="1" dirty="0">
                  <a:solidFill>
                    <a:schemeClr val="bg1"/>
                  </a:solidFill>
                  <a:latin typeface="Microsoft YaHei Heavy" panose="020B0402040204020203" pitchFamily="34" charset="-122"/>
                  <a:ea typeface="Microsoft YaHei Heavy" panose="020B0402040204020203" pitchFamily="34" charset="-122"/>
                </a:rPr>
                <a:t>1</a:t>
              </a:r>
              <a:endParaRPr kumimoji="1" lang="zh-CN" altLang="en-US" sz="6000" b="1" dirty="0">
                <a:solidFill>
                  <a:schemeClr val="bg1"/>
                </a:solidFill>
                <a:latin typeface="Microsoft YaHei Heavy" panose="020B0402040204020203" pitchFamily="34" charset="-122"/>
                <a:ea typeface="Microsoft YaHei Heavy" panose="020B0402040204020203" pitchFamily="34" charset="-122"/>
              </a:endParaRPr>
            </a:p>
          </p:txBody>
        </p:sp>
        <p:sp>
          <p:nvSpPr>
            <p:cNvPr id="23" name="文本框 22"/>
            <p:cNvSpPr txBox="1"/>
            <p:nvPr/>
          </p:nvSpPr>
          <p:spPr>
            <a:xfrm>
              <a:off x="2939868" y="4165778"/>
              <a:ext cx="2122324" cy="116269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lgn="ctr">
                <a:lnSpc>
                  <a:spcPct val="150000"/>
                </a:lnSpc>
              </a:pPr>
              <a:r>
                <a:rPr lang="zh-CN" altLang="en-US" sz="1600" dirty="0">
                  <a:latin typeface="微软雅黑" panose="020B0503020204020204" pitchFamily="34" charset="-122"/>
                  <a:ea typeface="微软雅黑" panose="020B0503020204020204" pitchFamily="34" charset="-122"/>
                </a:rPr>
                <a:t>软科“世界一流学科”上榜数</a:t>
              </a:r>
              <a:r>
                <a:rPr lang="en-US" altLang="zh-CN" sz="1600" dirty="0">
                  <a:latin typeface="微软雅黑" panose="020B0503020204020204" pitchFamily="34" charset="-122"/>
                  <a:ea typeface="微软雅黑" panose="020B0503020204020204" pitchFamily="34" charset="-122"/>
                </a:rPr>
                <a:t>49</a:t>
              </a:r>
              <a:r>
                <a:rPr lang="zh-CN" altLang="en-US" sz="1600" dirty="0">
                  <a:latin typeface="微软雅黑" panose="020B0503020204020204" pitchFamily="34" charset="-122"/>
                  <a:ea typeface="微软雅黑" panose="020B0503020204020204" pitchFamily="34" charset="-122"/>
                </a:rPr>
                <a:t>个</a:t>
              </a:r>
              <a:endParaRPr lang="en-US" altLang="zh-CN" sz="1600" dirty="0">
                <a:latin typeface="微软雅黑" panose="020B0503020204020204" pitchFamily="34" charset="-122"/>
                <a:ea typeface="微软雅黑" panose="020B0503020204020204" pitchFamily="34" charset="-122"/>
              </a:endParaRPr>
            </a:p>
            <a:p>
              <a:pPr lvl="0" algn="ctr">
                <a:lnSpc>
                  <a:spcPct val="150000"/>
                </a:lnSpc>
              </a:pPr>
              <a:r>
                <a:rPr lang="zh-CN" altLang="en-US" sz="1600" dirty="0">
                  <a:latin typeface="微软雅黑" panose="020B0503020204020204" pitchFamily="34" charset="-122"/>
                  <a:ea typeface="微软雅黑" panose="020B0503020204020204" pitchFamily="34" charset="-122"/>
                </a:rPr>
                <a:t>内地高校第</a:t>
              </a:r>
              <a:r>
                <a:rPr lang="en-US" altLang="zh-CN" sz="1600" dirty="0">
                  <a:latin typeface="微软雅黑" panose="020B0503020204020204" pitchFamily="34" charset="-122"/>
                  <a:ea typeface="微软雅黑" panose="020B0503020204020204" pitchFamily="34" charset="-122"/>
                </a:rPr>
                <a:t>1</a:t>
              </a:r>
              <a:endParaRPr lang="zh-CN" altLang="zh-CN" sz="1600" dirty="0">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951060" y="2272010"/>
            <a:ext cx="1752515" cy="2572338"/>
            <a:chOff x="3125384" y="2756131"/>
            <a:chExt cx="1752515" cy="2572338"/>
          </a:xfrm>
        </p:grpSpPr>
        <p:sp>
          <p:nvSpPr>
            <p:cNvPr id="26" name="椭圆 25"/>
            <p:cNvSpPr/>
            <p:nvPr/>
          </p:nvSpPr>
          <p:spPr>
            <a:xfrm>
              <a:off x="3323619" y="2756131"/>
              <a:ext cx="1345737" cy="1345737"/>
            </a:xfrm>
            <a:prstGeom prst="ellips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p>
          </p:txBody>
        </p:sp>
        <p:sp>
          <p:nvSpPr>
            <p:cNvPr id="27" name="文本框 26"/>
            <p:cNvSpPr txBox="1"/>
            <p:nvPr/>
          </p:nvSpPr>
          <p:spPr>
            <a:xfrm>
              <a:off x="3323619" y="2921167"/>
              <a:ext cx="1247105" cy="1015663"/>
            </a:xfrm>
            <a:prstGeom prst="rect">
              <a:avLst/>
            </a:prstGeom>
            <a:noFill/>
          </p:spPr>
          <p:txBody>
            <a:bodyPr wrap="square" rtlCol="0">
              <a:spAutoFit/>
            </a:bodyPr>
            <a:lstStyle/>
            <a:p>
              <a:pPr algn="ctr"/>
              <a:r>
                <a:rPr kumimoji="1" lang="en-US" altLang="zh-CN" sz="6000" b="1" dirty="0">
                  <a:solidFill>
                    <a:schemeClr val="bg1"/>
                  </a:solidFill>
                  <a:latin typeface="Microsoft YaHei Heavy" panose="020B0402040204020203" pitchFamily="34" charset="-122"/>
                  <a:ea typeface="Microsoft YaHei Heavy" panose="020B0402040204020203" pitchFamily="34" charset="-122"/>
                </a:rPr>
                <a:t>14</a:t>
              </a:r>
              <a:endParaRPr kumimoji="1" lang="zh-CN" altLang="en-US" sz="6000" b="1" dirty="0">
                <a:solidFill>
                  <a:schemeClr val="bg1"/>
                </a:solidFill>
                <a:latin typeface="Microsoft YaHei Heavy" panose="020B0402040204020203" pitchFamily="34" charset="-122"/>
                <a:ea typeface="Microsoft YaHei Heavy" panose="020B0402040204020203" pitchFamily="34" charset="-122"/>
              </a:endParaRPr>
            </a:p>
          </p:txBody>
        </p:sp>
        <p:sp>
          <p:nvSpPr>
            <p:cNvPr id="28" name="文本框 27"/>
            <p:cNvSpPr txBox="1"/>
            <p:nvPr/>
          </p:nvSpPr>
          <p:spPr>
            <a:xfrm>
              <a:off x="3125384" y="4165778"/>
              <a:ext cx="1752515" cy="116269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lgn="ctr">
                <a:lnSpc>
                  <a:spcPct val="150000"/>
                </a:lnSpc>
              </a:pPr>
              <a:r>
                <a:rPr lang="zh-CN" altLang="en-US" sz="1600" dirty="0">
                  <a:latin typeface="微软雅黑" panose="020B0503020204020204" pitchFamily="34" charset="-122"/>
                  <a:ea typeface="微软雅黑" panose="020B0503020204020204" pitchFamily="34" charset="-122"/>
                </a:rPr>
                <a:t>第四轮全国学科水平评估获评</a:t>
              </a:r>
              <a:endParaRPr lang="en-US" altLang="zh-CN" sz="1600" dirty="0">
                <a:latin typeface="微软雅黑" panose="020B0503020204020204" pitchFamily="34" charset="-122"/>
                <a:ea typeface="微软雅黑" panose="020B0503020204020204" pitchFamily="34" charset="-122"/>
              </a:endParaRPr>
            </a:p>
            <a:p>
              <a:pPr lvl="0" algn="ctr">
                <a:lnSpc>
                  <a:spcPct val="150000"/>
                </a:lnSpc>
              </a:pPr>
              <a:r>
                <a:rPr lang="en-US" altLang="zh-CN" sz="1600" dirty="0">
                  <a:latin typeface="微软雅黑" panose="020B0503020204020204" pitchFamily="34" charset="-122"/>
                  <a:ea typeface="微软雅黑" panose="020B0503020204020204" pitchFamily="34" charset="-122"/>
                </a:rPr>
                <a:t>14</a:t>
              </a:r>
              <a:r>
                <a:rPr lang="zh-CN" altLang="en-US" sz="1600" dirty="0">
                  <a:latin typeface="微软雅黑" panose="020B0503020204020204" pitchFamily="34" charset="-122"/>
                  <a:ea typeface="微软雅黑" panose="020B0503020204020204" pitchFamily="34" charset="-122"/>
                </a:rPr>
                <a:t>个</a:t>
              </a:r>
              <a:r>
                <a:rPr lang="en-US" altLang="zh-CN" sz="1600" dirty="0">
                  <a:latin typeface="微软雅黑" panose="020B0503020204020204" pitchFamily="34" charset="-122"/>
                  <a:ea typeface="微软雅黑" panose="020B0503020204020204" pitchFamily="34" charset="-122"/>
                </a:rPr>
                <a:t>A</a:t>
              </a:r>
              <a:r>
                <a:rPr lang="zh-CN" altLang="en-US" sz="1600" dirty="0">
                  <a:latin typeface="微软雅黑" panose="020B0503020204020204" pitchFamily="34" charset="-122"/>
                  <a:ea typeface="微软雅黑" panose="020B0503020204020204" pitchFamily="34" charset="-122"/>
                </a:rPr>
                <a:t>类学科</a:t>
              </a:r>
              <a:endParaRPr lang="zh-CN" altLang="zh-CN" sz="1600" dirty="0">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9769995" y="2272010"/>
            <a:ext cx="1756551" cy="2608527"/>
            <a:chOff x="3115074" y="2756131"/>
            <a:chExt cx="1756551" cy="2608527"/>
          </a:xfrm>
        </p:grpSpPr>
        <p:sp>
          <p:nvSpPr>
            <p:cNvPr id="30" name="椭圆 29"/>
            <p:cNvSpPr/>
            <p:nvPr/>
          </p:nvSpPr>
          <p:spPr>
            <a:xfrm>
              <a:off x="3323619" y="2756131"/>
              <a:ext cx="1345737" cy="1345737"/>
            </a:xfrm>
            <a:prstGeom prst="ellips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p>
          </p:txBody>
        </p:sp>
        <p:sp>
          <p:nvSpPr>
            <p:cNvPr id="31" name="文本框 30"/>
            <p:cNvSpPr txBox="1"/>
            <p:nvPr/>
          </p:nvSpPr>
          <p:spPr>
            <a:xfrm>
              <a:off x="3422250" y="2921167"/>
              <a:ext cx="1148474" cy="1014730"/>
            </a:xfrm>
            <a:prstGeom prst="rect">
              <a:avLst/>
            </a:prstGeom>
            <a:noFill/>
          </p:spPr>
          <p:txBody>
            <a:bodyPr wrap="square" rtlCol="0">
              <a:spAutoFit/>
            </a:bodyPr>
            <a:lstStyle/>
            <a:p>
              <a:pPr algn="ctr"/>
              <a:r>
                <a:rPr kumimoji="1" lang="en-US" altLang="zh-CN" sz="6000" b="1" dirty="0">
                  <a:solidFill>
                    <a:schemeClr val="bg1"/>
                  </a:solidFill>
                  <a:latin typeface="Microsoft YaHei Heavy" panose="020B0402040204020203" pitchFamily="34" charset="-122"/>
                  <a:ea typeface="Microsoft YaHei Heavy" panose="020B0402040204020203" pitchFamily="34" charset="-122"/>
                </a:rPr>
                <a:t>72</a:t>
              </a:r>
              <a:endParaRPr kumimoji="1" lang="zh-CN" altLang="en-US" sz="6000" b="1" dirty="0">
                <a:solidFill>
                  <a:schemeClr val="bg1"/>
                </a:solidFill>
                <a:latin typeface="Microsoft YaHei Heavy" panose="020B0402040204020203" pitchFamily="34" charset="-122"/>
                <a:ea typeface="Microsoft YaHei Heavy" panose="020B0402040204020203" pitchFamily="34" charset="-122"/>
              </a:endParaRPr>
            </a:p>
          </p:txBody>
        </p:sp>
        <p:sp>
          <p:nvSpPr>
            <p:cNvPr id="32" name="文本框 31"/>
            <p:cNvSpPr txBox="1"/>
            <p:nvPr/>
          </p:nvSpPr>
          <p:spPr>
            <a:xfrm>
              <a:off x="3115074" y="4165778"/>
              <a:ext cx="1756551" cy="119888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lgn="ctr">
                <a:lnSpc>
                  <a:spcPct val="150000"/>
                </a:lnSpc>
              </a:pPr>
              <a:r>
                <a:rPr lang="en-US" altLang="zh-CN" sz="1600" dirty="0">
                  <a:latin typeface="微软雅黑" panose="020B0503020204020204" pitchFamily="34" charset="-122"/>
                  <a:ea typeface="微软雅黑" panose="020B0503020204020204" pitchFamily="34" charset="-122"/>
                </a:rPr>
                <a:t>72</a:t>
              </a:r>
              <a:r>
                <a:rPr lang="zh-CN" altLang="en-US" sz="1600" dirty="0">
                  <a:latin typeface="微软雅黑" panose="020B0503020204020204" pitchFamily="34" charset="-122"/>
                  <a:ea typeface="微软雅黑" panose="020B0503020204020204" pitchFamily="34" charset="-122"/>
                </a:rPr>
                <a:t>个专业入选</a:t>
              </a:r>
              <a:endParaRPr lang="en-US" altLang="zh-CN" sz="1600" dirty="0">
                <a:latin typeface="微软雅黑" panose="020B0503020204020204" pitchFamily="34" charset="-122"/>
                <a:ea typeface="微软雅黑" panose="020B0503020204020204" pitchFamily="34" charset="-122"/>
              </a:endParaRPr>
            </a:p>
            <a:p>
              <a:pPr lvl="0" algn="ctr">
                <a:lnSpc>
                  <a:spcPct val="150000"/>
                </a:lnSpc>
              </a:pPr>
              <a:r>
                <a:rPr lang="zh-CN" altLang="en-US" sz="1600" dirty="0">
                  <a:latin typeface="微软雅黑" panose="020B0503020204020204" pitchFamily="34" charset="-122"/>
                  <a:ea typeface="微软雅黑" panose="020B0503020204020204" pitchFamily="34" charset="-122"/>
                </a:rPr>
                <a:t>国家级一流本科专业建设点</a:t>
              </a:r>
              <a:endParaRPr lang="zh-CN" altLang="zh-CN" sz="1600" dirty="0">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3902741" y="2277846"/>
            <a:ext cx="1752515" cy="2566502"/>
            <a:chOff x="3125384" y="2756131"/>
            <a:chExt cx="1752515" cy="2566502"/>
          </a:xfrm>
        </p:grpSpPr>
        <p:sp>
          <p:nvSpPr>
            <p:cNvPr id="34" name="椭圆 33"/>
            <p:cNvSpPr/>
            <p:nvPr/>
          </p:nvSpPr>
          <p:spPr>
            <a:xfrm>
              <a:off x="3323619" y="2756131"/>
              <a:ext cx="1345737" cy="1345737"/>
            </a:xfrm>
            <a:prstGeom prst="ellips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p>
          </p:txBody>
        </p:sp>
        <p:sp>
          <p:nvSpPr>
            <p:cNvPr id="35" name="文本框 34"/>
            <p:cNvSpPr txBox="1"/>
            <p:nvPr/>
          </p:nvSpPr>
          <p:spPr>
            <a:xfrm>
              <a:off x="3372781" y="2921167"/>
              <a:ext cx="1247105" cy="1015663"/>
            </a:xfrm>
            <a:prstGeom prst="rect">
              <a:avLst/>
            </a:prstGeom>
            <a:noFill/>
          </p:spPr>
          <p:txBody>
            <a:bodyPr wrap="square" rtlCol="0">
              <a:spAutoFit/>
            </a:bodyPr>
            <a:lstStyle/>
            <a:p>
              <a:pPr algn="ctr"/>
              <a:r>
                <a:rPr kumimoji="1" lang="en-US" altLang="zh-CN" sz="6000" b="1" dirty="0">
                  <a:solidFill>
                    <a:schemeClr val="bg1"/>
                  </a:solidFill>
                  <a:latin typeface="Microsoft YaHei Heavy" panose="020B0402040204020203" pitchFamily="34" charset="-122"/>
                  <a:ea typeface="Microsoft YaHei Heavy" panose="020B0402040204020203" pitchFamily="34" charset="-122"/>
                </a:rPr>
                <a:t>11</a:t>
              </a:r>
              <a:endParaRPr kumimoji="1" lang="zh-CN" altLang="en-US" sz="6000" b="1" dirty="0">
                <a:solidFill>
                  <a:schemeClr val="bg1"/>
                </a:solidFill>
                <a:latin typeface="Microsoft YaHei Heavy" panose="020B0402040204020203" pitchFamily="34" charset="-122"/>
                <a:ea typeface="Microsoft YaHei Heavy" panose="020B0402040204020203" pitchFamily="34" charset="-122"/>
              </a:endParaRPr>
            </a:p>
          </p:txBody>
        </p:sp>
        <p:sp>
          <p:nvSpPr>
            <p:cNvPr id="36" name="文本框 35"/>
            <p:cNvSpPr txBox="1"/>
            <p:nvPr/>
          </p:nvSpPr>
          <p:spPr>
            <a:xfrm>
              <a:off x="3125384" y="4165778"/>
              <a:ext cx="1752515" cy="115685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lgn="ctr">
                <a:lnSpc>
                  <a:spcPct val="150000"/>
                </a:lnSpc>
              </a:pPr>
              <a:r>
                <a:rPr lang="en-US" altLang="zh-CN" sz="1600" b="0" i="0" dirty="0">
                  <a:solidFill>
                    <a:srgbClr val="333333"/>
                  </a:solidFill>
                  <a:effectLst/>
                  <a:latin typeface="微软雅黑" panose="020B0503020204020204" pitchFamily="34" charset="-122"/>
                  <a:ea typeface="微软雅黑" panose="020B0503020204020204" pitchFamily="34" charset="-122"/>
                </a:rPr>
                <a:t>11</a:t>
              </a:r>
              <a:r>
                <a:rPr lang="zh-CN" altLang="en-US" sz="1600" b="0" i="0" dirty="0">
                  <a:solidFill>
                    <a:srgbClr val="333333"/>
                  </a:solidFill>
                  <a:effectLst/>
                  <a:latin typeface="微软雅黑" panose="020B0503020204020204" pitchFamily="34" charset="-122"/>
                  <a:ea typeface="微软雅黑" panose="020B0503020204020204" pitchFamily="34" charset="-122"/>
                </a:rPr>
                <a:t>个学科入选</a:t>
              </a:r>
              <a:endParaRPr lang="en-US" altLang="zh-CN" sz="1600" b="0" i="0" dirty="0">
                <a:solidFill>
                  <a:srgbClr val="333333"/>
                </a:solidFill>
                <a:effectLst/>
                <a:latin typeface="微软雅黑" panose="020B0503020204020204" pitchFamily="34" charset="-122"/>
                <a:ea typeface="微软雅黑" panose="020B0503020204020204" pitchFamily="34" charset="-122"/>
              </a:endParaRPr>
            </a:p>
            <a:p>
              <a:pPr lvl="0" algn="ctr">
                <a:lnSpc>
                  <a:spcPct val="150000"/>
                </a:lnSpc>
              </a:pPr>
              <a:r>
                <a:rPr lang="zh-CN" altLang="en-US" sz="1600" b="0" i="0" dirty="0">
                  <a:solidFill>
                    <a:srgbClr val="333333"/>
                  </a:solidFill>
                  <a:effectLst/>
                  <a:latin typeface="微软雅黑" panose="020B0503020204020204" pitchFamily="34" charset="-122"/>
                  <a:ea typeface="微软雅黑" panose="020B0503020204020204" pitchFamily="34" charset="-122"/>
                </a:rPr>
                <a:t>教育部双一流</a:t>
              </a:r>
              <a:endParaRPr lang="en-US" altLang="zh-CN" sz="1600" b="0" i="0" dirty="0">
                <a:solidFill>
                  <a:srgbClr val="333333"/>
                </a:solidFill>
                <a:effectLst/>
                <a:latin typeface="微软雅黑" panose="020B0503020204020204" pitchFamily="34" charset="-122"/>
                <a:ea typeface="微软雅黑" panose="020B0503020204020204" pitchFamily="34" charset="-122"/>
              </a:endParaRPr>
            </a:p>
            <a:p>
              <a:pPr lvl="0" algn="ctr">
                <a:lnSpc>
                  <a:spcPct val="150000"/>
                </a:lnSpc>
              </a:pPr>
              <a:r>
                <a:rPr lang="zh-CN" altLang="en-US" sz="1600" b="0" i="0" dirty="0">
                  <a:solidFill>
                    <a:srgbClr val="333333"/>
                  </a:solidFill>
                  <a:effectLst/>
                  <a:latin typeface="微软雅黑" panose="020B0503020204020204" pitchFamily="34" charset="-122"/>
                  <a:ea typeface="微软雅黑" panose="020B0503020204020204" pitchFamily="34" charset="-122"/>
                </a:rPr>
                <a:t>学科建设名单</a:t>
              </a:r>
              <a:endParaRPr lang="zh-CN" altLang="zh-CN" sz="1600" dirty="0">
                <a:latin typeface="微软雅黑" panose="020B0503020204020204" pitchFamily="34" charset="-122"/>
                <a:ea typeface="微软雅黑" panose="020B0503020204020204" pitchFamily="34" charset="-122"/>
              </a:endParaRPr>
            </a:p>
          </p:txBody>
        </p:sp>
      </p:grpSp>
      <p:sp>
        <p:nvSpPr>
          <p:cNvPr id="24" name="矩形 23"/>
          <p:cNvSpPr/>
          <p:nvPr/>
        </p:nvSpPr>
        <p:spPr>
          <a:xfrm>
            <a:off x="455611" y="6283870"/>
            <a:ext cx="6894260" cy="369332"/>
          </a:xfrm>
          <a:prstGeom prst="rect">
            <a:avLst/>
          </a:prstGeom>
        </p:spPr>
        <p:txBody>
          <a:bodyPr wrap="none">
            <a:spAutoFit/>
          </a:bodyPr>
          <a:lstStyle/>
          <a:p>
            <a:r>
              <a:rPr lang="zh-CN" altLang="en-US" b="1" dirty="0">
                <a:latin typeface="Arial" panose="020B0604020202020204" pitchFamily="34" charset="0"/>
                <a:cs typeface="Arial" panose="020B0604020202020204" pitchFamily="34" charset="0"/>
              </a:rPr>
              <a:t>院系及专业介绍https://www.sysu.edu.cn/cn/jgsz/yx                   </a:t>
            </a:r>
            <a:endParaRPr lang="zh-CN" altLang="en-US"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45865"/>
    </mc:Choice>
    <mc:Fallback>
      <p:transition advTm="4586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任意多边形: 形状 42"/>
          <p:cNvSpPr/>
          <p:nvPr/>
        </p:nvSpPr>
        <p:spPr bwMode="auto">
          <a:xfrm rot="16200000" flipH="1">
            <a:off x="6383856" y="2247744"/>
            <a:ext cx="2982225" cy="2563984"/>
          </a:xfrm>
          <a:custGeom>
            <a:avLst/>
            <a:gdLst>
              <a:gd name="connsiteX0" fmla="*/ 0 w 2982225"/>
              <a:gd name="connsiteY0" fmla="*/ 1611943 h 2563984"/>
              <a:gd name="connsiteX1" fmla="*/ 683560 w 2982225"/>
              <a:gd name="connsiteY1" fmla="*/ 2300305 h 2563984"/>
              <a:gd name="connsiteX2" fmla="*/ 1607384 w 2982225"/>
              <a:gd name="connsiteY2" fmla="*/ 2563984 h 2563984"/>
              <a:gd name="connsiteX3" fmla="*/ 2982225 w 2982225"/>
              <a:gd name="connsiteY3" fmla="*/ 1993976 h 2563984"/>
              <a:gd name="connsiteX4" fmla="*/ 1798557 w 2982225"/>
              <a:gd name="connsiteY4" fmla="*/ 99371 h 2563984"/>
              <a:gd name="connsiteX5" fmla="*/ 1754398 w 2982225"/>
              <a:gd name="connsiteY5" fmla="*/ 123340 h 2563984"/>
              <a:gd name="connsiteX6" fmla="*/ 1525273 w 2982225"/>
              <a:gd name="connsiteY6" fmla="*/ 169598 h 2563984"/>
              <a:gd name="connsiteX7" fmla="*/ 1196158 w 2982225"/>
              <a:gd name="connsiteY7" fmla="*/ 69068 h 2563984"/>
              <a:gd name="connsiteX8" fmla="*/ 1112448 w 2982225"/>
              <a:gd name="connsiteY8" fmla="*/ 0 h 256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2225" h="2563984">
                <a:moveTo>
                  <a:pt x="0" y="1611943"/>
                </a:moveTo>
                <a:cubicBezTo>
                  <a:pt x="306438" y="2071892"/>
                  <a:pt x="279021" y="2003551"/>
                  <a:pt x="683560" y="2300305"/>
                </a:cubicBezTo>
                <a:cubicBezTo>
                  <a:pt x="958758" y="2475166"/>
                  <a:pt x="1293223" y="2545837"/>
                  <a:pt x="1607384" y="2563984"/>
                </a:cubicBezTo>
                <a:cubicBezTo>
                  <a:pt x="1989588" y="2534971"/>
                  <a:pt x="2247155" y="2596972"/>
                  <a:pt x="2982225" y="1993976"/>
                </a:cubicBezTo>
                <a:lnTo>
                  <a:pt x="1798557" y="99371"/>
                </a:lnTo>
                <a:lnTo>
                  <a:pt x="1754398" y="123340"/>
                </a:lnTo>
                <a:cubicBezTo>
                  <a:pt x="1683974" y="153127"/>
                  <a:pt x="1606547" y="169598"/>
                  <a:pt x="1525273" y="169598"/>
                </a:cubicBezTo>
                <a:cubicBezTo>
                  <a:pt x="1403361" y="169598"/>
                  <a:pt x="1290106" y="132537"/>
                  <a:pt x="1196158" y="69068"/>
                </a:cubicBezTo>
                <a:lnTo>
                  <a:pt x="1112448" y="0"/>
                </a:lnTo>
                <a:close/>
              </a:path>
            </a:pathLst>
          </a:custGeom>
          <a:solidFill>
            <a:schemeClr val="accent3">
              <a:lumMod val="25000"/>
              <a:lumOff val="75000"/>
              <a:alpha val="59000"/>
            </a:schemeClr>
          </a:solidFill>
          <a:ln w="9525" cap="rnd">
            <a:solidFill>
              <a:srgbClr val="E6E6E6"/>
            </a:solidFill>
            <a:prstDash val="solid"/>
            <a:round/>
          </a:ln>
        </p:spPr>
        <p:txBody>
          <a:bodyPr vert="eaVert" wrap="square" lIns="89477" tIns="44738" rIns="89477" bIns="44738" anchor="ctr">
            <a:noAutofit/>
          </a:bodyPr>
          <a:lstStyle/>
          <a:p>
            <a:pPr>
              <a:defRPr/>
            </a:pPr>
            <a:endParaRPr lang="zh-CN" altLang="en-US" sz="1500" kern="0">
              <a:solidFill>
                <a:sysClr val="window" lastClr="FFFFFF"/>
              </a:solidFill>
              <a:cs typeface="+mn-ea"/>
              <a:sym typeface="+mn-lt"/>
            </a:endParaRPr>
          </a:p>
        </p:txBody>
      </p:sp>
      <p:sp>
        <p:nvSpPr>
          <p:cNvPr id="42" name="任意多边形: 形状 41"/>
          <p:cNvSpPr/>
          <p:nvPr/>
        </p:nvSpPr>
        <p:spPr bwMode="auto">
          <a:xfrm rot="5400000">
            <a:off x="2971704" y="2243031"/>
            <a:ext cx="2982225" cy="2573411"/>
          </a:xfrm>
          <a:custGeom>
            <a:avLst/>
            <a:gdLst>
              <a:gd name="connsiteX0" fmla="*/ 0 w 2982225"/>
              <a:gd name="connsiteY0" fmla="*/ 1621370 h 2573411"/>
              <a:gd name="connsiteX1" fmla="*/ 1118954 w 2982225"/>
              <a:gd name="connsiteY1" fmla="*/ 0 h 2573411"/>
              <a:gd name="connsiteX2" fmla="*/ 1196158 w 2982225"/>
              <a:gd name="connsiteY2" fmla="*/ 63699 h 2573411"/>
              <a:gd name="connsiteX3" fmla="*/ 1525273 w 2982225"/>
              <a:gd name="connsiteY3" fmla="*/ 164230 h 2573411"/>
              <a:gd name="connsiteX4" fmla="*/ 1754398 w 2982225"/>
              <a:gd name="connsiteY4" fmla="*/ 117971 h 2573411"/>
              <a:gd name="connsiteX5" fmla="*/ 1791654 w 2982225"/>
              <a:gd name="connsiteY5" fmla="*/ 97749 h 2573411"/>
              <a:gd name="connsiteX6" fmla="*/ 2982225 w 2982225"/>
              <a:gd name="connsiteY6" fmla="*/ 2003403 h 2573411"/>
              <a:gd name="connsiteX7" fmla="*/ 1607383 w 2982225"/>
              <a:gd name="connsiteY7" fmla="*/ 2573411 h 2573411"/>
              <a:gd name="connsiteX8" fmla="*/ 683559 w 2982225"/>
              <a:gd name="connsiteY8" fmla="*/ 2309732 h 2573411"/>
              <a:gd name="connsiteX9" fmla="*/ 0 w 2982225"/>
              <a:gd name="connsiteY9" fmla="*/ 1621370 h 257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2225" h="2573411">
                <a:moveTo>
                  <a:pt x="0" y="1621370"/>
                </a:moveTo>
                <a:lnTo>
                  <a:pt x="1118954" y="0"/>
                </a:lnTo>
                <a:lnTo>
                  <a:pt x="1196158" y="63699"/>
                </a:lnTo>
                <a:cubicBezTo>
                  <a:pt x="1290106" y="127169"/>
                  <a:pt x="1403361" y="164230"/>
                  <a:pt x="1525273" y="164230"/>
                </a:cubicBezTo>
                <a:cubicBezTo>
                  <a:pt x="1606547" y="164230"/>
                  <a:pt x="1683974" y="147758"/>
                  <a:pt x="1754398" y="117971"/>
                </a:cubicBezTo>
                <a:lnTo>
                  <a:pt x="1791654" y="97749"/>
                </a:lnTo>
                <a:lnTo>
                  <a:pt x="2982225" y="2003403"/>
                </a:lnTo>
                <a:cubicBezTo>
                  <a:pt x="2247154" y="2606399"/>
                  <a:pt x="1989587" y="2544398"/>
                  <a:pt x="1607383" y="2573411"/>
                </a:cubicBezTo>
                <a:cubicBezTo>
                  <a:pt x="1293222" y="2555264"/>
                  <a:pt x="958757" y="2484593"/>
                  <a:pt x="683559" y="2309732"/>
                </a:cubicBezTo>
                <a:cubicBezTo>
                  <a:pt x="279021" y="2012978"/>
                  <a:pt x="306437" y="2081318"/>
                  <a:pt x="0" y="1621370"/>
                </a:cubicBezTo>
                <a:close/>
              </a:path>
            </a:pathLst>
          </a:custGeom>
          <a:solidFill>
            <a:schemeClr val="accent3">
              <a:lumMod val="25000"/>
              <a:lumOff val="75000"/>
              <a:alpha val="59000"/>
            </a:schemeClr>
          </a:solidFill>
          <a:ln w="9525" cap="rnd">
            <a:solidFill>
              <a:srgbClr val="E6E6E6"/>
            </a:solidFill>
            <a:prstDash val="solid"/>
            <a:round/>
          </a:ln>
        </p:spPr>
        <p:txBody>
          <a:bodyPr vert="eaVert" wrap="square" lIns="89477" tIns="44738" rIns="89477" bIns="44738" anchor="ctr">
            <a:noAutofit/>
          </a:bodyPr>
          <a:lstStyle/>
          <a:p>
            <a:pPr>
              <a:defRPr/>
            </a:pPr>
            <a:endParaRPr lang="zh-CN" altLang="en-US" sz="1500" kern="0">
              <a:solidFill>
                <a:sysClr val="window" lastClr="FFFFFF"/>
              </a:solidFill>
              <a:cs typeface="+mn-ea"/>
              <a:sym typeface="+mn-lt"/>
            </a:endParaRPr>
          </a:p>
        </p:txBody>
      </p:sp>
      <p:sp>
        <p:nvSpPr>
          <p:cNvPr id="6" name="椭圆 5"/>
          <p:cNvSpPr/>
          <p:nvPr/>
        </p:nvSpPr>
        <p:spPr bwMode="auto">
          <a:xfrm>
            <a:off x="3177990" y="1789866"/>
            <a:ext cx="3745745" cy="3760815"/>
          </a:xfrm>
          <a:prstGeom prst="ellipse">
            <a:avLst/>
          </a:prstGeom>
          <a:noFill/>
          <a:ln w="25400" cap="flat" cmpd="sng" algn="ctr">
            <a:solidFill>
              <a:schemeClr val="bg1">
                <a:lumMod val="50000"/>
              </a:schemeClr>
            </a:solidFill>
            <a:prstDash val="solid"/>
          </a:ln>
          <a:effectLst/>
        </p:spPr>
        <p:txBody>
          <a:bodyPr lIns="89477" tIns="44738" rIns="89477" bIns="44738" anchor="ctr"/>
          <a:lstStyle/>
          <a:p>
            <a:pPr algn="ctr">
              <a:defRPr/>
            </a:pPr>
            <a:endParaRPr lang="zh-CN" altLang="en-US" kern="0" dirty="0">
              <a:solidFill>
                <a:sysClr val="window" lastClr="FFFFFF"/>
              </a:solidFill>
              <a:cs typeface="+mn-ea"/>
              <a:sym typeface="+mn-lt"/>
            </a:endParaRPr>
          </a:p>
        </p:txBody>
      </p:sp>
      <p:sp>
        <p:nvSpPr>
          <p:cNvPr id="7" name="椭圆 6"/>
          <p:cNvSpPr/>
          <p:nvPr/>
        </p:nvSpPr>
        <p:spPr bwMode="auto">
          <a:xfrm>
            <a:off x="5419243" y="1789866"/>
            <a:ext cx="3747375" cy="3760815"/>
          </a:xfrm>
          <a:prstGeom prst="ellipse">
            <a:avLst/>
          </a:prstGeom>
          <a:noFill/>
          <a:ln w="25400" cap="flat" cmpd="sng" algn="ctr">
            <a:solidFill>
              <a:schemeClr val="bg1">
                <a:lumMod val="50000"/>
              </a:schemeClr>
            </a:solidFill>
            <a:prstDash val="solid"/>
          </a:ln>
          <a:effectLst/>
        </p:spPr>
        <p:txBody>
          <a:bodyPr lIns="89477" tIns="44738" rIns="89477" bIns="44738" anchor="ctr"/>
          <a:lstStyle/>
          <a:p>
            <a:pPr algn="ctr">
              <a:defRPr/>
            </a:pPr>
            <a:endParaRPr lang="zh-CN" altLang="en-US" kern="0" dirty="0">
              <a:solidFill>
                <a:sysClr val="window" lastClr="FFFFFF"/>
              </a:solidFill>
              <a:cs typeface="+mn-ea"/>
              <a:sym typeface="+mn-lt"/>
            </a:endParaRPr>
          </a:p>
        </p:txBody>
      </p:sp>
      <p:cxnSp>
        <p:nvCxnSpPr>
          <p:cNvPr id="8" name="直接连接符 7"/>
          <p:cNvCxnSpPr>
            <a:cxnSpLocks noChangeShapeType="1"/>
          </p:cNvCxnSpPr>
          <p:nvPr/>
        </p:nvCxnSpPr>
        <p:spPr bwMode="auto">
          <a:xfrm>
            <a:off x="4206521" y="2707976"/>
            <a:ext cx="586801" cy="276578"/>
          </a:xfrm>
          <a:prstGeom prst="line">
            <a:avLst/>
          </a:prstGeom>
          <a:noFill/>
          <a:ln w="28575" algn="ctr">
            <a:solidFill>
              <a:schemeClr val="bg1">
                <a:lumMod val="50000"/>
              </a:schemeClr>
            </a:solidFill>
            <a:round/>
            <a:headEnd type="none" w="med" len="med"/>
            <a:tailEnd type="arrow" w="med" len="med"/>
          </a:ln>
        </p:spPr>
      </p:cxnSp>
      <p:cxnSp>
        <p:nvCxnSpPr>
          <p:cNvPr id="9" name="直接连接符 8"/>
          <p:cNvCxnSpPr>
            <a:cxnSpLocks noChangeShapeType="1"/>
          </p:cNvCxnSpPr>
          <p:nvPr/>
        </p:nvCxnSpPr>
        <p:spPr bwMode="auto">
          <a:xfrm>
            <a:off x="3893560" y="3557349"/>
            <a:ext cx="606360" cy="0"/>
          </a:xfrm>
          <a:prstGeom prst="line">
            <a:avLst/>
          </a:prstGeom>
          <a:noFill/>
          <a:ln w="28575" algn="ctr">
            <a:solidFill>
              <a:schemeClr val="bg1">
                <a:lumMod val="50000"/>
              </a:schemeClr>
            </a:solidFill>
            <a:round/>
            <a:headEnd type="none" w="med" len="med"/>
            <a:tailEnd type="arrow" w="med" len="med"/>
          </a:ln>
        </p:spPr>
      </p:cxnSp>
      <p:cxnSp>
        <p:nvCxnSpPr>
          <p:cNvPr id="10" name="直接连接符 9"/>
          <p:cNvCxnSpPr>
            <a:cxnSpLocks noChangeShapeType="1"/>
          </p:cNvCxnSpPr>
          <p:nvPr/>
        </p:nvCxnSpPr>
        <p:spPr bwMode="auto">
          <a:xfrm flipV="1">
            <a:off x="4206520" y="4107234"/>
            <a:ext cx="606360" cy="322403"/>
          </a:xfrm>
          <a:prstGeom prst="line">
            <a:avLst/>
          </a:prstGeom>
          <a:noFill/>
          <a:ln w="28575" algn="ctr">
            <a:solidFill>
              <a:schemeClr val="bg1">
                <a:lumMod val="50000"/>
              </a:schemeClr>
            </a:solidFill>
            <a:round/>
            <a:headEnd type="none" w="med" len="med"/>
            <a:tailEnd type="arrow" w="med" len="med"/>
          </a:ln>
        </p:spPr>
      </p:cxnSp>
      <p:cxnSp>
        <p:nvCxnSpPr>
          <p:cNvPr id="11" name="直接连接符 10"/>
          <p:cNvCxnSpPr>
            <a:cxnSpLocks noChangeShapeType="1"/>
          </p:cNvCxnSpPr>
          <p:nvPr/>
        </p:nvCxnSpPr>
        <p:spPr bwMode="auto">
          <a:xfrm flipH="1" flipV="1">
            <a:off x="7627894" y="4094142"/>
            <a:ext cx="606360" cy="322403"/>
          </a:xfrm>
          <a:prstGeom prst="line">
            <a:avLst/>
          </a:prstGeom>
          <a:noFill/>
          <a:ln w="28575" algn="ctr">
            <a:solidFill>
              <a:schemeClr val="bg1">
                <a:lumMod val="50000"/>
              </a:schemeClr>
            </a:solidFill>
            <a:round/>
            <a:headEnd type="none" w="med" len="med"/>
            <a:tailEnd type="arrow" w="med" len="med"/>
          </a:ln>
        </p:spPr>
      </p:cxnSp>
      <p:cxnSp>
        <p:nvCxnSpPr>
          <p:cNvPr id="13" name="直接连接符 12"/>
          <p:cNvCxnSpPr>
            <a:cxnSpLocks noChangeShapeType="1"/>
          </p:cNvCxnSpPr>
          <p:nvPr/>
        </p:nvCxnSpPr>
        <p:spPr bwMode="auto">
          <a:xfrm flipH="1">
            <a:off x="7647454" y="2707976"/>
            <a:ext cx="586801" cy="276578"/>
          </a:xfrm>
          <a:prstGeom prst="line">
            <a:avLst/>
          </a:prstGeom>
          <a:noFill/>
          <a:ln w="28575" algn="ctr">
            <a:solidFill>
              <a:schemeClr val="bg1">
                <a:lumMod val="50000"/>
              </a:schemeClr>
            </a:solidFill>
            <a:round/>
            <a:headEnd type="none" w="med" len="med"/>
            <a:tailEnd type="arrow" w="med" len="med"/>
          </a:ln>
        </p:spPr>
      </p:cxnSp>
      <p:sp>
        <p:nvSpPr>
          <p:cNvPr id="41" name="任意多边形: 形状 40"/>
          <p:cNvSpPr>
            <a:spLocks noChangeArrowheads="1"/>
          </p:cNvSpPr>
          <p:nvPr/>
        </p:nvSpPr>
        <p:spPr bwMode="auto">
          <a:xfrm>
            <a:off x="5093243" y="2478857"/>
            <a:ext cx="2161382" cy="2170078"/>
          </a:xfrm>
          <a:custGeom>
            <a:avLst/>
            <a:gdLst>
              <a:gd name="connsiteX0" fmla="*/ 1080690 w 2161382"/>
              <a:gd name="connsiteY0" fmla="*/ 496398 h 2170078"/>
              <a:gd name="connsiteX1" fmla="*/ 492049 w 2161382"/>
              <a:gd name="connsiteY1" fmla="*/ 1085039 h 2170078"/>
              <a:gd name="connsiteX2" fmla="*/ 1080690 w 2161382"/>
              <a:gd name="connsiteY2" fmla="*/ 1673680 h 2170078"/>
              <a:gd name="connsiteX3" fmla="*/ 1669331 w 2161382"/>
              <a:gd name="connsiteY3" fmla="*/ 1085039 h 2170078"/>
              <a:gd name="connsiteX4" fmla="*/ 1080690 w 2161382"/>
              <a:gd name="connsiteY4" fmla="*/ 496398 h 2170078"/>
              <a:gd name="connsiteX5" fmla="*/ 1080691 w 2161382"/>
              <a:gd name="connsiteY5" fmla="*/ 0 h 2170078"/>
              <a:gd name="connsiteX6" fmla="*/ 2161382 w 2161382"/>
              <a:gd name="connsiteY6" fmla="*/ 1085039 h 2170078"/>
              <a:gd name="connsiteX7" fmla="*/ 1080691 w 2161382"/>
              <a:gd name="connsiteY7" fmla="*/ 2170078 h 2170078"/>
              <a:gd name="connsiteX8" fmla="*/ 0 w 2161382"/>
              <a:gd name="connsiteY8" fmla="*/ 1085039 h 2170078"/>
              <a:gd name="connsiteX9" fmla="*/ 1080691 w 2161382"/>
              <a:gd name="connsiteY9" fmla="*/ 0 h 217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1382" h="2170078">
                <a:moveTo>
                  <a:pt x="1080690" y="496398"/>
                </a:moveTo>
                <a:cubicBezTo>
                  <a:pt x="755593" y="496398"/>
                  <a:pt x="492049" y="759942"/>
                  <a:pt x="492049" y="1085039"/>
                </a:cubicBezTo>
                <a:cubicBezTo>
                  <a:pt x="492049" y="1410136"/>
                  <a:pt x="755593" y="1673680"/>
                  <a:pt x="1080690" y="1673680"/>
                </a:cubicBezTo>
                <a:cubicBezTo>
                  <a:pt x="1405787" y="1673680"/>
                  <a:pt x="1669331" y="1410136"/>
                  <a:pt x="1669331" y="1085039"/>
                </a:cubicBezTo>
                <a:cubicBezTo>
                  <a:pt x="1669331" y="759942"/>
                  <a:pt x="1405787" y="496398"/>
                  <a:pt x="1080690" y="496398"/>
                </a:cubicBezTo>
                <a:close/>
                <a:moveTo>
                  <a:pt x="1080691" y="0"/>
                </a:moveTo>
                <a:cubicBezTo>
                  <a:pt x="1677540" y="0"/>
                  <a:pt x="2161382" y="485789"/>
                  <a:pt x="2161382" y="1085039"/>
                </a:cubicBezTo>
                <a:cubicBezTo>
                  <a:pt x="2161382" y="1684289"/>
                  <a:pt x="1677540" y="2170078"/>
                  <a:pt x="1080691" y="2170078"/>
                </a:cubicBezTo>
                <a:cubicBezTo>
                  <a:pt x="483842" y="2170078"/>
                  <a:pt x="0" y="1684289"/>
                  <a:pt x="0" y="1085039"/>
                </a:cubicBezTo>
                <a:cubicBezTo>
                  <a:pt x="0" y="485789"/>
                  <a:pt x="483842" y="0"/>
                  <a:pt x="1080691" y="0"/>
                </a:cubicBezTo>
                <a:close/>
              </a:path>
            </a:pathLst>
          </a:custGeom>
          <a:solidFill>
            <a:schemeClr val="tx2"/>
          </a:solidFill>
          <a:ln w="3175" cap="flat" cmpd="sng" algn="ctr">
            <a:noFill/>
            <a:prstDash val="solid"/>
          </a:ln>
          <a:effectLst/>
        </p:spPr>
        <p:txBody>
          <a:bodyPr wrap="square" anchor="ctr">
            <a:noAutofit/>
          </a:bodyPr>
          <a:lstStyle/>
          <a:p>
            <a:pPr algn="ctr">
              <a:lnSpc>
                <a:spcPct val="120000"/>
              </a:lnSpc>
              <a:defRPr/>
            </a:pPr>
            <a:endParaRPr lang="zh-CN" altLang="en-US" sz="900" kern="0" dirty="0">
              <a:solidFill>
                <a:srgbClr val="4D4D4D"/>
              </a:solidFill>
              <a:cs typeface="+mn-ea"/>
              <a:sym typeface="+mn-lt"/>
            </a:endParaRPr>
          </a:p>
        </p:txBody>
      </p:sp>
      <p:sp>
        <p:nvSpPr>
          <p:cNvPr id="17" name="Oval 19"/>
          <p:cNvSpPr>
            <a:spLocks noChangeArrowheads="1"/>
          </p:cNvSpPr>
          <p:nvPr/>
        </p:nvSpPr>
        <p:spPr bwMode="auto">
          <a:xfrm>
            <a:off x="3175237" y="1878240"/>
            <a:ext cx="1018752" cy="1022848"/>
          </a:xfrm>
          <a:prstGeom prst="ellipse">
            <a:avLst/>
          </a:prstGeom>
          <a:solidFill>
            <a:schemeClr val="tx2"/>
          </a:solidFill>
          <a:ln w="9525">
            <a:noFill/>
            <a:round/>
          </a:ln>
          <a:effectLst/>
        </p:spPr>
        <p:txBody>
          <a:bodyPr lIns="89477" tIns="44738" rIns="89477" bIns="44738" anchor="ctr"/>
          <a:lstStyle/>
          <a:p>
            <a:pPr algn="ctr">
              <a:lnSpc>
                <a:spcPct val="120000"/>
              </a:lnSpc>
              <a:defRPr/>
            </a:pPr>
            <a:r>
              <a:rPr lang="zh-CN" altLang="en-US" sz="1900" b="1" kern="0" dirty="0">
                <a:solidFill>
                  <a:sysClr val="window" lastClr="FFFFFF"/>
                </a:solidFill>
                <a:latin typeface="微软雅黑" panose="020B0503020204020204" pitchFamily="34" charset="-122"/>
                <a:ea typeface="微软雅黑" panose="020B0503020204020204" pitchFamily="34" charset="-122"/>
                <a:cs typeface="+mn-ea"/>
                <a:sym typeface="+mn-lt"/>
              </a:rPr>
              <a:t>拓展文科</a:t>
            </a:r>
            <a:endParaRPr lang="zh-CN" altLang="en-US" sz="1900" b="1" kern="0" dirty="0">
              <a:solidFill>
                <a:sysClr val="window" lastClr="FFFFFF"/>
              </a:solidFill>
              <a:latin typeface="微软雅黑" panose="020B0503020204020204" pitchFamily="34" charset="-122"/>
              <a:ea typeface="微软雅黑" panose="020B0503020204020204" pitchFamily="34" charset="-122"/>
              <a:cs typeface="+mn-ea"/>
              <a:sym typeface="+mn-lt"/>
            </a:endParaRPr>
          </a:p>
        </p:txBody>
      </p:sp>
      <p:sp>
        <p:nvSpPr>
          <p:cNvPr id="18" name="Oval 19_13"/>
          <p:cNvSpPr>
            <a:spLocks noChangeArrowheads="1"/>
          </p:cNvSpPr>
          <p:nvPr/>
        </p:nvSpPr>
        <p:spPr bwMode="auto">
          <a:xfrm>
            <a:off x="8161415" y="1894606"/>
            <a:ext cx="1018751" cy="1024486"/>
          </a:xfrm>
          <a:prstGeom prst="ellipse">
            <a:avLst/>
          </a:prstGeom>
          <a:solidFill>
            <a:schemeClr val="tx2"/>
          </a:solidFill>
          <a:ln w="9525">
            <a:noFill/>
            <a:round/>
          </a:ln>
          <a:effectLst/>
        </p:spPr>
        <p:txBody>
          <a:bodyPr lIns="89477" tIns="44738" rIns="89477" bIns="44738" anchor="ctr"/>
          <a:lstStyle/>
          <a:p>
            <a:pPr algn="ctr">
              <a:lnSpc>
                <a:spcPct val="120000"/>
              </a:lnSpc>
              <a:defRPr/>
            </a:pPr>
            <a:r>
              <a:rPr lang="zh-CN" altLang="en-US" sz="1900" b="1" kern="0" dirty="0">
                <a:solidFill>
                  <a:schemeClr val="bg1"/>
                </a:solidFill>
                <a:latin typeface="微软雅黑" panose="020B0503020204020204" pitchFamily="34" charset="-122"/>
                <a:ea typeface="微软雅黑" panose="020B0503020204020204" pitchFamily="34" charset="-122"/>
                <a:cs typeface="+mn-ea"/>
                <a:sym typeface="+mn-lt"/>
              </a:rPr>
              <a:t>发展工科</a:t>
            </a:r>
            <a:endParaRPr lang="zh-CN" altLang="en-US" sz="19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0" name="Oval 19_15"/>
          <p:cNvSpPr>
            <a:spLocks noChangeArrowheads="1"/>
          </p:cNvSpPr>
          <p:nvPr/>
        </p:nvSpPr>
        <p:spPr bwMode="auto">
          <a:xfrm>
            <a:off x="8211944" y="4257799"/>
            <a:ext cx="1020381" cy="1024486"/>
          </a:xfrm>
          <a:prstGeom prst="ellipse">
            <a:avLst/>
          </a:prstGeom>
          <a:solidFill>
            <a:schemeClr val="tx2"/>
          </a:solidFill>
          <a:ln w="9525">
            <a:noFill/>
            <a:round/>
          </a:ln>
          <a:effectLst/>
        </p:spPr>
        <p:txBody>
          <a:bodyPr lIns="89477" tIns="44738" rIns="89477" bIns="44738" anchor="ctr"/>
          <a:lstStyle/>
          <a:p>
            <a:pPr algn="ctr">
              <a:lnSpc>
                <a:spcPct val="120000"/>
              </a:lnSpc>
              <a:defRPr/>
            </a:pPr>
            <a:r>
              <a:rPr lang="zh-CN" altLang="en-US" sz="1900" b="1" kern="0" dirty="0">
                <a:solidFill>
                  <a:schemeClr val="bg1"/>
                </a:solidFill>
                <a:latin typeface="微软雅黑" panose="020B0503020204020204" pitchFamily="34" charset="-122"/>
                <a:ea typeface="微软雅黑" panose="020B0503020204020204" pitchFamily="34" charset="-122"/>
                <a:cs typeface="+mn-ea"/>
                <a:sym typeface="+mn-lt"/>
              </a:rPr>
              <a:t>新增农艺</a:t>
            </a:r>
            <a:endParaRPr lang="zh-CN" altLang="en-US" sz="19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1" name="Oval 19_16"/>
          <p:cNvSpPr>
            <a:spLocks noChangeArrowheads="1"/>
          </p:cNvSpPr>
          <p:nvPr/>
        </p:nvSpPr>
        <p:spPr bwMode="auto">
          <a:xfrm>
            <a:off x="2718838" y="3043471"/>
            <a:ext cx="1020381" cy="1024486"/>
          </a:xfrm>
          <a:prstGeom prst="ellipse">
            <a:avLst/>
          </a:prstGeom>
          <a:solidFill>
            <a:schemeClr val="tx2"/>
          </a:solidFill>
          <a:ln w="9525">
            <a:noFill/>
            <a:round/>
          </a:ln>
          <a:effectLst/>
        </p:spPr>
        <p:txBody>
          <a:bodyPr lIns="89477" tIns="44738" rIns="89477" bIns="44738" anchor="ctr"/>
          <a:lstStyle/>
          <a:p>
            <a:pPr algn="ctr">
              <a:lnSpc>
                <a:spcPct val="120000"/>
              </a:lnSpc>
              <a:defRPr/>
            </a:pPr>
            <a:r>
              <a:rPr lang="zh-CN" altLang="en-US" sz="1900" b="1" kern="0" dirty="0">
                <a:solidFill>
                  <a:sysClr val="window" lastClr="FFFFFF"/>
                </a:solidFill>
                <a:latin typeface="微软雅黑" panose="020B0503020204020204" pitchFamily="34" charset="-122"/>
                <a:ea typeface="微软雅黑" panose="020B0503020204020204" pitchFamily="34" charset="-122"/>
                <a:cs typeface="+mn-ea"/>
                <a:sym typeface="+mn-lt"/>
              </a:rPr>
              <a:t>倍增医科</a:t>
            </a:r>
            <a:endParaRPr lang="zh-CN" altLang="en-US" sz="1900" b="1" kern="0" dirty="0">
              <a:solidFill>
                <a:sysClr val="window" lastClr="FFFFFF"/>
              </a:solidFill>
              <a:latin typeface="微软雅黑" panose="020B0503020204020204" pitchFamily="34" charset="-122"/>
              <a:ea typeface="微软雅黑" panose="020B0503020204020204" pitchFamily="34" charset="-122"/>
              <a:cs typeface="+mn-ea"/>
              <a:sym typeface="+mn-lt"/>
            </a:endParaRPr>
          </a:p>
        </p:txBody>
      </p:sp>
      <p:sp>
        <p:nvSpPr>
          <p:cNvPr id="22" name="Oval 19_17"/>
          <p:cNvSpPr>
            <a:spLocks noChangeArrowheads="1"/>
          </p:cNvSpPr>
          <p:nvPr/>
        </p:nvSpPr>
        <p:spPr bwMode="auto">
          <a:xfrm>
            <a:off x="3136119" y="4251252"/>
            <a:ext cx="1020381" cy="1024486"/>
          </a:xfrm>
          <a:prstGeom prst="ellipse">
            <a:avLst/>
          </a:prstGeom>
          <a:solidFill>
            <a:schemeClr val="tx2"/>
          </a:solidFill>
          <a:ln w="9525">
            <a:noFill/>
            <a:round/>
          </a:ln>
          <a:effectLst/>
        </p:spPr>
        <p:txBody>
          <a:bodyPr lIns="89477" tIns="44738" rIns="89477" bIns="44738" anchor="ctr"/>
          <a:lstStyle/>
          <a:p>
            <a:pPr algn="ctr">
              <a:lnSpc>
                <a:spcPct val="120000"/>
              </a:lnSpc>
              <a:defRPr/>
            </a:pPr>
            <a:r>
              <a:rPr lang="zh-CN" altLang="en-US" sz="1900" b="1" kern="0" dirty="0">
                <a:solidFill>
                  <a:sysClr val="window" lastClr="FFFFFF"/>
                </a:solidFill>
                <a:latin typeface="微软雅黑" panose="020B0503020204020204" pitchFamily="34" charset="-122"/>
                <a:ea typeface="微软雅黑" panose="020B0503020204020204" pitchFamily="34" charset="-122"/>
                <a:cs typeface="+mn-ea"/>
                <a:sym typeface="+mn-lt"/>
              </a:rPr>
              <a:t>提升理科</a:t>
            </a:r>
            <a:endParaRPr lang="zh-CN" altLang="en-US" sz="1900" b="1" kern="0" dirty="0">
              <a:solidFill>
                <a:sysClr val="window" lastClr="FFFFFF"/>
              </a:solidFill>
              <a:latin typeface="微软雅黑" panose="020B0503020204020204" pitchFamily="34" charset="-122"/>
              <a:ea typeface="微软雅黑" panose="020B0503020204020204" pitchFamily="34" charset="-122"/>
              <a:cs typeface="+mn-ea"/>
              <a:sym typeface="+mn-lt"/>
            </a:endParaRPr>
          </a:p>
        </p:txBody>
      </p:sp>
      <p:sp>
        <p:nvSpPr>
          <p:cNvPr id="23" name="TextBox 22"/>
          <p:cNvSpPr txBox="1"/>
          <p:nvPr/>
        </p:nvSpPr>
        <p:spPr>
          <a:xfrm>
            <a:off x="166866" y="1642412"/>
            <a:ext cx="2987435" cy="851584"/>
          </a:xfrm>
          <a:prstGeom prst="rect">
            <a:avLst/>
          </a:prstGeom>
          <a:noFill/>
        </p:spPr>
        <p:txBody>
          <a:bodyPr wrap="square" lIns="89477" tIns="44738" rIns="89477" bIns="44738" rtlCol="0">
            <a:spAutoFit/>
          </a:bodyPr>
          <a:lstStyle/>
          <a:p>
            <a:pPr algn="r">
              <a:lnSpc>
                <a:spcPct val="130000"/>
              </a:lnSpc>
            </a:pPr>
            <a:r>
              <a:rPr lang="en-US" altLang="zh-CN" sz="2000" b="1" dirty="0">
                <a:solidFill>
                  <a:srgbClr val="595959"/>
                </a:solidFill>
                <a:latin typeface="微软雅黑" panose="020B0503020204020204" pitchFamily="34" charset="-122"/>
                <a:ea typeface="微软雅黑" panose="020B0503020204020204" pitchFamily="34" charset="-122"/>
                <a:sym typeface="+mn-ea"/>
              </a:rPr>
              <a:t>Expansion</a:t>
            </a:r>
            <a:endParaRPr lang="en-US" altLang="zh-CN" sz="2000" b="1" dirty="0">
              <a:solidFill>
                <a:srgbClr val="595959"/>
              </a:solidFill>
              <a:latin typeface="微软雅黑" panose="020B0503020204020204" pitchFamily="34" charset="-122"/>
              <a:ea typeface="微软雅黑" panose="020B0503020204020204" pitchFamily="34" charset="-122"/>
              <a:sym typeface="+mn-ea"/>
            </a:endParaRPr>
          </a:p>
          <a:p>
            <a:pPr algn="r">
              <a:lnSpc>
                <a:spcPct val="130000"/>
              </a:lnSpc>
            </a:pPr>
            <a:r>
              <a:rPr lang="en-US" altLang="zh-CN" sz="2000" b="1" dirty="0">
                <a:solidFill>
                  <a:srgbClr val="595959"/>
                </a:solidFill>
                <a:latin typeface="微软雅黑" panose="020B0503020204020204" pitchFamily="34" charset="-122"/>
                <a:ea typeface="微软雅黑" panose="020B0503020204020204" pitchFamily="34" charset="-122"/>
                <a:sym typeface="+mn-ea"/>
              </a:rPr>
              <a:t>of liberal arts</a:t>
            </a:r>
            <a:endParaRPr lang="en-US" altLang="zh-CN" sz="2000" b="1" dirty="0">
              <a:solidFill>
                <a:srgbClr val="595959"/>
              </a:solidFill>
              <a:latin typeface="微软雅黑" panose="020B0503020204020204" pitchFamily="34" charset="-122"/>
              <a:ea typeface="微软雅黑" panose="020B0503020204020204" pitchFamily="34" charset="-122"/>
              <a:sym typeface="+mn-ea"/>
            </a:endParaRPr>
          </a:p>
        </p:txBody>
      </p:sp>
      <p:sp>
        <p:nvSpPr>
          <p:cNvPr id="24" name="TextBox 23"/>
          <p:cNvSpPr txBox="1"/>
          <p:nvPr/>
        </p:nvSpPr>
        <p:spPr>
          <a:xfrm>
            <a:off x="9280512" y="1412776"/>
            <a:ext cx="2884300" cy="1290678"/>
          </a:xfrm>
          <a:prstGeom prst="rect">
            <a:avLst/>
          </a:prstGeom>
          <a:noFill/>
        </p:spPr>
        <p:txBody>
          <a:bodyPr wrap="square" lIns="89477" tIns="44738" rIns="89477" bIns="44738" rtlCol="0">
            <a:spAutoFit/>
          </a:bodyPr>
          <a:lstStyle/>
          <a:p>
            <a:pPr>
              <a:lnSpc>
                <a:spcPct val="130000"/>
              </a:lnSpc>
            </a:pPr>
            <a:r>
              <a:rPr lang="en-US" altLang="zh-CN" sz="2000" b="1" dirty="0">
                <a:solidFill>
                  <a:srgbClr val="595959"/>
                </a:solidFill>
                <a:latin typeface="微软雅黑" panose="020B0503020204020204" pitchFamily="34" charset="-122"/>
                <a:ea typeface="微软雅黑" panose="020B0503020204020204" pitchFamily="34" charset="-122"/>
              </a:rPr>
              <a:t>Further development of </a:t>
            </a:r>
            <a:endParaRPr lang="en-US" altLang="zh-CN" sz="2000" b="1" dirty="0">
              <a:solidFill>
                <a:srgbClr val="595959"/>
              </a:solidFill>
              <a:latin typeface="微软雅黑" panose="020B0503020204020204" pitchFamily="34" charset="-122"/>
              <a:ea typeface="微软雅黑" panose="020B0503020204020204" pitchFamily="34" charset="-122"/>
            </a:endParaRPr>
          </a:p>
          <a:p>
            <a:pPr>
              <a:lnSpc>
                <a:spcPct val="130000"/>
              </a:lnSpc>
            </a:pPr>
            <a:r>
              <a:rPr lang="en-US" altLang="zh-CN" sz="2000" b="1" dirty="0">
                <a:solidFill>
                  <a:srgbClr val="595959"/>
                </a:solidFill>
                <a:latin typeface="微软雅黑" panose="020B0503020204020204" pitchFamily="34" charset="-122"/>
                <a:ea typeface="微软雅黑" panose="020B0503020204020204" pitchFamily="34" charset="-122"/>
              </a:rPr>
              <a:t>engineering courses</a:t>
            </a:r>
            <a:endParaRPr lang="en-US" altLang="zh-CN" sz="2000" b="1" dirty="0">
              <a:solidFill>
                <a:srgbClr val="595959"/>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347425" y="3114237"/>
            <a:ext cx="3115941" cy="851584"/>
          </a:xfrm>
          <a:prstGeom prst="rect">
            <a:avLst/>
          </a:prstGeom>
          <a:noFill/>
        </p:spPr>
        <p:txBody>
          <a:bodyPr wrap="square" lIns="89477" tIns="44738" rIns="89477" bIns="44738" rtlCol="0">
            <a:spAutoFit/>
          </a:bodyPr>
          <a:lstStyle/>
          <a:p>
            <a:pPr algn="r">
              <a:lnSpc>
                <a:spcPct val="130000"/>
              </a:lnSpc>
            </a:pPr>
            <a:r>
              <a:rPr lang="en-GB" altLang="zh-CN" sz="2000" b="1" dirty="0">
                <a:solidFill>
                  <a:srgbClr val="595959"/>
                </a:solidFill>
                <a:latin typeface="微软雅黑" panose="020B0503020204020204" pitchFamily="34" charset="-122"/>
                <a:ea typeface="微软雅黑" panose="020B0503020204020204" pitchFamily="34" charset="-122"/>
                <a:sym typeface="+mn-ea"/>
              </a:rPr>
              <a:t>Multiplication </a:t>
            </a:r>
            <a:r>
              <a:rPr lang="en-GB" altLang="zh-CN" sz="2000" b="1" dirty="0">
                <a:solidFill>
                  <a:srgbClr val="595959"/>
                </a:solidFill>
                <a:latin typeface="微软雅黑" panose="020B0503020204020204" pitchFamily="34" charset="-122"/>
                <a:ea typeface="微软雅黑" panose="020B0503020204020204" pitchFamily="34" charset="-122"/>
                <a:cs typeface="+mn-ea"/>
                <a:sym typeface="+mn-ea"/>
              </a:rPr>
              <a:t>of medical education</a:t>
            </a:r>
            <a:endParaRPr lang="en-US" altLang="zh-CN" sz="2000" b="1" dirty="0">
              <a:solidFill>
                <a:srgbClr val="595959"/>
              </a:solidFill>
              <a:latin typeface="微软雅黑" panose="020B0503020204020204" pitchFamily="34" charset="-122"/>
              <a:ea typeface="微软雅黑" panose="020B0503020204020204" pitchFamily="34" charset="-122"/>
              <a:cs typeface="+mn-ea"/>
              <a:sym typeface="+mn-lt"/>
            </a:endParaRPr>
          </a:p>
        </p:txBody>
      </p:sp>
      <p:sp>
        <p:nvSpPr>
          <p:cNvPr id="27" name="TextBox 26"/>
          <p:cNvSpPr txBox="1"/>
          <p:nvPr/>
        </p:nvSpPr>
        <p:spPr>
          <a:xfrm>
            <a:off x="9280512" y="4334889"/>
            <a:ext cx="3086973" cy="1651803"/>
          </a:xfrm>
          <a:prstGeom prst="rect">
            <a:avLst/>
          </a:prstGeom>
          <a:noFill/>
        </p:spPr>
        <p:txBody>
          <a:bodyPr wrap="square" lIns="89477" tIns="44738" rIns="89477" bIns="44738" rtlCol="0">
            <a:spAutoFit/>
          </a:bodyPr>
          <a:lstStyle/>
          <a:p>
            <a:pPr>
              <a:lnSpc>
                <a:spcPct val="130000"/>
              </a:lnSpc>
            </a:pPr>
            <a:r>
              <a:rPr lang="en-US" altLang="zh-CN" sz="2000" b="1"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mn-ea"/>
              </a:rPr>
              <a:t>Establishments of </a:t>
            </a:r>
            <a:endParaRPr lang="en-US" altLang="zh-CN" sz="2000" b="1"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pPr>
            <a:r>
              <a:rPr lang="en-US" altLang="zh-CN" sz="2000" b="1"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mn-ea"/>
              </a:rPr>
              <a:t>School of Agriculture</a:t>
            </a:r>
            <a:endParaRPr lang="en-US" altLang="zh-CN" sz="2000" b="1"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pPr>
            <a:r>
              <a:rPr lang="en-US" altLang="zh-CN" sz="2000" b="1"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mn-ea"/>
              </a:rPr>
              <a:t>&amp; School of Arts</a:t>
            </a:r>
            <a:endParaRPr lang="zh-CN" altLang="en-US" sz="2000" b="1"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endParaRPr lang="zh-CN" altLang="en-US" sz="2000" b="1"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8" name="TextBox 27"/>
          <p:cNvSpPr txBox="1"/>
          <p:nvPr/>
        </p:nvSpPr>
        <p:spPr>
          <a:xfrm>
            <a:off x="558859" y="4790745"/>
            <a:ext cx="2603704" cy="851584"/>
          </a:xfrm>
          <a:prstGeom prst="rect">
            <a:avLst/>
          </a:prstGeom>
          <a:noFill/>
        </p:spPr>
        <p:txBody>
          <a:bodyPr wrap="square" lIns="89477" tIns="44738" rIns="89477" bIns="44738" rtlCol="0">
            <a:spAutoFit/>
          </a:bodyPr>
          <a:lstStyle/>
          <a:p>
            <a:pPr algn="r">
              <a:lnSpc>
                <a:spcPct val="130000"/>
              </a:lnSpc>
            </a:pPr>
            <a:r>
              <a:rPr lang="en-GB" altLang="zh-CN" sz="2000" b="1" dirty="0">
                <a:solidFill>
                  <a:srgbClr val="595959"/>
                </a:solidFill>
                <a:latin typeface="微软雅黑" panose="020B0503020204020204" pitchFamily="34" charset="-122"/>
                <a:ea typeface="微软雅黑" panose="020B0503020204020204" pitchFamily="34" charset="-122"/>
                <a:sym typeface="+mn-ea"/>
              </a:rPr>
              <a:t>Increment of </a:t>
            </a:r>
            <a:endParaRPr lang="en-GB" altLang="zh-CN" sz="2000" b="1" dirty="0">
              <a:solidFill>
                <a:srgbClr val="595959"/>
              </a:solidFill>
              <a:latin typeface="微软雅黑" panose="020B0503020204020204" pitchFamily="34" charset="-122"/>
              <a:ea typeface="微软雅黑" panose="020B0503020204020204" pitchFamily="34" charset="-122"/>
              <a:sym typeface="+mn-ea"/>
            </a:endParaRPr>
          </a:p>
          <a:p>
            <a:pPr algn="r">
              <a:lnSpc>
                <a:spcPct val="130000"/>
              </a:lnSpc>
            </a:pPr>
            <a:r>
              <a:rPr lang="en-GB" altLang="zh-CN" sz="2000" b="1" dirty="0">
                <a:solidFill>
                  <a:srgbClr val="595959"/>
                </a:solidFill>
                <a:latin typeface="微软雅黑" panose="020B0503020204020204" pitchFamily="34" charset="-122"/>
                <a:ea typeface="微软雅黑" panose="020B0503020204020204" pitchFamily="34" charset="-122"/>
                <a:cs typeface="+mn-ea"/>
                <a:sym typeface="+mn-ea"/>
              </a:rPr>
              <a:t>science subjects</a:t>
            </a:r>
            <a:endParaRPr lang="en-US" altLang="zh-CN" sz="2000" b="1" dirty="0">
              <a:solidFill>
                <a:srgbClr val="595959"/>
              </a:solidFill>
              <a:latin typeface="微软雅黑" panose="020B0503020204020204" pitchFamily="34" charset="-122"/>
              <a:ea typeface="微软雅黑" panose="020B0503020204020204" pitchFamily="34" charset="-122"/>
              <a:cs typeface="+mn-ea"/>
              <a:sym typeface="+mn-lt"/>
            </a:endParaRPr>
          </a:p>
        </p:txBody>
      </p:sp>
      <p:sp>
        <p:nvSpPr>
          <p:cNvPr id="26" name="文本框 25"/>
          <p:cNvSpPr txBox="1"/>
          <p:nvPr/>
        </p:nvSpPr>
        <p:spPr>
          <a:xfrm>
            <a:off x="5786225" y="3114237"/>
            <a:ext cx="853948" cy="830997"/>
          </a:xfrm>
          <a:prstGeom prst="rect">
            <a:avLst/>
          </a:prstGeom>
          <a:noFill/>
        </p:spPr>
        <p:txBody>
          <a:bodyPr wrap="square" rtlCol="0">
            <a:spAutoFit/>
          </a:bodyPr>
          <a:lstStyle/>
          <a:p>
            <a:r>
              <a:rPr lang="zh-CN" altLang="en-US" sz="2400" b="1" dirty="0">
                <a:solidFill>
                  <a:schemeClr val="tx2"/>
                </a:solidFill>
                <a:latin typeface="微软雅黑" panose="020B0503020204020204" pitchFamily="34" charset="-122"/>
                <a:ea typeface="微软雅黑" panose="020B0503020204020204" pitchFamily="34" charset="-122"/>
              </a:rPr>
              <a:t>学科齐全</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grpSp>
        <p:nvGrpSpPr>
          <p:cNvPr id="29" name="组合 28"/>
          <p:cNvGrpSpPr/>
          <p:nvPr/>
        </p:nvGrpSpPr>
        <p:grpSpPr>
          <a:xfrm>
            <a:off x="4081363" y="575255"/>
            <a:ext cx="4248472" cy="999398"/>
            <a:chOff x="4153371" y="490805"/>
            <a:chExt cx="4248472" cy="999398"/>
          </a:xfrm>
        </p:grpSpPr>
        <p:cxnSp>
          <p:nvCxnSpPr>
            <p:cNvPr id="30" name="直接连接符 29"/>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5275473" y="490805"/>
              <a:ext cx="1725152" cy="461665"/>
            </a:xfrm>
            <a:prstGeom prst="rect">
              <a:avLst/>
            </a:prstGeom>
            <a:noFill/>
          </p:spPr>
          <p:txBody>
            <a:bodyPr wrap="none" rtlCol="0">
              <a:spAutoFit/>
            </a:bodyPr>
            <a:lstStyle/>
            <a:p>
              <a:r>
                <a:rPr lang="en-US" altLang="zh-CN" sz="2400" b="1" dirty="0">
                  <a:solidFill>
                    <a:schemeClr val="tx2"/>
                  </a:solidFill>
                  <a:latin typeface="微软雅黑" panose="020B0503020204020204" pitchFamily="34" charset="-122"/>
                  <a:ea typeface="微软雅黑" panose="020B0503020204020204" pitchFamily="34" charset="-122"/>
                </a:rPr>
                <a:t>SUBJECTS</a:t>
              </a:r>
              <a:endParaRPr lang="en-US" altLang="zh-CN" sz="2400" b="1" dirty="0">
                <a:solidFill>
                  <a:schemeClr val="tx2"/>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5367366" y="968233"/>
              <a:ext cx="1605280" cy="521970"/>
            </a:xfrm>
            <a:prstGeom prst="rect">
              <a:avLst/>
            </a:prstGeom>
            <a:noFill/>
          </p:spPr>
          <p:txBody>
            <a:bodyPr wrap="none" rtlCol="0">
              <a:spAutoFit/>
            </a:bodyPr>
            <a:lstStyle/>
            <a:p>
              <a:r>
                <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rPr>
                <a:t>学科优势</a:t>
              </a:r>
              <a:endPar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37" name="TextBox 27"/>
          <p:cNvSpPr txBox="1"/>
          <p:nvPr/>
        </p:nvSpPr>
        <p:spPr>
          <a:xfrm>
            <a:off x="3639512" y="5727080"/>
            <a:ext cx="5061641" cy="594590"/>
          </a:xfrm>
          <a:prstGeom prst="rect">
            <a:avLst/>
          </a:prstGeom>
          <a:noFill/>
        </p:spPr>
        <p:txBody>
          <a:bodyPr wrap="square" lIns="89477" tIns="44738" rIns="89477" bIns="44738" rtlCol="0">
            <a:spAutoFit/>
          </a:bodyPr>
          <a:lstStyle/>
          <a:p>
            <a:pPr algn="ctr">
              <a:lnSpc>
                <a:spcPct val="130000"/>
              </a:lnSpc>
            </a:pPr>
            <a:r>
              <a:rPr lang="en-GB" altLang="zh-CN" sz="2800" b="1" dirty="0">
                <a:solidFill>
                  <a:srgbClr val="014723"/>
                </a:solidFill>
                <a:latin typeface="Times New Roman" panose="02020603050405020304" pitchFamily="18" charset="0"/>
                <a:ea typeface="微软雅黑" panose="020B0503020204020204" pitchFamily="34" charset="-122"/>
                <a:cs typeface="Times New Roman" panose="02020603050405020304" pitchFamily="18" charset="0"/>
                <a:sym typeface="+mn-ea"/>
              </a:rPr>
              <a:t>Comprehensive Disciplines</a:t>
            </a:r>
            <a:endParaRPr lang="en-US" altLang="zh-CN" sz="2800" b="1" dirty="0">
              <a:solidFill>
                <a:srgbClr val="014723"/>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1" name="矩形 30"/>
          <p:cNvSpPr/>
          <p:nvPr/>
        </p:nvSpPr>
        <p:spPr>
          <a:xfrm>
            <a:off x="360365" y="6365117"/>
            <a:ext cx="6894260" cy="369332"/>
          </a:xfrm>
          <a:prstGeom prst="rect">
            <a:avLst/>
          </a:prstGeom>
        </p:spPr>
        <p:txBody>
          <a:bodyPr wrap="none">
            <a:spAutoFit/>
          </a:bodyPr>
          <a:lstStyle/>
          <a:p>
            <a:r>
              <a:rPr lang="zh-CN" altLang="en-US" b="1" dirty="0">
                <a:latin typeface="Arial" panose="020B0604020202020204" pitchFamily="34" charset="0"/>
                <a:cs typeface="Arial" panose="020B0604020202020204" pitchFamily="34" charset="0"/>
              </a:rPr>
              <a:t>院系及专业介绍https://www.sysu.edu.cn/cn/jgsz/yx                   </a:t>
            </a:r>
            <a:endParaRPr lang="zh-CN" altLang="en-US"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20132"/>
    </mc:Choice>
    <mc:Fallback>
      <p:transition advTm="2013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placingpictureplaceholder"/>
          <p:cNvPicPr>
            <a:picLocks noChangeAspect="1"/>
          </p:cNvPicPr>
          <p:nvPr>
            <p:custDataLst>
              <p:tags r:id="rId1"/>
            </p:custDataLst>
          </p:nvPr>
        </p:nvPicPr>
        <p:blipFill>
          <a:blip r:embed="rId2"/>
          <a:srcRect/>
          <a:stretch>
            <a:fillRect/>
          </a:stretch>
        </p:blipFill>
        <p:spPr>
          <a:xfrm>
            <a:off x="336947" y="1844824"/>
            <a:ext cx="2790832" cy="1851450"/>
          </a:xfrm>
          <a:prstGeom prst="rect">
            <a:avLst/>
          </a:prstGeom>
        </p:spPr>
      </p:pic>
      <p:pic>
        <p:nvPicPr>
          <p:cNvPr id="6" name="图片 5" descr="placingpictureplaceholder"/>
          <p:cNvPicPr>
            <a:picLocks noChangeAspect="1"/>
          </p:cNvPicPr>
          <p:nvPr>
            <p:custDataLst>
              <p:tags r:id="rId3"/>
            </p:custDataLst>
          </p:nvPr>
        </p:nvPicPr>
        <p:blipFill>
          <a:blip r:embed="rId4"/>
          <a:srcRect/>
          <a:stretch>
            <a:fillRect/>
          </a:stretch>
        </p:blipFill>
        <p:spPr>
          <a:xfrm>
            <a:off x="3145259" y="1837978"/>
            <a:ext cx="1670999" cy="1851450"/>
          </a:xfrm>
          <a:prstGeom prst="rect">
            <a:avLst/>
          </a:prstGeom>
        </p:spPr>
      </p:pic>
      <p:pic>
        <p:nvPicPr>
          <p:cNvPr id="8" name="图片 7" descr="placingpictureplaceholder"/>
          <p:cNvPicPr>
            <a:picLocks noChangeAspect="1"/>
          </p:cNvPicPr>
          <p:nvPr>
            <p:custDataLst>
              <p:tags r:id="rId5"/>
            </p:custDataLst>
          </p:nvPr>
        </p:nvPicPr>
        <p:blipFill>
          <a:blip r:embed="rId6"/>
          <a:srcRect/>
          <a:stretch>
            <a:fillRect/>
          </a:stretch>
        </p:blipFill>
        <p:spPr>
          <a:xfrm>
            <a:off x="4884188" y="1844824"/>
            <a:ext cx="2581551" cy="1851450"/>
          </a:xfrm>
          <a:prstGeom prst="rect">
            <a:avLst/>
          </a:prstGeom>
        </p:spPr>
      </p:pic>
      <p:pic>
        <p:nvPicPr>
          <p:cNvPr id="9" name="图片 8" descr="placingpictureplaceholder"/>
          <p:cNvPicPr>
            <a:picLocks noChangeAspect="1"/>
          </p:cNvPicPr>
          <p:nvPr>
            <p:custDataLst>
              <p:tags r:id="rId7"/>
            </p:custDataLst>
          </p:nvPr>
        </p:nvPicPr>
        <p:blipFill>
          <a:blip r:embed="rId8"/>
          <a:srcRect/>
          <a:stretch>
            <a:fillRect/>
          </a:stretch>
        </p:blipFill>
        <p:spPr>
          <a:xfrm>
            <a:off x="336947" y="3791524"/>
            <a:ext cx="3493941" cy="2588306"/>
          </a:xfrm>
          <a:prstGeom prst="rect">
            <a:avLst/>
          </a:prstGeom>
        </p:spPr>
      </p:pic>
      <p:sp>
        <p:nvSpPr>
          <p:cNvPr id="17" name="文本框 16"/>
          <p:cNvSpPr txBox="1"/>
          <p:nvPr/>
        </p:nvSpPr>
        <p:spPr>
          <a:xfrm>
            <a:off x="7432971" y="1542887"/>
            <a:ext cx="4903826" cy="4832092"/>
          </a:xfrm>
          <a:prstGeom prst="rect">
            <a:avLst/>
          </a:prstGeom>
          <a:noFill/>
        </p:spPr>
        <p:txBody>
          <a:bodyPr wrap="square" rtlCol="0" anchor="t">
            <a:spAutoFit/>
          </a:bodyPr>
          <a:lstStyle/>
          <a:p>
            <a:pPr fontAlgn="auto">
              <a:lnSpc>
                <a:spcPct val="150000"/>
              </a:lnSpc>
            </a:pPr>
            <a:r>
              <a:rPr lang="en-US" altLang="zh-CN" b="1" dirty="0">
                <a:solidFill>
                  <a:schemeClr val="accent5"/>
                </a:solidFill>
                <a:latin typeface="Times New Roman" panose="02020603050405020304" pitchFamily="18" charset="0"/>
                <a:ea typeface="微软雅黑" panose="020B0503020204020204" pitchFamily="34" charset="-122"/>
                <a:cs typeface="Times New Roman" panose="02020603050405020304" pitchFamily="18" charset="0"/>
              </a:rPr>
              <a:t>Promising results in discipline competitions</a:t>
            </a:r>
            <a:endParaRPr lang="en-US" altLang="zh-CN" b="1" dirty="0">
              <a:solidFill>
                <a:schemeClr val="accent5"/>
              </a:solidFill>
              <a:latin typeface="Times New Roman" panose="02020603050405020304" pitchFamily="18" charset="0"/>
              <a:ea typeface="微软雅黑" panose="020B0503020204020204" pitchFamily="34" charset="-122"/>
              <a:cs typeface="Times New Roman" panose="02020603050405020304" pitchFamily="18" charset="0"/>
            </a:endParaRPr>
          </a:p>
          <a:p>
            <a:pPr fontAlgn="auto">
              <a:lnSpc>
                <a:spcPct val="150000"/>
              </a:lnSpc>
            </a:pPr>
            <a:r>
              <a:rPr lang="zh-CN" altLang="en-US" b="1" dirty="0">
                <a:solidFill>
                  <a:schemeClr val="accent5"/>
                </a:solidFill>
                <a:latin typeface="楷体" panose="02010609060101010101" pitchFamily="49" charset="-122"/>
                <a:ea typeface="楷体" panose="02010609060101010101" pitchFamily="49" charset="-122"/>
              </a:rPr>
              <a:t>学科竞赛硕果累累</a:t>
            </a:r>
            <a:endParaRPr lang="en-US" altLang="zh-CN" b="1" dirty="0">
              <a:solidFill>
                <a:schemeClr val="accent5"/>
              </a:solidFill>
              <a:latin typeface="楷体" panose="02010609060101010101" pitchFamily="49" charset="-122"/>
              <a:ea typeface="楷体" panose="02010609060101010101" pitchFamily="49" charset="-122"/>
            </a:endParaRPr>
          </a:p>
          <a:p>
            <a:pPr fontAlgn="auto">
              <a:lnSpc>
                <a:spcPct val="150000"/>
              </a:lnSpc>
              <a:spcBef>
                <a:spcPts val="1200"/>
              </a:spcBef>
            </a:pPr>
            <a:r>
              <a:rPr lang="en-US" altLang="zh-CN" b="1" i="0" dirty="0">
                <a:solidFill>
                  <a:srgbClr val="333333"/>
                </a:solidFill>
                <a:effectLst/>
                <a:latin typeface="Times New Roman" panose="02020603050405020304" pitchFamily="18" charset="0"/>
                <a:cs typeface="Times New Roman" panose="02020603050405020304" pitchFamily="18" charset="0"/>
              </a:rPr>
              <a:t>SYSU students performed </a:t>
            </a:r>
            <a:r>
              <a:rPr lang="en-US" altLang="zh-CN" b="1" i="0" dirty="0">
                <a:solidFill>
                  <a:srgbClr val="4E4E4E"/>
                </a:solidFill>
                <a:effectLst/>
                <a:latin typeface="Times New Roman" panose="02020603050405020304" pitchFamily="18" charset="0"/>
                <a:cs typeface="Times New Roman" panose="02020603050405020304" pitchFamily="18" charset="0"/>
              </a:rPr>
              <a:t>impressively</a:t>
            </a:r>
            <a:r>
              <a:rPr lang="en-US" altLang="zh-CN" b="1" i="0" dirty="0">
                <a:solidFill>
                  <a:srgbClr val="333333"/>
                </a:solidFill>
                <a:effectLst/>
                <a:latin typeface="Times New Roman" panose="02020603050405020304" pitchFamily="18" charset="0"/>
                <a:cs typeface="Times New Roman" panose="02020603050405020304" pitchFamily="18" charset="0"/>
              </a:rPr>
              <a:t> in some globally influential academic competitions such as ASC Student Supercomputer Challenge, Mathematical Contest In Modeling, International Genetically Engineered Machine competition etc. </a:t>
            </a:r>
            <a:endParaRPr lang="en-US" altLang="zh-CN" b="1" dirty="0">
              <a:solidFill>
                <a:schemeClr val="accent6"/>
              </a:solidFill>
              <a:latin typeface="Times New Roman" panose="02020603050405020304" pitchFamily="18" charset="0"/>
              <a:ea typeface="微软雅黑" panose="020B0503020204020204" pitchFamily="34" charset="-122"/>
              <a:cs typeface="Times New Roman" panose="02020603050405020304" pitchFamily="18" charset="0"/>
            </a:endParaRPr>
          </a:p>
          <a:p>
            <a:pPr fontAlgn="auto">
              <a:lnSpc>
                <a:spcPct val="150000"/>
              </a:lnSpc>
              <a:spcBef>
                <a:spcPts val="1200"/>
              </a:spcBef>
            </a:pPr>
            <a:r>
              <a:rPr lang="zh-CN" altLang="en-US" sz="1600" b="1" dirty="0">
                <a:solidFill>
                  <a:schemeClr val="accent6"/>
                </a:solidFill>
                <a:latin typeface="楷体" panose="02010609060101010101" pitchFamily="49" charset="-122"/>
                <a:ea typeface="楷体" panose="02010609060101010101" pitchFamily="49" charset="-122"/>
              </a:rPr>
              <a:t>世界大学生超级计算机竞赛、美国大学生数学建模竞赛、国际基因工程机器设计大赛</a:t>
            </a:r>
            <a:r>
              <a:rPr lang="zh-CN" altLang="en-US" sz="1600" b="1" dirty="0">
                <a:solidFill>
                  <a:srgbClr val="595959"/>
                </a:solidFill>
                <a:latin typeface="楷体" panose="02010609060101010101" pitchFamily="49" charset="-122"/>
                <a:ea typeface="楷体" panose="02010609060101010101" pitchFamily="49" charset="-122"/>
              </a:rPr>
              <a:t>等国际影响力较大的学术竞技中表现突出。</a:t>
            </a:r>
            <a:endParaRPr lang="zh-CN" altLang="en-US" sz="1600" b="1" dirty="0">
              <a:solidFill>
                <a:srgbClr val="595959"/>
              </a:solidFill>
              <a:latin typeface="楷体" panose="02010609060101010101" pitchFamily="49" charset="-122"/>
              <a:ea typeface="楷体" panose="02010609060101010101" pitchFamily="49" charset="-122"/>
            </a:endParaRPr>
          </a:p>
        </p:txBody>
      </p:sp>
      <p:grpSp>
        <p:nvGrpSpPr>
          <p:cNvPr id="12" name="组合 11"/>
          <p:cNvGrpSpPr/>
          <p:nvPr/>
        </p:nvGrpSpPr>
        <p:grpSpPr>
          <a:xfrm>
            <a:off x="4081363" y="594828"/>
            <a:ext cx="4248472" cy="908070"/>
            <a:chOff x="4153371" y="510378"/>
            <a:chExt cx="4248472" cy="908070"/>
          </a:xfrm>
        </p:grpSpPr>
        <p:cxnSp>
          <p:nvCxnSpPr>
            <p:cNvPr id="13" name="直接连接符 12"/>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5546670" y="510378"/>
              <a:ext cx="1245855" cy="461665"/>
            </a:xfrm>
            <a:prstGeom prst="rect">
              <a:avLst/>
            </a:prstGeom>
            <a:noFill/>
          </p:spPr>
          <p:txBody>
            <a:bodyPr wrap="none" rtlCol="0">
              <a:spAutoFit/>
            </a:bodyPr>
            <a:lstStyle/>
            <a:p>
              <a:pPr algn="ctr"/>
              <a:r>
                <a:rPr lang="en-US" altLang="zh-CN" sz="2400" b="1" dirty="0">
                  <a:solidFill>
                    <a:schemeClr val="tx2"/>
                  </a:solidFill>
                  <a:latin typeface="微软雅黑" panose="020B0503020204020204" pitchFamily="34" charset="-122"/>
                  <a:ea typeface="微软雅黑" panose="020B0503020204020204" pitchFamily="34" charset="-122"/>
                </a:rPr>
                <a:t>STUDY</a:t>
              </a:r>
              <a:endParaRPr lang="en-US" altLang="zh-CN" sz="2400" b="1" dirty="0">
                <a:solidFill>
                  <a:schemeClr val="tx2"/>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5366731" y="896478"/>
              <a:ext cx="1605280" cy="521970"/>
            </a:xfrm>
            <a:prstGeom prst="rect">
              <a:avLst/>
            </a:prstGeom>
            <a:noFill/>
          </p:spPr>
          <p:txBody>
            <a:bodyPr wrap="none" rtlCol="0">
              <a:spAutoFit/>
            </a:bodyPr>
            <a:lstStyle/>
            <a:p>
              <a:r>
                <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rPr>
                <a:t>学习优势</a:t>
              </a:r>
              <a:endPar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endParaRPr>
            </a:p>
          </p:txBody>
        </p:sp>
      </p:grpSp>
      <p:pic>
        <p:nvPicPr>
          <p:cNvPr id="16" name="图片 15" descr="mmexport1543245838842"/>
          <p:cNvPicPr>
            <a:picLocks noChangeAspect="1"/>
          </p:cNvPicPr>
          <p:nvPr/>
        </p:nvPicPr>
        <p:blipFill rotWithShape="1">
          <a:blip r:embed="rId9"/>
          <a:srcRect l="6349" t="6064" r="19247"/>
          <a:stretch>
            <a:fillRect/>
          </a:stretch>
        </p:blipFill>
        <p:spPr>
          <a:xfrm>
            <a:off x="3694968" y="3791524"/>
            <a:ext cx="3770771" cy="2583455"/>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p14:dur="0" advTm="51186"/>
    </mc:Choice>
    <mc:Fallback>
      <p:transition advTm="5118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stretch>
            <a:fillRect/>
          </a:stretch>
        </p:blipFill>
        <p:spPr>
          <a:xfrm>
            <a:off x="0" y="548681"/>
            <a:ext cx="12180490" cy="6294430"/>
          </a:xfrm>
          <a:prstGeom prst="rect">
            <a:avLst/>
          </a:prstGeom>
        </p:spPr>
      </p:pic>
      <p:sp>
        <p:nvSpPr>
          <p:cNvPr id="2" name="文本框 1"/>
          <p:cNvSpPr txBox="1"/>
          <p:nvPr/>
        </p:nvSpPr>
        <p:spPr>
          <a:xfrm>
            <a:off x="5233757" y="880321"/>
            <a:ext cx="5285426" cy="706755"/>
          </a:xfrm>
          <a:prstGeom prst="rect">
            <a:avLst/>
          </a:prstGeom>
          <a:noFill/>
        </p:spPr>
        <p:txBody>
          <a:bodyPr wrap="square" rtlCol="0">
            <a:spAutoFit/>
          </a:bodyPr>
          <a:lstStyle/>
          <a:p>
            <a:r>
              <a:rPr kumimoji="1" lang="zh-CN" altLang="en-US" sz="4000" b="1" dirty="0">
                <a:solidFill>
                  <a:srgbClr val="014723"/>
                </a:solidFill>
                <a:latin typeface="Microsoft YaHei Heavy" panose="020B0402040204020203" pitchFamily="34" charset="-122"/>
                <a:ea typeface="Microsoft YaHei Heavy" panose="020B0402040204020203" pitchFamily="34" charset="-122"/>
              </a:rPr>
              <a:t>学在中大  追求卓越</a:t>
            </a:r>
            <a:endParaRPr kumimoji="1" lang="zh-CN" altLang="en-US" sz="4000" b="1" dirty="0">
              <a:solidFill>
                <a:srgbClr val="014723"/>
              </a:solidFill>
              <a:latin typeface="Microsoft YaHei Heavy" panose="020B0402040204020203" pitchFamily="34" charset="-122"/>
              <a:ea typeface="Microsoft YaHei Heavy" panose="020B0402040204020203" pitchFamily="34" charset="-122"/>
            </a:endParaRPr>
          </a:p>
        </p:txBody>
      </p:sp>
      <p:cxnSp>
        <p:nvCxnSpPr>
          <p:cNvPr id="3" name="直线连接符 13"/>
          <p:cNvCxnSpPr/>
          <p:nvPr/>
        </p:nvCxnSpPr>
        <p:spPr>
          <a:xfrm flipV="1">
            <a:off x="549977" y="3049170"/>
            <a:ext cx="3797335" cy="380592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矩形: 圆角 3"/>
          <p:cNvSpPr/>
          <p:nvPr/>
        </p:nvSpPr>
        <p:spPr>
          <a:xfrm rot="2700000">
            <a:off x="4186625" y="2858202"/>
            <a:ext cx="381935" cy="381935"/>
          </a:xfrm>
          <a:prstGeom prst="roundRect">
            <a:avLst/>
          </a:prstGeom>
          <a:gradFill>
            <a:gsLst>
              <a:gs pos="0">
                <a:schemeClr val="accent6">
                  <a:lumMod val="50000"/>
                </a:schemeClr>
              </a:gs>
              <a:gs pos="100000">
                <a:schemeClr val="accent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rot="2700000">
            <a:off x="3237909" y="3786775"/>
            <a:ext cx="381935" cy="381935"/>
          </a:xfrm>
          <a:prstGeom prst="roundRect">
            <a:avLst/>
          </a:prstGeom>
          <a:gradFill>
            <a:gsLst>
              <a:gs pos="0">
                <a:schemeClr val="accent6">
                  <a:lumMod val="50000"/>
                </a:schemeClr>
              </a:gs>
              <a:gs pos="100000">
                <a:schemeClr val="accent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rot="2700000">
            <a:off x="2232676" y="4773843"/>
            <a:ext cx="381935" cy="381935"/>
          </a:xfrm>
          <a:prstGeom prst="roundRect">
            <a:avLst/>
          </a:prstGeom>
          <a:gradFill>
            <a:gsLst>
              <a:gs pos="0">
                <a:schemeClr val="accent6">
                  <a:lumMod val="50000"/>
                </a:schemeClr>
              </a:gs>
              <a:gs pos="100000">
                <a:schemeClr val="accent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802930" y="2849113"/>
            <a:ext cx="4245499" cy="400110"/>
          </a:xfrm>
          <a:prstGeom prst="rect">
            <a:avLst/>
          </a:prstGeom>
          <a:noFill/>
        </p:spPr>
        <p:txBody>
          <a:bodyPr wrap="square" rtlCol="0">
            <a:spAutoFit/>
          </a:bodyPr>
          <a:lstStyle/>
          <a:p>
            <a:r>
              <a:rPr kumimoji="1" lang="zh-CN" altLang="en-US" sz="2000" dirty="0">
                <a:latin typeface="微软雅黑" panose="020B0503020204020204" pitchFamily="34" charset="-122"/>
                <a:ea typeface="微软雅黑" panose="020B0503020204020204" pitchFamily="34" charset="-122"/>
              </a:rPr>
              <a:t>教授百分百进本科课堂</a:t>
            </a:r>
            <a:endParaRPr kumimoji="1" lang="zh-CN" altLang="en-US" sz="20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3789670" y="3766016"/>
            <a:ext cx="5174384" cy="400110"/>
          </a:xfrm>
          <a:prstGeom prst="rect">
            <a:avLst/>
          </a:prstGeom>
          <a:noFill/>
        </p:spPr>
        <p:txBody>
          <a:bodyPr wrap="square" rtlCol="0">
            <a:spAutoFit/>
          </a:bodyPr>
          <a:lstStyle/>
          <a:p>
            <a:r>
              <a:rPr kumimoji="1" lang="zh-CN" altLang="en-US" sz="2000" dirty="0">
                <a:latin typeface="微软雅黑" panose="020B0503020204020204" pitchFamily="34" charset="-122"/>
                <a:ea typeface="微软雅黑" panose="020B0503020204020204" pitchFamily="34" charset="-122"/>
              </a:rPr>
              <a:t>国之重器、科研基地面向本科生开放</a:t>
            </a:r>
            <a:endParaRPr kumimoji="1" lang="zh-CN" altLang="en-US" sz="2000" dirty="0">
              <a:latin typeface="微软雅黑" panose="020B0503020204020204" pitchFamily="34" charset="-122"/>
              <a:ea typeface="微软雅黑" panose="020B0503020204020204" pitchFamily="34" charset="-122"/>
            </a:endParaRPr>
          </a:p>
        </p:txBody>
      </p:sp>
      <p:sp>
        <p:nvSpPr>
          <p:cNvPr id="9" name="文本框 8"/>
          <p:cNvSpPr txBox="1"/>
          <p:nvPr/>
        </p:nvSpPr>
        <p:spPr>
          <a:xfrm>
            <a:off x="2789220" y="4776027"/>
            <a:ext cx="5865997" cy="400110"/>
          </a:xfrm>
          <a:prstGeom prst="rect">
            <a:avLst/>
          </a:prstGeom>
          <a:noFill/>
        </p:spPr>
        <p:txBody>
          <a:bodyPr wrap="square" rtlCol="0">
            <a:spAutoFit/>
          </a:bodyPr>
          <a:lstStyle/>
          <a:p>
            <a:r>
              <a:rPr kumimoji="1" lang="zh-CN" altLang="en-US" sz="2000" dirty="0">
                <a:latin typeface="微软雅黑" panose="020B0503020204020204" pitchFamily="34" charset="-122"/>
                <a:ea typeface="微软雅黑" panose="020B0503020204020204" pitchFamily="34" charset="-122"/>
              </a:rPr>
              <a:t>学生“早进课题、早进实验室、早进科研团队”</a:t>
            </a:r>
            <a:endParaRPr kumimoji="1" lang="zh-CN" altLang="en-US" sz="2000" dirty="0">
              <a:latin typeface="微软雅黑" panose="020B0503020204020204" pitchFamily="34" charset="-122"/>
              <a:ea typeface="微软雅黑" panose="020B0503020204020204" pitchFamily="34" charset="-122"/>
            </a:endParaRPr>
          </a:p>
        </p:txBody>
      </p:sp>
      <p:sp>
        <p:nvSpPr>
          <p:cNvPr id="10" name="椭圆 9"/>
          <p:cNvSpPr/>
          <p:nvPr/>
        </p:nvSpPr>
        <p:spPr>
          <a:xfrm flipV="1">
            <a:off x="9933331" y="4801933"/>
            <a:ext cx="137436" cy="137436"/>
          </a:xfrm>
          <a:prstGeom prst="ellipse">
            <a:avLst/>
          </a:prstGeom>
          <a:gradFill>
            <a:gsLst>
              <a:gs pos="0">
                <a:schemeClr val="accent6">
                  <a:lumMod val="50000"/>
                </a:schemeClr>
              </a:gs>
              <a:gs pos="99000">
                <a:schemeClr val="accent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p:cNvSpPr/>
          <p:nvPr/>
        </p:nvSpPr>
        <p:spPr>
          <a:xfrm flipV="1">
            <a:off x="10579373" y="4159093"/>
            <a:ext cx="137436" cy="137436"/>
          </a:xfrm>
          <a:prstGeom prst="ellipse">
            <a:avLst/>
          </a:prstGeom>
          <a:gradFill>
            <a:gsLst>
              <a:gs pos="0">
                <a:schemeClr val="accent6">
                  <a:lumMod val="50000"/>
                </a:schemeClr>
              </a:gs>
              <a:gs pos="99000">
                <a:schemeClr val="accent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p:cNvSpPr/>
          <p:nvPr/>
        </p:nvSpPr>
        <p:spPr>
          <a:xfrm flipV="1">
            <a:off x="11188526" y="3525253"/>
            <a:ext cx="137436" cy="137436"/>
          </a:xfrm>
          <a:prstGeom prst="ellipse">
            <a:avLst/>
          </a:prstGeom>
          <a:gradFill>
            <a:gsLst>
              <a:gs pos="0">
                <a:schemeClr val="accent6">
                  <a:lumMod val="50000"/>
                </a:schemeClr>
              </a:gs>
              <a:gs pos="99000">
                <a:schemeClr val="accent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8333609" y="4701374"/>
            <a:ext cx="1634081" cy="338554"/>
          </a:xfrm>
          <a:prstGeom prst="rect">
            <a:avLst/>
          </a:prstGeom>
          <a:noFill/>
        </p:spPr>
        <p:txBody>
          <a:bodyPr wrap="square" rtlCol="0">
            <a:spAutoFit/>
          </a:bodyPr>
          <a:lstStyle/>
          <a:p>
            <a:r>
              <a:rPr kumimoji="1" lang="zh-CN" altLang="en-US" sz="1600" b="1" dirty="0">
                <a:solidFill>
                  <a:srgbClr val="014723"/>
                </a:solidFill>
                <a:latin typeface="微软雅黑" panose="020B0503020204020204" pitchFamily="34" charset="-122"/>
                <a:ea typeface="微软雅黑" panose="020B0503020204020204" pitchFamily="34" charset="-122"/>
              </a:rPr>
              <a:t>本科</a:t>
            </a:r>
            <a:r>
              <a:rPr kumimoji="1" lang="en-US" altLang="zh-CN" sz="1600" b="1" dirty="0">
                <a:latin typeface="微软雅黑" panose="020B0503020204020204" pitchFamily="34" charset="-122"/>
                <a:ea typeface="微软雅黑" panose="020B0503020204020204" pitchFamily="34" charset="-122"/>
              </a:rPr>
              <a:t>  </a:t>
            </a:r>
            <a:r>
              <a:rPr kumimoji="1" lang="zh-CN" altLang="en-US" sz="1600" dirty="0">
                <a:latin typeface="微软雅黑" panose="020B0503020204020204" pitchFamily="34" charset="-122"/>
                <a:ea typeface="微软雅黑" panose="020B0503020204020204" pitchFamily="34" charset="-122"/>
              </a:rPr>
              <a:t>扎好马步</a:t>
            </a:r>
            <a:endParaRPr kumimoji="1" lang="zh-CN" altLang="en-US" sz="16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8761227" y="4065985"/>
            <a:ext cx="1895238" cy="338554"/>
          </a:xfrm>
          <a:prstGeom prst="rect">
            <a:avLst/>
          </a:prstGeom>
          <a:noFill/>
        </p:spPr>
        <p:txBody>
          <a:bodyPr wrap="square" rtlCol="0">
            <a:spAutoFit/>
          </a:bodyPr>
          <a:lstStyle/>
          <a:p>
            <a:r>
              <a:rPr kumimoji="1" lang="zh-CN" altLang="en-US" sz="1600" b="1" dirty="0">
                <a:solidFill>
                  <a:srgbClr val="014723"/>
                </a:solidFill>
                <a:latin typeface="微软雅黑" panose="020B0503020204020204" pitchFamily="34" charset="-122"/>
                <a:ea typeface="微软雅黑" panose="020B0503020204020204" pitchFamily="34" charset="-122"/>
              </a:rPr>
              <a:t>硕士生 </a:t>
            </a:r>
            <a:r>
              <a:rPr kumimoji="1" lang="zh-CN" altLang="en-US" sz="1600" b="1" dirty="0">
                <a:latin typeface="微软雅黑" panose="020B0503020204020204" pitchFamily="34" charset="-122"/>
                <a:ea typeface="微软雅黑" panose="020B0503020204020204" pitchFamily="34" charset="-122"/>
              </a:rPr>
              <a:t> </a:t>
            </a:r>
            <a:r>
              <a:rPr kumimoji="1" lang="zh-CN" altLang="en-US" sz="1600" dirty="0">
                <a:latin typeface="微软雅黑" panose="020B0503020204020204" pitchFamily="34" charset="-122"/>
                <a:ea typeface="微软雅黑" panose="020B0503020204020204" pitchFamily="34" charset="-122"/>
              </a:rPr>
              <a:t>登堂入室</a:t>
            </a:r>
            <a:endParaRPr kumimoji="1" lang="zh-CN" altLang="en-US" sz="160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9554509" y="3439501"/>
            <a:ext cx="1686409" cy="338554"/>
          </a:xfrm>
          <a:prstGeom prst="rect">
            <a:avLst/>
          </a:prstGeom>
          <a:noFill/>
        </p:spPr>
        <p:txBody>
          <a:bodyPr wrap="square" rtlCol="0">
            <a:spAutoFit/>
          </a:bodyPr>
          <a:lstStyle/>
          <a:p>
            <a:r>
              <a:rPr kumimoji="1" lang="zh-CN" altLang="en-US" sz="1600" b="1" dirty="0">
                <a:solidFill>
                  <a:srgbClr val="014723"/>
                </a:solidFill>
                <a:latin typeface="微软雅黑" panose="020B0503020204020204" pitchFamily="34" charset="-122"/>
                <a:ea typeface="微软雅黑" panose="020B0503020204020204" pitchFamily="34" charset="-122"/>
              </a:rPr>
              <a:t>博士  </a:t>
            </a:r>
            <a:r>
              <a:rPr kumimoji="1" lang="zh-CN" altLang="en-US" sz="1600" dirty="0">
                <a:latin typeface="微软雅黑" panose="020B0503020204020204" pitchFamily="34" charset="-122"/>
                <a:ea typeface="微软雅黑" panose="020B0503020204020204" pitchFamily="34" charset="-122"/>
              </a:rPr>
              <a:t>一席之地</a:t>
            </a:r>
            <a:endParaRPr kumimoji="1" lang="zh-CN" altLang="en-US" sz="1600" dirty="0">
              <a:latin typeface="微软雅黑" panose="020B0503020204020204" pitchFamily="34" charset="-122"/>
              <a:ea typeface="微软雅黑" panose="020B0503020204020204" pitchFamily="34" charset="-122"/>
            </a:endParaRPr>
          </a:p>
        </p:txBody>
      </p:sp>
      <p:sp>
        <p:nvSpPr>
          <p:cNvPr id="16" name="矩形: 圆角 9"/>
          <p:cNvSpPr/>
          <p:nvPr/>
        </p:nvSpPr>
        <p:spPr>
          <a:xfrm>
            <a:off x="9428154" y="5434147"/>
            <a:ext cx="2763846" cy="1370149"/>
          </a:xfrm>
          <a:prstGeom prst="roundRect">
            <a:avLst/>
          </a:prstGeom>
          <a:gradFill>
            <a:gsLst>
              <a:gs pos="0">
                <a:schemeClr val="accent6">
                  <a:lumMod val="50000"/>
                </a:schemeClr>
              </a:gs>
              <a:gs pos="100000">
                <a:schemeClr val="accent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9"/>
          <p:cNvSpPr/>
          <p:nvPr/>
        </p:nvSpPr>
        <p:spPr>
          <a:xfrm>
            <a:off x="10150578" y="4792617"/>
            <a:ext cx="2041422" cy="1046955"/>
          </a:xfrm>
          <a:prstGeom prst="roundRect">
            <a:avLst/>
          </a:prstGeom>
          <a:gradFill>
            <a:gsLst>
              <a:gs pos="0">
                <a:schemeClr val="accent6">
                  <a:lumMod val="50000"/>
                </a:schemeClr>
              </a:gs>
              <a:gs pos="100000">
                <a:schemeClr val="accent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9"/>
          <p:cNvSpPr/>
          <p:nvPr/>
        </p:nvSpPr>
        <p:spPr>
          <a:xfrm>
            <a:off x="10778390" y="4151085"/>
            <a:ext cx="1413610" cy="1046955"/>
          </a:xfrm>
          <a:prstGeom prst="roundRect">
            <a:avLst/>
          </a:prstGeom>
          <a:gradFill>
            <a:gsLst>
              <a:gs pos="0">
                <a:schemeClr val="accent6">
                  <a:lumMod val="50000"/>
                </a:schemeClr>
              </a:gs>
              <a:gs pos="100000">
                <a:schemeClr val="accent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4723"/>
              </a:solidFill>
            </a:endParaRPr>
          </a:p>
        </p:txBody>
      </p:sp>
      <p:sp>
        <p:nvSpPr>
          <p:cNvPr id="19" name="矩形: 圆角 9"/>
          <p:cNvSpPr/>
          <p:nvPr/>
        </p:nvSpPr>
        <p:spPr>
          <a:xfrm>
            <a:off x="11362842" y="3509553"/>
            <a:ext cx="829157" cy="1046955"/>
          </a:xfrm>
          <a:prstGeom prst="roundRect">
            <a:avLst/>
          </a:prstGeom>
          <a:gradFill>
            <a:gsLst>
              <a:gs pos="0">
                <a:schemeClr val="accent6">
                  <a:lumMod val="50000"/>
                </a:schemeClr>
              </a:gs>
              <a:gs pos="100000">
                <a:schemeClr val="accent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p:cNvSpPr/>
          <p:nvPr/>
        </p:nvSpPr>
        <p:spPr>
          <a:xfrm rot="2700000">
            <a:off x="1198533" y="5807986"/>
            <a:ext cx="381935" cy="381935"/>
          </a:xfrm>
          <a:prstGeom prst="roundRect">
            <a:avLst/>
          </a:prstGeom>
          <a:gradFill>
            <a:gsLst>
              <a:gs pos="0">
                <a:schemeClr val="accent6">
                  <a:lumMod val="50000"/>
                </a:schemeClr>
              </a:gs>
              <a:gs pos="100000">
                <a:schemeClr val="accent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2156261" y="5811014"/>
            <a:ext cx="4134465" cy="523220"/>
          </a:xfrm>
          <a:prstGeom prst="rect">
            <a:avLst/>
          </a:prstGeom>
          <a:noFill/>
        </p:spPr>
        <p:txBody>
          <a:bodyPr wrap="none" rtlCol="0">
            <a:spAutoFit/>
          </a:bodyPr>
          <a:lstStyle/>
          <a:p>
            <a:r>
              <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rPr>
              <a:t>宽口径、厚基础、个性化</a:t>
            </a:r>
            <a:endPar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89239"/>
    </mc:Choice>
    <mc:Fallback>
      <p:transition advTm="8923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图片 107" descr="6017c7eafb7368657b18d3abe087ba1"/>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300"/>
                    </a14:imgEffect>
                    <a14:imgEffect>
                      <a14:saturation sat="66000"/>
                    </a14:imgEffect>
                  </a14:imgLayer>
                </a14:imgProps>
              </a:ext>
            </a:extLst>
          </a:blip>
          <a:srcRect t="20197" b="18839"/>
          <a:stretch>
            <a:fillRect/>
          </a:stretch>
        </p:blipFill>
        <p:spPr>
          <a:xfrm>
            <a:off x="1" y="0"/>
            <a:ext cx="12195174" cy="4181980"/>
          </a:xfrm>
          <a:prstGeom prst="rect">
            <a:avLst/>
          </a:prstGeom>
        </p:spPr>
      </p:pic>
      <p:sp>
        <p:nvSpPr>
          <p:cNvPr id="87" name="Rectangle 2"/>
          <p:cNvSpPr/>
          <p:nvPr/>
        </p:nvSpPr>
        <p:spPr>
          <a:xfrm>
            <a:off x="-2" y="1"/>
            <a:ext cx="12195175" cy="4181980"/>
          </a:xfrm>
          <a:prstGeom prst="rect">
            <a:avLst/>
          </a:prstGeom>
          <a:gradFill flip="none" rotWithShape="1">
            <a:gsLst>
              <a:gs pos="0">
                <a:srgbClr val="FDFDF7">
                  <a:alpha val="23000"/>
                </a:srgbClr>
              </a:gs>
              <a:gs pos="97000">
                <a:schemeClr val="tx1">
                  <a:lumMod val="95000"/>
                  <a:lumOff val="5000"/>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2"/>
          <p:cNvSpPr/>
          <p:nvPr/>
        </p:nvSpPr>
        <p:spPr>
          <a:xfrm>
            <a:off x="-1" y="4181981"/>
            <a:ext cx="12195175" cy="2559388"/>
          </a:xfrm>
          <a:prstGeom prst="rect">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lumMod val="95000"/>
                </a:schemeClr>
              </a:solidFill>
            </a:endParaRPr>
          </a:p>
        </p:txBody>
      </p:sp>
      <p:sp>
        <p:nvSpPr>
          <p:cNvPr id="60" name="矩形 59"/>
          <p:cNvSpPr/>
          <p:nvPr/>
        </p:nvSpPr>
        <p:spPr>
          <a:xfrm>
            <a:off x="3502047" y="1737049"/>
            <a:ext cx="5407103" cy="1323431"/>
          </a:xfrm>
          <a:prstGeom prst="rect">
            <a:avLst/>
          </a:prstGeom>
          <a:ln w="22225">
            <a:solidFill>
              <a:schemeClr val="accent2"/>
            </a:solidFill>
          </a:ln>
        </p:spPr>
        <p:txBody>
          <a:bodyPr wrap="none" lIns="91431" tIns="45716" rIns="91431" bIns="45716">
            <a:spAutoFit/>
          </a:bodyPr>
          <a:lstStyle/>
          <a:p>
            <a:pPr algn="ctr"/>
            <a:r>
              <a:rPr lang="en-US" altLang="zh-CN" sz="4000" b="1" dirty="0">
                <a:solidFill>
                  <a:srgbClr val="FDFDF7"/>
                </a:solidFill>
                <a:latin typeface="微软雅黑" panose="020B0503020204020204" pitchFamily="34" charset="-122"/>
                <a:ea typeface="微软雅黑" panose="020B0503020204020204" pitchFamily="34" charset="-122"/>
              </a:rPr>
              <a:t>FOUR ADVANTAGES</a:t>
            </a:r>
            <a:endParaRPr lang="en-US" altLang="zh-CN" sz="4000" b="1" dirty="0">
              <a:solidFill>
                <a:srgbClr val="FDFDF7"/>
              </a:solidFill>
              <a:latin typeface="微软雅黑" panose="020B0503020204020204" pitchFamily="34" charset="-122"/>
              <a:ea typeface="微软雅黑" panose="020B0503020204020204" pitchFamily="34" charset="-122"/>
            </a:endParaRPr>
          </a:p>
          <a:p>
            <a:pPr algn="ctr"/>
            <a:r>
              <a:rPr lang="zh-CN" altLang="en-US" sz="4000" b="1" dirty="0">
                <a:solidFill>
                  <a:srgbClr val="FDFDF7"/>
                </a:solidFill>
                <a:latin typeface="微软雅黑" panose="020B0503020204020204" pitchFamily="34" charset="-122"/>
                <a:ea typeface="微软雅黑" panose="020B0503020204020204" pitchFamily="34" charset="-122"/>
              </a:rPr>
              <a:t>中山大学四大优势</a:t>
            </a:r>
            <a:endParaRPr lang="zh-CN" altLang="en-US" sz="4000" b="1" dirty="0">
              <a:solidFill>
                <a:srgbClr val="FDFDF7"/>
              </a:solidFill>
              <a:latin typeface="微软雅黑" panose="020B0503020204020204" pitchFamily="34" charset="-122"/>
              <a:ea typeface="微软雅黑" panose="020B0503020204020204" pitchFamily="34" charset="-122"/>
            </a:endParaRPr>
          </a:p>
        </p:txBody>
      </p:sp>
      <p:grpSp>
        <p:nvGrpSpPr>
          <p:cNvPr id="43" name="组合 42"/>
          <p:cNvGrpSpPr/>
          <p:nvPr/>
        </p:nvGrpSpPr>
        <p:grpSpPr>
          <a:xfrm>
            <a:off x="4081363" y="603513"/>
            <a:ext cx="4248472" cy="754897"/>
            <a:chOff x="4153371" y="519063"/>
            <a:chExt cx="4248472" cy="754897"/>
          </a:xfrm>
        </p:grpSpPr>
        <p:cxnSp>
          <p:nvCxnSpPr>
            <p:cNvPr id="44" name="直接连接符 43"/>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5461708" y="519063"/>
              <a:ext cx="1415772" cy="461665"/>
            </a:xfrm>
            <a:prstGeom prst="rect">
              <a:avLst/>
            </a:prstGeom>
            <a:noFill/>
          </p:spPr>
          <p:txBody>
            <a:bodyPr wrap="none" rtlCol="0">
              <a:spAutoFit/>
            </a:bodyPr>
            <a:lstStyle/>
            <a:p>
              <a:pPr algn="ctr"/>
              <a:r>
                <a:rPr lang="zh-CN" altLang="en-US" sz="2400" b="1" dirty="0">
                  <a:solidFill>
                    <a:schemeClr val="tx2"/>
                  </a:solidFill>
                  <a:latin typeface="微软雅黑" panose="020B0503020204020204" pitchFamily="34" charset="-122"/>
                  <a:ea typeface="微软雅黑" panose="020B0503020204020204" pitchFamily="34" charset="-122"/>
                </a:rPr>
                <a:t>中山大学</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5050636" y="966183"/>
              <a:ext cx="2453942" cy="307777"/>
            </a:xfrm>
            <a:prstGeom prst="rect">
              <a:avLst/>
            </a:prstGeom>
            <a:noFill/>
          </p:spPr>
          <p:txBody>
            <a:bodyPr wrap="none" rtlCol="0">
              <a:spAutoFit/>
            </a:bodyPr>
            <a:lstStyle/>
            <a:p>
              <a:r>
                <a:rPr lang="en-US" altLang="zh-CN" sz="140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SUN YAT-SEN UNIVERSITY</a:t>
              </a:r>
              <a:endParaRPr lang="en-US" altLang="zh-CN" sz="1400" dirty="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85" name="TextBox 76"/>
          <p:cNvSpPr txBox="1"/>
          <p:nvPr/>
        </p:nvSpPr>
        <p:spPr>
          <a:xfrm>
            <a:off x="424717" y="5155089"/>
            <a:ext cx="2892585" cy="83099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rPr>
              <a:t>LOCATIONS</a:t>
            </a:r>
            <a:endPar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rPr>
              <a:t>地域优势</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endParaRPr>
          </a:p>
        </p:txBody>
      </p:sp>
      <p:sp>
        <p:nvSpPr>
          <p:cNvPr id="86" name="矩形 85"/>
          <p:cNvSpPr/>
          <p:nvPr/>
        </p:nvSpPr>
        <p:spPr>
          <a:xfrm>
            <a:off x="709588" y="4694337"/>
            <a:ext cx="2322842" cy="461665"/>
          </a:xfrm>
          <a:prstGeom prst="rect">
            <a:avLst/>
          </a:prstGeom>
          <a:noFill/>
          <a:ln>
            <a:noFill/>
          </a:ln>
        </p:spPr>
        <p:txBody>
          <a:bodyPr wrap="square">
            <a:spAutoFit/>
          </a:bodyPr>
          <a:lstStyle/>
          <a:p>
            <a:pPr algn="ctr"/>
            <a:r>
              <a:rPr lang="en-US" altLang="zh-CN" sz="2400" dirty="0">
                <a:solidFill>
                  <a:schemeClr val="accent1"/>
                </a:solidFill>
                <a:latin typeface="Source Han Sans SC"/>
                <a:cs typeface="+mn-ea"/>
                <a:sym typeface="Source Han Sans SC"/>
              </a:rPr>
              <a:t>PART ONE</a:t>
            </a:r>
            <a:endParaRPr lang="en-US" altLang="zh-CN" sz="2400" dirty="0">
              <a:solidFill>
                <a:schemeClr val="accent1"/>
              </a:solidFill>
              <a:latin typeface="Source Han Sans SC"/>
              <a:cs typeface="+mn-ea"/>
              <a:sym typeface="Source Han Sans SC"/>
            </a:endParaRPr>
          </a:p>
        </p:txBody>
      </p:sp>
      <p:cxnSp>
        <p:nvCxnSpPr>
          <p:cNvPr id="49" name="直接连接符 48"/>
          <p:cNvCxnSpPr/>
          <p:nvPr/>
        </p:nvCxnSpPr>
        <p:spPr>
          <a:xfrm flipV="1">
            <a:off x="3047035" y="4694337"/>
            <a:ext cx="546312" cy="11278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TextBox 76"/>
          <p:cNvSpPr txBox="1"/>
          <p:nvPr/>
        </p:nvSpPr>
        <p:spPr>
          <a:xfrm>
            <a:off x="3242434" y="5155089"/>
            <a:ext cx="2892585" cy="83099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rPr>
              <a:t>SUBJECTS</a:t>
            </a:r>
            <a:endPar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rPr>
              <a:t>学科优势</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endParaRPr>
          </a:p>
        </p:txBody>
      </p:sp>
      <p:sp>
        <p:nvSpPr>
          <p:cNvPr id="83" name="矩形 82"/>
          <p:cNvSpPr/>
          <p:nvPr/>
        </p:nvSpPr>
        <p:spPr>
          <a:xfrm>
            <a:off x="3527305" y="4694337"/>
            <a:ext cx="2322842" cy="461665"/>
          </a:xfrm>
          <a:prstGeom prst="rect">
            <a:avLst/>
          </a:prstGeom>
          <a:noFill/>
          <a:ln>
            <a:noFill/>
          </a:ln>
        </p:spPr>
        <p:txBody>
          <a:bodyPr wrap="square">
            <a:spAutoFit/>
          </a:bodyPr>
          <a:lstStyle/>
          <a:p>
            <a:pPr algn="ctr"/>
            <a:r>
              <a:rPr lang="en-US" altLang="zh-CN" sz="2400" dirty="0">
                <a:solidFill>
                  <a:schemeClr val="accent1"/>
                </a:solidFill>
                <a:latin typeface="Source Han Sans SC"/>
                <a:cs typeface="+mn-ea"/>
                <a:sym typeface="Source Han Sans SC"/>
              </a:rPr>
              <a:t>PART TWO</a:t>
            </a:r>
            <a:endParaRPr lang="en-US" altLang="zh-CN" sz="2400" dirty="0">
              <a:solidFill>
                <a:schemeClr val="accent1"/>
              </a:solidFill>
              <a:latin typeface="Source Han Sans SC"/>
              <a:cs typeface="+mn-ea"/>
              <a:sym typeface="Source Han Sans SC"/>
            </a:endParaRPr>
          </a:p>
        </p:txBody>
      </p:sp>
      <p:sp>
        <p:nvSpPr>
          <p:cNvPr id="66" name="TextBox 76"/>
          <p:cNvSpPr txBox="1"/>
          <p:nvPr/>
        </p:nvSpPr>
        <p:spPr>
          <a:xfrm>
            <a:off x="6060151" y="5155089"/>
            <a:ext cx="2892585" cy="830997"/>
          </a:xfrm>
          <a:prstGeom prst="rect">
            <a:avLst/>
          </a:prstGeom>
          <a:noFill/>
        </p:spPr>
        <p:txBody>
          <a:bodyPr wrap="square" rtlCol="0">
            <a:spAutoFit/>
          </a:bodyPr>
          <a:lstStyle/>
          <a:p>
            <a:pPr algn="ctr"/>
            <a:r>
              <a:rPr lang="en-US" altLang="zh-CN" sz="2400" b="1" dirty="0">
                <a:solidFill>
                  <a:srgbClr val="FFC000"/>
                </a:solidFill>
                <a:latin typeface="微软雅黑" panose="020B0503020204020204" pitchFamily="34" charset="-122"/>
                <a:ea typeface="微软雅黑" panose="020B0503020204020204" pitchFamily="34" charset="-122"/>
                <a:cs typeface="+mn-ea"/>
                <a:sym typeface="Source Han Sans SC"/>
              </a:rPr>
              <a:t>ENVIRONMENT</a:t>
            </a:r>
            <a:endParaRPr lang="en-US" altLang="zh-CN" sz="2400" b="1" dirty="0">
              <a:solidFill>
                <a:srgbClr val="FFC000"/>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rgbClr val="FFC000"/>
                </a:solidFill>
                <a:latin typeface="微软雅黑" panose="020B0503020204020204" pitchFamily="34" charset="-122"/>
                <a:ea typeface="微软雅黑" panose="020B0503020204020204" pitchFamily="34" charset="-122"/>
                <a:cs typeface="+mn-ea"/>
                <a:sym typeface="Source Han Sans SC"/>
              </a:rPr>
              <a:t>环境优势</a:t>
            </a:r>
            <a:endParaRPr lang="zh-CN" altLang="en-US" sz="2400" b="1" dirty="0">
              <a:solidFill>
                <a:srgbClr val="FFC000"/>
              </a:solidFill>
              <a:latin typeface="微软雅黑" panose="020B0503020204020204" pitchFamily="34" charset="-122"/>
              <a:ea typeface="微软雅黑" panose="020B0503020204020204" pitchFamily="34" charset="-122"/>
              <a:cs typeface="+mn-ea"/>
              <a:sym typeface="Source Han Sans SC"/>
            </a:endParaRPr>
          </a:p>
        </p:txBody>
      </p:sp>
      <p:sp>
        <p:nvSpPr>
          <p:cNvPr id="68" name="矩形 67"/>
          <p:cNvSpPr/>
          <p:nvPr/>
        </p:nvSpPr>
        <p:spPr>
          <a:xfrm>
            <a:off x="6345022" y="4694337"/>
            <a:ext cx="2322842" cy="461665"/>
          </a:xfrm>
          <a:prstGeom prst="rect">
            <a:avLst/>
          </a:prstGeom>
          <a:noFill/>
          <a:ln>
            <a:noFill/>
          </a:ln>
        </p:spPr>
        <p:txBody>
          <a:bodyPr wrap="square">
            <a:spAutoFit/>
          </a:bodyPr>
          <a:lstStyle/>
          <a:p>
            <a:pPr algn="ctr"/>
            <a:r>
              <a:rPr lang="en-US" altLang="zh-CN" sz="2400" dirty="0">
                <a:solidFill>
                  <a:srgbClr val="FFC000"/>
                </a:solidFill>
                <a:latin typeface="Source Han Sans SC"/>
                <a:cs typeface="+mn-ea"/>
                <a:sym typeface="Source Han Sans SC"/>
              </a:rPr>
              <a:t>PART THREE</a:t>
            </a:r>
            <a:endParaRPr lang="en-US" altLang="zh-CN" sz="2400" dirty="0">
              <a:solidFill>
                <a:srgbClr val="FFC000"/>
              </a:solidFill>
              <a:latin typeface="Source Han Sans SC"/>
              <a:cs typeface="+mn-ea"/>
              <a:sym typeface="Source Han Sans SC"/>
            </a:endParaRPr>
          </a:p>
        </p:txBody>
      </p:sp>
      <p:sp>
        <p:nvSpPr>
          <p:cNvPr id="56" name="TextBox 76"/>
          <p:cNvSpPr txBox="1"/>
          <p:nvPr/>
        </p:nvSpPr>
        <p:spPr>
          <a:xfrm>
            <a:off x="8877869" y="5155089"/>
            <a:ext cx="2892585" cy="83099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rPr>
              <a:t>CULTURE</a:t>
            </a:r>
            <a:endPar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rPr>
              <a:t>文化优势</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endParaRPr>
          </a:p>
        </p:txBody>
      </p:sp>
      <p:sp>
        <p:nvSpPr>
          <p:cNvPr id="57" name="矩形 56"/>
          <p:cNvSpPr/>
          <p:nvPr/>
        </p:nvSpPr>
        <p:spPr>
          <a:xfrm>
            <a:off x="9162740" y="4694337"/>
            <a:ext cx="2322842" cy="461665"/>
          </a:xfrm>
          <a:prstGeom prst="rect">
            <a:avLst/>
          </a:prstGeom>
          <a:noFill/>
          <a:ln>
            <a:noFill/>
          </a:ln>
        </p:spPr>
        <p:txBody>
          <a:bodyPr wrap="square">
            <a:spAutoFit/>
          </a:bodyPr>
          <a:lstStyle/>
          <a:p>
            <a:pPr algn="ctr"/>
            <a:r>
              <a:rPr lang="en-US" altLang="zh-CN" sz="2400" dirty="0">
                <a:solidFill>
                  <a:schemeClr val="accent1"/>
                </a:solidFill>
                <a:latin typeface="Source Han Sans SC"/>
                <a:cs typeface="+mn-ea"/>
                <a:sym typeface="Source Han Sans SC"/>
              </a:rPr>
              <a:t>PART FOUR</a:t>
            </a:r>
            <a:endParaRPr lang="en-US" altLang="zh-CN" sz="2400" dirty="0">
              <a:solidFill>
                <a:schemeClr val="accent1"/>
              </a:solidFill>
              <a:latin typeface="Source Han Sans SC"/>
              <a:cs typeface="+mn-ea"/>
              <a:sym typeface="Source Han Sans SC"/>
            </a:endParaRPr>
          </a:p>
        </p:txBody>
      </p:sp>
      <p:cxnSp>
        <p:nvCxnSpPr>
          <p:cNvPr id="53" name="直接连接符 52"/>
          <p:cNvCxnSpPr/>
          <p:nvPr/>
        </p:nvCxnSpPr>
        <p:spPr>
          <a:xfrm flipV="1">
            <a:off x="5859292" y="4694337"/>
            <a:ext cx="546312" cy="11278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8620001" y="4749452"/>
            <a:ext cx="546312" cy="11278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等腰三角形 88"/>
          <p:cNvSpPr/>
          <p:nvPr/>
        </p:nvSpPr>
        <p:spPr>
          <a:xfrm rot="10800000">
            <a:off x="5521523" y="0"/>
            <a:ext cx="1152128" cy="548680"/>
          </a:xfrm>
          <a:prstGeom prst="triangl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294"/>
    </mc:Choice>
    <mc:Fallback>
      <p:transition advTm="1029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37003" y="1380852"/>
            <a:ext cx="7230704" cy="5282343"/>
            <a:chOff x="-425890" y="723140"/>
            <a:chExt cx="8303472" cy="6066046"/>
          </a:xfrm>
        </p:grpSpPr>
        <p:pic>
          <p:nvPicPr>
            <p:cNvPr id="8" name="图片 7"/>
            <p:cNvPicPr>
              <a:picLocks noChangeAspect="1"/>
            </p:cNvPicPr>
            <p:nvPr/>
          </p:nvPicPr>
          <p:blipFill>
            <a:blip r:embed="rId1">
              <a:extLst>
                <a:ext uri="{BEBA8EAE-BF5A-486C-A8C5-ECC9F3942E4B}">
                  <a14:imgProps xmlns:a14="http://schemas.microsoft.com/office/drawing/2010/main">
                    <a14:imgLayer r:embed="rId2">
                      <a14:imgEffect>
                        <a14:brightnessContrast contrast="15000"/>
                      </a14:imgEffect>
                      <a14:imgEffect>
                        <a14:colorTemperature colorTemp="4683"/>
                      </a14:imgEffect>
                    </a14:imgLayer>
                  </a14:imgProps>
                </a:ext>
              </a:extLst>
            </a:blip>
            <a:stretch>
              <a:fillRect/>
            </a:stretch>
          </p:blipFill>
          <p:spPr>
            <a:xfrm>
              <a:off x="-425890" y="723140"/>
              <a:ext cx="8303472" cy="6066046"/>
            </a:xfrm>
            <a:prstGeom prst="rect">
              <a:avLst/>
            </a:prstGeom>
          </p:spPr>
        </p:pic>
        <p:pic>
          <p:nvPicPr>
            <p:cNvPr id="12" name="图片 13"/>
            <p:cNvPicPr>
              <a:picLocks noChangeAspect="1"/>
            </p:cNvPicPr>
            <p:nvPr/>
          </p:nvPicPr>
          <p:blipFill>
            <a:blip r:embed="rId3">
              <a:clrChange>
                <a:clrFrom>
                  <a:srgbClr val="FFFFFF"/>
                </a:clrFrom>
                <a:clrTo>
                  <a:srgbClr val="FFFFFF">
                    <a:alpha val="0"/>
                  </a:srgbClr>
                </a:clrTo>
              </a:clrChange>
            </a:blip>
            <a:srcRect l="24130" r="33211"/>
            <a:stretch>
              <a:fillRect/>
            </a:stretch>
          </p:blipFill>
          <p:spPr>
            <a:xfrm>
              <a:off x="5877120" y="2875850"/>
              <a:ext cx="1625275" cy="958271"/>
            </a:xfrm>
            <a:prstGeom prst="rect">
              <a:avLst/>
            </a:prstGeom>
            <a:noFill/>
            <a:ln w="9525">
              <a:noFill/>
            </a:ln>
          </p:spPr>
        </p:pic>
        <p:pic>
          <p:nvPicPr>
            <p:cNvPr id="13" name="图片 12"/>
            <p:cNvPicPr>
              <a:picLocks noChangeAspect="1"/>
            </p:cNvPicPr>
            <p:nvPr/>
          </p:nvPicPr>
          <p:blipFill>
            <a:blip r:embed="rId4">
              <a:clrChange>
                <a:clrFrom>
                  <a:srgbClr val="FFFFFF"/>
                </a:clrFrom>
                <a:clrTo>
                  <a:srgbClr val="FFFFFF">
                    <a:alpha val="0"/>
                  </a:srgbClr>
                </a:clrTo>
              </a:clrChange>
            </a:blip>
            <a:stretch>
              <a:fillRect/>
            </a:stretch>
          </p:blipFill>
          <p:spPr>
            <a:xfrm>
              <a:off x="573131" y="1926344"/>
              <a:ext cx="1859864" cy="882171"/>
            </a:xfrm>
            <a:prstGeom prst="rect">
              <a:avLst/>
            </a:prstGeom>
            <a:noFill/>
            <a:ln w="9525">
              <a:noFill/>
            </a:ln>
          </p:spPr>
        </p:pic>
        <p:pic>
          <p:nvPicPr>
            <p:cNvPr id="14" name="图片 9"/>
            <p:cNvPicPr>
              <a:picLocks noChangeAspect="1"/>
            </p:cNvPicPr>
            <p:nvPr/>
          </p:nvPicPr>
          <p:blipFill>
            <a:blip r:embed="rId5">
              <a:clrChange>
                <a:clrFrom>
                  <a:srgbClr val="FFFFFF"/>
                </a:clrFrom>
                <a:clrTo>
                  <a:srgbClr val="FFFFFF">
                    <a:alpha val="0"/>
                  </a:srgbClr>
                </a:clrTo>
              </a:clrChange>
            </a:blip>
            <a:stretch>
              <a:fillRect/>
            </a:stretch>
          </p:blipFill>
          <p:spPr>
            <a:xfrm>
              <a:off x="2703666" y="1130905"/>
              <a:ext cx="1625275" cy="952857"/>
            </a:xfrm>
            <a:prstGeom prst="rect">
              <a:avLst/>
            </a:prstGeom>
            <a:noFill/>
            <a:ln w="9525">
              <a:noFill/>
            </a:ln>
          </p:spPr>
        </p:pic>
        <p:pic>
          <p:nvPicPr>
            <p:cNvPr id="15" name="图片 8"/>
            <p:cNvPicPr>
              <a:picLocks noChangeAspect="1"/>
            </p:cNvPicPr>
            <p:nvPr/>
          </p:nvPicPr>
          <p:blipFill>
            <a:blip r:embed="rId6">
              <a:clrChange>
                <a:clrFrom>
                  <a:srgbClr val="FFFFFF"/>
                </a:clrFrom>
                <a:clrTo>
                  <a:srgbClr val="FFFFFF">
                    <a:alpha val="0"/>
                  </a:srgbClr>
                </a:clrTo>
              </a:clrChange>
            </a:blip>
            <a:stretch>
              <a:fillRect/>
            </a:stretch>
          </p:blipFill>
          <p:spPr>
            <a:xfrm>
              <a:off x="368501" y="3399012"/>
              <a:ext cx="1635052" cy="958027"/>
            </a:xfrm>
            <a:prstGeom prst="rect">
              <a:avLst/>
            </a:prstGeom>
            <a:noFill/>
            <a:ln w="9525">
              <a:noFill/>
            </a:ln>
          </p:spPr>
        </p:pic>
        <p:pic>
          <p:nvPicPr>
            <p:cNvPr id="16" name="图片 10"/>
            <p:cNvPicPr>
              <a:picLocks noChangeAspect="1"/>
            </p:cNvPicPr>
            <p:nvPr/>
          </p:nvPicPr>
          <p:blipFill>
            <a:blip r:embed="rId7">
              <a:clrChange>
                <a:clrFrom>
                  <a:srgbClr val="FFFFFF"/>
                </a:clrFrom>
                <a:clrTo>
                  <a:srgbClr val="FFFFFF">
                    <a:alpha val="0"/>
                  </a:srgbClr>
                </a:clrTo>
              </a:clrChange>
            </a:blip>
            <a:stretch>
              <a:fillRect/>
            </a:stretch>
          </p:blipFill>
          <p:spPr>
            <a:xfrm>
              <a:off x="4474103" y="1723722"/>
              <a:ext cx="1625275" cy="958272"/>
            </a:xfrm>
            <a:prstGeom prst="rect">
              <a:avLst/>
            </a:prstGeom>
            <a:noFill/>
            <a:ln w="9525">
              <a:noFill/>
            </a:ln>
          </p:spPr>
        </p:pic>
        <p:sp>
          <p:nvSpPr>
            <p:cNvPr id="17" name="文本框 1"/>
            <p:cNvSpPr txBox="1"/>
            <p:nvPr/>
          </p:nvSpPr>
          <p:spPr>
            <a:xfrm>
              <a:off x="3266290" y="3686147"/>
              <a:ext cx="1019535" cy="424127"/>
            </a:xfrm>
            <a:prstGeom prst="rect">
              <a:avLst/>
            </a:prstGeom>
            <a:noFill/>
            <a:ln w="9525">
              <a:noFill/>
            </a:ln>
          </p:spPr>
          <p:txBody>
            <a:bodyPr wrap="square">
              <a:spAutoFit/>
            </a:body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广州</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8" name="文本框 2"/>
            <p:cNvSpPr txBox="1"/>
            <p:nvPr/>
          </p:nvSpPr>
          <p:spPr>
            <a:xfrm>
              <a:off x="2797945" y="4272159"/>
              <a:ext cx="877930" cy="424127"/>
            </a:xfrm>
            <a:prstGeom prst="rect">
              <a:avLst/>
            </a:prstGeom>
            <a:noFill/>
            <a:ln w="9525">
              <a:noFill/>
            </a:ln>
          </p:spPr>
          <p:txBody>
            <a:bodyPr wrap="square">
              <a:spAutoFit/>
            </a:body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珠海</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9" name="文本框 3"/>
            <p:cNvSpPr txBox="1"/>
            <p:nvPr/>
          </p:nvSpPr>
          <p:spPr>
            <a:xfrm>
              <a:off x="3896443" y="4294529"/>
              <a:ext cx="1021155" cy="424127"/>
            </a:xfrm>
            <a:prstGeom prst="rect">
              <a:avLst/>
            </a:prstGeom>
            <a:noFill/>
            <a:ln w="9525">
              <a:noFill/>
            </a:ln>
          </p:spPr>
          <p:txBody>
            <a:bodyPr wrap="square">
              <a:spAutoFit/>
            </a:body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深圳</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3" name="文本框 11"/>
            <p:cNvSpPr txBox="1"/>
            <p:nvPr/>
          </p:nvSpPr>
          <p:spPr>
            <a:xfrm>
              <a:off x="3392818" y="4935219"/>
              <a:ext cx="893005" cy="353440"/>
            </a:xfrm>
            <a:prstGeom prst="rect">
              <a:avLst/>
            </a:prstGeom>
            <a:noFill/>
            <a:ln w="9525">
              <a:noFill/>
            </a:ln>
          </p:spPr>
          <p:txBody>
            <a:bodyPr wrap="square">
              <a:spAutoFit/>
            </a:bodyPr>
            <a:lstStyle/>
            <a:p>
              <a:pPr eaLnBrk="1" hangingPunct="1"/>
              <a:r>
                <a:rPr lang="zh-CN" altLang="en-US" sz="1400" b="1" dirty="0">
                  <a:latin typeface="微软雅黑" panose="020B0503020204020204" pitchFamily="34" charset="-122"/>
                  <a:ea typeface="微软雅黑" panose="020B0503020204020204" pitchFamily="34" charset="-122"/>
                </a:rPr>
                <a:t>澳门</a:t>
              </a:r>
              <a:endParaRPr lang="zh-CN" altLang="en-US" sz="1400" b="1" dirty="0">
                <a:latin typeface="微软雅黑" panose="020B0503020204020204" pitchFamily="34" charset="-122"/>
                <a:ea typeface="微软雅黑" panose="020B0503020204020204" pitchFamily="34" charset="-122"/>
              </a:endParaRPr>
            </a:p>
          </p:txBody>
        </p:sp>
        <p:sp>
          <p:nvSpPr>
            <p:cNvPr id="24" name="文本框 14"/>
            <p:cNvSpPr txBox="1"/>
            <p:nvPr/>
          </p:nvSpPr>
          <p:spPr>
            <a:xfrm>
              <a:off x="3785298" y="4692833"/>
              <a:ext cx="684969" cy="353440"/>
            </a:xfrm>
            <a:prstGeom prst="rect">
              <a:avLst/>
            </a:prstGeom>
            <a:noFill/>
            <a:ln w="9525">
              <a:noFill/>
            </a:ln>
          </p:spPr>
          <p:txBody>
            <a:bodyPr wrap="square">
              <a:spAutoFit/>
            </a:bodyPr>
            <a:lstStyle/>
            <a:p>
              <a:pPr eaLnBrk="1" hangingPunct="1"/>
              <a:r>
                <a:rPr lang="zh-CN" altLang="en-US" sz="1400" b="1" dirty="0">
                  <a:latin typeface="微软雅黑" panose="020B0503020204020204" pitchFamily="34" charset="-122"/>
                  <a:ea typeface="微软雅黑" panose="020B0503020204020204" pitchFamily="34" charset="-122"/>
                </a:rPr>
                <a:t>香港</a:t>
              </a:r>
              <a:endParaRPr lang="zh-CN" altLang="en-US" sz="1400" b="1" dirty="0">
                <a:latin typeface="微软雅黑" panose="020B0503020204020204" pitchFamily="34" charset="-122"/>
                <a:ea typeface="微软雅黑" panose="020B0503020204020204" pitchFamily="34" charset="-122"/>
              </a:endParaRPr>
            </a:p>
          </p:txBody>
        </p:sp>
      </p:grpSp>
      <p:sp>
        <p:nvSpPr>
          <p:cNvPr id="37" name="文本框 36"/>
          <p:cNvSpPr txBox="1">
            <a:spLocks noChangeArrowheads="1"/>
          </p:cNvSpPr>
          <p:nvPr/>
        </p:nvSpPr>
        <p:spPr bwMode="auto">
          <a:xfrm>
            <a:off x="6624233" y="1404528"/>
            <a:ext cx="583550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lnSpc>
                <a:spcPct val="150000"/>
              </a:lnSpc>
            </a:pPr>
            <a:r>
              <a:rPr lang="en-US" altLang="zh-CN" sz="2000" b="1" dirty="0">
                <a:solidFill>
                  <a:srgbClr val="595959"/>
                </a:solidFill>
                <a:latin typeface="Adobe Garamond Pro Bold" panose="02020702060506020403" pitchFamily="18" charset="0"/>
                <a:ea typeface="微软雅黑" panose="020B0503020204020204" pitchFamily="34" charset="-122"/>
              </a:rPr>
              <a:t>Guangzhou Site (Three campuses)</a:t>
            </a:r>
            <a:endParaRPr lang="en-US" altLang="zh-CN" sz="2000" b="1" dirty="0">
              <a:solidFill>
                <a:srgbClr val="595959"/>
              </a:solidFill>
              <a:latin typeface="Adobe Garamond Pro Bold" panose="02020702060506020403" pitchFamily="18" charset="0"/>
              <a:ea typeface="微软雅黑" panose="020B0503020204020204" pitchFamily="34" charset="-122"/>
            </a:endParaRPr>
          </a:p>
          <a:p>
            <a:pPr algn="ctr">
              <a:lnSpc>
                <a:spcPct val="150000"/>
              </a:lnSpc>
            </a:pPr>
            <a:r>
              <a:rPr lang="en-US" altLang="zh-CN" sz="2000" b="1" dirty="0">
                <a:solidFill>
                  <a:schemeClr val="accent6">
                    <a:lumMod val="50000"/>
                  </a:schemeClr>
                </a:solidFill>
                <a:latin typeface="Adobe Garamond Pro Bold" panose="02020702060506020403" pitchFamily="18" charset="0"/>
                <a:ea typeface="微软雅黑" panose="020B0503020204020204" pitchFamily="34" charset="-122"/>
                <a:sym typeface="+mn-ea"/>
              </a:rPr>
              <a:t>Traditional Superior Subjects</a:t>
            </a:r>
            <a:endParaRPr lang="en-US" altLang="zh-CN" sz="2000" b="1" dirty="0">
              <a:solidFill>
                <a:srgbClr val="595959"/>
              </a:solidFill>
              <a:latin typeface="Adobe Garamond Pro Bold" panose="02020702060506020403" pitchFamily="18" charset="0"/>
              <a:ea typeface="微软雅黑" panose="020B0503020204020204" pitchFamily="34" charset="-122"/>
            </a:endParaRPr>
          </a:p>
          <a:p>
            <a:pPr algn="ctr" defTabSz="914400">
              <a:lnSpc>
                <a:spcPct val="150000"/>
              </a:lnSpc>
            </a:pPr>
            <a:r>
              <a:rPr lang="zh-CN" altLang="en-US" sz="2000" b="1" dirty="0">
                <a:solidFill>
                  <a:srgbClr val="595959"/>
                </a:solidFill>
                <a:latin typeface="微软雅黑" panose="020B0503020204020204" pitchFamily="34" charset="-122"/>
                <a:ea typeface="微软雅黑" panose="020B0503020204020204" pitchFamily="34" charset="-122"/>
              </a:rPr>
              <a:t>广州校区（三校园）</a:t>
            </a:r>
            <a:r>
              <a:rPr lang="zh-CN" altLang="en-US" sz="2000" b="1" dirty="0">
                <a:solidFill>
                  <a:schemeClr val="accent6">
                    <a:lumMod val="50000"/>
                  </a:schemeClr>
                </a:solidFill>
                <a:latin typeface="微软雅黑" panose="020B0503020204020204" pitchFamily="34" charset="-122"/>
                <a:ea typeface="微软雅黑" panose="020B0503020204020204" pitchFamily="34" charset="-122"/>
                <a:sym typeface="+mn-ea"/>
              </a:rPr>
              <a:t>文理医传统优势学科</a:t>
            </a:r>
            <a:endParaRPr lang="zh-CN" altLang="en-US" sz="2000" b="1" dirty="0">
              <a:solidFill>
                <a:schemeClr val="accent6">
                  <a:lumMod val="50000"/>
                </a:schemeClr>
              </a:solidFill>
              <a:latin typeface="微软雅黑" panose="020B0503020204020204" pitchFamily="34" charset="-122"/>
              <a:ea typeface="微软雅黑" panose="020B0503020204020204" pitchFamily="34" charset="-122"/>
              <a:sym typeface="+mn-ea"/>
            </a:endParaRPr>
          </a:p>
        </p:txBody>
      </p:sp>
      <p:sp>
        <p:nvSpPr>
          <p:cNvPr id="38" name="文本框 12"/>
          <p:cNvSpPr txBox="1">
            <a:spLocks noChangeArrowheads="1"/>
          </p:cNvSpPr>
          <p:nvPr/>
        </p:nvSpPr>
        <p:spPr bwMode="auto">
          <a:xfrm>
            <a:off x="7100426" y="2977874"/>
            <a:ext cx="4776491"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lnSpc>
                <a:spcPct val="150000"/>
              </a:lnSpc>
            </a:pPr>
            <a:r>
              <a:rPr lang="en-US" altLang="zh-CN" sz="2000" b="1" dirty="0">
                <a:solidFill>
                  <a:srgbClr val="595959"/>
                </a:solidFill>
                <a:latin typeface="Adobe Garamond Pro Bold" panose="02020702060506020403" pitchFamily="18" charset="0"/>
                <a:ea typeface="微软雅黑" panose="020B0503020204020204" pitchFamily="34" charset="-122"/>
              </a:rPr>
              <a:t>Zhuhai Campus </a:t>
            </a:r>
            <a:endParaRPr lang="en-US" altLang="zh-CN" sz="2000" b="1" dirty="0">
              <a:solidFill>
                <a:srgbClr val="595959"/>
              </a:solidFill>
              <a:latin typeface="Adobe Garamond Pro Bold" panose="02020702060506020403" pitchFamily="18" charset="0"/>
              <a:ea typeface="微软雅黑" panose="020B0503020204020204" pitchFamily="34" charset="-122"/>
            </a:endParaRPr>
          </a:p>
          <a:p>
            <a:pPr algn="ctr" defTabSz="914400">
              <a:lnSpc>
                <a:spcPct val="150000"/>
              </a:lnSpc>
            </a:pPr>
            <a:r>
              <a:rPr lang="en-US" altLang="zh-CN" sz="2000" b="1" dirty="0">
                <a:solidFill>
                  <a:schemeClr val="accent6">
                    <a:lumMod val="50000"/>
                  </a:schemeClr>
                </a:solidFill>
                <a:latin typeface="Adobe Garamond Pro Bold" panose="02020702060506020403" pitchFamily="18" charset="0"/>
                <a:ea typeface="微软雅黑" panose="020B0503020204020204" pitchFamily="34" charset="-122"/>
                <a:sym typeface="+mn-ea"/>
              </a:rPr>
              <a:t>Deep sea, Deep space, Deep earth</a:t>
            </a:r>
            <a:endParaRPr lang="en-US" altLang="zh-CN" sz="2000" b="1" dirty="0">
              <a:solidFill>
                <a:srgbClr val="595959"/>
              </a:solidFill>
              <a:latin typeface="Adobe Garamond Pro Bold" panose="02020702060506020403" pitchFamily="18" charset="0"/>
              <a:ea typeface="微软雅黑" panose="020B0503020204020204" pitchFamily="34" charset="-122"/>
            </a:endParaRPr>
          </a:p>
          <a:p>
            <a:pPr algn="ctr" defTabSz="914400">
              <a:lnSpc>
                <a:spcPct val="150000"/>
              </a:lnSpc>
            </a:pPr>
            <a:r>
              <a:rPr lang="zh-CN" altLang="en-US" sz="2000" b="1" dirty="0">
                <a:solidFill>
                  <a:srgbClr val="595959"/>
                </a:solidFill>
                <a:latin typeface="微软雅黑" panose="020B0503020204020204" pitchFamily="34" charset="-122"/>
                <a:ea typeface="微软雅黑" panose="020B0503020204020204" pitchFamily="34" charset="-122"/>
              </a:rPr>
              <a:t>珠海校区 </a:t>
            </a:r>
            <a:r>
              <a:rPr lang="zh-CN" altLang="en-US" sz="2000" b="1" dirty="0">
                <a:solidFill>
                  <a:schemeClr val="accent6">
                    <a:lumMod val="50000"/>
                  </a:schemeClr>
                </a:solidFill>
                <a:latin typeface="微软雅黑" panose="020B0503020204020204" pitchFamily="34" charset="-122"/>
                <a:ea typeface="微软雅黑" panose="020B0503020204020204" pitchFamily="34" charset="-122"/>
                <a:sym typeface="+mn-ea"/>
              </a:rPr>
              <a:t>深海、深空、深地、深蓝</a:t>
            </a:r>
            <a:endParaRPr lang="en-US" altLang="zh-CN" sz="2000" b="1" dirty="0">
              <a:solidFill>
                <a:srgbClr val="595959"/>
              </a:solidFill>
              <a:latin typeface="微软雅黑" panose="020B0503020204020204" pitchFamily="34" charset="-122"/>
              <a:ea typeface="微软雅黑" panose="020B0503020204020204" pitchFamily="34" charset="-122"/>
            </a:endParaRPr>
          </a:p>
          <a:p>
            <a:pPr algn="r" defTabSz="914400">
              <a:lnSpc>
                <a:spcPct val="150000"/>
              </a:lnSpc>
            </a:pPr>
            <a:endParaRPr lang="en-US" altLang="zh-CN" sz="2000"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39" name="文本框 13"/>
          <p:cNvSpPr txBox="1">
            <a:spLocks noChangeArrowheads="1"/>
          </p:cNvSpPr>
          <p:nvPr/>
        </p:nvSpPr>
        <p:spPr bwMode="auto">
          <a:xfrm>
            <a:off x="7153743" y="5166970"/>
            <a:ext cx="466985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lnSpc>
                <a:spcPct val="150000"/>
              </a:lnSpc>
            </a:pPr>
            <a:r>
              <a:rPr lang="en-US" altLang="zh-CN" sz="2000" b="1" dirty="0">
                <a:solidFill>
                  <a:srgbClr val="595959"/>
                </a:solidFill>
                <a:latin typeface="Adobe Garamond Pro Bold" panose="02020702060506020403" pitchFamily="18" charset="0"/>
                <a:ea typeface="微软雅黑" panose="020B0503020204020204" pitchFamily="34" charset="-122"/>
              </a:rPr>
              <a:t>Shenzhen Campus</a:t>
            </a:r>
            <a:endParaRPr lang="en-US" altLang="zh-CN" sz="2000" b="1" dirty="0">
              <a:solidFill>
                <a:srgbClr val="595959"/>
              </a:solidFill>
              <a:latin typeface="Adobe Garamond Pro Bold" panose="02020702060506020403" pitchFamily="18" charset="0"/>
              <a:ea typeface="微软雅黑" panose="020B0503020204020204" pitchFamily="34" charset="-122"/>
            </a:endParaRPr>
          </a:p>
          <a:p>
            <a:pPr algn="ctr" defTabSz="914400">
              <a:lnSpc>
                <a:spcPct val="150000"/>
              </a:lnSpc>
            </a:pPr>
            <a:r>
              <a:rPr lang="en-GB" altLang="zh-CN" sz="2000" b="1" dirty="0">
                <a:solidFill>
                  <a:schemeClr val="accent6">
                    <a:lumMod val="50000"/>
                  </a:schemeClr>
                </a:solidFill>
                <a:latin typeface="Adobe Garamond Pro Bold" panose="02020702060506020403" pitchFamily="18" charset="0"/>
                <a:ea typeface="微软雅黑" panose="020B0503020204020204" pitchFamily="34" charset="-122"/>
                <a:sym typeface="+mn-ea"/>
              </a:rPr>
              <a:t>Medicine &amp; New Engineering</a:t>
            </a:r>
            <a:endParaRPr lang="en-GB" altLang="zh-CN" sz="2000" b="1" dirty="0">
              <a:solidFill>
                <a:schemeClr val="accent6">
                  <a:lumMod val="50000"/>
                </a:schemeClr>
              </a:solidFill>
              <a:latin typeface="Adobe Garamond Pro Bold" panose="02020702060506020403" pitchFamily="18" charset="0"/>
              <a:ea typeface="微软雅黑" panose="020B0503020204020204" pitchFamily="34" charset="-122"/>
              <a:sym typeface="+mn-ea"/>
            </a:endParaRPr>
          </a:p>
          <a:p>
            <a:pPr algn="ctr" defTabSz="914400">
              <a:lnSpc>
                <a:spcPct val="150000"/>
              </a:lnSpc>
            </a:pPr>
            <a:r>
              <a:rPr lang="zh-CN" altLang="en-US" sz="2000" b="1" dirty="0">
                <a:solidFill>
                  <a:srgbClr val="595959"/>
                </a:solidFill>
                <a:latin typeface="微软雅黑" panose="020B0503020204020204" pitchFamily="34" charset="-122"/>
                <a:ea typeface="微软雅黑" panose="020B0503020204020204" pitchFamily="34" charset="-122"/>
              </a:rPr>
              <a:t>深圳校区 </a:t>
            </a:r>
            <a:r>
              <a:rPr lang="zh-CN" altLang="en-US" sz="2000" b="1" dirty="0">
                <a:solidFill>
                  <a:schemeClr val="accent6">
                    <a:lumMod val="50000"/>
                  </a:schemeClr>
                </a:solidFill>
                <a:latin typeface="微软雅黑" panose="020B0503020204020204" pitchFamily="34" charset="-122"/>
                <a:ea typeface="微软雅黑" panose="020B0503020204020204" pitchFamily="34" charset="-122"/>
                <a:sym typeface="+mn-ea"/>
              </a:rPr>
              <a:t>医科、新工科、农科</a:t>
            </a:r>
            <a:endParaRPr lang="zh-CN" altLang="en-US" sz="2000" b="1" dirty="0">
              <a:solidFill>
                <a:srgbClr val="92D050"/>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4081363" y="594828"/>
            <a:ext cx="4248472" cy="983635"/>
            <a:chOff x="4153371" y="510378"/>
            <a:chExt cx="4248472" cy="983635"/>
          </a:xfrm>
        </p:grpSpPr>
        <p:cxnSp>
          <p:nvCxnSpPr>
            <p:cNvPr id="22" name="直接连接符 21"/>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4862314" y="510378"/>
              <a:ext cx="2614562" cy="461665"/>
            </a:xfrm>
            <a:prstGeom prst="rect">
              <a:avLst/>
            </a:prstGeom>
            <a:noFill/>
          </p:spPr>
          <p:txBody>
            <a:bodyPr wrap="none" rtlCol="0">
              <a:spAutoFit/>
            </a:bodyPr>
            <a:lstStyle/>
            <a:p>
              <a:pPr algn="ctr"/>
              <a:r>
                <a:rPr lang="en-US" altLang="zh-CN" sz="2400" b="1" dirty="0">
                  <a:solidFill>
                    <a:schemeClr val="tx2"/>
                  </a:solidFill>
                  <a:latin typeface="微软雅黑" panose="020B0503020204020204" pitchFamily="34" charset="-122"/>
                  <a:ea typeface="微软雅黑" panose="020B0503020204020204" pitchFamily="34" charset="-122"/>
                </a:rPr>
                <a:t>ENVIRONMENT</a:t>
              </a:r>
              <a:endParaRPr lang="en-US" altLang="zh-CN" sz="2400" b="1" dirty="0">
                <a:solidFill>
                  <a:schemeClr val="tx2"/>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5377526" y="972043"/>
              <a:ext cx="1605280" cy="521970"/>
            </a:xfrm>
            <a:prstGeom prst="rect">
              <a:avLst/>
            </a:prstGeom>
            <a:noFill/>
          </p:spPr>
          <p:txBody>
            <a:bodyPr wrap="none" rtlCol="0">
              <a:spAutoFit/>
            </a:bodyPr>
            <a:lstStyle/>
            <a:p>
              <a:r>
                <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rPr>
                <a:t>环境优势</a:t>
              </a:r>
              <a:endPar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2" name="圆角矩形 1"/>
          <p:cNvSpPr/>
          <p:nvPr/>
        </p:nvSpPr>
        <p:spPr>
          <a:xfrm>
            <a:off x="1909146" y="6135257"/>
            <a:ext cx="1199000" cy="5090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304E21"/>
                </a:solidFill>
                <a:latin typeface="微软雅黑" panose="020B0503020204020204" pitchFamily="34" charset="-122"/>
                <a:ea typeface="微软雅黑" panose="020B0503020204020204" pitchFamily="34" charset="-122"/>
              </a:rPr>
              <a:t>统筹规划</a:t>
            </a:r>
            <a:endParaRPr lang="zh-CN" altLang="en-US" b="1" dirty="0">
              <a:solidFill>
                <a:srgbClr val="304E21"/>
              </a:solidFill>
              <a:latin typeface="微软雅黑" panose="020B0503020204020204" pitchFamily="34" charset="-122"/>
              <a:ea typeface="微软雅黑" panose="020B0503020204020204" pitchFamily="34" charset="-122"/>
            </a:endParaRPr>
          </a:p>
        </p:txBody>
      </p:sp>
      <p:sp>
        <p:nvSpPr>
          <p:cNvPr id="27" name="圆角矩形 26"/>
          <p:cNvSpPr/>
          <p:nvPr/>
        </p:nvSpPr>
        <p:spPr>
          <a:xfrm>
            <a:off x="3278533" y="6139328"/>
            <a:ext cx="1199000" cy="5090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304E21"/>
                </a:solidFill>
                <a:latin typeface="微软雅黑" panose="020B0503020204020204" pitchFamily="34" charset="-122"/>
                <a:ea typeface="微软雅黑" panose="020B0503020204020204" pitchFamily="34" charset="-122"/>
              </a:rPr>
              <a:t>错位发展</a:t>
            </a:r>
            <a:endParaRPr lang="zh-CN" altLang="en-US" b="1" dirty="0">
              <a:solidFill>
                <a:srgbClr val="304E21"/>
              </a:solidFill>
              <a:latin typeface="微软雅黑" panose="020B0503020204020204" pitchFamily="34" charset="-122"/>
              <a:ea typeface="微软雅黑" panose="020B0503020204020204" pitchFamily="34" charset="-122"/>
            </a:endParaRPr>
          </a:p>
        </p:txBody>
      </p:sp>
      <p:sp>
        <p:nvSpPr>
          <p:cNvPr id="28" name="圆角矩形 27"/>
          <p:cNvSpPr/>
          <p:nvPr/>
        </p:nvSpPr>
        <p:spPr>
          <a:xfrm>
            <a:off x="4647920" y="6141147"/>
            <a:ext cx="1199000" cy="5090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304E21"/>
                </a:solidFill>
                <a:latin typeface="微软雅黑" panose="020B0503020204020204" pitchFamily="34" charset="-122"/>
                <a:ea typeface="微软雅黑" panose="020B0503020204020204" pitchFamily="34" charset="-122"/>
              </a:rPr>
              <a:t>各具特色</a:t>
            </a:r>
            <a:endParaRPr lang="zh-CN" altLang="en-US" b="1" dirty="0">
              <a:solidFill>
                <a:srgbClr val="304E21"/>
              </a:solidFill>
              <a:latin typeface="微软雅黑" panose="020B0503020204020204" pitchFamily="34" charset="-122"/>
              <a:ea typeface="微软雅黑" panose="020B0503020204020204" pitchFamily="34" charset="-122"/>
            </a:endParaRPr>
          </a:p>
        </p:txBody>
      </p:sp>
      <p:sp>
        <p:nvSpPr>
          <p:cNvPr id="29" name="圆角矩形 28"/>
          <p:cNvSpPr/>
          <p:nvPr/>
        </p:nvSpPr>
        <p:spPr>
          <a:xfrm>
            <a:off x="6005980" y="6143963"/>
            <a:ext cx="1199000" cy="5090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304E21"/>
                </a:solidFill>
                <a:latin typeface="微软雅黑" panose="020B0503020204020204" pitchFamily="34" charset="-122"/>
                <a:ea typeface="微软雅黑" panose="020B0503020204020204" pitchFamily="34" charset="-122"/>
              </a:rPr>
              <a:t>合力支撑</a:t>
            </a:r>
            <a:endParaRPr lang="zh-CN" altLang="en-US" b="1" dirty="0">
              <a:solidFill>
                <a:srgbClr val="304E2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72569"/>
    </mc:Choice>
    <mc:Fallback>
      <p:transition advTm="7256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12878" r="6996" b="17397"/>
          <a:stretch>
            <a:fillRect/>
          </a:stretch>
        </p:blipFill>
        <p:spPr>
          <a:xfrm>
            <a:off x="0" y="0"/>
            <a:ext cx="12179372" cy="6865620"/>
          </a:xfrm>
          <a:prstGeom prst="rect">
            <a:avLst/>
          </a:prstGeom>
        </p:spPr>
      </p:pic>
      <p:sp>
        <p:nvSpPr>
          <p:cNvPr id="9" name="矩形 8"/>
          <p:cNvSpPr/>
          <p:nvPr/>
        </p:nvSpPr>
        <p:spPr>
          <a:xfrm flipH="1">
            <a:off x="3229610" y="-23091"/>
            <a:ext cx="8972550" cy="6883820"/>
          </a:xfrm>
          <a:prstGeom prst="rect">
            <a:avLst/>
          </a:prstGeom>
          <a:gradFill flip="none" rotWithShape="1">
            <a:gsLst>
              <a:gs pos="37000">
                <a:schemeClr val="tx1">
                  <a:lumMod val="95000"/>
                  <a:lumOff val="5000"/>
                  <a:alpha val="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2296" y="-94216"/>
            <a:ext cx="12331228" cy="7026070"/>
            <a:chOff x="-28210" y="-134686"/>
            <a:chExt cx="12331228" cy="7026070"/>
          </a:xfrm>
        </p:grpSpPr>
        <p:sp>
          <p:nvSpPr>
            <p:cNvPr id="14" name="任意多边形: 形状 13"/>
            <p:cNvSpPr/>
            <p:nvPr/>
          </p:nvSpPr>
          <p:spPr>
            <a:xfrm flipH="1">
              <a:off x="6092169" y="1115884"/>
              <a:ext cx="6210849" cy="5775500"/>
            </a:xfrm>
            <a:custGeom>
              <a:avLst/>
              <a:gdLst>
                <a:gd name="connsiteX0" fmla="*/ 0 w 5771767"/>
                <a:gd name="connsiteY0" fmla="*/ 0 h 5367195"/>
                <a:gd name="connsiteX1" fmla="*/ 0 w 5771767"/>
                <a:gd name="connsiteY1" fmla="*/ 5367195 h 5367195"/>
                <a:gd name="connsiteX2" fmla="*/ 5771767 w 5771767"/>
                <a:gd name="connsiteY2" fmla="*/ 5367195 h 5367195"/>
              </a:gdLst>
              <a:ahLst/>
              <a:cxnLst>
                <a:cxn ang="0">
                  <a:pos x="connsiteX0" y="connsiteY0"/>
                </a:cxn>
                <a:cxn ang="0">
                  <a:pos x="connsiteX1" y="connsiteY1"/>
                </a:cxn>
                <a:cxn ang="0">
                  <a:pos x="connsiteX2" y="connsiteY2"/>
                </a:cxn>
              </a:cxnLst>
              <a:rect l="l" t="t" r="r" b="b"/>
              <a:pathLst>
                <a:path w="5771767" h="5367195">
                  <a:moveTo>
                    <a:pt x="0" y="0"/>
                  </a:moveTo>
                  <a:lnTo>
                    <a:pt x="0" y="5367195"/>
                  </a:lnTo>
                  <a:lnTo>
                    <a:pt x="5771767" y="5367195"/>
                  </a:lnTo>
                  <a:close/>
                </a:path>
              </a:pathLst>
            </a:cu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任意多边形: 形状 25"/>
            <p:cNvSpPr/>
            <p:nvPr/>
          </p:nvSpPr>
          <p:spPr>
            <a:xfrm flipH="1">
              <a:off x="6293941" y="-134686"/>
              <a:ext cx="4279185" cy="1989619"/>
            </a:xfrm>
            <a:custGeom>
              <a:avLst/>
              <a:gdLst>
                <a:gd name="connsiteX0" fmla="*/ 0 w 3773336"/>
                <a:gd name="connsiteY0" fmla="*/ 0 h 1886669"/>
                <a:gd name="connsiteX1" fmla="*/ 3773336 w 3773336"/>
                <a:gd name="connsiteY1" fmla="*/ 0 h 1886669"/>
                <a:gd name="connsiteX2" fmla="*/ 1886668 w 3773336"/>
                <a:gd name="connsiteY2" fmla="*/ 1886669 h 1886669"/>
              </a:gdLst>
              <a:ahLst/>
              <a:cxnLst>
                <a:cxn ang="0">
                  <a:pos x="connsiteX0" y="connsiteY0"/>
                </a:cxn>
                <a:cxn ang="0">
                  <a:pos x="connsiteX1" y="connsiteY1"/>
                </a:cxn>
                <a:cxn ang="0">
                  <a:pos x="connsiteX2" y="connsiteY2"/>
                </a:cxn>
              </a:cxnLst>
              <a:rect l="l" t="t" r="r" b="b"/>
              <a:pathLst>
                <a:path w="3773336" h="1886669">
                  <a:moveTo>
                    <a:pt x="0" y="0"/>
                  </a:moveTo>
                  <a:lnTo>
                    <a:pt x="3773336" y="0"/>
                  </a:lnTo>
                  <a:lnTo>
                    <a:pt x="1886668" y="1886669"/>
                  </a:lnTo>
                  <a:close/>
                </a:path>
              </a:pathLst>
            </a:cu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416"/>
            <p:cNvSpPr/>
            <p:nvPr/>
          </p:nvSpPr>
          <p:spPr>
            <a:xfrm>
              <a:off x="-28210" y="4969771"/>
              <a:ext cx="1898173" cy="1900035"/>
            </a:xfrm>
            <a:custGeom>
              <a:avLst/>
              <a:gdLst>
                <a:gd name="connsiteX0" fmla="*/ 0 w 1789793"/>
                <a:gd name="connsiteY0" fmla="*/ 0 h 1789793"/>
                <a:gd name="connsiteX1" fmla="*/ 1789793 w 1789793"/>
                <a:gd name="connsiteY1" fmla="*/ 1789793 h 1789793"/>
                <a:gd name="connsiteX2" fmla="*/ 0 w 1789793"/>
                <a:gd name="connsiteY2" fmla="*/ 1789793 h 1789793"/>
              </a:gdLst>
              <a:ahLst/>
              <a:cxnLst>
                <a:cxn ang="0">
                  <a:pos x="connsiteX0" y="connsiteY0"/>
                </a:cxn>
                <a:cxn ang="0">
                  <a:pos x="connsiteX1" y="connsiteY1"/>
                </a:cxn>
                <a:cxn ang="0">
                  <a:pos x="connsiteX2" y="connsiteY2"/>
                </a:cxn>
              </a:cxnLst>
              <a:rect l="l" t="t" r="r" b="b"/>
              <a:pathLst>
                <a:path w="1789793" h="1789793">
                  <a:moveTo>
                    <a:pt x="0" y="0"/>
                  </a:moveTo>
                  <a:lnTo>
                    <a:pt x="1789793" y="1789793"/>
                  </a:lnTo>
                  <a:lnTo>
                    <a:pt x="0" y="1789793"/>
                  </a:lnTo>
                  <a:close/>
                </a:path>
              </a:pathLst>
            </a:cu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16"/>
            <p:cNvSpPr/>
            <p:nvPr/>
          </p:nvSpPr>
          <p:spPr>
            <a:xfrm flipH="1">
              <a:off x="6363289" y="-62240"/>
              <a:ext cx="5870381" cy="5458896"/>
            </a:xfrm>
            <a:custGeom>
              <a:avLst/>
              <a:gdLst>
                <a:gd name="connsiteX0" fmla="*/ 1892326 w 6428819"/>
                <a:gd name="connsiteY0" fmla="*/ 0 h 5978191"/>
                <a:gd name="connsiteX1" fmla="*/ 0 w 6428819"/>
                <a:gd name="connsiteY1" fmla="*/ 0 h 5978191"/>
                <a:gd name="connsiteX2" fmla="*/ 0 w 6428819"/>
                <a:gd name="connsiteY2" fmla="*/ 5978191 h 5978191"/>
                <a:gd name="connsiteX3" fmla="*/ 4160572 w 6428819"/>
                <a:gd name="connsiteY3" fmla="*/ 2109254 h 5978191"/>
                <a:gd name="connsiteX4" fmla="*/ 6428819 w 6428819"/>
                <a:gd name="connsiteY4" fmla="*/ 0 h 5978191"/>
                <a:gd name="connsiteX5" fmla="*/ 6428818 w 6428819"/>
                <a:gd name="connsiteY5" fmla="*/ 0 h 5978191"/>
                <a:gd name="connsiteX6" fmla="*/ 4170761 w 6428819"/>
                <a:gd name="connsiteY6" fmla="*/ 2099781 h 59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8819" h="5978191">
                  <a:moveTo>
                    <a:pt x="1892326" y="0"/>
                  </a:moveTo>
                  <a:lnTo>
                    <a:pt x="0" y="0"/>
                  </a:lnTo>
                  <a:lnTo>
                    <a:pt x="0" y="5978191"/>
                  </a:lnTo>
                  <a:lnTo>
                    <a:pt x="4160572" y="2109254"/>
                  </a:lnTo>
                  <a:close/>
                  <a:moveTo>
                    <a:pt x="6428819" y="0"/>
                  </a:moveTo>
                  <a:lnTo>
                    <a:pt x="6428818" y="0"/>
                  </a:lnTo>
                  <a:lnTo>
                    <a:pt x="4170761" y="2099781"/>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00" name="文本框 99"/>
          <p:cNvSpPr txBox="1"/>
          <p:nvPr/>
        </p:nvSpPr>
        <p:spPr>
          <a:xfrm>
            <a:off x="7249715" y="5301208"/>
            <a:ext cx="4799568" cy="1231106"/>
          </a:xfrm>
          <a:prstGeom prst="rect">
            <a:avLst/>
          </a:prstGeom>
          <a:noFill/>
          <a:ln w="9525">
            <a:noFill/>
          </a:ln>
        </p:spPr>
        <p:txBody>
          <a:bodyPr wrap="square">
            <a:spAutoFit/>
          </a:bodyPr>
          <a:lstStyle/>
          <a:p>
            <a:pPr indent="0">
              <a:spcBef>
                <a:spcPts val="1200"/>
              </a:spcBef>
            </a:pPr>
            <a:r>
              <a:rPr lang="zh-CN" b="1" dirty="0">
                <a:solidFill>
                  <a:schemeClr val="bg1"/>
                </a:solidFill>
                <a:latin typeface="微软雅黑" panose="020B0503020204020204" pitchFamily="34" charset="-122"/>
                <a:ea typeface="微软雅黑" panose="020B0503020204020204" pitchFamily="34" charset="-122"/>
              </a:rPr>
              <a:t>身处闹市，清幽恬静，底蕴深厚</a:t>
            </a:r>
            <a:r>
              <a:rPr lang="zh-CN" altLang="en-US" b="1" dirty="0">
                <a:solidFill>
                  <a:schemeClr val="bg1"/>
                </a:solidFill>
                <a:latin typeface="微软雅黑" panose="020B0503020204020204" pitchFamily="34" charset="-122"/>
                <a:ea typeface="微软雅黑" panose="020B0503020204020204" pitchFamily="34" charset="-122"/>
              </a:rPr>
              <a:t>。</a:t>
            </a:r>
            <a:endParaRPr lang="en-US" altLang="zh-CN" b="1" dirty="0">
              <a:solidFill>
                <a:schemeClr val="bg1"/>
              </a:solidFill>
              <a:latin typeface="微软雅黑" panose="020B0503020204020204" pitchFamily="34" charset="-122"/>
              <a:ea typeface="微软雅黑" panose="020B0503020204020204" pitchFamily="34" charset="-122"/>
            </a:endParaRPr>
          </a:p>
          <a:p>
            <a:pPr indent="0">
              <a:spcBef>
                <a:spcPts val="1200"/>
              </a:spcBef>
            </a:pPr>
            <a:r>
              <a:rPr lang="zh-CN" altLang="en-US" b="1" dirty="0">
                <a:solidFill>
                  <a:schemeClr val="bg1"/>
                </a:solidFill>
                <a:latin typeface="微软雅黑" panose="020B0503020204020204" pitchFamily="34" charset="-122"/>
                <a:ea typeface="微软雅黑" panose="020B0503020204020204" pitchFamily="34" charset="-122"/>
              </a:rPr>
              <a:t>康乐园与北大的未名湖、武大的珞珈山</a:t>
            </a:r>
            <a:endParaRPr lang="en-US" altLang="zh-CN" b="1" dirty="0">
              <a:solidFill>
                <a:schemeClr val="bg1"/>
              </a:solidFill>
              <a:latin typeface="微软雅黑" panose="020B0503020204020204" pitchFamily="34" charset="-122"/>
              <a:ea typeface="微软雅黑" panose="020B0503020204020204" pitchFamily="34" charset="-122"/>
            </a:endParaRPr>
          </a:p>
          <a:p>
            <a:pPr indent="0">
              <a:spcBef>
                <a:spcPts val="1200"/>
              </a:spcBef>
            </a:pPr>
            <a:r>
              <a:rPr lang="zh-CN" altLang="en-US" b="1" dirty="0">
                <a:solidFill>
                  <a:schemeClr val="bg1"/>
                </a:solidFill>
                <a:latin typeface="微软雅黑" panose="020B0503020204020204" pitchFamily="34" charset="-122"/>
                <a:ea typeface="微软雅黑" panose="020B0503020204020204" pitchFamily="34" charset="-122"/>
              </a:rPr>
              <a:t>并称三大中国大学最美丽景观。</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7017367" y="294588"/>
            <a:ext cx="4887900" cy="2308324"/>
          </a:xfrm>
          <a:prstGeom prst="rect">
            <a:avLst/>
          </a:prstGeom>
          <a:noFill/>
        </p:spPr>
        <p:txBody>
          <a:bodyPr wrap="square" rtlCol="0">
            <a:spAutoFit/>
          </a:bodyPr>
          <a:lstStyle/>
          <a:p>
            <a:pPr lvl="0" algn="r">
              <a:lnSpc>
                <a:spcPct val="120000"/>
              </a:lnSpc>
            </a:pPr>
            <a:r>
              <a:rPr lang="en-US" altLang="zh-CN" sz="4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Guangzhou Site </a:t>
            </a:r>
            <a:r>
              <a:rPr lang="en-US" altLang="zh-CN" sz="4800" b="1"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South </a:t>
            </a:r>
            <a:r>
              <a:rPr lang="en-US" altLang="zh-CN" sz="4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Campus</a:t>
            </a:r>
            <a:endParaRPr lang="en-US" altLang="zh-CN" sz="4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lvl="0" algn="r">
              <a:lnSpc>
                <a:spcPct val="120000"/>
              </a:lnSpc>
            </a:pPr>
            <a:r>
              <a:rPr lang="zh-CN" altLang="en-US" sz="2400" b="1" dirty="0">
                <a:solidFill>
                  <a:schemeClr val="bg1"/>
                </a:solidFill>
                <a:latin typeface="微软雅黑" panose="020B0503020204020204" pitchFamily="34" charset="-122"/>
                <a:ea typeface="微软雅黑" panose="020B0503020204020204" pitchFamily="34" charset="-122"/>
              </a:rPr>
              <a:t>广州校区</a:t>
            </a:r>
            <a:r>
              <a:rPr lang="zh-CN" altLang="en-US" sz="2400" b="1" dirty="0">
                <a:solidFill>
                  <a:srgbClr val="92D050"/>
                </a:solidFill>
                <a:latin typeface="微软雅黑" panose="020B0503020204020204" pitchFamily="34" charset="-122"/>
                <a:ea typeface="微软雅黑" panose="020B0503020204020204" pitchFamily="34" charset="-122"/>
              </a:rPr>
              <a:t>南校园</a:t>
            </a:r>
            <a:endParaRPr lang="en-US" altLang="zh-CN" sz="2400" b="1" dirty="0">
              <a:solidFill>
                <a:srgbClr val="92D050"/>
              </a:solidFill>
              <a:latin typeface="微软雅黑" panose="020B0503020204020204" pitchFamily="34" charset="-122"/>
              <a:ea typeface="微软雅黑" panose="020B0503020204020204" pitchFamily="34" charset="-122"/>
            </a:endParaRPr>
          </a:p>
        </p:txBody>
      </p:sp>
      <p:sp>
        <p:nvSpPr>
          <p:cNvPr id="2" name="TextBox 1"/>
          <p:cNvSpPr txBox="1"/>
          <p:nvPr/>
        </p:nvSpPr>
        <p:spPr>
          <a:xfrm>
            <a:off x="7249715" y="4695527"/>
            <a:ext cx="3888432" cy="461665"/>
          </a:xfrm>
          <a:prstGeom prst="rect">
            <a:avLst/>
          </a:prstGeom>
          <a:noFill/>
        </p:spPr>
        <p:txBody>
          <a:bodyPr wrap="square" rtlCol="0">
            <a:spAutoFit/>
          </a:bodyPr>
          <a:lstStyle/>
          <a:p>
            <a:r>
              <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Tranquil &amp; A Rich Culture</a:t>
            </a:r>
            <a:endParaRPr lang="zh-CN"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advTm="52705"/>
    </mc:Choice>
    <mc:Fallback>
      <p:transition advTm="5270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a7630a76a9c41d8255ff0d9f89b75a4"/>
          <p:cNvPicPr>
            <a:picLocks noChangeAspect="1"/>
          </p:cNvPicPr>
          <p:nvPr/>
        </p:nvPicPr>
        <p:blipFill>
          <a:blip r:embed="rId1">
            <a:lum contrast="12000"/>
          </a:blip>
          <a:stretch>
            <a:fillRect/>
          </a:stretch>
        </p:blipFill>
        <p:spPr>
          <a:xfrm>
            <a:off x="208280" y="3582243"/>
            <a:ext cx="4735195" cy="3159125"/>
          </a:xfrm>
          <a:prstGeom prst="rect">
            <a:avLst/>
          </a:prstGeom>
        </p:spPr>
      </p:pic>
      <p:sp>
        <p:nvSpPr>
          <p:cNvPr id="16" name="矩形 15"/>
          <p:cNvSpPr/>
          <p:nvPr/>
        </p:nvSpPr>
        <p:spPr>
          <a:xfrm>
            <a:off x="208280" y="3582243"/>
            <a:ext cx="4735195" cy="3159125"/>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504039d3deac33072d87097d64ed815"/>
          <p:cNvPicPr>
            <a:picLocks noChangeAspect="1"/>
          </p:cNvPicPr>
          <p:nvPr/>
        </p:nvPicPr>
        <p:blipFill>
          <a:blip r:embed="rId2"/>
          <a:srcRect l="17494" t="43677" r="8994"/>
          <a:stretch>
            <a:fillRect/>
          </a:stretch>
        </p:blipFill>
        <p:spPr>
          <a:xfrm>
            <a:off x="5102225" y="3588594"/>
            <a:ext cx="6884670" cy="3122692"/>
          </a:xfrm>
          <a:prstGeom prst="rect">
            <a:avLst/>
          </a:prstGeom>
        </p:spPr>
      </p:pic>
      <p:sp>
        <p:nvSpPr>
          <p:cNvPr id="12" name="矩形 11"/>
          <p:cNvSpPr/>
          <p:nvPr/>
        </p:nvSpPr>
        <p:spPr>
          <a:xfrm>
            <a:off x="8473852" y="238760"/>
            <a:ext cx="3513044" cy="3190240"/>
          </a:xfrm>
          <a:prstGeom prst="rect">
            <a:avLst/>
          </a:prstGeom>
          <a:solidFill>
            <a:schemeClr val="bg2">
              <a:lumMod val="50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8da6dd04314fc4c685bcdf7a75ee611"/>
          <p:cNvPicPr>
            <a:picLocks noChangeAspect="1"/>
          </p:cNvPicPr>
          <p:nvPr/>
        </p:nvPicPr>
        <p:blipFill>
          <a:blip r:embed="rId3"/>
          <a:srcRect t="5095" b="4885"/>
          <a:stretch>
            <a:fillRect/>
          </a:stretch>
        </p:blipFill>
        <p:spPr>
          <a:xfrm>
            <a:off x="208280" y="238760"/>
            <a:ext cx="5385251" cy="3187700"/>
          </a:xfrm>
          <a:prstGeom prst="rect">
            <a:avLst/>
          </a:prstGeom>
        </p:spPr>
      </p:pic>
      <p:pic>
        <p:nvPicPr>
          <p:cNvPr id="3" name="图片 2" descr="725b7e14a6fd24743cc26eb4dab590a"/>
          <p:cNvPicPr>
            <a:picLocks noChangeAspect="1"/>
          </p:cNvPicPr>
          <p:nvPr/>
        </p:nvPicPr>
        <p:blipFill>
          <a:blip r:embed="rId4"/>
          <a:stretch>
            <a:fillRect/>
          </a:stretch>
        </p:blipFill>
        <p:spPr>
          <a:xfrm>
            <a:off x="5737548" y="244071"/>
            <a:ext cx="2592288" cy="3182389"/>
          </a:xfrm>
          <a:prstGeom prst="rect">
            <a:avLst/>
          </a:prstGeom>
          <a:ln>
            <a:noFill/>
          </a:ln>
        </p:spPr>
      </p:pic>
      <p:grpSp>
        <p:nvGrpSpPr>
          <p:cNvPr id="6" name="组合 5"/>
          <p:cNvGrpSpPr/>
          <p:nvPr/>
        </p:nvGrpSpPr>
        <p:grpSpPr>
          <a:xfrm>
            <a:off x="10091253" y="324909"/>
            <a:ext cx="1863090" cy="1012906"/>
            <a:chOff x="9770745" y="238760"/>
            <a:chExt cx="2540000" cy="1012906"/>
          </a:xfrm>
        </p:grpSpPr>
        <p:sp>
          <p:nvSpPr>
            <p:cNvPr id="10" name="文本框 9"/>
            <p:cNvSpPr txBox="1"/>
            <p:nvPr/>
          </p:nvSpPr>
          <p:spPr>
            <a:xfrm>
              <a:off x="9770745" y="238760"/>
              <a:ext cx="2540000" cy="1012906"/>
            </a:xfrm>
            <a:prstGeom prst="rect">
              <a:avLst/>
            </a:prstGeom>
            <a:noFill/>
          </p:spPr>
          <p:txBody>
            <a:bodyPr wrap="square" rtlCol="0" anchor="t">
              <a:spAutoFit/>
            </a:bodyPr>
            <a:lstStyle/>
            <a:p>
              <a:pPr algn="ctr"/>
              <a:r>
                <a:rPr lang="en-US" altLang="zh-CN" b="1" dirty="0">
                  <a:solidFill>
                    <a:srgbClr val="014723"/>
                  </a:solidFill>
                  <a:latin typeface="微软雅黑" panose="020B0503020204020204" pitchFamily="34" charset="-122"/>
                  <a:ea typeface="微软雅黑" panose="020B0503020204020204" pitchFamily="34" charset="-122"/>
                  <a:sym typeface="+mn-ea"/>
                </a:rPr>
                <a:t>SUN</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sym typeface="+mn-ea"/>
                </a:rPr>
                <a:t> YAT-SEN</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sym typeface="+mn-ea"/>
                </a:rPr>
                <a:t>UNIVERSITY</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50000"/>
                </a:lnSpc>
              </a:pP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sym typeface="+mn-ea"/>
                </a:rPr>
                <a:t>Since </a:t>
              </a:r>
              <a:r>
                <a:rPr lang="en-US" altLang="zh-CN" b="1" dirty="0">
                  <a:solidFill>
                    <a:schemeClr val="accent6"/>
                  </a:solidFill>
                  <a:latin typeface="微软雅黑" panose="020B0503020204020204" pitchFamily="34" charset="-122"/>
                  <a:ea typeface="微软雅黑" panose="020B0503020204020204" pitchFamily="34" charset="-122"/>
                  <a:sym typeface="+mn-ea"/>
                </a:rPr>
                <a:t>1924</a:t>
              </a:r>
              <a:endParaRPr lang="en-US" altLang="zh-CN" b="1" dirty="0">
                <a:solidFill>
                  <a:schemeClr val="accent6"/>
                </a:solidFill>
                <a:latin typeface="微软雅黑" panose="020B0503020204020204" pitchFamily="34" charset="-122"/>
                <a:ea typeface="微软雅黑" panose="020B0503020204020204" pitchFamily="34" charset="-122"/>
                <a:sym typeface="+mn-ea"/>
              </a:endParaRPr>
            </a:p>
          </p:txBody>
        </p:sp>
        <p:cxnSp>
          <p:nvCxnSpPr>
            <p:cNvPr id="11" name="直接连接符 10"/>
            <p:cNvCxnSpPr/>
            <p:nvPr/>
          </p:nvCxnSpPr>
          <p:spPr>
            <a:xfrm>
              <a:off x="9883140" y="875030"/>
              <a:ext cx="2252188" cy="0"/>
            </a:xfrm>
            <a:prstGeom prst="line">
              <a:avLst/>
            </a:prstGeom>
            <a:ln>
              <a:solidFill>
                <a:srgbClr val="5D5D59"/>
              </a:solidFill>
            </a:ln>
          </p:spPr>
          <p:style>
            <a:lnRef idx="1">
              <a:schemeClr val="accent1"/>
            </a:lnRef>
            <a:fillRef idx="0">
              <a:schemeClr val="accent1"/>
            </a:fillRef>
            <a:effectRef idx="0">
              <a:schemeClr val="accent1"/>
            </a:effectRef>
            <a:fontRef idx="minor">
              <a:schemeClr val="tx1"/>
            </a:fontRef>
          </p:style>
        </p:cxnSp>
      </p:grpSp>
      <p:sp>
        <p:nvSpPr>
          <p:cNvPr id="100" name="文本框 99"/>
          <p:cNvSpPr txBox="1"/>
          <p:nvPr/>
        </p:nvSpPr>
        <p:spPr>
          <a:xfrm>
            <a:off x="8473852" y="1692517"/>
            <a:ext cx="3550491" cy="1308884"/>
          </a:xfrm>
          <a:prstGeom prst="rect">
            <a:avLst/>
          </a:prstGeom>
          <a:noFill/>
          <a:ln w="9525">
            <a:noFill/>
          </a:ln>
        </p:spPr>
        <p:txBody>
          <a:bodyPr wrap="square">
            <a:spAutoFit/>
          </a:bodyPr>
          <a:lstStyle/>
          <a:p>
            <a:pPr indent="0" algn="ctr">
              <a:lnSpc>
                <a:spcPct val="150000"/>
              </a:lnSpc>
            </a:pPr>
            <a:r>
              <a:rPr lang="en-US" altLang="zh-CN" sz="2800" b="1" dirty="0">
                <a:solidFill>
                  <a:schemeClr val="tx2"/>
                </a:solidFill>
                <a:latin typeface="Adobe Garamond Pro Bold" panose="02020702060506020403" pitchFamily="18" charset="0"/>
                <a:ea typeface="微软雅黑" panose="020B0503020204020204" pitchFamily="34" charset="-122"/>
              </a:rPr>
              <a:t>Closed to nature</a:t>
            </a:r>
            <a:endParaRPr lang="en-US" altLang="zh-CN" sz="2800" b="1" dirty="0">
              <a:solidFill>
                <a:schemeClr val="tx2"/>
              </a:solidFill>
              <a:latin typeface="Adobe Garamond Pro Bold" panose="02020702060506020403" pitchFamily="18" charset="0"/>
              <a:ea typeface="微软雅黑" panose="020B0503020204020204" pitchFamily="34" charset="-122"/>
            </a:endParaRPr>
          </a:p>
          <a:p>
            <a:pPr indent="0" algn="ctr">
              <a:lnSpc>
                <a:spcPct val="150000"/>
              </a:lnSpc>
            </a:pPr>
            <a:r>
              <a:rPr lang="zh-CN" sz="2800" b="1" dirty="0">
                <a:solidFill>
                  <a:schemeClr val="tx2"/>
                </a:solidFill>
                <a:latin typeface="+mn-ea"/>
              </a:rPr>
              <a:t>绿草如茵，鸟语花香</a:t>
            </a:r>
            <a:endParaRPr lang="zh-CN" sz="2800" b="0" dirty="0">
              <a:solidFill>
                <a:schemeClr val="tx2"/>
              </a:solidFill>
              <a:latin typeface="+mn-ea"/>
            </a:endParaRPr>
          </a:p>
        </p:txBody>
      </p:sp>
      <p:sp>
        <p:nvSpPr>
          <p:cNvPr id="13" name="矩形 12"/>
          <p:cNvSpPr/>
          <p:nvPr/>
        </p:nvSpPr>
        <p:spPr>
          <a:xfrm>
            <a:off x="5765052" y="244071"/>
            <a:ext cx="2564784" cy="3182389"/>
          </a:xfrm>
          <a:prstGeom prst="rect">
            <a:avLst/>
          </a:prstGeom>
          <a:solidFill>
            <a:schemeClr val="accent6">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a:off x="0" y="5661248"/>
            <a:ext cx="1345059" cy="1196752"/>
          </a:xfrm>
          <a:prstGeom prst="triangle">
            <a:avLst>
              <a:gd name="adj" fmla="val 0"/>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25732"/>
    </mc:Choice>
    <mc:Fallback>
      <p:transition advTm="2573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0923" y="1130624"/>
            <a:ext cx="11910060" cy="5727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6"/>
          <p:cNvGrpSpPr/>
          <p:nvPr/>
        </p:nvGrpSpPr>
        <p:grpSpPr>
          <a:xfrm>
            <a:off x="601512" y="461823"/>
            <a:ext cx="516354" cy="516354"/>
            <a:chOff x="902700" y="1821563"/>
            <a:chExt cx="516354" cy="516354"/>
          </a:xfrm>
          <a:solidFill>
            <a:schemeClr val="accent6">
              <a:lumMod val="50000"/>
            </a:schemeClr>
          </a:solidFill>
        </p:grpSpPr>
        <p:sp>
          <p:nvSpPr>
            <p:cNvPr id="3" name="任意多边形: 形状 7"/>
            <p:cNvSpPr/>
            <p:nvPr/>
          </p:nvSpPr>
          <p:spPr>
            <a:xfrm>
              <a:off x="902700" y="1821563"/>
              <a:ext cx="516354" cy="516354"/>
            </a:xfrm>
            <a:custGeom>
              <a:avLst/>
              <a:gdLst>
                <a:gd name="connsiteX0" fmla="*/ 270000 w 540000"/>
                <a:gd name="connsiteY0" fmla="*/ 72000 h 540000"/>
                <a:gd name="connsiteX1" fmla="*/ 72000 w 540000"/>
                <a:gd name="connsiteY1" fmla="*/ 270000 h 540000"/>
                <a:gd name="connsiteX2" fmla="*/ 270000 w 540000"/>
                <a:gd name="connsiteY2" fmla="*/ 468000 h 540000"/>
                <a:gd name="connsiteX3" fmla="*/ 468000 w 540000"/>
                <a:gd name="connsiteY3" fmla="*/ 270000 h 540000"/>
                <a:gd name="connsiteX4" fmla="*/ 270000 w 540000"/>
                <a:gd name="connsiteY4" fmla="*/ 72000 h 540000"/>
                <a:gd name="connsiteX5" fmla="*/ 270000 w 540000"/>
                <a:gd name="connsiteY5" fmla="*/ 0 h 540000"/>
                <a:gd name="connsiteX6" fmla="*/ 540000 w 540000"/>
                <a:gd name="connsiteY6" fmla="*/ 270000 h 540000"/>
                <a:gd name="connsiteX7" fmla="*/ 270000 w 540000"/>
                <a:gd name="connsiteY7" fmla="*/ 540000 h 540000"/>
                <a:gd name="connsiteX8" fmla="*/ 0 w 540000"/>
                <a:gd name="connsiteY8" fmla="*/ 270000 h 540000"/>
                <a:gd name="connsiteX9" fmla="*/ 270000 w 540000"/>
                <a:gd name="connsiteY9"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00" h="540000">
                  <a:moveTo>
                    <a:pt x="270000" y="72000"/>
                  </a:moveTo>
                  <a:cubicBezTo>
                    <a:pt x="160648" y="72000"/>
                    <a:pt x="72000" y="160648"/>
                    <a:pt x="72000" y="270000"/>
                  </a:cubicBezTo>
                  <a:cubicBezTo>
                    <a:pt x="72000" y="379352"/>
                    <a:pt x="160648" y="468000"/>
                    <a:pt x="270000" y="468000"/>
                  </a:cubicBezTo>
                  <a:cubicBezTo>
                    <a:pt x="379352" y="468000"/>
                    <a:pt x="468000" y="379352"/>
                    <a:pt x="468000" y="270000"/>
                  </a:cubicBezTo>
                  <a:cubicBezTo>
                    <a:pt x="468000" y="160648"/>
                    <a:pt x="379352" y="72000"/>
                    <a:pt x="270000" y="72000"/>
                  </a:cubicBezTo>
                  <a:close/>
                  <a:moveTo>
                    <a:pt x="270000" y="0"/>
                  </a:moveTo>
                  <a:cubicBezTo>
                    <a:pt x="419117" y="0"/>
                    <a:pt x="540000" y="120883"/>
                    <a:pt x="540000" y="270000"/>
                  </a:cubicBezTo>
                  <a:cubicBezTo>
                    <a:pt x="540000" y="419117"/>
                    <a:pt x="419117" y="540000"/>
                    <a:pt x="270000" y="540000"/>
                  </a:cubicBezTo>
                  <a:cubicBezTo>
                    <a:pt x="120883" y="540000"/>
                    <a:pt x="0" y="419117"/>
                    <a:pt x="0" y="270000"/>
                  </a:cubicBezTo>
                  <a:cubicBezTo>
                    <a:pt x="0" y="120883"/>
                    <a:pt x="120883" y="0"/>
                    <a:pt x="270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8"/>
            <p:cNvSpPr/>
            <p:nvPr/>
          </p:nvSpPr>
          <p:spPr>
            <a:xfrm rot="5400000">
              <a:off x="1109020" y="2035142"/>
              <a:ext cx="117748" cy="89197"/>
            </a:xfrm>
            <a:prstGeom prst="triangle">
              <a:avLst/>
            </a:prstGeom>
            <a:grpFill/>
            <a:ln w="19050" cap="rnd">
              <a:solidFill>
                <a:schemeClr val="accent6">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1278501" y="454957"/>
            <a:ext cx="4575246" cy="523220"/>
          </a:xfrm>
          <a:prstGeom prst="rect">
            <a:avLst/>
          </a:prstGeom>
          <a:noFill/>
        </p:spPr>
        <p:txBody>
          <a:bodyPr wrap="square" rtlCol="0">
            <a:spAutoFit/>
          </a:bodyPr>
          <a:lstStyle/>
          <a:p>
            <a:r>
              <a:rPr lang="en-GB" altLang="zh-CN" sz="2800" b="1" dirty="0">
                <a:solidFill>
                  <a:schemeClr val="accent6">
                    <a:lumMod val="50000"/>
                  </a:schemeClr>
                </a:solidFill>
                <a:latin typeface="Eras Medium ITC" panose="020B0602030504020804" pitchFamily="34" charset="0"/>
                <a:ea typeface="微软雅黑 Light" panose="020B0502040204020203" pitchFamily="34" charset="-122"/>
              </a:rPr>
              <a:t>History</a:t>
            </a:r>
            <a:endParaRPr lang="en-US" altLang="zh-CN" sz="2800" b="1" dirty="0">
              <a:solidFill>
                <a:schemeClr val="accent6">
                  <a:lumMod val="50000"/>
                </a:schemeClr>
              </a:solidFill>
              <a:latin typeface="Eras Medium ITC" panose="020B0602030504020804" pitchFamily="34" charset="0"/>
              <a:ea typeface="微软雅黑 Light" panose="020B0502040204020203" pitchFamily="34" charset="-122"/>
            </a:endParaRPr>
          </a:p>
        </p:txBody>
      </p:sp>
      <p:sp>
        <p:nvSpPr>
          <p:cNvPr id="18" name="文本框 17"/>
          <p:cNvSpPr txBox="1"/>
          <p:nvPr/>
        </p:nvSpPr>
        <p:spPr>
          <a:xfrm>
            <a:off x="4965630" y="715480"/>
            <a:ext cx="5285426" cy="707886"/>
          </a:xfrm>
          <a:prstGeom prst="rect">
            <a:avLst/>
          </a:prstGeom>
          <a:noFill/>
        </p:spPr>
        <p:txBody>
          <a:bodyPr wrap="square" rtlCol="0">
            <a:spAutoFit/>
          </a:bodyPr>
          <a:lstStyle/>
          <a:p>
            <a:r>
              <a:rPr kumimoji="1" lang="zh-CN" altLang="en-US" sz="4000" b="1" dirty="0">
                <a:solidFill>
                  <a:srgbClr val="014723"/>
                </a:solidFill>
                <a:latin typeface="Microsoft YaHei Heavy" panose="020B0402040204020203" pitchFamily="34" charset="-122"/>
                <a:ea typeface="Microsoft YaHei Heavy" panose="020B0402040204020203" pitchFamily="34" charset="-122"/>
              </a:rPr>
              <a:t>中山手创  蔚为国光</a:t>
            </a:r>
            <a:endParaRPr kumimoji="1" lang="zh-CN" altLang="en-US" sz="4000" b="1" dirty="0">
              <a:solidFill>
                <a:srgbClr val="014723"/>
              </a:solidFill>
              <a:latin typeface="Microsoft YaHei Heavy" panose="020B0402040204020203" pitchFamily="34" charset="-122"/>
              <a:ea typeface="Microsoft YaHei Heavy" panose="020B0402040204020203" pitchFamily="34" charset="-122"/>
            </a:endParaRPr>
          </a:p>
        </p:txBody>
      </p:sp>
      <p:cxnSp>
        <p:nvCxnSpPr>
          <p:cNvPr id="20" name="直线连接符 43"/>
          <p:cNvCxnSpPr/>
          <p:nvPr/>
        </p:nvCxnSpPr>
        <p:spPr>
          <a:xfrm>
            <a:off x="3880426" y="4716839"/>
            <a:ext cx="140572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直线连接符 13"/>
          <p:cNvCxnSpPr/>
          <p:nvPr/>
        </p:nvCxnSpPr>
        <p:spPr>
          <a:xfrm flipV="1">
            <a:off x="3217267" y="2770496"/>
            <a:ext cx="1898974" cy="19463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直线连接符 18"/>
          <p:cNvCxnSpPr/>
          <p:nvPr/>
        </p:nvCxnSpPr>
        <p:spPr>
          <a:xfrm>
            <a:off x="5286146" y="2683322"/>
            <a:ext cx="250999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4087014" y="2200702"/>
            <a:ext cx="1579398" cy="1579398"/>
          </a:xfrm>
          <a:prstGeom prst="ellips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4" name="直线连接符 21"/>
          <p:cNvCxnSpPr/>
          <p:nvPr/>
        </p:nvCxnSpPr>
        <p:spPr>
          <a:xfrm>
            <a:off x="9269403" y="2683322"/>
            <a:ext cx="208523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7501548" y="2141154"/>
            <a:ext cx="3032391" cy="646331"/>
          </a:xfrm>
          <a:prstGeom prst="rect">
            <a:avLst/>
          </a:prstGeom>
          <a:noFill/>
        </p:spPr>
        <p:txBody>
          <a:bodyPr wrap="square" rtlCol="0">
            <a:spAutoFit/>
          </a:bodyPr>
          <a:lstStyle/>
          <a:p>
            <a:r>
              <a:rPr kumimoji="1" lang="zh-CN" altLang="en-US" sz="3600" b="1" dirty="0">
                <a:solidFill>
                  <a:srgbClr val="01472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中山大学</a:t>
            </a:r>
            <a:endParaRPr kumimoji="1" lang="zh-CN" altLang="en-US" sz="3600" b="1" dirty="0">
              <a:solidFill>
                <a:srgbClr val="01472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31" name="组合 30"/>
          <p:cNvGrpSpPr/>
          <p:nvPr/>
        </p:nvGrpSpPr>
        <p:grpSpPr>
          <a:xfrm>
            <a:off x="6015816" y="2995057"/>
            <a:ext cx="2818075" cy="351100"/>
            <a:chOff x="7496187" y="3338354"/>
            <a:chExt cx="2139824" cy="351100"/>
          </a:xfrm>
        </p:grpSpPr>
        <p:sp>
          <p:nvSpPr>
            <p:cNvPr id="32" name="圆角矩形 32"/>
            <p:cNvSpPr/>
            <p:nvPr/>
          </p:nvSpPr>
          <p:spPr>
            <a:xfrm>
              <a:off x="7496187" y="3338354"/>
              <a:ext cx="1743348" cy="3511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文本框 32"/>
            <p:cNvSpPr txBox="1"/>
            <p:nvPr/>
          </p:nvSpPr>
          <p:spPr>
            <a:xfrm>
              <a:off x="7550779" y="3350900"/>
              <a:ext cx="2085232" cy="338554"/>
            </a:xfrm>
            <a:prstGeom prst="rect">
              <a:avLst/>
            </a:prstGeom>
            <a:noFill/>
          </p:spPr>
          <p:txBody>
            <a:bodyPr wrap="square" rtlCol="0">
              <a:spAutoFit/>
            </a:bodyPr>
            <a:lstStyle/>
            <a:p>
              <a:r>
                <a:rPr kumimoji="1" lang="zh-CN" altLang="en-US" sz="1600" b="1" dirty="0">
                  <a:solidFill>
                    <a:srgbClr val="014723"/>
                  </a:solidFill>
                  <a:latin typeface="微软雅黑" panose="020B0503020204020204" pitchFamily="34" charset="-122"/>
                  <a:ea typeface="微软雅黑" panose="020B0503020204020204" pitchFamily="34" charset="-122"/>
                </a:rPr>
                <a:t>     厚重的办学历史</a:t>
              </a:r>
              <a:endParaRPr kumimoji="1" lang="zh-CN" altLang="en-US" sz="1600" b="1" dirty="0">
                <a:solidFill>
                  <a:srgbClr val="014723"/>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8545859" y="2995057"/>
            <a:ext cx="3205252" cy="351100"/>
            <a:chOff x="7496187" y="3338354"/>
            <a:chExt cx="2139824" cy="351100"/>
          </a:xfrm>
        </p:grpSpPr>
        <p:sp>
          <p:nvSpPr>
            <p:cNvPr id="35" name="圆角矩形 38"/>
            <p:cNvSpPr/>
            <p:nvPr/>
          </p:nvSpPr>
          <p:spPr>
            <a:xfrm>
              <a:off x="7496187" y="3338354"/>
              <a:ext cx="1743348" cy="3511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文本框 35"/>
            <p:cNvSpPr txBox="1"/>
            <p:nvPr/>
          </p:nvSpPr>
          <p:spPr>
            <a:xfrm>
              <a:off x="7550779" y="3350900"/>
              <a:ext cx="2085232" cy="338554"/>
            </a:xfrm>
            <a:prstGeom prst="rect">
              <a:avLst/>
            </a:prstGeom>
            <a:noFill/>
          </p:spPr>
          <p:txBody>
            <a:bodyPr wrap="square" rtlCol="0">
              <a:spAutoFit/>
            </a:bodyPr>
            <a:lstStyle/>
            <a:p>
              <a:r>
                <a:rPr kumimoji="1" lang="zh-CN" altLang="en-US" sz="1600" b="1" dirty="0">
                  <a:solidFill>
                    <a:srgbClr val="014723"/>
                  </a:solidFill>
                  <a:latin typeface="微软雅黑" panose="020B0503020204020204" pitchFamily="34" charset="-122"/>
                  <a:ea typeface="微软雅黑" panose="020B0503020204020204" pitchFamily="34" charset="-122"/>
                </a:rPr>
                <a:t>     优良的办学传统</a:t>
              </a:r>
              <a:endParaRPr kumimoji="1" lang="zh-CN" altLang="en-US" sz="1600" b="1" dirty="0">
                <a:solidFill>
                  <a:srgbClr val="014723"/>
                </a:solidFill>
                <a:latin typeface="微软雅黑" panose="020B0503020204020204" pitchFamily="34" charset="-122"/>
                <a:ea typeface="微软雅黑" panose="020B0503020204020204" pitchFamily="34" charset="-122"/>
              </a:endParaRPr>
            </a:p>
          </p:txBody>
        </p:sp>
      </p:grpSp>
      <p:sp>
        <p:nvSpPr>
          <p:cNvPr id="37" name="椭圆 36"/>
          <p:cNvSpPr/>
          <p:nvPr/>
        </p:nvSpPr>
        <p:spPr>
          <a:xfrm>
            <a:off x="2435635" y="3865729"/>
            <a:ext cx="1579398" cy="1579398"/>
          </a:xfrm>
          <a:prstGeom prst="ellips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14723"/>
              </a:solidFill>
            </a:endParaRPr>
          </a:p>
        </p:txBody>
      </p:sp>
      <p:sp>
        <p:nvSpPr>
          <p:cNvPr id="38" name="文本框 37"/>
          <p:cNvSpPr txBox="1"/>
          <p:nvPr/>
        </p:nvSpPr>
        <p:spPr>
          <a:xfrm>
            <a:off x="2278966" y="4390331"/>
            <a:ext cx="1920759" cy="584775"/>
          </a:xfrm>
          <a:prstGeom prst="rect">
            <a:avLst/>
          </a:prstGeom>
          <a:noFill/>
        </p:spPr>
        <p:txBody>
          <a:bodyPr wrap="square" rtlCol="0">
            <a:spAutoFit/>
          </a:bodyPr>
          <a:lstStyle/>
          <a:p>
            <a:pPr algn="ctr"/>
            <a:r>
              <a:rPr kumimoji="1" lang="en-US" altLang="zh-CN" sz="3200" b="1" dirty="0">
                <a:solidFill>
                  <a:schemeClr val="bg1"/>
                </a:solidFill>
                <a:latin typeface="Arial" panose="020B0604020202020204" pitchFamily="34" charset="0"/>
                <a:ea typeface="Microsoft YaHei Heavy" panose="020B0402040204020203" pitchFamily="34" charset="-122"/>
                <a:cs typeface="Arial" panose="020B0604020202020204" pitchFamily="34" charset="0"/>
              </a:rPr>
              <a:t>1924</a:t>
            </a:r>
            <a:r>
              <a:rPr kumimoji="1" lang="zh-CN" altLang="en-US" sz="3200" b="1" dirty="0">
                <a:solidFill>
                  <a:schemeClr val="bg1"/>
                </a:solidFill>
                <a:latin typeface="Arial" panose="020B0604020202020204" pitchFamily="34" charset="0"/>
                <a:ea typeface="Microsoft YaHei Heavy" panose="020B0402040204020203" pitchFamily="34" charset="-122"/>
                <a:cs typeface="Arial" panose="020B0604020202020204" pitchFamily="34" charset="0"/>
              </a:rPr>
              <a:t>年</a:t>
            </a:r>
            <a:endParaRPr kumimoji="1" lang="zh-CN" altLang="en-US" sz="3200" b="1" dirty="0">
              <a:solidFill>
                <a:schemeClr val="bg1"/>
              </a:solidFill>
              <a:latin typeface="Arial" panose="020B0604020202020204" pitchFamily="34" charset="0"/>
              <a:ea typeface="Microsoft YaHei Heavy" panose="020B0402040204020203" pitchFamily="34" charset="-122"/>
              <a:cs typeface="Arial" panose="020B0604020202020204" pitchFamily="34" charset="0"/>
            </a:endParaRPr>
          </a:p>
        </p:txBody>
      </p:sp>
      <p:sp>
        <p:nvSpPr>
          <p:cNvPr id="40" name="文本框 39"/>
          <p:cNvSpPr txBox="1"/>
          <p:nvPr/>
        </p:nvSpPr>
        <p:spPr>
          <a:xfrm>
            <a:off x="5412709" y="4482664"/>
            <a:ext cx="6201252" cy="400110"/>
          </a:xfrm>
          <a:prstGeom prst="rect">
            <a:avLst/>
          </a:prstGeom>
          <a:noFill/>
        </p:spPr>
        <p:txBody>
          <a:bodyPr wrap="square" rtlCol="0">
            <a:spAutoFit/>
          </a:bodyPr>
          <a:lstStyle/>
          <a:p>
            <a:r>
              <a:rPr kumimoji="1" lang="zh-CN" altLang="en-US" sz="2000" dirty="0">
                <a:latin typeface="微软雅黑" panose="020B0503020204020204" pitchFamily="34" charset="-122"/>
                <a:ea typeface="微软雅黑" panose="020B0503020204020204" pitchFamily="34" charset="-122"/>
              </a:rPr>
              <a:t>孙中山先生亲手创立国立广东大学，并亲笔题写校训：</a:t>
            </a:r>
            <a:endParaRPr kumimoji="1" lang="zh-CN" altLang="en-US" sz="2000" dirty="0">
              <a:latin typeface="微软雅黑" panose="020B0503020204020204" pitchFamily="34" charset="-122"/>
              <a:ea typeface="微软雅黑" panose="020B0503020204020204" pitchFamily="34" charset="-122"/>
            </a:endParaRPr>
          </a:p>
        </p:txBody>
      </p:sp>
      <p:sp>
        <p:nvSpPr>
          <p:cNvPr id="42" name="文本框 41"/>
          <p:cNvSpPr txBox="1"/>
          <p:nvPr/>
        </p:nvSpPr>
        <p:spPr>
          <a:xfrm>
            <a:off x="5181004" y="5000877"/>
            <a:ext cx="6849980" cy="568325"/>
          </a:xfrm>
          <a:prstGeom prst="rect">
            <a:avLst/>
          </a:prstGeom>
          <a:noFill/>
        </p:spPr>
        <p:txBody>
          <a:bodyPr wrap="square" rtlCol="0">
            <a:spAutoFit/>
          </a:bodyPr>
          <a:lstStyle/>
          <a:p>
            <a:r>
              <a:rPr kumimoji="1" lang="zh-CN" altLang="en-US" sz="3100" b="1" dirty="0">
                <a:solidFill>
                  <a:srgbClr val="014723"/>
                </a:solidFill>
                <a:latin typeface="Microsoft YaHei Heavy" panose="020B0402040204020203" pitchFamily="34" charset="-122"/>
                <a:ea typeface="Microsoft YaHei Heavy" panose="020B0402040204020203" pitchFamily="34" charset="-122"/>
              </a:rPr>
              <a:t>“博学、审问、慎思、明辨、笃行”</a:t>
            </a:r>
            <a:endParaRPr kumimoji="1" lang="zh-CN" altLang="en-US" sz="3100" b="1" dirty="0">
              <a:solidFill>
                <a:srgbClr val="014723"/>
              </a:solidFill>
              <a:latin typeface="Microsoft YaHei Heavy" panose="020B0402040204020203" pitchFamily="34" charset="-122"/>
              <a:ea typeface="Microsoft YaHei Heavy" panose="020B0402040204020203" pitchFamily="34" charset="-122"/>
            </a:endParaRPr>
          </a:p>
        </p:txBody>
      </p:sp>
      <p:sp>
        <p:nvSpPr>
          <p:cNvPr id="41" name="文本框 40"/>
          <p:cNvSpPr txBox="1"/>
          <p:nvPr/>
        </p:nvSpPr>
        <p:spPr>
          <a:xfrm>
            <a:off x="3914699" y="2716421"/>
            <a:ext cx="1920759" cy="584775"/>
          </a:xfrm>
          <a:prstGeom prst="rect">
            <a:avLst/>
          </a:prstGeom>
          <a:noFill/>
        </p:spPr>
        <p:txBody>
          <a:bodyPr wrap="square" rtlCol="0">
            <a:spAutoFit/>
          </a:bodyPr>
          <a:lstStyle/>
          <a:p>
            <a:pPr algn="ctr"/>
            <a:r>
              <a:rPr kumimoji="1" lang="en-US" altLang="zh-CN" sz="3200" b="1" dirty="0">
                <a:solidFill>
                  <a:schemeClr val="bg1"/>
                </a:solidFill>
                <a:latin typeface="Arial" panose="020B0604020202020204" pitchFamily="34" charset="0"/>
                <a:ea typeface="Microsoft YaHei Heavy" panose="020B0402040204020203" pitchFamily="34" charset="-122"/>
                <a:cs typeface="Arial" panose="020B0604020202020204" pitchFamily="34" charset="0"/>
              </a:rPr>
              <a:t>1926</a:t>
            </a:r>
            <a:r>
              <a:rPr kumimoji="1" lang="zh-CN" altLang="en-US" sz="3200" b="1" dirty="0">
                <a:solidFill>
                  <a:schemeClr val="bg1"/>
                </a:solidFill>
                <a:latin typeface="Arial" panose="020B0604020202020204" pitchFamily="34" charset="0"/>
                <a:ea typeface="Microsoft YaHei Heavy" panose="020B0402040204020203" pitchFamily="34" charset="-122"/>
                <a:cs typeface="Arial" panose="020B0604020202020204" pitchFamily="34" charset="0"/>
              </a:rPr>
              <a:t>年</a:t>
            </a:r>
            <a:endParaRPr kumimoji="1" lang="zh-CN" altLang="en-US" sz="3200" b="1" dirty="0">
              <a:solidFill>
                <a:schemeClr val="bg1"/>
              </a:solidFill>
              <a:latin typeface="Arial" panose="020B0604020202020204" pitchFamily="34" charset="0"/>
              <a:ea typeface="Microsoft YaHei Heavy" panose="020B0402040204020203"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27000"/>
    </mc:Choice>
    <mc:Fallback>
      <p:transition advTm="27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7200"/>
                    </a14:imgEffect>
                  </a14:imgLayer>
                </a14:imgProps>
              </a:ext>
              <a:ext uri="{28A0092B-C50C-407E-A947-70E740481C1C}">
                <a14:useLocalDpi xmlns:a14="http://schemas.microsoft.com/office/drawing/2010/main" val="0"/>
              </a:ext>
            </a:extLst>
          </a:blip>
          <a:srcRect b="3741"/>
          <a:stretch>
            <a:fillRect/>
          </a:stretch>
        </p:blipFill>
        <p:spPr>
          <a:xfrm>
            <a:off x="-1" y="0"/>
            <a:ext cx="12195175" cy="6857999"/>
          </a:xfrm>
          <a:prstGeom prst="rect">
            <a:avLst/>
          </a:prstGeom>
        </p:spPr>
      </p:pic>
      <p:sp>
        <p:nvSpPr>
          <p:cNvPr id="3" name="矩形 2"/>
          <p:cNvSpPr/>
          <p:nvPr/>
        </p:nvSpPr>
        <p:spPr>
          <a:xfrm flipH="1">
            <a:off x="3229610" y="-23091"/>
            <a:ext cx="8972550" cy="6883820"/>
          </a:xfrm>
          <a:prstGeom prst="rect">
            <a:avLst/>
          </a:prstGeom>
          <a:gradFill>
            <a:gsLst>
              <a:gs pos="37000">
                <a:schemeClr val="tx1">
                  <a:lumMod val="95000"/>
                  <a:lumOff val="5000"/>
                  <a:alpha val="0"/>
                </a:schemeClr>
              </a:gs>
              <a:gs pos="100000">
                <a:schemeClr val="tx1">
                  <a:lumMod val="95000"/>
                  <a:lumOff val="5000"/>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296" y="-94216"/>
            <a:ext cx="12331228" cy="7026070"/>
            <a:chOff x="-28210" y="-134686"/>
            <a:chExt cx="12331228" cy="7026070"/>
          </a:xfrm>
        </p:grpSpPr>
        <p:sp>
          <p:nvSpPr>
            <p:cNvPr id="12" name="任意多边形: 形状 11"/>
            <p:cNvSpPr/>
            <p:nvPr/>
          </p:nvSpPr>
          <p:spPr>
            <a:xfrm flipH="1">
              <a:off x="6092169" y="1115884"/>
              <a:ext cx="6210849" cy="5775500"/>
            </a:xfrm>
            <a:custGeom>
              <a:avLst/>
              <a:gdLst>
                <a:gd name="connsiteX0" fmla="*/ 0 w 5771767"/>
                <a:gd name="connsiteY0" fmla="*/ 0 h 5367195"/>
                <a:gd name="connsiteX1" fmla="*/ 0 w 5771767"/>
                <a:gd name="connsiteY1" fmla="*/ 5367195 h 5367195"/>
                <a:gd name="connsiteX2" fmla="*/ 5771767 w 5771767"/>
                <a:gd name="connsiteY2" fmla="*/ 5367195 h 5367195"/>
              </a:gdLst>
              <a:ahLst/>
              <a:cxnLst>
                <a:cxn ang="0">
                  <a:pos x="connsiteX0" y="connsiteY0"/>
                </a:cxn>
                <a:cxn ang="0">
                  <a:pos x="connsiteX1" y="connsiteY1"/>
                </a:cxn>
                <a:cxn ang="0">
                  <a:pos x="connsiteX2" y="connsiteY2"/>
                </a:cxn>
              </a:cxnLst>
              <a:rect l="l" t="t" r="r" b="b"/>
              <a:pathLst>
                <a:path w="5771767" h="5367195">
                  <a:moveTo>
                    <a:pt x="0" y="0"/>
                  </a:moveTo>
                  <a:lnTo>
                    <a:pt x="0" y="5367195"/>
                  </a:lnTo>
                  <a:lnTo>
                    <a:pt x="5771767" y="5367195"/>
                  </a:lnTo>
                  <a:close/>
                </a:path>
              </a:pathLst>
            </a:cu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25"/>
            <p:cNvSpPr/>
            <p:nvPr/>
          </p:nvSpPr>
          <p:spPr>
            <a:xfrm flipH="1">
              <a:off x="6293941" y="-134686"/>
              <a:ext cx="4279185" cy="1989619"/>
            </a:xfrm>
            <a:custGeom>
              <a:avLst/>
              <a:gdLst>
                <a:gd name="connsiteX0" fmla="*/ 0 w 3773336"/>
                <a:gd name="connsiteY0" fmla="*/ 0 h 1886669"/>
                <a:gd name="connsiteX1" fmla="*/ 3773336 w 3773336"/>
                <a:gd name="connsiteY1" fmla="*/ 0 h 1886669"/>
                <a:gd name="connsiteX2" fmla="*/ 1886668 w 3773336"/>
                <a:gd name="connsiteY2" fmla="*/ 1886669 h 1886669"/>
              </a:gdLst>
              <a:ahLst/>
              <a:cxnLst>
                <a:cxn ang="0">
                  <a:pos x="connsiteX0" y="connsiteY0"/>
                </a:cxn>
                <a:cxn ang="0">
                  <a:pos x="connsiteX1" y="connsiteY1"/>
                </a:cxn>
                <a:cxn ang="0">
                  <a:pos x="connsiteX2" y="connsiteY2"/>
                </a:cxn>
              </a:cxnLst>
              <a:rect l="l" t="t" r="r" b="b"/>
              <a:pathLst>
                <a:path w="3773336" h="1886669">
                  <a:moveTo>
                    <a:pt x="0" y="0"/>
                  </a:moveTo>
                  <a:lnTo>
                    <a:pt x="3773336" y="0"/>
                  </a:lnTo>
                  <a:lnTo>
                    <a:pt x="1886668" y="1886669"/>
                  </a:lnTo>
                  <a:close/>
                </a:path>
              </a:pathLst>
            </a:cu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416"/>
            <p:cNvSpPr/>
            <p:nvPr/>
          </p:nvSpPr>
          <p:spPr>
            <a:xfrm>
              <a:off x="-28210" y="4969771"/>
              <a:ext cx="1898173" cy="1900035"/>
            </a:xfrm>
            <a:custGeom>
              <a:avLst/>
              <a:gdLst>
                <a:gd name="connsiteX0" fmla="*/ 0 w 1789793"/>
                <a:gd name="connsiteY0" fmla="*/ 0 h 1789793"/>
                <a:gd name="connsiteX1" fmla="*/ 1789793 w 1789793"/>
                <a:gd name="connsiteY1" fmla="*/ 1789793 h 1789793"/>
                <a:gd name="connsiteX2" fmla="*/ 0 w 1789793"/>
                <a:gd name="connsiteY2" fmla="*/ 1789793 h 1789793"/>
              </a:gdLst>
              <a:ahLst/>
              <a:cxnLst>
                <a:cxn ang="0">
                  <a:pos x="connsiteX0" y="connsiteY0"/>
                </a:cxn>
                <a:cxn ang="0">
                  <a:pos x="connsiteX1" y="connsiteY1"/>
                </a:cxn>
                <a:cxn ang="0">
                  <a:pos x="connsiteX2" y="connsiteY2"/>
                </a:cxn>
              </a:cxnLst>
              <a:rect l="l" t="t" r="r" b="b"/>
              <a:pathLst>
                <a:path w="1789793" h="1789793">
                  <a:moveTo>
                    <a:pt x="0" y="0"/>
                  </a:moveTo>
                  <a:lnTo>
                    <a:pt x="1789793" y="1789793"/>
                  </a:lnTo>
                  <a:lnTo>
                    <a:pt x="0" y="1789793"/>
                  </a:lnTo>
                  <a:close/>
                </a:path>
              </a:pathLst>
            </a:cu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p:cNvSpPr/>
            <p:nvPr/>
          </p:nvSpPr>
          <p:spPr>
            <a:xfrm flipH="1">
              <a:off x="6363289" y="-62240"/>
              <a:ext cx="5870381" cy="5458896"/>
            </a:xfrm>
            <a:custGeom>
              <a:avLst/>
              <a:gdLst>
                <a:gd name="connsiteX0" fmla="*/ 1892326 w 6428819"/>
                <a:gd name="connsiteY0" fmla="*/ 0 h 5978191"/>
                <a:gd name="connsiteX1" fmla="*/ 0 w 6428819"/>
                <a:gd name="connsiteY1" fmla="*/ 0 h 5978191"/>
                <a:gd name="connsiteX2" fmla="*/ 0 w 6428819"/>
                <a:gd name="connsiteY2" fmla="*/ 5978191 h 5978191"/>
                <a:gd name="connsiteX3" fmla="*/ 4160572 w 6428819"/>
                <a:gd name="connsiteY3" fmla="*/ 2109254 h 5978191"/>
                <a:gd name="connsiteX4" fmla="*/ 6428819 w 6428819"/>
                <a:gd name="connsiteY4" fmla="*/ 0 h 5978191"/>
                <a:gd name="connsiteX5" fmla="*/ 6428818 w 6428819"/>
                <a:gd name="connsiteY5" fmla="*/ 0 h 5978191"/>
                <a:gd name="connsiteX6" fmla="*/ 4170761 w 6428819"/>
                <a:gd name="connsiteY6" fmla="*/ 2099781 h 59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8819" h="5978191">
                  <a:moveTo>
                    <a:pt x="1892326" y="0"/>
                  </a:moveTo>
                  <a:lnTo>
                    <a:pt x="0" y="0"/>
                  </a:lnTo>
                  <a:lnTo>
                    <a:pt x="0" y="5978191"/>
                  </a:lnTo>
                  <a:lnTo>
                    <a:pt x="4160572" y="2109254"/>
                  </a:lnTo>
                  <a:close/>
                  <a:moveTo>
                    <a:pt x="6428819" y="0"/>
                  </a:moveTo>
                  <a:lnTo>
                    <a:pt x="6428818" y="0"/>
                  </a:lnTo>
                  <a:lnTo>
                    <a:pt x="4170761" y="2099781"/>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9" name="矩形 18"/>
          <p:cNvSpPr/>
          <p:nvPr/>
        </p:nvSpPr>
        <p:spPr>
          <a:xfrm>
            <a:off x="8254697" y="4994123"/>
            <a:ext cx="3776034" cy="1053622"/>
          </a:xfrm>
          <a:prstGeom prst="rect">
            <a:avLst/>
          </a:prstGeom>
        </p:spPr>
        <p:txBody>
          <a:bodyPr wrap="none">
            <a:spAutoFit/>
          </a:bodyPr>
          <a:lstStyle/>
          <a:p>
            <a:pPr algn="r">
              <a:lnSpc>
                <a:spcPct val="150000"/>
              </a:lnSpc>
            </a:pPr>
            <a:r>
              <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 heaven of medicine study</a:t>
            </a:r>
            <a:endPar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algn="r">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妙手仁心 医学殿堂</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7715885" y="116632"/>
            <a:ext cx="4383844" cy="2308324"/>
          </a:xfrm>
          <a:prstGeom prst="rect">
            <a:avLst/>
          </a:prstGeom>
          <a:noFill/>
        </p:spPr>
        <p:txBody>
          <a:bodyPr wrap="square" rtlCol="0">
            <a:spAutoFit/>
          </a:bodyPr>
          <a:lstStyle/>
          <a:p>
            <a:pPr lvl="0" algn="r">
              <a:lnSpc>
                <a:spcPct val="120000"/>
              </a:lnSpc>
            </a:pPr>
            <a:r>
              <a:rPr lang="en-US" altLang="zh-CN" sz="4800" b="1" dirty="0">
                <a:solidFill>
                  <a:schemeClr val="bg1"/>
                </a:solidFill>
                <a:latin typeface="Adobe Garamond Pro Bold" panose="02020702060506020403" pitchFamily="18" charset="0"/>
                <a:ea typeface="微软雅黑" panose="020B0503020204020204" pitchFamily="34" charset="-122"/>
              </a:rPr>
              <a:t>Guangzhou Site </a:t>
            </a:r>
            <a:r>
              <a:rPr lang="en-US" altLang="zh-CN" sz="4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North</a:t>
            </a:r>
            <a:r>
              <a:rPr lang="en-US" altLang="zh-CN" sz="4800" b="1" dirty="0">
                <a:solidFill>
                  <a:srgbClr val="92D050"/>
                </a:solidFill>
                <a:latin typeface="Adobe Garamond Pro Bold" panose="02020702060506020403" pitchFamily="18" charset="0"/>
                <a:ea typeface="微软雅黑" panose="020B0503020204020204" pitchFamily="34" charset="-122"/>
              </a:rPr>
              <a:t> </a:t>
            </a:r>
            <a:r>
              <a:rPr lang="en-US" altLang="zh-CN" sz="4800" b="1" dirty="0">
                <a:solidFill>
                  <a:schemeClr val="bg1"/>
                </a:solidFill>
                <a:latin typeface="Adobe Garamond Pro Bold" panose="02020702060506020403" pitchFamily="18" charset="0"/>
                <a:ea typeface="微软雅黑" panose="020B0503020204020204" pitchFamily="34" charset="-122"/>
              </a:rPr>
              <a:t>Campus</a:t>
            </a:r>
            <a:endParaRPr lang="en-US" altLang="zh-CN" sz="4800" b="1" dirty="0">
              <a:solidFill>
                <a:schemeClr val="bg1"/>
              </a:solidFill>
              <a:latin typeface="Adobe Garamond Pro Bold" panose="02020702060506020403" pitchFamily="18" charset="0"/>
              <a:ea typeface="微软雅黑" panose="020B0503020204020204" pitchFamily="34" charset="-122"/>
            </a:endParaRPr>
          </a:p>
          <a:p>
            <a:pPr lvl="0" algn="r">
              <a:lnSpc>
                <a:spcPct val="120000"/>
              </a:lnSpc>
            </a:pPr>
            <a:r>
              <a:rPr lang="zh-CN" altLang="en-US" sz="2400" b="1" dirty="0">
                <a:solidFill>
                  <a:schemeClr val="bg1"/>
                </a:solidFill>
                <a:latin typeface="微软雅黑" panose="020B0503020204020204" pitchFamily="34" charset="-122"/>
                <a:ea typeface="微软雅黑" panose="020B0503020204020204" pitchFamily="34" charset="-122"/>
              </a:rPr>
              <a:t>广州校区</a:t>
            </a:r>
            <a:r>
              <a:rPr lang="zh-CN" altLang="en-US" sz="2400" b="1" dirty="0">
                <a:solidFill>
                  <a:srgbClr val="92D050"/>
                </a:solidFill>
                <a:latin typeface="微软雅黑" panose="020B0503020204020204" pitchFamily="34" charset="-122"/>
                <a:ea typeface="微软雅黑" panose="020B0503020204020204" pitchFamily="34" charset="-122"/>
              </a:rPr>
              <a:t>北校园</a:t>
            </a:r>
            <a:endParaRPr lang="en-US" altLang="zh-CN" sz="2400" b="1" dirty="0">
              <a:solidFill>
                <a:srgbClr val="92D05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11840"/>
    </mc:Choice>
    <mc:Fallback>
      <p:transition advTm="1184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09343" y="192548"/>
            <a:ext cx="2168100" cy="3236451"/>
          </a:xfrm>
          <a:prstGeom prst="rect">
            <a:avLst/>
          </a:prstGeom>
          <a:solidFill>
            <a:schemeClr val="bg2">
              <a:lumMod val="50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G:\吴昊\本科招生\业务学习PPT\做大事PPT\官微各种风景图\069a69fcba72141039d98d2b121c73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681763" y="188640"/>
            <a:ext cx="4309121" cy="646368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吴昊\本科招生\业务学习PPT\做大事PPT\官微各种风景图\dfa5a9be1e205971a3704fd9ddc55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203" y="193919"/>
            <a:ext cx="4876800" cy="32480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吴昊\本科招生\业务学习PPT\做大事PPT\官微各种风景图\0d976ec5a802cbafdfb6627247d40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343" y="3619637"/>
            <a:ext cx="4876800" cy="3060671"/>
          </a:xfrm>
          <a:prstGeom prst="rect">
            <a:avLst/>
          </a:prstGeom>
          <a:noFill/>
          <a:extLst>
            <a:ext uri="{909E8E84-426E-40DD-AFC4-6F175D3DCCD1}">
              <a14:hiddenFill xmlns:a14="http://schemas.microsoft.com/office/drawing/2010/main">
                <a:solidFill>
                  <a:srgbClr val="FFFFFF"/>
                </a:solidFill>
              </a14:hiddenFill>
            </a:ext>
          </a:extLst>
        </p:spPr>
      </p:pic>
      <p:sp>
        <p:nvSpPr>
          <p:cNvPr id="11" name="等腰三角形 10"/>
          <p:cNvSpPr/>
          <p:nvPr/>
        </p:nvSpPr>
        <p:spPr>
          <a:xfrm flipH="1">
            <a:off x="10850116" y="5661248"/>
            <a:ext cx="1345059" cy="1196752"/>
          </a:xfrm>
          <a:prstGeom prst="triangle">
            <a:avLst>
              <a:gd name="adj" fmla="val 0"/>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文本框 99"/>
          <p:cNvSpPr txBox="1"/>
          <p:nvPr/>
        </p:nvSpPr>
        <p:spPr>
          <a:xfrm>
            <a:off x="401467" y="319916"/>
            <a:ext cx="2110008" cy="3046095"/>
          </a:xfrm>
          <a:prstGeom prst="rect">
            <a:avLst/>
          </a:prstGeom>
          <a:noFill/>
          <a:ln w="9525">
            <a:noFill/>
          </a:ln>
        </p:spPr>
        <p:txBody>
          <a:bodyPr wrap="square">
            <a:spAutoFit/>
          </a:bodyPr>
          <a:lstStyle/>
          <a:p>
            <a:pPr indent="0" algn="l">
              <a:lnSpc>
                <a:spcPct val="150000"/>
              </a:lnSpc>
            </a:pP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Rigorous scholarship;</a:t>
            </a:r>
            <a:endPar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a:p>
            <a:pPr indent="0" algn="l">
              <a:lnSpc>
                <a:spcPct val="150000"/>
              </a:lnSpc>
            </a:pP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Unique temperament</a:t>
            </a:r>
            <a:endParaRPr lang="en-US" altLang="zh-CN" sz="24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a:p>
            <a:pPr indent="0" algn="l">
              <a:lnSpc>
                <a:spcPct val="150000"/>
              </a:lnSpc>
            </a:pPr>
            <a:r>
              <a:rPr lang="zh-CN" altLang="en-US" sz="2400" b="1" dirty="0">
                <a:solidFill>
                  <a:schemeClr val="tx2"/>
                </a:solidFill>
                <a:latin typeface="楷体" panose="02010609060101010101" pitchFamily="49" charset="-122"/>
                <a:ea typeface="楷体" panose="02010609060101010101" pitchFamily="49" charset="-122"/>
              </a:rPr>
              <a:t>严谨治学</a:t>
            </a:r>
            <a:endParaRPr lang="en-US" altLang="zh-CN" sz="2400" b="1" dirty="0">
              <a:solidFill>
                <a:schemeClr val="tx2"/>
              </a:solidFill>
              <a:latin typeface="楷体" panose="02010609060101010101" pitchFamily="49" charset="-122"/>
              <a:ea typeface="楷体" panose="02010609060101010101" pitchFamily="49" charset="-122"/>
            </a:endParaRPr>
          </a:p>
          <a:p>
            <a:pPr indent="0" algn="l">
              <a:lnSpc>
                <a:spcPct val="150000"/>
              </a:lnSpc>
            </a:pPr>
            <a:r>
              <a:rPr lang="zh-CN" altLang="en-US" sz="2400" b="1" dirty="0">
                <a:solidFill>
                  <a:schemeClr val="tx2"/>
                </a:solidFill>
                <a:latin typeface="楷体" panose="02010609060101010101" pitchFamily="49" charset="-122"/>
                <a:ea typeface="楷体" panose="02010609060101010101" pitchFamily="49" charset="-122"/>
              </a:rPr>
              <a:t>气质</a:t>
            </a:r>
            <a:r>
              <a:rPr lang="zh-CN" altLang="en-US" sz="2400" b="1" dirty="0">
                <a:solidFill>
                  <a:schemeClr val="tx2"/>
                </a:solidFill>
                <a:latin typeface="楷体" panose="02010609060101010101" pitchFamily="49" charset="-122"/>
                <a:ea typeface="楷体" panose="02010609060101010101" pitchFamily="49" charset="-122"/>
                <a:sym typeface="+mn-ea"/>
              </a:rPr>
              <a:t>独特</a:t>
            </a:r>
            <a:endParaRPr lang="zh-CN" altLang="en-US" sz="2400" b="1" dirty="0">
              <a:solidFill>
                <a:schemeClr val="tx2"/>
              </a:solidFill>
              <a:latin typeface="楷体" panose="02010609060101010101" pitchFamily="49" charset="-122"/>
              <a:ea typeface="楷体" panose="02010609060101010101" pitchFamily="49" charset="-122"/>
            </a:endParaRPr>
          </a:p>
        </p:txBody>
      </p:sp>
      <p:sp>
        <p:nvSpPr>
          <p:cNvPr id="13" name="矩形 12"/>
          <p:cNvSpPr/>
          <p:nvPr/>
        </p:nvSpPr>
        <p:spPr>
          <a:xfrm>
            <a:off x="5349903" y="3619637"/>
            <a:ext cx="2168100" cy="3032685"/>
          </a:xfrm>
          <a:prstGeom prst="rect">
            <a:avLst/>
          </a:prstGeom>
          <a:solidFill>
            <a:schemeClr val="accent6">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7681762" y="208672"/>
            <a:ext cx="4309121" cy="6443649"/>
          </a:xfrm>
          <a:prstGeom prst="rect">
            <a:avLst/>
          </a:prstGeom>
          <a:solidFill>
            <a:schemeClr val="accent6">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681762" y="188639"/>
            <a:ext cx="4309121" cy="6443649"/>
          </a:xfrm>
          <a:prstGeom prst="rect">
            <a:avLst/>
          </a:prstGeom>
          <a:solidFill>
            <a:srgbClr val="FFC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39585"/>
    </mc:Choice>
    <mc:Fallback>
      <p:transition advTm="3958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l="223" t="1426" r="1396" b="184"/>
          <a:stretch>
            <a:fillRect/>
          </a:stretch>
        </p:blipFill>
        <p:spPr>
          <a:xfrm>
            <a:off x="-8890" y="0"/>
            <a:ext cx="12191246" cy="6858000"/>
          </a:xfrm>
          <a:prstGeom prst="rect">
            <a:avLst/>
          </a:prstGeom>
        </p:spPr>
      </p:pic>
      <p:sp>
        <p:nvSpPr>
          <p:cNvPr id="9" name="矩形 8"/>
          <p:cNvSpPr/>
          <p:nvPr/>
        </p:nvSpPr>
        <p:spPr>
          <a:xfrm flipH="1">
            <a:off x="-8890" y="-12931"/>
            <a:ext cx="8972550" cy="6883820"/>
          </a:xfrm>
          <a:prstGeom prst="rect">
            <a:avLst/>
          </a:prstGeom>
          <a:gradFill>
            <a:gsLst>
              <a:gs pos="51000">
                <a:schemeClr val="tx1">
                  <a:lumMod val="95000"/>
                  <a:lumOff val="5000"/>
                  <a:alpha val="0"/>
                </a:schemeClr>
              </a:gs>
              <a:gs pos="0">
                <a:schemeClr val="tx1">
                  <a:lumMod val="95000"/>
                  <a:lumOff val="5000"/>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flipH="1">
            <a:off x="-68027" y="-168070"/>
            <a:ext cx="12475243" cy="7026070"/>
            <a:chOff x="-172225" y="-134686"/>
            <a:chExt cx="12475243" cy="7026070"/>
          </a:xfrm>
        </p:grpSpPr>
        <p:sp>
          <p:nvSpPr>
            <p:cNvPr id="13" name="任意多边形: 形状 12"/>
            <p:cNvSpPr/>
            <p:nvPr/>
          </p:nvSpPr>
          <p:spPr>
            <a:xfrm flipH="1">
              <a:off x="2530727" y="-53401"/>
              <a:ext cx="9772291" cy="6944785"/>
            </a:xfrm>
            <a:custGeom>
              <a:avLst/>
              <a:gdLst>
                <a:gd name="connsiteX0" fmla="*/ 0 w 5771767"/>
                <a:gd name="connsiteY0" fmla="*/ 0 h 5367195"/>
                <a:gd name="connsiteX1" fmla="*/ 0 w 5771767"/>
                <a:gd name="connsiteY1" fmla="*/ 5367195 h 5367195"/>
                <a:gd name="connsiteX2" fmla="*/ 5771767 w 5771767"/>
                <a:gd name="connsiteY2" fmla="*/ 5367195 h 5367195"/>
              </a:gdLst>
              <a:ahLst/>
              <a:cxnLst>
                <a:cxn ang="0">
                  <a:pos x="connsiteX0" y="connsiteY0"/>
                </a:cxn>
                <a:cxn ang="0">
                  <a:pos x="connsiteX1" y="connsiteY1"/>
                </a:cxn>
                <a:cxn ang="0">
                  <a:pos x="connsiteX2" y="connsiteY2"/>
                </a:cxn>
              </a:cxnLst>
              <a:rect l="l" t="t" r="r" b="b"/>
              <a:pathLst>
                <a:path w="5771767" h="5367195">
                  <a:moveTo>
                    <a:pt x="0" y="0"/>
                  </a:moveTo>
                  <a:lnTo>
                    <a:pt x="0" y="5367195"/>
                  </a:lnTo>
                  <a:lnTo>
                    <a:pt x="5771767" y="5367195"/>
                  </a:lnTo>
                  <a:close/>
                </a:path>
              </a:pathLst>
            </a:custGeom>
            <a:solidFill>
              <a:schemeClr val="accent6">
                <a:lumMod val="7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25"/>
            <p:cNvSpPr/>
            <p:nvPr/>
          </p:nvSpPr>
          <p:spPr>
            <a:xfrm flipH="1">
              <a:off x="6293941" y="-134686"/>
              <a:ext cx="4279185" cy="1989619"/>
            </a:xfrm>
            <a:custGeom>
              <a:avLst/>
              <a:gdLst>
                <a:gd name="connsiteX0" fmla="*/ 0 w 3773336"/>
                <a:gd name="connsiteY0" fmla="*/ 0 h 1886669"/>
                <a:gd name="connsiteX1" fmla="*/ 3773336 w 3773336"/>
                <a:gd name="connsiteY1" fmla="*/ 0 h 1886669"/>
                <a:gd name="connsiteX2" fmla="*/ 1886668 w 3773336"/>
                <a:gd name="connsiteY2" fmla="*/ 1886669 h 1886669"/>
              </a:gdLst>
              <a:ahLst/>
              <a:cxnLst>
                <a:cxn ang="0">
                  <a:pos x="connsiteX0" y="connsiteY0"/>
                </a:cxn>
                <a:cxn ang="0">
                  <a:pos x="connsiteX1" y="connsiteY1"/>
                </a:cxn>
                <a:cxn ang="0">
                  <a:pos x="connsiteX2" y="connsiteY2"/>
                </a:cxn>
              </a:cxnLst>
              <a:rect l="l" t="t" r="r" b="b"/>
              <a:pathLst>
                <a:path w="3773336" h="1886669">
                  <a:moveTo>
                    <a:pt x="0" y="0"/>
                  </a:moveTo>
                  <a:lnTo>
                    <a:pt x="3773336" y="0"/>
                  </a:lnTo>
                  <a:lnTo>
                    <a:pt x="1886668" y="1886669"/>
                  </a:lnTo>
                  <a:close/>
                </a:path>
              </a:pathLst>
            </a:cu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416"/>
            <p:cNvSpPr/>
            <p:nvPr/>
          </p:nvSpPr>
          <p:spPr>
            <a:xfrm>
              <a:off x="-172225" y="1302144"/>
              <a:ext cx="6669669" cy="5495655"/>
            </a:xfrm>
            <a:custGeom>
              <a:avLst/>
              <a:gdLst>
                <a:gd name="connsiteX0" fmla="*/ 0 w 1789793"/>
                <a:gd name="connsiteY0" fmla="*/ 0 h 1789793"/>
                <a:gd name="connsiteX1" fmla="*/ 1789793 w 1789793"/>
                <a:gd name="connsiteY1" fmla="*/ 1789793 h 1789793"/>
                <a:gd name="connsiteX2" fmla="*/ 0 w 1789793"/>
                <a:gd name="connsiteY2" fmla="*/ 1789793 h 1789793"/>
              </a:gdLst>
              <a:ahLst/>
              <a:cxnLst>
                <a:cxn ang="0">
                  <a:pos x="connsiteX0" y="connsiteY0"/>
                </a:cxn>
                <a:cxn ang="0">
                  <a:pos x="connsiteX1" y="connsiteY1"/>
                </a:cxn>
                <a:cxn ang="0">
                  <a:pos x="connsiteX2" y="connsiteY2"/>
                </a:cxn>
              </a:cxnLst>
              <a:rect l="l" t="t" r="r" b="b"/>
              <a:pathLst>
                <a:path w="1789793" h="1789793">
                  <a:moveTo>
                    <a:pt x="0" y="0"/>
                  </a:moveTo>
                  <a:lnTo>
                    <a:pt x="1789793" y="1789793"/>
                  </a:lnTo>
                  <a:lnTo>
                    <a:pt x="0" y="1789793"/>
                  </a:lnTo>
                  <a:close/>
                </a:path>
              </a:pathLst>
            </a:cu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nvSpPr>
          <p:spPr>
            <a:xfrm flipH="1">
              <a:off x="6363289" y="-62240"/>
              <a:ext cx="5870381" cy="5458896"/>
            </a:xfrm>
            <a:custGeom>
              <a:avLst/>
              <a:gdLst>
                <a:gd name="connsiteX0" fmla="*/ 1892326 w 6428819"/>
                <a:gd name="connsiteY0" fmla="*/ 0 h 5978191"/>
                <a:gd name="connsiteX1" fmla="*/ 0 w 6428819"/>
                <a:gd name="connsiteY1" fmla="*/ 0 h 5978191"/>
                <a:gd name="connsiteX2" fmla="*/ 0 w 6428819"/>
                <a:gd name="connsiteY2" fmla="*/ 5978191 h 5978191"/>
                <a:gd name="connsiteX3" fmla="*/ 4160572 w 6428819"/>
                <a:gd name="connsiteY3" fmla="*/ 2109254 h 5978191"/>
                <a:gd name="connsiteX4" fmla="*/ 6428819 w 6428819"/>
                <a:gd name="connsiteY4" fmla="*/ 0 h 5978191"/>
                <a:gd name="connsiteX5" fmla="*/ 6428818 w 6428819"/>
                <a:gd name="connsiteY5" fmla="*/ 0 h 5978191"/>
                <a:gd name="connsiteX6" fmla="*/ 4170761 w 6428819"/>
                <a:gd name="connsiteY6" fmla="*/ 2099781 h 59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8819" h="5978191">
                  <a:moveTo>
                    <a:pt x="1892326" y="0"/>
                  </a:moveTo>
                  <a:lnTo>
                    <a:pt x="0" y="0"/>
                  </a:lnTo>
                  <a:lnTo>
                    <a:pt x="0" y="5978191"/>
                  </a:lnTo>
                  <a:lnTo>
                    <a:pt x="4160572" y="2109254"/>
                  </a:lnTo>
                  <a:close/>
                  <a:moveTo>
                    <a:pt x="6428819" y="0"/>
                  </a:moveTo>
                  <a:lnTo>
                    <a:pt x="6428818" y="0"/>
                  </a:lnTo>
                  <a:lnTo>
                    <a:pt x="4170761" y="2099781"/>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00" name="文本框 99"/>
          <p:cNvSpPr txBox="1"/>
          <p:nvPr/>
        </p:nvSpPr>
        <p:spPr>
          <a:xfrm>
            <a:off x="100330" y="3357245"/>
            <a:ext cx="5820410" cy="3030220"/>
          </a:xfrm>
          <a:prstGeom prst="rect">
            <a:avLst/>
          </a:prstGeom>
          <a:noFill/>
          <a:ln w="9525">
            <a:noFill/>
          </a:ln>
        </p:spPr>
        <p:txBody>
          <a:bodyPr wrap="square">
            <a:spAutoFit/>
          </a:bodyPr>
          <a:lstStyle/>
          <a:p>
            <a:pPr indent="0">
              <a:lnSpc>
                <a:spcPct val="150000"/>
              </a:lnSpc>
              <a:spcBef>
                <a:spcPts val="2400"/>
              </a:spcBef>
            </a:pP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The Engineering disciplines as well as the communication and design disciplines are the major departments in east campus</a:t>
            </a:r>
            <a:endPar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a:lnSpc>
                <a:spcPct val="150000"/>
              </a:lnSpc>
              <a:spcBef>
                <a:spcPts val="2400"/>
              </a:spcBef>
            </a:pPr>
            <a:r>
              <a:rPr lang="zh-CN" altLang="en-US" dirty="0">
                <a:solidFill>
                  <a:schemeClr val="bg1"/>
                </a:solidFill>
                <a:latin typeface="楷体" panose="02010609060101010101" pitchFamily="49" charset="-122"/>
                <a:ea typeface="楷体" panose="02010609060101010101" pitchFamily="49" charset="-122"/>
              </a:rPr>
              <a:t>新办的工科和传播设计学科为主，突出软件与信息技术、材料与能源技术、生物工程技术、工业设计及其他交叉学科与新兴学科。</a:t>
            </a:r>
            <a:endParaRPr lang="zh-CN" dirty="0">
              <a:solidFill>
                <a:schemeClr val="bg1"/>
              </a:solidFill>
              <a:latin typeface="楷体" panose="02010609060101010101" pitchFamily="49" charset="-122"/>
              <a:ea typeface="楷体" panose="02010609060101010101" pitchFamily="49" charset="-122"/>
            </a:endParaRPr>
          </a:p>
        </p:txBody>
      </p:sp>
      <p:sp>
        <p:nvSpPr>
          <p:cNvPr id="11" name="文本框 10"/>
          <p:cNvSpPr txBox="1"/>
          <p:nvPr/>
        </p:nvSpPr>
        <p:spPr>
          <a:xfrm>
            <a:off x="100610" y="43619"/>
            <a:ext cx="4383844" cy="2270750"/>
          </a:xfrm>
          <a:prstGeom prst="rect">
            <a:avLst/>
          </a:prstGeom>
          <a:noFill/>
        </p:spPr>
        <p:txBody>
          <a:bodyPr wrap="square" rtlCol="0">
            <a:spAutoFit/>
          </a:bodyPr>
          <a:lstStyle/>
          <a:p>
            <a:pPr lvl="0">
              <a:lnSpc>
                <a:spcPct val="120000"/>
              </a:lnSpc>
            </a:pPr>
            <a:r>
              <a:rPr lang="en-US" altLang="zh-CN" sz="4800" b="1" dirty="0">
                <a:solidFill>
                  <a:schemeClr val="bg1"/>
                </a:solidFill>
                <a:latin typeface="Adobe Garamond Pro Bold" panose="02020702060506020403" pitchFamily="18" charset="0"/>
                <a:ea typeface="微软雅黑" panose="020B0503020204020204" pitchFamily="34" charset="-122"/>
              </a:rPr>
              <a:t>Guangzhou Site </a:t>
            </a:r>
            <a:r>
              <a:rPr lang="en-US" altLang="zh-CN" sz="4800" b="1" dirty="0">
                <a:solidFill>
                  <a:srgbClr val="92D050"/>
                </a:solidFill>
                <a:latin typeface="Adobe Garamond Pro Bold" panose="02020702060506020403" pitchFamily="18" charset="0"/>
                <a:ea typeface="微软雅黑" panose="020B0503020204020204" pitchFamily="34" charset="-122"/>
              </a:rPr>
              <a:t>East </a:t>
            </a:r>
            <a:r>
              <a:rPr lang="en-US" altLang="zh-CN" sz="4800" b="1" dirty="0">
                <a:solidFill>
                  <a:schemeClr val="bg1"/>
                </a:solidFill>
                <a:latin typeface="Adobe Garamond Pro Bold" panose="02020702060506020403" pitchFamily="18" charset="0"/>
                <a:ea typeface="微软雅黑" panose="020B0503020204020204" pitchFamily="34" charset="-122"/>
              </a:rPr>
              <a:t>Campus</a:t>
            </a:r>
            <a:endParaRPr lang="en-US" altLang="zh-CN" sz="4800" b="1" dirty="0">
              <a:solidFill>
                <a:schemeClr val="bg1"/>
              </a:solidFill>
              <a:latin typeface="Adobe Garamond Pro Bold" panose="02020702060506020403" pitchFamily="18" charset="0"/>
              <a:ea typeface="微软雅黑" panose="020B0503020204020204" pitchFamily="34" charset="-122"/>
            </a:endParaRPr>
          </a:p>
          <a:p>
            <a:pPr lvl="0">
              <a:lnSpc>
                <a:spcPct val="120000"/>
              </a:lnSpc>
            </a:pPr>
            <a:r>
              <a:rPr lang="zh-CN" altLang="en-US" sz="2400" b="1" dirty="0">
                <a:solidFill>
                  <a:schemeClr val="bg1"/>
                </a:solidFill>
                <a:latin typeface="微软雅黑" panose="020B0503020204020204" pitchFamily="34" charset="-122"/>
                <a:ea typeface="微软雅黑" panose="020B0503020204020204" pitchFamily="34" charset="-122"/>
              </a:rPr>
              <a:t>广州校区</a:t>
            </a:r>
            <a:r>
              <a:rPr lang="zh-CN" altLang="en-US" sz="2400" b="1" dirty="0">
                <a:solidFill>
                  <a:srgbClr val="92D050"/>
                </a:solidFill>
                <a:latin typeface="微软雅黑" panose="020B0503020204020204" pitchFamily="34" charset="-122"/>
                <a:ea typeface="微软雅黑" panose="020B0503020204020204" pitchFamily="34" charset="-122"/>
              </a:rPr>
              <a:t>东校园</a:t>
            </a:r>
            <a:endParaRPr lang="en-US" altLang="zh-CN" sz="2400" b="1" dirty="0">
              <a:solidFill>
                <a:srgbClr val="92D05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3145"/>
    </mc:Choice>
    <mc:Fallback>
      <p:transition advTm="2314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40030" y="3499694"/>
            <a:ext cx="2997073" cy="3144310"/>
          </a:xfrm>
          <a:prstGeom prst="rect">
            <a:avLst/>
          </a:prstGeom>
          <a:solidFill>
            <a:srgbClr val="595959">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6c68a143e4dedc5ca5ce2f8a1c34c8d"/>
          <p:cNvPicPr>
            <a:picLocks noChangeAspect="1"/>
          </p:cNvPicPr>
          <p:nvPr/>
        </p:nvPicPr>
        <p:blipFill>
          <a:blip r:embed="rId1"/>
          <a:stretch>
            <a:fillRect/>
          </a:stretch>
        </p:blipFill>
        <p:spPr>
          <a:xfrm>
            <a:off x="7398749" y="268716"/>
            <a:ext cx="4555490" cy="3077210"/>
          </a:xfrm>
          <a:prstGeom prst="rect">
            <a:avLst/>
          </a:prstGeom>
        </p:spPr>
      </p:pic>
      <p:pic>
        <p:nvPicPr>
          <p:cNvPr id="3" name="图片 2" descr="0d0fc096bf56e4f00b18284c99ce501"/>
          <p:cNvPicPr>
            <a:picLocks noChangeAspect="1"/>
          </p:cNvPicPr>
          <p:nvPr/>
        </p:nvPicPr>
        <p:blipFill>
          <a:blip r:embed="rId2"/>
          <a:stretch>
            <a:fillRect/>
          </a:stretch>
        </p:blipFill>
        <p:spPr>
          <a:xfrm>
            <a:off x="3361283" y="3499693"/>
            <a:ext cx="4733706" cy="3142617"/>
          </a:xfrm>
          <a:prstGeom prst="rect">
            <a:avLst/>
          </a:prstGeom>
        </p:spPr>
      </p:pic>
      <p:pic>
        <p:nvPicPr>
          <p:cNvPr id="4" name="图片 3" descr="9eb28fc91af400846fbd63cd44857d9"/>
          <p:cNvPicPr>
            <a:picLocks noChangeAspect="1"/>
          </p:cNvPicPr>
          <p:nvPr/>
        </p:nvPicPr>
        <p:blipFill rotWithShape="1">
          <a:blip r:embed="rId3"/>
          <a:srcRect l="699" t="5274" r="2523" b="18507"/>
          <a:stretch>
            <a:fillRect/>
          </a:stretch>
        </p:blipFill>
        <p:spPr>
          <a:xfrm>
            <a:off x="240030" y="303530"/>
            <a:ext cx="7009685" cy="3077210"/>
          </a:xfrm>
          <a:prstGeom prst="rect">
            <a:avLst/>
          </a:prstGeom>
        </p:spPr>
      </p:pic>
      <p:pic>
        <p:nvPicPr>
          <p:cNvPr id="5" name="图片 4" descr="6017c7eafb7368657b18d3abe087ba1"/>
          <p:cNvPicPr>
            <a:picLocks noChangeAspect="1"/>
          </p:cNvPicPr>
          <p:nvPr/>
        </p:nvPicPr>
        <p:blipFill>
          <a:blip r:embed="rId4"/>
          <a:srcRect r="33136"/>
          <a:stretch>
            <a:fillRect/>
          </a:stretch>
        </p:blipFill>
        <p:spPr>
          <a:xfrm>
            <a:off x="8219169" y="3498001"/>
            <a:ext cx="3735070" cy="3144310"/>
          </a:xfrm>
          <a:prstGeom prst="rect">
            <a:avLst/>
          </a:prstGeom>
        </p:spPr>
      </p:pic>
      <p:sp>
        <p:nvSpPr>
          <p:cNvPr id="6" name="文本框 5"/>
          <p:cNvSpPr txBox="1"/>
          <p:nvPr/>
        </p:nvSpPr>
        <p:spPr>
          <a:xfrm>
            <a:off x="480963" y="4469991"/>
            <a:ext cx="2658420" cy="1200329"/>
          </a:xfrm>
          <a:prstGeom prst="rect">
            <a:avLst/>
          </a:prstGeom>
          <a:noFill/>
        </p:spPr>
        <p:txBody>
          <a:bodyPr wrap="none" rtlCol="0" anchor="t">
            <a:spAutoFit/>
          </a:bodyPr>
          <a:lstStyle/>
          <a:p>
            <a:pPr algn="l"/>
            <a:r>
              <a:rPr lang="en-US" altLang="zh-CN" sz="2000" b="1" dirty="0">
                <a:solidFill>
                  <a:schemeClr val="tx2"/>
                </a:solidFill>
                <a:latin typeface="微软雅黑" panose="020B0503020204020204" pitchFamily="34" charset="-122"/>
                <a:ea typeface="微软雅黑" panose="020B0503020204020204" pitchFamily="34" charset="-122"/>
                <a:sym typeface="+mn-ea"/>
              </a:rPr>
              <a:t>A vigorous campus</a:t>
            </a:r>
            <a:endParaRPr lang="en-US" altLang="zh-CN" sz="2000" b="1" dirty="0">
              <a:solidFill>
                <a:schemeClr val="tx2"/>
              </a:solidFill>
              <a:latin typeface="微软雅黑" panose="020B0503020204020204" pitchFamily="34" charset="-122"/>
              <a:ea typeface="微软雅黑" panose="020B0503020204020204" pitchFamily="34" charset="-122"/>
              <a:sym typeface="+mn-ea"/>
            </a:endParaRPr>
          </a:p>
          <a:p>
            <a:pPr algn="l"/>
            <a:endParaRPr lang="en-US" altLang="zh-CN" sz="2000" b="1" dirty="0">
              <a:solidFill>
                <a:schemeClr val="tx2"/>
              </a:solidFill>
              <a:latin typeface="微软雅黑" panose="020B0503020204020204" pitchFamily="34" charset="-122"/>
              <a:ea typeface="微软雅黑" panose="020B0503020204020204" pitchFamily="34" charset="-122"/>
              <a:sym typeface="+mn-ea"/>
            </a:endParaRPr>
          </a:p>
          <a:p>
            <a:pPr algn="l"/>
            <a:r>
              <a:rPr lang="zh-CN" altLang="zh-CN" sz="3200" b="1" dirty="0">
                <a:solidFill>
                  <a:schemeClr val="tx2"/>
                </a:solidFill>
                <a:latin typeface="隶书" panose="02010509060101010101" pitchFamily="49" charset="-122"/>
                <a:ea typeface="隶书" panose="02010509060101010101" pitchFamily="49" charset="-122"/>
                <a:sym typeface="+mn-ea"/>
              </a:rPr>
              <a:t>活力</a:t>
            </a:r>
            <a:r>
              <a:rPr lang="en-US" altLang="zh-CN" sz="3200" b="1" dirty="0">
                <a:solidFill>
                  <a:schemeClr val="tx2"/>
                </a:solidFill>
                <a:latin typeface="隶书" panose="02010509060101010101" pitchFamily="49" charset="-122"/>
                <a:ea typeface="隶书" panose="02010509060101010101" pitchFamily="49" charset="-122"/>
                <a:sym typeface="+mn-ea"/>
              </a:rPr>
              <a:t>“</a:t>
            </a:r>
            <a:r>
              <a:rPr lang="zh-CN" altLang="zh-CN" sz="3200" b="1" dirty="0">
                <a:solidFill>
                  <a:schemeClr val="tx2"/>
                </a:solidFill>
                <a:latin typeface="隶书" panose="02010509060101010101" pitchFamily="49" charset="-122"/>
                <a:ea typeface="隶书" panose="02010509060101010101" pitchFamily="49" charset="-122"/>
                <a:sym typeface="+mn-ea"/>
              </a:rPr>
              <a:t>中东</a:t>
            </a:r>
            <a:r>
              <a:rPr lang="en-US" altLang="zh-CN" sz="3200" b="1" dirty="0">
                <a:solidFill>
                  <a:schemeClr val="tx2"/>
                </a:solidFill>
                <a:latin typeface="隶书" panose="02010509060101010101" pitchFamily="49" charset="-122"/>
                <a:ea typeface="隶书" panose="02010509060101010101" pitchFamily="49" charset="-122"/>
                <a:sym typeface="+mn-ea"/>
              </a:rPr>
              <a:t>”</a:t>
            </a:r>
            <a:endParaRPr lang="en-US" altLang="zh-CN" sz="3200" b="1" dirty="0">
              <a:solidFill>
                <a:schemeClr val="tx2"/>
              </a:solidFill>
              <a:latin typeface="隶书" panose="02010509060101010101" pitchFamily="49" charset="-122"/>
              <a:ea typeface="隶书" panose="02010509060101010101" pitchFamily="49" charset="-122"/>
              <a:sym typeface="+mn-ea"/>
            </a:endParaRPr>
          </a:p>
        </p:txBody>
      </p:sp>
      <p:sp>
        <p:nvSpPr>
          <p:cNvPr id="15" name="等腰三角形 14"/>
          <p:cNvSpPr/>
          <p:nvPr/>
        </p:nvSpPr>
        <p:spPr>
          <a:xfrm flipH="1" flipV="1">
            <a:off x="10850116" y="0"/>
            <a:ext cx="1345059" cy="1196752"/>
          </a:xfrm>
          <a:prstGeom prst="triangle">
            <a:avLst>
              <a:gd name="adj" fmla="val 0"/>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矩形 19"/>
          <p:cNvSpPr/>
          <p:nvPr/>
        </p:nvSpPr>
        <p:spPr>
          <a:xfrm>
            <a:off x="7411937" y="268716"/>
            <a:ext cx="4542301" cy="3066079"/>
          </a:xfrm>
          <a:prstGeom prst="rect">
            <a:avLst/>
          </a:prstGeom>
          <a:solidFill>
            <a:schemeClr val="accent6">
              <a:lumMod val="60000"/>
              <a:lumOff val="4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3361283" y="3500054"/>
            <a:ext cx="4733706" cy="3142255"/>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6520"/>
    </mc:Choice>
    <mc:Fallback>
      <p:transition advTm="652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 y="0"/>
            <a:ext cx="12195175" cy="6875258"/>
          </a:xfrm>
          <a:prstGeom prst="rect">
            <a:avLst/>
          </a:prstGeom>
        </p:spPr>
      </p:pic>
      <p:sp>
        <p:nvSpPr>
          <p:cNvPr id="3" name="矩形 2"/>
          <p:cNvSpPr/>
          <p:nvPr/>
        </p:nvSpPr>
        <p:spPr>
          <a:xfrm flipH="1">
            <a:off x="3229610" y="-23091"/>
            <a:ext cx="8972550" cy="6883820"/>
          </a:xfrm>
          <a:prstGeom prst="rect">
            <a:avLst/>
          </a:prstGeom>
          <a:gradFill>
            <a:gsLst>
              <a:gs pos="37000">
                <a:schemeClr val="tx1">
                  <a:lumMod val="95000"/>
                  <a:lumOff val="5000"/>
                  <a:alpha val="0"/>
                </a:schemeClr>
              </a:gs>
              <a:gs pos="100000">
                <a:schemeClr val="tx1">
                  <a:lumMod val="95000"/>
                  <a:lumOff val="5000"/>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36452" y="-75406"/>
            <a:ext cx="12331227" cy="7026070"/>
            <a:chOff x="-28210" y="-134686"/>
            <a:chExt cx="12331227" cy="7026070"/>
          </a:xfrm>
        </p:grpSpPr>
        <p:sp>
          <p:nvSpPr>
            <p:cNvPr id="13" name="任意多边形: 形状 12"/>
            <p:cNvSpPr/>
            <p:nvPr/>
          </p:nvSpPr>
          <p:spPr>
            <a:xfrm flipH="1">
              <a:off x="4775528" y="16126"/>
              <a:ext cx="7527489" cy="6875258"/>
            </a:xfrm>
            <a:custGeom>
              <a:avLst/>
              <a:gdLst>
                <a:gd name="connsiteX0" fmla="*/ 0 w 5771767"/>
                <a:gd name="connsiteY0" fmla="*/ 0 h 5367195"/>
                <a:gd name="connsiteX1" fmla="*/ 0 w 5771767"/>
                <a:gd name="connsiteY1" fmla="*/ 5367195 h 5367195"/>
                <a:gd name="connsiteX2" fmla="*/ 5771767 w 5771767"/>
                <a:gd name="connsiteY2" fmla="*/ 5367195 h 5367195"/>
              </a:gdLst>
              <a:ahLst/>
              <a:cxnLst>
                <a:cxn ang="0">
                  <a:pos x="connsiteX0" y="connsiteY0"/>
                </a:cxn>
                <a:cxn ang="0">
                  <a:pos x="connsiteX1" y="connsiteY1"/>
                </a:cxn>
                <a:cxn ang="0">
                  <a:pos x="connsiteX2" y="connsiteY2"/>
                </a:cxn>
              </a:cxnLst>
              <a:rect l="l" t="t" r="r" b="b"/>
              <a:pathLst>
                <a:path w="5771767" h="5367195">
                  <a:moveTo>
                    <a:pt x="0" y="0"/>
                  </a:moveTo>
                  <a:lnTo>
                    <a:pt x="0" y="5367195"/>
                  </a:lnTo>
                  <a:lnTo>
                    <a:pt x="5771767" y="5367195"/>
                  </a:lnTo>
                  <a:close/>
                </a:path>
              </a:pathLst>
            </a:cu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25"/>
            <p:cNvSpPr/>
            <p:nvPr/>
          </p:nvSpPr>
          <p:spPr>
            <a:xfrm flipH="1">
              <a:off x="6293941" y="-134686"/>
              <a:ext cx="4279185" cy="1989619"/>
            </a:xfrm>
            <a:custGeom>
              <a:avLst/>
              <a:gdLst>
                <a:gd name="connsiteX0" fmla="*/ 0 w 3773336"/>
                <a:gd name="connsiteY0" fmla="*/ 0 h 1886669"/>
                <a:gd name="connsiteX1" fmla="*/ 3773336 w 3773336"/>
                <a:gd name="connsiteY1" fmla="*/ 0 h 1886669"/>
                <a:gd name="connsiteX2" fmla="*/ 1886668 w 3773336"/>
                <a:gd name="connsiteY2" fmla="*/ 1886669 h 1886669"/>
              </a:gdLst>
              <a:ahLst/>
              <a:cxnLst>
                <a:cxn ang="0">
                  <a:pos x="connsiteX0" y="connsiteY0"/>
                </a:cxn>
                <a:cxn ang="0">
                  <a:pos x="connsiteX1" y="connsiteY1"/>
                </a:cxn>
                <a:cxn ang="0">
                  <a:pos x="connsiteX2" y="connsiteY2"/>
                </a:cxn>
              </a:cxnLst>
              <a:rect l="l" t="t" r="r" b="b"/>
              <a:pathLst>
                <a:path w="3773336" h="1886669">
                  <a:moveTo>
                    <a:pt x="0" y="0"/>
                  </a:moveTo>
                  <a:lnTo>
                    <a:pt x="3773336" y="0"/>
                  </a:lnTo>
                  <a:lnTo>
                    <a:pt x="1886668" y="1886669"/>
                  </a:lnTo>
                  <a:close/>
                </a:path>
              </a:pathLst>
            </a:cu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任意多边形: 形状 416"/>
            <p:cNvSpPr/>
            <p:nvPr/>
          </p:nvSpPr>
          <p:spPr>
            <a:xfrm>
              <a:off x="-28210" y="4969771"/>
              <a:ext cx="1898173" cy="1900035"/>
            </a:xfrm>
            <a:custGeom>
              <a:avLst/>
              <a:gdLst>
                <a:gd name="connsiteX0" fmla="*/ 0 w 1789793"/>
                <a:gd name="connsiteY0" fmla="*/ 0 h 1789793"/>
                <a:gd name="connsiteX1" fmla="*/ 1789793 w 1789793"/>
                <a:gd name="connsiteY1" fmla="*/ 1789793 h 1789793"/>
                <a:gd name="connsiteX2" fmla="*/ 0 w 1789793"/>
                <a:gd name="connsiteY2" fmla="*/ 1789793 h 1789793"/>
              </a:gdLst>
              <a:ahLst/>
              <a:cxnLst>
                <a:cxn ang="0">
                  <a:pos x="connsiteX0" y="connsiteY0"/>
                </a:cxn>
                <a:cxn ang="0">
                  <a:pos x="connsiteX1" y="connsiteY1"/>
                </a:cxn>
                <a:cxn ang="0">
                  <a:pos x="connsiteX2" y="connsiteY2"/>
                </a:cxn>
              </a:cxnLst>
              <a:rect l="l" t="t" r="r" b="b"/>
              <a:pathLst>
                <a:path w="1789793" h="1789793">
                  <a:moveTo>
                    <a:pt x="0" y="0"/>
                  </a:moveTo>
                  <a:lnTo>
                    <a:pt x="1789793" y="1789793"/>
                  </a:lnTo>
                  <a:lnTo>
                    <a:pt x="0" y="1789793"/>
                  </a:lnTo>
                  <a:close/>
                </a:path>
              </a:pathLst>
            </a:cu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nvSpPr>
          <p:spPr>
            <a:xfrm flipH="1">
              <a:off x="6363289" y="-62240"/>
              <a:ext cx="5870381" cy="5458896"/>
            </a:xfrm>
            <a:custGeom>
              <a:avLst/>
              <a:gdLst>
                <a:gd name="connsiteX0" fmla="*/ 1892326 w 6428819"/>
                <a:gd name="connsiteY0" fmla="*/ 0 h 5978191"/>
                <a:gd name="connsiteX1" fmla="*/ 0 w 6428819"/>
                <a:gd name="connsiteY1" fmla="*/ 0 h 5978191"/>
                <a:gd name="connsiteX2" fmla="*/ 0 w 6428819"/>
                <a:gd name="connsiteY2" fmla="*/ 5978191 h 5978191"/>
                <a:gd name="connsiteX3" fmla="*/ 4160572 w 6428819"/>
                <a:gd name="connsiteY3" fmla="*/ 2109254 h 5978191"/>
                <a:gd name="connsiteX4" fmla="*/ 6428819 w 6428819"/>
                <a:gd name="connsiteY4" fmla="*/ 0 h 5978191"/>
                <a:gd name="connsiteX5" fmla="*/ 6428818 w 6428819"/>
                <a:gd name="connsiteY5" fmla="*/ 0 h 5978191"/>
                <a:gd name="connsiteX6" fmla="*/ 4170761 w 6428819"/>
                <a:gd name="connsiteY6" fmla="*/ 2099781 h 59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8819" h="5978191">
                  <a:moveTo>
                    <a:pt x="1892326" y="0"/>
                  </a:moveTo>
                  <a:lnTo>
                    <a:pt x="0" y="0"/>
                  </a:lnTo>
                  <a:lnTo>
                    <a:pt x="0" y="5978191"/>
                  </a:lnTo>
                  <a:lnTo>
                    <a:pt x="4160572" y="2109254"/>
                  </a:lnTo>
                  <a:close/>
                  <a:moveTo>
                    <a:pt x="6428819" y="0"/>
                  </a:moveTo>
                  <a:lnTo>
                    <a:pt x="6428818" y="0"/>
                  </a:lnTo>
                  <a:lnTo>
                    <a:pt x="4170761" y="2099781"/>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7" name="矩形 6"/>
          <p:cNvSpPr/>
          <p:nvPr/>
        </p:nvSpPr>
        <p:spPr>
          <a:xfrm>
            <a:off x="9265939" y="2453400"/>
            <a:ext cx="2735975" cy="1566904"/>
          </a:xfrm>
          <a:prstGeom prst="rect">
            <a:avLst/>
          </a:prstGeom>
        </p:spPr>
        <p:txBody>
          <a:bodyPr wrap="square">
            <a:spAutoFit/>
          </a:bodyPr>
          <a:lstStyle/>
          <a:p>
            <a:pPr algn="r">
              <a:lnSpc>
                <a:spcPct val="150000"/>
              </a:lnSpc>
            </a:pPr>
            <a:r>
              <a:rPr lang="en-US" altLang="zh-CN" sz="2400" b="1"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The most charming coastal campus</a:t>
            </a:r>
            <a:endParaRPr lang="en-US" altLang="zh-CN" sz="2400" b="1"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endParaRPr>
          </a:p>
          <a:p>
            <a:pPr algn="r">
              <a:lnSpc>
                <a:spcPct val="150000"/>
              </a:lnSpc>
            </a:pPr>
            <a:r>
              <a:rPr lang="zh-CN" altLang="zh-CN" b="1" dirty="0">
                <a:solidFill>
                  <a:srgbClr val="92D050"/>
                </a:solidFill>
                <a:latin typeface="微软雅黑" panose="020B0503020204020204" pitchFamily="34" charset="-122"/>
                <a:ea typeface="微软雅黑" panose="020B0503020204020204" pitchFamily="34" charset="-122"/>
              </a:rPr>
              <a:t>最美滨海校园</a:t>
            </a:r>
            <a:endParaRPr lang="en-US" altLang="zh-CN" b="1" dirty="0">
              <a:solidFill>
                <a:srgbClr val="92D050"/>
              </a:solidFill>
              <a:latin typeface="微软雅黑" panose="020B0503020204020204" pitchFamily="34" charset="-122"/>
              <a:ea typeface="微软雅黑" panose="020B0503020204020204" pitchFamily="34" charset="-122"/>
            </a:endParaRPr>
          </a:p>
        </p:txBody>
      </p:sp>
      <p:sp>
        <p:nvSpPr>
          <p:cNvPr id="8" name="矩形 7"/>
          <p:cNvSpPr/>
          <p:nvPr/>
        </p:nvSpPr>
        <p:spPr>
          <a:xfrm>
            <a:off x="6414358" y="4641645"/>
            <a:ext cx="5515548" cy="1938992"/>
          </a:xfrm>
          <a:prstGeom prst="rect">
            <a:avLst/>
          </a:prstGeom>
        </p:spPr>
        <p:txBody>
          <a:bodyPr wrap="none">
            <a:spAutoFit/>
          </a:bodyPr>
          <a:lstStyle/>
          <a:p>
            <a:pPr algn="r">
              <a:lnSpc>
                <a:spcPct val="150000"/>
              </a:lnSpc>
            </a:pPr>
            <a:r>
              <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National key scientific research program</a:t>
            </a:r>
            <a:endPar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algn="r">
              <a:lnSpc>
                <a:spcPct val="150000"/>
              </a:lnSpc>
            </a:pPr>
            <a:r>
              <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TianQin</a:t>
            </a:r>
            <a:r>
              <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Project”</a:t>
            </a:r>
            <a:endPar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algn="r">
              <a:lnSpc>
                <a:spcPct val="150000"/>
              </a:lnSpc>
            </a:pPr>
            <a:r>
              <a:rPr lang="zh-CN" altLang="zh-CN" sz="1600" b="1" dirty="0">
                <a:solidFill>
                  <a:schemeClr val="bg1"/>
                </a:solidFill>
                <a:latin typeface="微软雅黑" panose="020B0503020204020204" pitchFamily="34" charset="-122"/>
                <a:ea typeface="微软雅黑" panose="020B0503020204020204" pitchFamily="34" charset="-122"/>
              </a:rPr>
              <a:t>国家重点科研计划</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r">
              <a:lnSpc>
                <a:spcPct val="150000"/>
              </a:lnSpc>
            </a:pPr>
            <a:r>
              <a:rPr lang="zh-CN" altLang="zh-CN" sz="1600" b="1" dirty="0">
                <a:solidFill>
                  <a:schemeClr val="bg1"/>
                </a:solidFill>
                <a:latin typeface="微软雅黑" panose="020B0503020204020204" pitchFamily="34" charset="-122"/>
                <a:ea typeface="微软雅黑" panose="020B0503020204020204" pitchFamily="34" charset="-122"/>
              </a:rPr>
              <a:t>“天琴计划”落地区</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7177707" y="250304"/>
            <a:ext cx="4922125" cy="1421928"/>
          </a:xfrm>
          <a:prstGeom prst="rect">
            <a:avLst/>
          </a:prstGeom>
          <a:noFill/>
        </p:spPr>
        <p:txBody>
          <a:bodyPr wrap="square" rtlCol="0">
            <a:spAutoFit/>
          </a:bodyPr>
          <a:lstStyle/>
          <a:p>
            <a:pPr lvl="0" algn="r">
              <a:lnSpc>
                <a:spcPct val="120000"/>
              </a:lnSpc>
            </a:pPr>
            <a:r>
              <a:rPr lang="en-US" altLang="zh-CN" sz="4800" b="1" dirty="0">
                <a:solidFill>
                  <a:srgbClr val="92D050"/>
                </a:solidFill>
                <a:latin typeface="Adobe Garamond Pro Bold" panose="02020702060506020403" pitchFamily="18" charset="0"/>
                <a:ea typeface="微软雅黑" panose="020B0503020204020204" pitchFamily="34" charset="-122"/>
              </a:rPr>
              <a:t>Zhuhai </a:t>
            </a:r>
            <a:r>
              <a:rPr lang="en-US" altLang="zh-CN" sz="4800" b="1" dirty="0">
                <a:solidFill>
                  <a:schemeClr val="bg1"/>
                </a:solidFill>
                <a:latin typeface="Adobe Garamond Pro Bold" panose="02020702060506020403" pitchFamily="18" charset="0"/>
                <a:ea typeface="微软雅黑" panose="020B0503020204020204" pitchFamily="34" charset="-122"/>
              </a:rPr>
              <a:t>Campus</a:t>
            </a:r>
            <a:endParaRPr lang="en-US" altLang="zh-CN" sz="4800" b="1" dirty="0">
              <a:solidFill>
                <a:schemeClr val="bg1"/>
              </a:solidFill>
              <a:latin typeface="Adobe Garamond Pro Bold" panose="02020702060506020403" pitchFamily="18" charset="0"/>
              <a:ea typeface="微软雅黑" panose="020B0503020204020204" pitchFamily="34" charset="-122"/>
            </a:endParaRPr>
          </a:p>
          <a:p>
            <a:pPr lvl="0" algn="r">
              <a:lnSpc>
                <a:spcPct val="120000"/>
              </a:lnSpc>
            </a:pPr>
            <a:r>
              <a:rPr lang="zh-CN" altLang="en-US" sz="2400" b="1" dirty="0">
                <a:solidFill>
                  <a:srgbClr val="92D050"/>
                </a:solidFill>
                <a:latin typeface="微软雅黑" panose="020B0503020204020204" pitchFamily="34" charset="-122"/>
                <a:ea typeface="微软雅黑" panose="020B0503020204020204" pitchFamily="34" charset="-122"/>
              </a:rPr>
              <a:t>珠海</a:t>
            </a:r>
            <a:r>
              <a:rPr lang="zh-CN" altLang="en-US" sz="2400" b="1" dirty="0">
                <a:solidFill>
                  <a:schemeClr val="bg1"/>
                </a:solidFill>
                <a:latin typeface="微软雅黑" panose="020B0503020204020204" pitchFamily="34" charset="-122"/>
                <a:ea typeface="微软雅黑" panose="020B0503020204020204" pitchFamily="34" charset="-122"/>
              </a:rPr>
              <a:t>校区</a:t>
            </a:r>
            <a:endParaRPr lang="en-US" altLang="zh-CN" sz="2400" b="1" dirty="0">
              <a:solidFill>
                <a:srgbClr val="92D05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50230"/>
    </mc:Choice>
    <mc:Fallback>
      <p:transition advTm="5023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G:\吴昊\本科招生\业务学习PPT\做大事PPT\官微各种风景图\d447142e5fe18b105945c21fb731db6.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8887" y="3171857"/>
            <a:ext cx="2290773" cy="33534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吴昊\本科招生\业务学习PPT\做大事PPT\官微各种风景图\0e8cbaa1e52f2582d87630f9c82f2c7.jpg"/>
          <p:cNvPicPr>
            <a:picLocks noChangeAspect="1" noChangeArrowheads="1"/>
          </p:cNvPicPr>
          <p:nvPr/>
        </p:nvPicPr>
        <p:blipFill rotWithShape="1">
          <a:blip r:embed="rId2">
            <a:extLst>
              <a:ext uri="{28A0092B-C50C-407E-A947-70E740481C1C}">
                <a14:useLocalDpi xmlns:a14="http://schemas.microsoft.com/office/drawing/2010/main" val="0"/>
              </a:ext>
            </a:extLst>
          </a:blip>
          <a:srcRect t="20753" b="7782"/>
          <a:stretch>
            <a:fillRect/>
          </a:stretch>
        </p:blipFill>
        <p:spPr bwMode="auto">
          <a:xfrm>
            <a:off x="188888" y="188640"/>
            <a:ext cx="4972596" cy="2812818"/>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9565287" y="184869"/>
            <a:ext cx="2441001" cy="2812818"/>
          </a:xfrm>
          <a:prstGeom prst="rect">
            <a:avLst/>
          </a:prstGeom>
          <a:solidFill>
            <a:srgbClr val="595959">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1" name="Picture 3" descr="G:\吴昊\本科招生\业务学习PPT\做大事PPT\官微各种风景图\3d8028d579fa5e925b13a48f4a6fa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7956" y="3171856"/>
            <a:ext cx="4862415" cy="33534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吴昊\本科招生\业务学习PPT\做大事PPT\官微各种风景图\8cccea0ba8496756f5409a4e834bf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1203" y="3171856"/>
            <a:ext cx="4318457" cy="33534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吴昊\本科招生\业务学习PPT\做大事PPT\官微各种风景图\8c5eb5e61bb15551a114093861671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2591" y="184869"/>
            <a:ext cx="4081589" cy="281281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9631114" y="498671"/>
            <a:ext cx="2363732" cy="2185214"/>
          </a:xfrm>
          <a:prstGeom prst="rect">
            <a:avLst/>
          </a:prstGeom>
        </p:spPr>
        <p:txBody>
          <a:bodyPr wrap="square">
            <a:spAutoFit/>
          </a:bodyPr>
          <a:lstStyle/>
          <a:p>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The only university in China with its own observatory and beach</a:t>
            </a:r>
            <a:endPar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a:p>
            <a:r>
              <a:rPr lang="zh-CN" altLang="zh-CN" b="1" dirty="0">
                <a:solidFill>
                  <a:schemeClr val="tx2"/>
                </a:solidFill>
                <a:latin typeface="楷体" panose="02010609060101010101" pitchFamily="49" charset="-122"/>
                <a:ea typeface="楷体" panose="02010609060101010101" pitchFamily="49" charset="-122"/>
              </a:rPr>
              <a:t>全国唯一拥有自己</a:t>
            </a:r>
            <a:r>
              <a:rPr lang="zh-CN" altLang="en-US" b="1" dirty="0">
                <a:solidFill>
                  <a:schemeClr val="tx2"/>
                </a:solidFill>
                <a:latin typeface="楷体" panose="02010609060101010101" pitchFamily="49" charset="-122"/>
                <a:ea typeface="楷体" panose="02010609060101010101" pitchFamily="49" charset="-122"/>
              </a:rPr>
              <a:t>的</a:t>
            </a:r>
            <a:r>
              <a:rPr lang="zh-CN" altLang="zh-CN" b="1" dirty="0">
                <a:solidFill>
                  <a:schemeClr val="tx2"/>
                </a:solidFill>
                <a:latin typeface="楷体" panose="02010609060101010101" pitchFamily="49" charset="-122"/>
                <a:ea typeface="楷体" panose="02010609060101010101" pitchFamily="49" charset="-122"/>
              </a:rPr>
              <a:t>天文台和</a:t>
            </a:r>
            <a:r>
              <a:rPr lang="zh-CN" altLang="en-US" b="1" dirty="0">
                <a:solidFill>
                  <a:schemeClr val="tx2"/>
                </a:solidFill>
                <a:latin typeface="楷体" panose="02010609060101010101" pitchFamily="49" charset="-122"/>
                <a:ea typeface="楷体" panose="02010609060101010101" pitchFamily="49" charset="-122"/>
              </a:rPr>
              <a:t>沙滩</a:t>
            </a:r>
            <a:r>
              <a:rPr lang="zh-CN" altLang="zh-CN" b="1" dirty="0">
                <a:solidFill>
                  <a:schemeClr val="tx2"/>
                </a:solidFill>
                <a:latin typeface="楷体" panose="02010609060101010101" pitchFamily="49" charset="-122"/>
                <a:ea typeface="楷体" panose="02010609060101010101" pitchFamily="49" charset="-122"/>
              </a:rPr>
              <a:t>的高校</a:t>
            </a:r>
            <a:endParaRPr lang="zh-CN" altLang="en-US" b="1" dirty="0">
              <a:solidFill>
                <a:schemeClr val="tx2"/>
              </a:solidFill>
              <a:latin typeface="楷体" panose="02010609060101010101" pitchFamily="49" charset="-122"/>
              <a:ea typeface="楷体" panose="02010609060101010101" pitchFamily="49" charset="-122"/>
            </a:endParaRPr>
          </a:p>
        </p:txBody>
      </p:sp>
      <p:sp>
        <p:nvSpPr>
          <p:cNvPr id="13" name="等腰三角形 12"/>
          <p:cNvSpPr/>
          <p:nvPr/>
        </p:nvSpPr>
        <p:spPr>
          <a:xfrm rot="5400000" flipH="1">
            <a:off x="-87975" y="5587095"/>
            <a:ext cx="1345059" cy="1196752"/>
          </a:xfrm>
          <a:prstGeom prst="triangle">
            <a:avLst>
              <a:gd name="adj" fmla="val 0"/>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矩形 13"/>
          <p:cNvSpPr/>
          <p:nvPr/>
        </p:nvSpPr>
        <p:spPr>
          <a:xfrm>
            <a:off x="2615656" y="3175627"/>
            <a:ext cx="4318457" cy="3349717"/>
          </a:xfrm>
          <a:prstGeom prst="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312588" y="184869"/>
            <a:ext cx="4091592" cy="2812818"/>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30256"/>
    </mc:Choice>
    <mc:Fallback>
      <p:transition advTm="3025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吴昊\本科招生\业务学习PPT\做大事PPT\深圳校区鸟瞰.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490" y="-78595"/>
            <a:ext cx="12179685" cy="70144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flipH="1">
            <a:off x="3229610" y="-23091"/>
            <a:ext cx="8972550" cy="6883820"/>
          </a:xfrm>
          <a:prstGeom prst="rect">
            <a:avLst/>
          </a:prstGeom>
          <a:gradFill>
            <a:gsLst>
              <a:gs pos="37000">
                <a:schemeClr val="tx1">
                  <a:lumMod val="95000"/>
                  <a:lumOff val="5000"/>
                  <a:alpha val="0"/>
                </a:schemeClr>
              </a:gs>
              <a:gs pos="100000">
                <a:schemeClr val="tx1">
                  <a:lumMod val="95000"/>
                  <a:lumOff val="5000"/>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11125" y="5301208"/>
            <a:ext cx="12817424" cy="1944216"/>
          </a:xfrm>
          <a:prstGeom prst="rect">
            <a:avLst/>
          </a:prstGeom>
          <a:solidFill>
            <a:schemeClr val="bg2">
              <a:lumMod val="7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9281" y="5216133"/>
            <a:ext cx="8084530" cy="1754326"/>
          </a:xfrm>
          <a:prstGeom prst="rect">
            <a:avLst/>
          </a:prstGeom>
        </p:spPr>
        <p:txBody>
          <a:bodyPr wrap="square">
            <a:spAutoFit/>
          </a:bodyPr>
          <a:lstStyle/>
          <a:p>
            <a:pPr>
              <a:lnSpc>
                <a:spcPct val="150000"/>
              </a:lnSpc>
            </a:pPr>
            <a:r>
              <a:rPr lang="en-US" altLang="zh-CN"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Focus on the construction of medical and emerging engineering interdisciplinary disciplines, build a relatively complete discipline system of liberal arts, sciences, medicine and engineering and establish  a comprehensive talent training system from bachelor to doctoral degree.</a:t>
            </a:r>
            <a:endParaRPr lang="en-US" altLang="zh-CN"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p:cNvSpPr txBox="1"/>
          <p:nvPr/>
        </p:nvSpPr>
        <p:spPr>
          <a:xfrm>
            <a:off x="7018179" y="250304"/>
            <a:ext cx="5081653" cy="1384353"/>
          </a:xfrm>
          <a:prstGeom prst="rect">
            <a:avLst/>
          </a:prstGeom>
          <a:noFill/>
        </p:spPr>
        <p:txBody>
          <a:bodyPr wrap="square" rtlCol="0">
            <a:spAutoFit/>
          </a:bodyPr>
          <a:lstStyle/>
          <a:p>
            <a:pPr lvl="0" algn="r">
              <a:lnSpc>
                <a:spcPct val="120000"/>
              </a:lnSpc>
            </a:pPr>
            <a:r>
              <a:rPr lang="en-US" altLang="zh-CN" sz="4800" b="1" dirty="0">
                <a:solidFill>
                  <a:srgbClr val="92D050"/>
                </a:solidFill>
                <a:latin typeface="Adobe Garamond Pro Bold" panose="02020702060506020403" pitchFamily="18" charset="0"/>
                <a:ea typeface="微软雅黑" panose="020B0503020204020204" pitchFamily="34" charset="-122"/>
              </a:rPr>
              <a:t>Shenzhen </a:t>
            </a:r>
            <a:r>
              <a:rPr lang="en-US" altLang="zh-CN" sz="4800" b="1" dirty="0">
                <a:solidFill>
                  <a:schemeClr val="bg1"/>
                </a:solidFill>
                <a:latin typeface="Adobe Garamond Pro Bold" panose="02020702060506020403" pitchFamily="18" charset="0"/>
                <a:ea typeface="微软雅黑" panose="020B0503020204020204" pitchFamily="34" charset="-122"/>
              </a:rPr>
              <a:t>Campus</a:t>
            </a:r>
            <a:endParaRPr lang="en-US" altLang="zh-CN" sz="4800" b="1" dirty="0">
              <a:solidFill>
                <a:schemeClr val="bg1"/>
              </a:solidFill>
              <a:latin typeface="Adobe Garamond Pro Bold" panose="02020702060506020403" pitchFamily="18" charset="0"/>
              <a:ea typeface="微软雅黑" panose="020B0503020204020204" pitchFamily="34" charset="-122"/>
            </a:endParaRPr>
          </a:p>
          <a:p>
            <a:pPr lvl="0" algn="r">
              <a:lnSpc>
                <a:spcPct val="120000"/>
              </a:lnSpc>
            </a:pPr>
            <a:r>
              <a:rPr lang="zh-CN" altLang="en-US" sz="2400" b="1" dirty="0">
                <a:solidFill>
                  <a:srgbClr val="92D050"/>
                </a:solidFill>
                <a:latin typeface="微软雅黑" panose="020B0503020204020204" pitchFamily="34" charset="-122"/>
                <a:ea typeface="微软雅黑" panose="020B0503020204020204" pitchFamily="34" charset="-122"/>
              </a:rPr>
              <a:t>深圳</a:t>
            </a:r>
            <a:r>
              <a:rPr lang="zh-CN" altLang="en-US" sz="2400" b="1" dirty="0">
                <a:solidFill>
                  <a:schemeClr val="bg1"/>
                </a:solidFill>
                <a:latin typeface="微软雅黑" panose="020B0503020204020204" pitchFamily="34" charset="-122"/>
                <a:ea typeface="微软雅黑" panose="020B0503020204020204" pitchFamily="34" charset="-122"/>
              </a:rPr>
              <a:t>校区</a:t>
            </a:r>
            <a:endParaRPr lang="en-US" altLang="zh-CN" sz="2400" b="1" dirty="0">
              <a:solidFill>
                <a:srgbClr val="92D050"/>
              </a:solidFill>
              <a:latin typeface="微软雅黑" panose="020B0503020204020204" pitchFamily="34" charset="-122"/>
              <a:ea typeface="微软雅黑" panose="020B0503020204020204" pitchFamily="34" charset="-122"/>
            </a:endParaRPr>
          </a:p>
        </p:txBody>
      </p:sp>
      <p:sp>
        <p:nvSpPr>
          <p:cNvPr id="2" name="TextBox 1"/>
          <p:cNvSpPr txBox="1"/>
          <p:nvPr/>
        </p:nvSpPr>
        <p:spPr>
          <a:xfrm>
            <a:off x="8286930" y="5853650"/>
            <a:ext cx="3830829" cy="1011367"/>
          </a:xfrm>
          <a:prstGeom prst="rect">
            <a:avLst/>
          </a:prstGeom>
          <a:noFill/>
        </p:spPr>
        <p:txBody>
          <a:bodyPr wrap="square" rtlCol="0">
            <a:spAutoFit/>
          </a:bodyPr>
          <a:lstStyle/>
          <a:p>
            <a:pPr algn="r">
              <a:lnSpc>
                <a:spcPct val="150000"/>
              </a:lnSpc>
            </a:pPr>
            <a:r>
              <a:rPr lang="zh-CN" altLang="en-US" sz="1400" b="1" dirty="0">
                <a:solidFill>
                  <a:schemeClr val="bg1"/>
                </a:solidFill>
                <a:latin typeface="楷体" panose="02010609060101010101" pitchFamily="49" charset="-122"/>
                <a:ea typeface="楷体" panose="02010609060101010101" pitchFamily="49" charset="-122"/>
              </a:rPr>
              <a:t>重点建设医科和新兴工科交叉学科，</a:t>
            </a:r>
            <a:endParaRPr lang="en-US" altLang="zh-CN" sz="1400" b="1" dirty="0">
              <a:solidFill>
                <a:schemeClr val="bg1"/>
              </a:solidFill>
              <a:latin typeface="楷体" panose="02010609060101010101" pitchFamily="49" charset="-122"/>
              <a:ea typeface="楷体" panose="02010609060101010101" pitchFamily="49" charset="-122"/>
            </a:endParaRPr>
          </a:p>
          <a:p>
            <a:pPr algn="r">
              <a:lnSpc>
                <a:spcPct val="150000"/>
              </a:lnSpc>
            </a:pPr>
            <a:r>
              <a:rPr lang="zh-CN" altLang="en-US" sz="1400" b="1" dirty="0">
                <a:solidFill>
                  <a:schemeClr val="bg1"/>
                </a:solidFill>
                <a:latin typeface="楷体" panose="02010609060101010101" pitchFamily="49" charset="-122"/>
                <a:ea typeface="楷体" panose="02010609060101010101" pitchFamily="49" charset="-122"/>
              </a:rPr>
              <a:t>构建起文理医工相对齐全的学科体系</a:t>
            </a:r>
            <a:endParaRPr lang="en-US" altLang="zh-CN" sz="1400" b="1" dirty="0">
              <a:solidFill>
                <a:schemeClr val="bg1"/>
              </a:solidFill>
              <a:latin typeface="楷体" panose="02010609060101010101" pitchFamily="49" charset="-122"/>
              <a:ea typeface="楷体" panose="02010609060101010101" pitchFamily="49" charset="-122"/>
            </a:endParaRPr>
          </a:p>
          <a:p>
            <a:pPr algn="r">
              <a:lnSpc>
                <a:spcPct val="150000"/>
              </a:lnSpc>
            </a:pPr>
            <a:r>
              <a:rPr lang="zh-CN" altLang="en-US" sz="1400" b="1" dirty="0">
                <a:solidFill>
                  <a:schemeClr val="bg1"/>
                </a:solidFill>
                <a:latin typeface="楷体" panose="02010609060101010101" pitchFamily="49" charset="-122"/>
                <a:ea typeface="楷体" panose="02010609060101010101" pitchFamily="49" charset="-122"/>
              </a:rPr>
              <a:t>和从本科到博士完整的人才培养体系。</a:t>
            </a:r>
            <a:endParaRPr lang="zh-CN" altLang="en-US" sz="1400" b="1" dirty="0">
              <a:solidFill>
                <a:schemeClr val="bg1"/>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advTm="48737"/>
    </mc:Choice>
    <mc:Fallback>
      <p:transition advTm="4873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图片 107" descr="6017c7eafb7368657b18d3abe087ba1"/>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300"/>
                    </a14:imgEffect>
                    <a14:imgEffect>
                      <a14:saturation sat="66000"/>
                    </a14:imgEffect>
                  </a14:imgLayer>
                </a14:imgProps>
              </a:ext>
            </a:extLst>
          </a:blip>
          <a:srcRect t="20197" b="18839"/>
          <a:stretch>
            <a:fillRect/>
          </a:stretch>
        </p:blipFill>
        <p:spPr>
          <a:xfrm>
            <a:off x="1" y="0"/>
            <a:ext cx="12195174" cy="4181980"/>
          </a:xfrm>
          <a:prstGeom prst="rect">
            <a:avLst/>
          </a:prstGeom>
        </p:spPr>
      </p:pic>
      <p:sp>
        <p:nvSpPr>
          <p:cNvPr id="87" name="Rectangle 2"/>
          <p:cNvSpPr/>
          <p:nvPr/>
        </p:nvSpPr>
        <p:spPr>
          <a:xfrm>
            <a:off x="-2" y="1"/>
            <a:ext cx="12195175" cy="4181980"/>
          </a:xfrm>
          <a:prstGeom prst="rect">
            <a:avLst/>
          </a:prstGeom>
          <a:gradFill flip="none" rotWithShape="1">
            <a:gsLst>
              <a:gs pos="0">
                <a:srgbClr val="FDFDF7">
                  <a:alpha val="23000"/>
                </a:srgbClr>
              </a:gs>
              <a:gs pos="97000">
                <a:schemeClr val="tx1">
                  <a:lumMod val="95000"/>
                  <a:lumOff val="5000"/>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2"/>
          <p:cNvSpPr/>
          <p:nvPr/>
        </p:nvSpPr>
        <p:spPr>
          <a:xfrm>
            <a:off x="-1" y="4181981"/>
            <a:ext cx="12195175" cy="2559388"/>
          </a:xfrm>
          <a:prstGeom prst="rect">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lumMod val="95000"/>
                </a:schemeClr>
              </a:solidFill>
            </a:endParaRPr>
          </a:p>
        </p:txBody>
      </p:sp>
      <p:sp>
        <p:nvSpPr>
          <p:cNvPr id="60" name="矩形 59"/>
          <p:cNvSpPr/>
          <p:nvPr/>
        </p:nvSpPr>
        <p:spPr>
          <a:xfrm>
            <a:off x="3502047" y="1737049"/>
            <a:ext cx="5407103" cy="1323431"/>
          </a:xfrm>
          <a:prstGeom prst="rect">
            <a:avLst/>
          </a:prstGeom>
          <a:ln w="22225">
            <a:solidFill>
              <a:schemeClr val="accent2"/>
            </a:solidFill>
          </a:ln>
        </p:spPr>
        <p:txBody>
          <a:bodyPr wrap="none" lIns="91431" tIns="45716" rIns="91431" bIns="45716">
            <a:spAutoFit/>
          </a:bodyPr>
          <a:lstStyle/>
          <a:p>
            <a:pPr algn="ctr"/>
            <a:r>
              <a:rPr lang="en-US" altLang="zh-CN" sz="4000" b="1" dirty="0">
                <a:solidFill>
                  <a:srgbClr val="FDFDF7"/>
                </a:solidFill>
                <a:latin typeface="微软雅黑" panose="020B0503020204020204" pitchFamily="34" charset="-122"/>
                <a:ea typeface="微软雅黑" panose="020B0503020204020204" pitchFamily="34" charset="-122"/>
              </a:rPr>
              <a:t>FOUR ADVANTAGES</a:t>
            </a:r>
            <a:endParaRPr lang="en-US" altLang="zh-CN" sz="4000" b="1" dirty="0">
              <a:solidFill>
                <a:srgbClr val="FDFDF7"/>
              </a:solidFill>
              <a:latin typeface="微软雅黑" panose="020B0503020204020204" pitchFamily="34" charset="-122"/>
              <a:ea typeface="微软雅黑" panose="020B0503020204020204" pitchFamily="34" charset="-122"/>
            </a:endParaRPr>
          </a:p>
          <a:p>
            <a:pPr algn="ctr"/>
            <a:r>
              <a:rPr lang="zh-CN" altLang="en-US" sz="4000" b="1" dirty="0">
                <a:solidFill>
                  <a:srgbClr val="FDFDF7"/>
                </a:solidFill>
                <a:latin typeface="微软雅黑" panose="020B0503020204020204" pitchFamily="34" charset="-122"/>
                <a:ea typeface="微软雅黑" panose="020B0503020204020204" pitchFamily="34" charset="-122"/>
              </a:rPr>
              <a:t>中山大学四大优势</a:t>
            </a:r>
            <a:endParaRPr lang="zh-CN" altLang="en-US" sz="4000" b="1" dirty="0">
              <a:solidFill>
                <a:srgbClr val="FDFDF7"/>
              </a:solidFill>
              <a:latin typeface="微软雅黑" panose="020B0503020204020204" pitchFamily="34" charset="-122"/>
              <a:ea typeface="微软雅黑" panose="020B0503020204020204" pitchFamily="34" charset="-122"/>
            </a:endParaRPr>
          </a:p>
        </p:txBody>
      </p:sp>
      <p:grpSp>
        <p:nvGrpSpPr>
          <p:cNvPr id="43" name="组合 42"/>
          <p:cNvGrpSpPr/>
          <p:nvPr/>
        </p:nvGrpSpPr>
        <p:grpSpPr>
          <a:xfrm>
            <a:off x="4081363" y="603513"/>
            <a:ext cx="4248472" cy="754897"/>
            <a:chOff x="4153371" y="519063"/>
            <a:chExt cx="4248472" cy="754897"/>
          </a:xfrm>
        </p:grpSpPr>
        <p:cxnSp>
          <p:nvCxnSpPr>
            <p:cNvPr id="44" name="直接连接符 43"/>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5461708" y="519063"/>
              <a:ext cx="1415772" cy="461665"/>
            </a:xfrm>
            <a:prstGeom prst="rect">
              <a:avLst/>
            </a:prstGeom>
            <a:noFill/>
          </p:spPr>
          <p:txBody>
            <a:bodyPr wrap="none" rtlCol="0">
              <a:spAutoFit/>
            </a:bodyPr>
            <a:lstStyle/>
            <a:p>
              <a:pPr algn="ctr"/>
              <a:r>
                <a:rPr lang="zh-CN" altLang="en-US" sz="2400" b="1" dirty="0">
                  <a:solidFill>
                    <a:schemeClr val="tx2"/>
                  </a:solidFill>
                  <a:latin typeface="微软雅黑" panose="020B0503020204020204" pitchFamily="34" charset="-122"/>
                  <a:ea typeface="微软雅黑" panose="020B0503020204020204" pitchFamily="34" charset="-122"/>
                </a:rPr>
                <a:t>中山大学</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5050636" y="966183"/>
              <a:ext cx="2453942" cy="307777"/>
            </a:xfrm>
            <a:prstGeom prst="rect">
              <a:avLst/>
            </a:prstGeom>
            <a:noFill/>
          </p:spPr>
          <p:txBody>
            <a:bodyPr wrap="none" rtlCol="0">
              <a:spAutoFit/>
            </a:bodyPr>
            <a:lstStyle/>
            <a:p>
              <a:r>
                <a:rPr lang="en-US" altLang="zh-CN" sz="140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SUN YAT-SEN UNIVERSITY</a:t>
              </a:r>
              <a:endParaRPr lang="en-US" altLang="zh-CN" sz="1400" dirty="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85" name="TextBox 76"/>
          <p:cNvSpPr txBox="1"/>
          <p:nvPr/>
        </p:nvSpPr>
        <p:spPr>
          <a:xfrm>
            <a:off x="424717" y="5155089"/>
            <a:ext cx="2892585" cy="83099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rPr>
              <a:t>LOCATIONS</a:t>
            </a:r>
            <a:endPar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rPr>
              <a:t>地域优势</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endParaRPr>
          </a:p>
        </p:txBody>
      </p:sp>
      <p:sp>
        <p:nvSpPr>
          <p:cNvPr id="86" name="矩形 85"/>
          <p:cNvSpPr/>
          <p:nvPr/>
        </p:nvSpPr>
        <p:spPr>
          <a:xfrm>
            <a:off x="709588" y="4694337"/>
            <a:ext cx="2322842" cy="461665"/>
          </a:xfrm>
          <a:prstGeom prst="rect">
            <a:avLst/>
          </a:prstGeom>
          <a:noFill/>
          <a:ln>
            <a:noFill/>
          </a:ln>
        </p:spPr>
        <p:txBody>
          <a:bodyPr wrap="square">
            <a:spAutoFit/>
          </a:bodyPr>
          <a:lstStyle/>
          <a:p>
            <a:pPr algn="ctr"/>
            <a:r>
              <a:rPr lang="en-US" altLang="zh-CN" sz="2400" dirty="0">
                <a:solidFill>
                  <a:schemeClr val="accent1"/>
                </a:solidFill>
                <a:latin typeface="Source Han Sans SC"/>
                <a:cs typeface="+mn-ea"/>
                <a:sym typeface="Source Han Sans SC"/>
              </a:rPr>
              <a:t>PART ONE</a:t>
            </a:r>
            <a:endParaRPr lang="en-US" altLang="zh-CN" sz="2400" dirty="0">
              <a:solidFill>
                <a:schemeClr val="accent1"/>
              </a:solidFill>
              <a:latin typeface="Source Han Sans SC"/>
              <a:cs typeface="+mn-ea"/>
              <a:sym typeface="Source Han Sans SC"/>
            </a:endParaRPr>
          </a:p>
        </p:txBody>
      </p:sp>
      <p:cxnSp>
        <p:nvCxnSpPr>
          <p:cNvPr id="49" name="直接连接符 48"/>
          <p:cNvCxnSpPr/>
          <p:nvPr/>
        </p:nvCxnSpPr>
        <p:spPr>
          <a:xfrm flipV="1">
            <a:off x="3047035" y="4694337"/>
            <a:ext cx="546312" cy="11278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TextBox 76"/>
          <p:cNvSpPr txBox="1"/>
          <p:nvPr/>
        </p:nvSpPr>
        <p:spPr>
          <a:xfrm>
            <a:off x="3242434" y="5155089"/>
            <a:ext cx="2892585" cy="83099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rPr>
              <a:t>SUBJECTS</a:t>
            </a:r>
            <a:endPar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rPr>
              <a:t>学科优势</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endParaRPr>
          </a:p>
        </p:txBody>
      </p:sp>
      <p:sp>
        <p:nvSpPr>
          <p:cNvPr id="83" name="矩形 82"/>
          <p:cNvSpPr/>
          <p:nvPr/>
        </p:nvSpPr>
        <p:spPr>
          <a:xfrm>
            <a:off x="3527305" y="4694337"/>
            <a:ext cx="2322842" cy="461665"/>
          </a:xfrm>
          <a:prstGeom prst="rect">
            <a:avLst/>
          </a:prstGeom>
          <a:noFill/>
          <a:ln>
            <a:noFill/>
          </a:ln>
        </p:spPr>
        <p:txBody>
          <a:bodyPr wrap="square">
            <a:spAutoFit/>
          </a:bodyPr>
          <a:lstStyle/>
          <a:p>
            <a:pPr algn="ctr"/>
            <a:r>
              <a:rPr lang="en-US" altLang="zh-CN" sz="2400" dirty="0">
                <a:solidFill>
                  <a:schemeClr val="accent1"/>
                </a:solidFill>
                <a:latin typeface="Source Han Sans SC"/>
                <a:cs typeface="+mn-ea"/>
                <a:sym typeface="Source Han Sans SC"/>
              </a:rPr>
              <a:t>PART TWO</a:t>
            </a:r>
            <a:endParaRPr lang="en-US" altLang="zh-CN" sz="2400" dirty="0">
              <a:solidFill>
                <a:schemeClr val="accent1"/>
              </a:solidFill>
              <a:latin typeface="Source Han Sans SC"/>
              <a:cs typeface="+mn-ea"/>
              <a:sym typeface="Source Han Sans SC"/>
            </a:endParaRPr>
          </a:p>
        </p:txBody>
      </p:sp>
      <p:sp>
        <p:nvSpPr>
          <p:cNvPr id="66" name="TextBox 76"/>
          <p:cNvSpPr txBox="1"/>
          <p:nvPr/>
        </p:nvSpPr>
        <p:spPr>
          <a:xfrm>
            <a:off x="6060151" y="5155089"/>
            <a:ext cx="2892585" cy="83099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rPr>
              <a:t>ENVIRONMENT</a:t>
            </a:r>
            <a:endPar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rPr>
              <a:t>环境优势</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endParaRPr>
          </a:p>
        </p:txBody>
      </p:sp>
      <p:sp>
        <p:nvSpPr>
          <p:cNvPr id="68" name="矩形 67"/>
          <p:cNvSpPr/>
          <p:nvPr/>
        </p:nvSpPr>
        <p:spPr>
          <a:xfrm>
            <a:off x="6345022" y="4694337"/>
            <a:ext cx="2322842" cy="461665"/>
          </a:xfrm>
          <a:prstGeom prst="rect">
            <a:avLst/>
          </a:prstGeom>
          <a:noFill/>
          <a:ln>
            <a:noFill/>
          </a:ln>
        </p:spPr>
        <p:txBody>
          <a:bodyPr wrap="square">
            <a:spAutoFit/>
          </a:bodyPr>
          <a:lstStyle/>
          <a:p>
            <a:pPr algn="ctr"/>
            <a:r>
              <a:rPr lang="en-US" altLang="zh-CN" sz="2400" dirty="0">
                <a:solidFill>
                  <a:schemeClr val="accent1"/>
                </a:solidFill>
                <a:latin typeface="Source Han Sans SC"/>
                <a:cs typeface="+mn-ea"/>
                <a:sym typeface="Source Han Sans SC"/>
              </a:rPr>
              <a:t>PART THREE</a:t>
            </a:r>
            <a:endParaRPr lang="en-US" altLang="zh-CN" sz="2400" dirty="0">
              <a:solidFill>
                <a:schemeClr val="accent1"/>
              </a:solidFill>
              <a:latin typeface="Source Han Sans SC"/>
              <a:cs typeface="+mn-ea"/>
              <a:sym typeface="Source Han Sans SC"/>
            </a:endParaRPr>
          </a:p>
        </p:txBody>
      </p:sp>
      <p:sp>
        <p:nvSpPr>
          <p:cNvPr id="56" name="TextBox 76"/>
          <p:cNvSpPr txBox="1"/>
          <p:nvPr/>
        </p:nvSpPr>
        <p:spPr>
          <a:xfrm>
            <a:off x="8877869" y="5155089"/>
            <a:ext cx="2892585" cy="830997"/>
          </a:xfrm>
          <a:prstGeom prst="rect">
            <a:avLst/>
          </a:prstGeom>
          <a:noFill/>
        </p:spPr>
        <p:txBody>
          <a:bodyPr wrap="square" rtlCol="0">
            <a:spAutoFit/>
          </a:bodyPr>
          <a:lstStyle/>
          <a:p>
            <a:pPr algn="ctr"/>
            <a:r>
              <a:rPr lang="en-US" altLang="zh-CN" sz="2400" b="1" dirty="0">
                <a:solidFill>
                  <a:srgbClr val="FFC000"/>
                </a:solidFill>
                <a:latin typeface="微软雅黑" panose="020B0503020204020204" pitchFamily="34" charset="-122"/>
                <a:ea typeface="微软雅黑" panose="020B0503020204020204" pitchFamily="34" charset="-122"/>
                <a:cs typeface="+mn-ea"/>
                <a:sym typeface="Source Han Sans SC"/>
              </a:rPr>
              <a:t>CULTURE</a:t>
            </a:r>
            <a:endParaRPr lang="en-US" altLang="zh-CN" sz="2400" b="1" dirty="0">
              <a:solidFill>
                <a:srgbClr val="FFC000"/>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rgbClr val="FFC000"/>
                </a:solidFill>
                <a:latin typeface="微软雅黑" panose="020B0503020204020204" pitchFamily="34" charset="-122"/>
                <a:ea typeface="微软雅黑" panose="020B0503020204020204" pitchFamily="34" charset="-122"/>
                <a:cs typeface="+mn-ea"/>
                <a:sym typeface="Source Han Sans SC"/>
              </a:rPr>
              <a:t>文化优势</a:t>
            </a:r>
            <a:endParaRPr lang="zh-CN" altLang="en-US" sz="2400" b="1" dirty="0">
              <a:solidFill>
                <a:srgbClr val="FFC000"/>
              </a:solidFill>
              <a:latin typeface="微软雅黑" panose="020B0503020204020204" pitchFamily="34" charset="-122"/>
              <a:ea typeface="微软雅黑" panose="020B0503020204020204" pitchFamily="34" charset="-122"/>
              <a:cs typeface="+mn-ea"/>
              <a:sym typeface="Source Han Sans SC"/>
            </a:endParaRPr>
          </a:p>
        </p:txBody>
      </p:sp>
      <p:sp>
        <p:nvSpPr>
          <p:cNvPr id="57" name="矩形 56"/>
          <p:cNvSpPr/>
          <p:nvPr/>
        </p:nvSpPr>
        <p:spPr>
          <a:xfrm>
            <a:off x="9162740" y="4694337"/>
            <a:ext cx="2322842" cy="461665"/>
          </a:xfrm>
          <a:prstGeom prst="rect">
            <a:avLst/>
          </a:prstGeom>
          <a:noFill/>
          <a:ln>
            <a:noFill/>
          </a:ln>
        </p:spPr>
        <p:txBody>
          <a:bodyPr wrap="square">
            <a:spAutoFit/>
          </a:bodyPr>
          <a:lstStyle/>
          <a:p>
            <a:pPr algn="ctr"/>
            <a:r>
              <a:rPr lang="en-US" altLang="zh-CN" sz="2400" dirty="0">
                <a:solidFill>
                  <a:srgbClr val="FFC000"/>
                </a:solidFill>
                <a:latin typeface="Source Han Sans SC"/>
                <a:cs typeface="+mn-ea"/>
                <a:sym typeface="Source Han Sans SC"/>
              </a:rPr>
              <a:t>PART FOUR</a:t>
            </a:r>
            <a:endParaRPr lang="en-US" altLang="zh-CN" sz="2400" dirty="0">
              <a:solidFill>
                <a:srgbClr val="FFC000"/>
              </a:solidFill>
              <a:latin typeface="Source Han Sans SC"/>
              <a:cs typeface="+mn-ea"/>
              <a:sym typeface="Source Han Sans SC"/>
            </a:endParaRPr>
          </a:p>
        </p:txBody>
      </p:sp>
      <p:cxnSp>
        <p:nvCxnSpPr>
          <p:cNvPr id="53" name="直接连接符 52"/>
          <p:cNvCxnSpPr/>
          <p:nvPr/>
        </p:nvCxnSpPr>
        <p:spPr>
          <a:xfrm flipV="1">
            <a:off x="5859292" y="4694337"/>
            <a:ext cx="546312" cy="11278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8620001" y="4749452"/>
            <a:ext cx="546312" cy="11278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等腰三角形 88"/>
          <p:cNvSpPr/>
          <p:nvPr/>
        </p:nvSpPr>
        <p:spPr>
          <a:xfrm rot="10800000">
            <a:off x="5521523" y="0"/>
            <a:ext cx="1152128" cy="548680"/>
          </a:xfrm>
          <a:prstGeom prst="triangl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8346"/>
    </mc:Choice>
    <mc:Fallback>
      <p:transition advTm="834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吴昊\本科招生\业务学习PPT\做大事PPT\bc95c6f1650bd5555e0a587c1840382.jpg"/>
          <p:cNvPicPr>
            <a:picLocks noChangeAspect="1" noChangeArrowheads="1"/>
          </p:cNvPicPr>
          <p:nvPr/>
        </p:nvPicPr>
        <p:blipFill rotWithShape="1">
          <a:blip r:embed="rId1" cstate="print">
            <a:clrChange>
              <a:clrFrom>
                <a:srgbClr val="EEEEF0"/>
              </a:clrFrom>
              <a:clrTo>
                <a:srgbClr val="EEEEF0">
                  <a:alpha val="0"/>
                </a:srgbClr>
              </a:clrTo>
            </a:clrChange>
            <a:extLst>
              <a:ext uri="{28A0092B-C50C-407E-A947-70E740481C1C}">
                <a14:useLocalDpi xmlns:a14="http://schemas.microsoft.com/office/drawing/2010/main" val="0"/>
              </a:ext>
            </a:extLst>
          </a:blip>
          <a:srcRect l="304" t="-4569" r="466" b="4569"/>
          <a:stretch>
            <a:fillRect/>
          </a:stretch>
        </p:blipFill>
        <p:spPr bwMode="auto">
          <a:xfrm>
            <a:off x="27589" y="19291"/>
            <a:ext cx="392022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7609755" y="1340768"/>
            <a:ext cx="4541628" cy="5382958"/>
          </a:xfrm>
          <a:prstGeom prst="rect">
            <a:avLst/>
          </a:prstGeom>
          <a:solidFill>
            <a:srgbClr val="595959">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3" name="Picture 3" descr="G:\吴昊\本科招生\业务学习PPT\做大事PPT\cbed7e019b6c50ce1916dccf7f0d84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88" t="2980" r="203" b="16053"/>
          <a:stretch>
            <a:fillRect/>
          </a:stretch>
        </p:blipFill>
        <p:spPr bwMode="auto">
          <a:xfrm>
            <a:off x="3545508" y="1358411"/>
            <a:ext cx="3920223" cy="549959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7653547" y="2492896"/>
            <a:ext cx="4541628" cy="1877437"/>
          </a:xfrm>
          <a:prstGeom prst="rect">
            <a:avLst/>
          </a:prstGeom>
        </p:spPr>
        <p:txBody>
          <a:bodyPr wrap="square">
            <a:spAutoFit/>
          </a:bodyPr>
          <a:lstStyle/>
          <a:p>
            <a:r>
              <a:rPr lang="en-US" altLang="zh-CN" sz="2000" b="1" dirty="0">
                <a:solidFill>
                  <a:srgbClr val="595959"/>
                </a:solidFill>
                <a:latin typeface="Times New Roman" panose="02020603050405020304" pitchFamily="18" charset="0"/>
                <a:ea typeface="微软雅黑" panose="020B0503020204020204" pitchFamily="34" charset="-122"/>
                <a:cs typeface="Times New Roman" panose="02020603050405020304" pitchFamily="18" charset="0"/>
              </a:rPr>
              <a:t>SYSU is located in </a:t>
            </a:r>
            <a:r>
              <a:rPr lang="en-US" altLang="zh-CN" sz="2000" b="1" dirty="0" err="1">
                <a:solidFill>
                  <a:srgbClr val="595959"/>
                </a:solidFill>
                <a:latin typeface="Times New Roman" panose="02020603050405020304" pitchFamily="18" charset="0"/>
                <a:ea typeface="微软雅黑" panose="020B0503020204020204" pitchFamily="34" charset="-122"/>
                <a:cs typeface="Times New Roman" panose="02020603050405020304" pitchFamily="18" charset="0"/>
              </a:rPr>
              <a:t>Lingnan</a:t>
            </a:r>
            <a:r>
              <a:rPr lang="en-US" altLang="zh-CN" sz="2000" b="1" dirty="0">
                <a:solidFill>
                  <a:srgbClr val="595959"/>
                </a:solidFill>
                <a:latin typeface="Times New Roman" panose="02020603050405020304" pitchFamily="18" charset="0"/>
                <a:ea typeface="微软雅黑" panose="020B0503020204020204" pitchFamily="34" charset="-122"/>
                <a:cs typeface="Times New Roman" panose="02020603050405020304" pitchFamily="18" charset="0"/>
              </a:rPr>
              <a:t>, featuring in pragmatic nature. Inclusiveness and sincerity are the characteristics of Cantonese.</a:t>
            </a:r>
            <a:endParaRPr lang="en-US" altLang="zh-CN" sz="2000" b="1" dirty="0">
              <a:solidFill>
                <a:srgbClr val="595959"/>
              </a:solidFill>
              <a:latin typeface="Times New Roman" panose="02020603050405020304" pitchFamily="18" charset="0"/>
              <a:ea typeface="微软雅黑" panose="020B0503020204020204" pitchFamily="34" charset="-122"/>
              <a:cs typeface="Times New Roman" panose="02020603050405020304" pitchFamily="18" charset="0"/>
            </a:endParaRPr>
          </a:p>
          <a:p>
            <a:r>
              <a:rPr lang="zh-CN" altLang="zh-CN" dirty="0">
                <a:solidFill>
                  <a:srgbClr val="595959"/>
                </a:solidFill>
                <a:latin typeface="楷体" panose="02010609060101010101" pitchFamily="49" charset="-122"/>
                <a:ea typeface="楷体" panose="02010609060101010101" pitchFamily="49" charset="-122"/>
              </a:rPr>
              <a:t>中山大学地处岭南，务实不排外</a:t>
            </a:r>
            <a:r>
              <a:rPr lang="zh-CN" altLang="en-US" dirty="0">
                <a:solidFill>
                  <a:srgbClr val="595959"/>
                </a:solidFill>
                <a:latin typeface="楷体" panose="02010609060101010101" pitchFamily="49" charset="-122"/>
                <a:ea typeface="楷体" panose="02010609060101010101" pitchFamily="49" charset="-122"/>
              </a:rPr>
              <a:t>。</a:t>
            </a:r>
            <a:r>
              <a:rPr lang="zh-CN" altLang="zh-CN" b="1" dirty="0">
                <a:solidFill>
                  <a:srgbClr val="014723"/>
                </a:solidFill>
                <a:latin typeface="楷体" panose="02010609060101010101" pitchFamily="49" charset="-122"/>
                <a:ea typeface="楷体" panose="02010609060101010101" pitchFamily="49" charset="-122"/>
              </a:rPr>
              <a:t>包容化</a:t>
            </a:r>
            <a:r>
              <a:rPr lang="zh-CN" altLang="zh-CN" dirty="0">
                <a:latin typeface="楷体" panose="02010609060101010101" pitchFamily="49" charset="-122"/>
                <a:ea typeface="楷体" panose="02010609060101010101" pitchFamily="49" charset="-122"/>
              </a:rPr>
              <a:t>，</a:t>
            </a:r>
            <a:r>
              <a:rPr lang="zh-CN" altLang="zh-CN" b="1" dirty="0">
                <a:solidFill>
                  <a:srgbClr val="014723"/>
                </a:solidFill>
                <a:latin typeface="楷体" panose="02010609060101010101" pitchFamily="49" charset="-122"/>
                <a:ea typeface="楷体" panose="02010609060101010101" pitchFamily="49" charset="-122"/>
              </a:rPr>
              <a:t>实实在在</a:t>
            </a:r>
            <a:r>
              <a:rPr lang="zh-CN" altLang="zh-CN" dirty="0">
                <a:solidFill>
                  <a:srgbClr val="595959"/>
                </a:solidFill>
                <a:latin typeface="楷体" panose="02010609060101010101" pitchFamily="49" charset="-122"/>
                <a:ea typeface="楷体" panose="02010609060101010101" pitchFamily="49" charset="-122"/>
              </a:rPr>
              <a:t>，是广东人的特点。</a:t>
            </a:r>
            <a:endParaRPr lang="en-US" altLang="zh-CN" dirty="0">
              <a:solidFill>
                <a:srgbClr val="595959"/>
              </a:solidFill>
              <a:latin typeface="楷体" panose="02010609060101010101" pitchFamily="49" charset="-122"/>
              <a:ea typeface="楷体" panose="02010609060101010101" pitchFamily="49" charset="-122"/>
            </a:endParaRPr>
          </a:p>
        </p:txBody>
      </p:sp>
      <p:sp>
        <p:nvSpPr>
          <p:cNvPr id="9" name="文本框 6"/>
          <p:cNvSpPr txBox="1"/>
          <p:nvPr/>
        </p:nvSpPr>
        <p:spPr>
          <a:xfrm>
            <a:off x="6889675" y="1291407"/>
            <a:ext cx="5256584" cy="769441"/>
          </a:xfrm>
          <a:prstGeom prst="rect">
            <a:avLst/>
          </a:prstGeom>
          <a:noFill/>
        </p:spPr>
        <p:txBody>
          <a:bodyPr wrap="square" rtlCol="0" anchor="t">
            <a:spAutoFit/>
          </a:bodyPr>
          <a:lstStyle/>
          <a:p>
            <a:pPr algn="r"/>
            <a:r>
              <a:rPr lang="en-US" altLang="zh-CN" sz="2000" b="1"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rPr>
              <a:t>Lingnan</a:t>
            </a: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rPr>
              <a:t> culture —</a:t>
            </a:r>
            <a:r>
              <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Open &amp; Inclusive</a:t>
            </a:r>
            <a:endParaRPr lang="en-US" altLang="zh-CN" sz="20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r"/>
            <a:r>
              <a:rPr lang="zh-CN" altLang="en-US" sz="2400" b="1" dirty="0">
                <a:solidFill>
                  <a:srgbClr val="014723"/>
                </a:solidFill>
                <a:latin typeface="楷体" panose="02010609060101010101" pitchFamily="49" charset="-122"/>
                <a:ea typeface="楷体" panose="02010609060101010101" pitchFamily="49" charset="-122"/>
                <a:cs typeface="文泉驿微米黑" panose="020B0606030804020204" pitchFamily="34" charset="-122"/>
                <a:sym typeface="+mn-ea"/>
              </a:rPr>
              <a:t>岭南文化</a:t>
            </a:r>
            <a:r>
              <a:rPr lang="en-US" altLang="zh-CN" sz="2400" b="1" dirty="0">
                <a:solidFill>
                  <a:srgbClr val="014723"/>
                </a:solidFill>
                <a:latin typeface="楷体" panose="02010609060101010101" pitchFamily="49" charset="-122"/>
                <a:ea typeface="楷体" panose="02010609060101010101" pitchFamily="49" charset="-122"/>
                <a:cs typeface="文泉驿微米黑" panose="020B0606030804020204" pitchFamily="34" charset="-122"/>
                <a:sym typeface="+mn-ea"/>
              </a:rPr>
              <a:t>—</a:t>
            </a:r>
            <a:r>
              <a:rPr lang="zh-CN" altLang="en-US" sz="2400" b="1" dirty="0">
                <a:solidFill>
                  <a:srgbClr val="014723"/>
                </a:solidFill>
                <a:latin typeface="楷体" panose="02010609060101010101" pitchFamily="49" charset="-122"/>
                <a:ea typeface="楷体" panose="02010609060101010101" pitchFamily="49" charset="-122"/>
                <a:cs typeface="文泉驿微米黑" panose="020B0606030804020204" pitchFamily="34" charset="-122"/>
                <a:sym typeface="+mn-ea"/>
              </a:rPr>
              <a:t>开放包容</a:t>
            </a:r>
            <a:endParaRPr lang="zh-CN" altLang="en-US" sz="2400" b="1" dirty="0">
              <a:solidFill>
                <a:srgbClr val="014723"/>
              </a:solidFill>
              <a:latin typeface="楷体" panose="02010609060101010101" pitchFamily="49" charset="-122"/>
              <a:ea typeface="楷体" panose="02010609060101010101" pitchFamily="49" charset="-122"/>
              <a:cs typeface="文泉驿微米黑" panose="020B0606030804020204" pitchFamily="34" charset="-122"/>
              <a:sym typeface="+mn-ea"/>
            </a:endParaRPr>
          </a:p>
        </p:txBody>
      </p:sp>
      <p:grpSp>
        <p:nvGrpSpPr>
          <p:cNvPr id="15" name="组合 14"/>
          <p:cNvGrpSpPr/>
          <p:nvPr/>
        </p:nvGrpSpPr>
        <p:grpSpPr>
          <a:xfrm>
            <a:off x="4081363" y="455128"/>
            <a:ext cx="4248472" cy="959505"/>
            <a:chOff x="4153371" y="510378"/>
            <a:chExt cx="4248472" cy="959505"/>
          </a:xfrm>
        </p:grpSpPr>
        <p:cxnSp>
          <p:nvCxnSpPr>
            <p:cNvPr id="16" name="直接连接符 15"/>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5369857" y="510378"/>
              <a:ext cx="1599477" cy="461665"/>
            </a:xfrm>
            <a:prstGeom prst="rect">
              <a:avLst/>
            </a:prstGeom>
            <a:noFill/>
          </p:spPr>
          <p:txBody>
            <a:bodyPr wrap="none" rtlCol="0">
              <a:spAutoFit/>
            </a:bodyPr>
            <a:lstStyle/>
            <a:p>
              <a:pPr algn="ctr"/>
              <a:r>
                <a:rPr lang="en-US" altLang="zh-CN" sz="2400" b="1" dirty="0">
                  <a:solidFill>
                    <a:schemeClr val="tx2"/>
                  </a:solidFill>
                  <a:latin typeface="微软雅黑" panose="020B0503020204020204" pitchFamily="34" charset="-122"/>
                  <a:ea typeface="微软雅黑" panose="020B0503020204020204" pitchFamily="34" charset="-122"/>
                </a:rPr>
                <a:t>CULTURE</a:t>
              </a:r>
              <a:endParaRPr lang="en-US" altLang="zh-CN" sz="2400" b="1" dirty="0">
                <a:solidFill>
                  <a:schemeClr val="tx2"/>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5377526" y="947913"/>
              <a:ext cx="1605280" cy="521970"/>
            </a:xfrm>
            <a:prstGeom prst="rect">
              <a:avLst/>
            </a:prstGeom>
            <a:noFill/>
          </p:spPr>
          <p:txBody>
            <a:bodyPr wrap="none" rtlCol="0">
              <a:spAutoFit/>
            </a:bodyPr>
            <a:lstStyle/>
            <a:p>
              <a:r>
                <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rPr>
                <a:t>文化优势</a:t>
              </a:r>
              <a:endPar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advTm="12041"/>
    </mc:Choice>
    <mc:Fallback>
      <p:transition advTm="12041"/>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istrator/AppData/Local/Temp/picturecompress_20210824011142/output_2.jpgoutput_2"/>
          <p:cNvPicPr>
            <a:picLocks noChangeAspect="1"/>
          </p:cNvPicPr>
          <p:nvPr/>
        </p:nvPicPr>
        <p:blipFill rotWithShape="1">
          <a:blip r:embed="rId1"/>
          <a:srcRect t="13265" b="10726"/>
          <a:stretch>
            <a:fillRect/>
          </a:stretch>
        </p:blipFill>
        <p:spPr>
          <a:xfrm>
            <a:off x="6059655" y="3717032"/>
            <a:ext cx="6163308" cy="3122454"/>
          </a:xfrm>
          <a:prstGeom prst="roundRect">
            <a:avLst/>
          </a:prstGeom>
        </p:spPr>
      </p:pic>
      <p:pic>
        <p:nvPicPr>
          <p:cNvPr id="6" name="图片 5" descr="C:/Users/Administrator/AppData/Local/Temp/picturecompress_20210824011142/output_3.jpgoutput_3"/>
          <p:cNvPicPr>
            <a:picLocks noChangeAspect="1"/>
          </p:cNvPicPr>
          <p:nvPr/>
        </p:nvPicPr>
        <p:blipFill rotWithShape="1">
          <a:blip r:embed="rId2"/>
          <a:srcRect t="22759"/>
          <a:stretch>
            <a:fillRect/>
          </a:stretch>
        </p:blipFill>
        <p:spPr>
          <a:xfrm>
            <a:off x="6148806" y="0"/>
            <a:ext cx="6046370" cy="3113511"/>
          </a:xfrm>
          <a:prstGeom prst="roundRect">
            <a:avLst/>
          </a:prstGeom>
        </p:spPr>
      </p:pic>
      <p:pic>
        <p:nvPicPr>
          <p:cNvPr id="7" name="图片 6" descr="WeChat Image_20210820232118"/>
          <p:cNvPicPr>
            <a:picLocks noChangeAspect="1"/>
          </p:cNvPicPr>
          <p:nvPr/>
        </p:nvPicPr>
        <p:blipFill rotWithShape="1">
          <a:blip r:embed="rId3"/>
          <a:srcRect l="7093" t="15465" b="12404"/>
          <a:stretch>
            <a:fillRect/>
          </a:stretch>
        </p:blipFill>
        <p:spPr>
          <a:xfrm>
            <a:off x="-4032" y="3717032"/>
            <a:ext cx="6033086" cy="3122454"/>
          </a:xfrm>
          <a:prstGeom prst="roundRect">
            <a:avLst/>
          </a:prstGeom>
        </p:spPr>
      </p:pic>
      <p:pic>
        <p:nvPicPr>
          <p:cNvPr id="5" name="图片 4" descr="mmexport1543246207411"/>
          <p:cNvPicPr>
            <a:picLocks noChangeAspect="1"/>
          </p:cNvPicPr>
          <p:nvPr/>
        </p:nvPicPr>
        <p:blipFill rotWithShape="1">
          <a:blip r:embed="rId4"/>
          <a:srcRect t="10307"/>
          <a:stretch>
            <a:fillRect/>
          </a:stretch>
        </p:blipFill>
        <p:spPr>
          <a:xfrm>
            <a:off x="-4032" y="19031"/>
            <a:ext cx="6133503" cy="3094480"/>
          </a:xfrm>
          <a:prstGeom prst="roundRect">
            <a:avLst/>
          </a:prstGeom>
        </p:spPr>
      </p:pic>
      <p:pic>
        <p:nvPicPr>
          <p:cNvPr id="3" name="图片 2" descr="C:/Users/Administrator/AppData/Local/Temp/picturecompress_20210824011142/output_1.jpgoutput_1"/>
          <p:cNvPicPr>
            <a:picLocks noChangeAspect="1"/>
          </p:cNvPicPr>
          <p:nvPr/>
        </p:nvPicPr>
        <p:blipFill rotWithShape="1">
          <a:blip r:embed="rId5"/>
          <a:srcRect t="12618"/>
          <a:stretch>
            <a:fillRect/>
          </a:stretch>
        </p:blipFill>
        <p:spPr>
          <a:xfrm rot="21436817">
            <a:off x="2545530" y="1328282"/>
            <a:ext cx="6541565" cy="3810745"/>
          </a:xfrm>
          <a:prstGeom prst="round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dur="0" advTm="83331"/>
    </mc:Choice>
    <mc:Fallback>
      <p:transition advTm="833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alpha val="0"/>
          </a:schemeClr>
        </a:solidFill>
        <a:effectLst/>
      </p:bgPr>
    </p:bg>
    <p:spTree>
      <p:nvGrpSpPr>
        <p:cNvPr id="1" name=""/>
        <p:cNvGrpSpPr/>
        <p:nvPr/>
      </p:nvGrpSpPr>
      <p:grpSpPr>
        <a:xfrm>
          <a:off x="0" y="0"/>
          <a:ext cx="0" cy="0"/>
          <a:chOff x="0" y="0"/>
          <a:chExt cx="0" cy="0"/>
        </a:xfrm>
      </p:grpSpPr>
      <p:pic>
        <p:nvPicPr>
          <p:cNvPr id="38" name="图片 37"/>
          <p:cNvPicPr>
            <a:picLocks noChangeAspect="1"/>
          </p:cNvPicPr>
          <p:nvPr/>
        </p:nvPicPr>
        <p:blipFill rotWithShape="1">
          <a:blip r:embed="rId1">
            <a:extLst>
              <a:ext uri="{28A0092B-C50C-407E-A947-70E740481C1C}">
                <a14:useLocalDpi xmlns:a14="http://schemas.microsoft.com/office/drawing/2010/main" val="0"/>
              </a:ext>
            </a:extLst>
          </a:blip>
          <a:srcRect l="37264"/>
          <a:stretch>
            <a:fillRect/>
          </a:stretch>
        </p:blipFill>
        <p:spPr>
          <a:xfrm>
            <a:off x="7418224" y="3222"/>
            <a:ext cx="4771643" cy="6858000"/>
          </a:xfrm>
          <a:prstGeom prst="rect">
            <a:avLst/>
          </a:prstGeom>
          <a:effectLst>
            <a:softEdge rad="152400"/>
          </a:effectLst>
        </p:spPr>
      </p:pic>
      <p:sp>
        <p:nvSpPr>
          <p:cNvPr id="17" name="文本框 16"/>
          <p:cNvSpPr txBox="1"/>
          <p:nvPr/>
        </p:nvSpPr>
        <p:spPr>
          <a:xfrm>
            <a:off x="871302" y="715480"/>
            <a:ext cx="3866059" cy="707886"/>
          </a:xfrm>
          <a:prstGeom prst="rect">
            <a:avLst/>
          </a:prstGeom>
          <a:noFill/>
        </p:spPr>
        <p:txBody>
          <a:bodyPr wrap="square" rtlCol="0">
            <a:spAutoFit/>
          </a:bodyPr>
          <a:lstStyle/>
          <a:p>
            <a:r>
              <a:rPr kumimoji="1" lang="zh-CN" altLang="en-US" sz="4000" b="1" dirty="0">
                <a:solidFill>
                  <a:srgbClr val="014723"/>
                </a:solidFill>
                <a:latin typeface="Microsoft YaHei Heavy" panose="020B0402040204020203" pitchFamily="34" charset="-122"/>
                <a:ea typeface="Microsoft YaHei Heavy" panose="020B0402040204020203" pitchFamily="34" charset="-122"/>
              </a:rPr>
              <a:t>中山大学</a:t>
            </a:r>
            <a:endParaRPr kumimoji="1" lang="zh-CN" altLang="en-US" sz="4000" b="1" dirty="0">
              <a:solidFill>
                <a:srgbClr val="014723"/>
              </a:solidFill>
              <a:latin typeface="Microsoft YaHei Heavy" panose="020B0402040204020203" pitchFamily="34" charset="-122"/>
              <a:ea typeface="Microsoft YaHei Heavy" panose="020B0402040204020203" pitchFamily="34" charset="-122"/>
            </a:endParaRPr>
          </a:p>
        </p:txBody>
      </p:sp>
      <p:sp>
        <p:nvSpPr>
          <p:cNvPr id="19" name="椭圆 18"/>
          <p:cNvSpPr/>
          <p:nvPr/>
        </p:nvSpPr>
        <p:spPr>
          <a:xfrm>
            <a:off x="997874" y="2224586"/>
            <a:ext cx="709682" cy="709682"/>
          </a:xfrm>
          <a:prstGeom prst="ellips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椭圆 19"/>
          <p:cNvSpPr/>
          <p:nvPr/>
        </p:nvSpPr>
        <p:spPr>
          <a:xfrm>
            <a:off x="997874" y="3161732"/>
            <a:ext cx="709682" cy="709682"/>
          </a:xfrm>
          <a:prstGeom prst="ellips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椭圆 20"/>
          <p:cNvSpPr/>
          <p:nvPr/>
        </p:nvSpPr>
        <p:spPr>
          <a:xfrm>
            <a:off x="997874" y="4098878"/>
            <a:ext cx="709682" cy="709682"/>
          </a:xfrm>
          <a:prstGeom prst="ellips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椭圆 21"/>
          <p:cNvSpPr/>
          <p:nvPr/>
        </p:nvSpPr>
        <p:spPr>
          <a:xfrm>
            <a:off x="997874" y="5149149"/>
            <a:ext cx="709682" cy="709682"/>
          </a:xfrm>
          <a:prstGeom prst="ellips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14723"/>
              </a:solidFill>
            </a:endParaRPr>
          </a:p>
        </p:txBody>
      </p:sp>
      <p:sp>
        <p:nvSpPr>
          <p:cNvPr id="24" name="文本框 23"/>
          <p:cNvSpPr txBox="1"/>
          <p:nvPr/>
        </p:nvSpPr>
        <p:spPr>
          <a:xfrm>
            <a:off x="1925920" y="2039016"/>
            <a:ext cx="4967786" cy="913648"/>
          </a:xfrm>
          <a:prstGeom prst="rect">
            <a:avLst/>
          </a:prstGeom>
          <a:noFill/>
        </p:spPr>
        <p:txBody>
          <a:bodyPr wrap="square" rtlCol="0">
            <a:spAutoFit/>
          </a:bodyPr>
          <a:lstStyle/>
          <a:p>
            <a:pPr>
              <a:lnSpc>
                <a:spcPct val="120000"/>
              </a:lnSpc>
            </a:pPr>
            <a:r>
              <a:rPr kumimoji="1" lang="zh-CN" altLang="en-US" dirty="0">
                <a:latin typeface="Microsoft YaHei Semilight" panose="020B0402040204020203" pitchFamily="34" charset="-122"/>
                <a:ea typeface="Microsoft YaHei Semilight" panose="020B0402040204020203" pitchFamily="34" charset="-122"/>
              </a:rPr>
              <a:t>孙中山先生创办，</a:t>
            </a:r>
            <a:r>
              <a:rPr kumimoji="1" lang="zh-CN" altLang="en-US" sz="2800" b="1" dirty="0">
                <a:solidFill>
                  <a:srgbClr val="014723"/>
                </a:solidFill>
                <a:latin typeface="微软雅黑" panose="020B0503020204020204" pitchFamily="34" charset="-122"/>
                <a:ea typeface="微软雅黑" panose="020B0503020204020204" pitchFamily="34" charset="-122"/>
              </a:rPr>
              <a:t>教育部直属</a:t>
            </a:r>
            <a:endParaRPr kumimoji="1" lang="en-US" altLang="zh-CN" sz="2800" b="1" dirty="0">
              <a:solidFill>
                <a:srgbClr val="014723"/>
              </a:solidFill>
              <a:latin typeface="微软雅黑" panose="020B0503020204020204" pitchFamily="34" charset="-122"/>
              <a:ea typeface="微软雅黑" panose="020B0503020204020204" pitchFamily="34" charset="-122"/>
            </a:endParaRPr>
          </a:p>
          <a:p>
            <a:pPr>
              <a:lnSpc>
                <a:spcPct val="120000"/>
              </a:lnSpc>
            </a:pPr>
            <a:r>
              <a:rPr kumimoji="1" lang="zh-CN" altLang="en-US" dirty="0">
                <a:latin typeface="Microsoft YaHei Semilight" panose="020B0402040204020203" pitchFamily="34" charset="-122"/>
                <a:ea typeface="Microsoft YaHei Semilight" panose="020B0402040204020203" pitchFamily="34" charset="-122"/>
              </a:rPr>
              <a:t>高水平研究型综合性大学</a:t>
            </a:r>
            <a:endParaRPr kumimoji="1" lang="zh-CN" altLang="en-US" dirty="0">
              <a:latin typeface="Microsoft YaHei Semilight" panose="020B0402040204020203" pitchFamily="34" charset="-122"/>
              <a:ea typeface="Microsoft YaHei Semilight" panose="020B0402040204020203" pitchFamily="34" charset="-122"/>
            </a:endParaRPr>
          </a:p>
        </p:txBody>
      </p:sp>
      <p:sp>
        <p:nvSpPr>
          <p:cNvPr id="25" name="文本框 24"/>
          <p:cNvSpPr txBox="1"/>
          <p:nvPr/>
        </p:nvSpPr>
        <p:spPr>
          <a:xfrm>
            <a:off x="1914799" y="3168903"/>
            <a:ext cx="4948174" cy="565604"/>
          </a:xfrm>
          <a:prstGeom prst="rect">
            <a:avLst/>
          </a:prstGeom>
          <a:noFill/>
        </p:spPr>
        <p:txBody>
          <a:bodyPr wrap="square" rtlCol="0">
            <a:spAutoFit/>
          </a:bodyPr>
          <a:lstStyle/>
          <a:p>
            <a:pPr>
              <a:lnSpc>
                <a:spcPct val="120000"/>
              </a:lnSpc>
            </a:pPr>
            <a:r>
              <a:rPr kumimoji="1" lang="en-US" altLang="zh-CN" sz="2800" b="1" dirty="0">
                <a:solidFill>
                  <a:srgbClr val="014723"/>
                </a:solidFill>
                <a:latin typeface="微软雅黑" panose="020B0503020204020204" pitchFamily="34" charset="-122"/>
                <a:ea typeface="微软雅黑" panose="020B0503020204020204" pitchFamily="34" charset="-122"/>
              </a:rPr>
              <a:t>985</a:t>
            </a:r>
            <a:r>
              <a:rPr kumimoji="1" lang="en-US" altLang="zh-CN" sz="2800" b="1" dirty="0">
                <a:gradFill>
                  <a:gsLst>
                    <a:gs pos="0">
                      <a:srgbClr val="0262BE"/>
                    </a:gs>
                    <a:gs pos="100000">
                      <a:srgbClr val="0086EA"/>
                    </a:gs>
                  </a:gsLst>
                  <a:lin ang="10200000" scaled="0"/>
                </a:gradFill>
                <a:latin typeface="微软雅黑" panose="020B0503020204020204" pitchFamily="34" charset="-122"/>
                <a:ea typeface="微软雅黑" panose="020B0503020204020204" pitchFamily="34" charset="-122"/>
              </a:rPr>
              <a:t> </a:t>
            </a:r>
            <a:r>
              <a:rPr kumimoji="1" lang="en-US" altLang="zh-CN" dirty="0">
                <a:latin typeface="微软雅黑" panose="020B0503020204020204" pitchFamily="34" charset="-122"/>
                <a:ea typeface="微软雅黑" panose="020B0503020204020204" pitchFamily="34" charset="-122"/>
              </a:rPr>
              <a:t>211</a:t>
            </a:r>
            <a:r>
              <a:rPr kumimoji="1" lang="en-US" altLang="zh-CN" sz="2800" b="1" dirty="0">
                <a:gradFill>
                  <a:gsLst>
                    <a:gs pos="0">
                      <a:srgbClr val="0262BE"/>
                    </a:gs>
                    <a:gs pos="100000">
                      <a:srgbClr val="0086EA"/>
                    </a:gs>
                  </a:gsLst>
                  <a:lin ang="10200000" scaled="0"/>
                </a:gradFill>
                <a:latin typeface="微软雅黑" panose="020B0503020204020204" pitchFamily="34" charset="-122"/>
                <a:ea typeface="微软雅黑" panose="020B0503020204020204" pitchFamily="34" charset="-122"/>
              </a:rPr>
              <a:t> </a:t>
            </a:r>
            <a:r>
              <a:rPr kumimoji="1" lang="zh-CN" altLang="en-US" sz="2800" b="1" dirty="0">
                <a:solidFill>
                  <a:srgbClr val="014723"/>
                </a:solidFill>
                <a:latin typeface="微软雅黑" panose="020B0503020204020204" pitchFamily="34" charset="-122"/>
                <a:ea typeface="微软雅黑" panose="020B0503020204020204" pitchFamily="34" charset="-122"/>
              </a:rPr>
              <a:t>首批“双一流”</a:t>
            </a:r>
            <a:r>
              <a:rPr kumimoji="1" lang="en-US" altLang="zh-CN" sz="2800" b="1" dirty="0">
                <a:solidFill>
                  <a:srgbClr val="014723"/>
                </a:solidFill>
                <a:latin typeface="微软雅黑" panose="020B0503020204020204" pitchFamily="34" charset="-122"/>
                <a:ea typeface="微软雅黑" panose="020B0503020204020204" pitchFamily="34" charset="-122"/>
              </a:rPr>
              <a:t>A</a:t>
            </a:r>
            <a:r>
              <a:rPr kumimoji="1" lang="zh-CN" altLang="en-US" sz="2800" b="1" dirty="0">
                <a:solidFill>
                  <a:srgbClr val="014723"/>
                </a:solidFill>
                <a:latin typeface="微软雅黑" panose="020B0503020204020204" pitchFamily="34" charset="-122"/>
                <a:ea typeface="微软雅黑" panose="020B0503020204020204" pitchFamily="34" charset="-122"/>
              </a:rPr>
              <a:t>类</a:t>
            </a:r>
            <a:endParaRPr kumimoji="1" lang="zh-CN" altLang="en-US" sz="2800" b="1" dirty="0">
              <a:solidFill>
                <a:srgbClr val="014723"/>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910554" y="4096951"/>
            <a:ext cx="4967786" cy="913648"/>
          </a:xfrm>
          <a:prstGeom prst="rect">
            <a:avLst/>
          </a:prstGeom>
          <a:noFill/>
        </p:spPr>
        <p:txBody>
          <a:bodyPr wrap="square" rtlCol="0">
            <a:spAutoFit/>
          </a:bodyPr>
          <a:lstStyle/>
          <a:p>
            <a:pPr>
              <a:lnSpc>
                <a:spcPct val="120000"/>
              </a:lnSpc>
            </a:pPr>
            <a:r>
              <a:rPr kumimoji="1" lang="zh-CN" altLang="en-US" sz="2800" b="1" dirty="0">
                <a:solidFill>
                  <a:srgbClr val="014723"/>
                </a:solidFill>
                <a:latin typeface="微软雅黑" panose="020B0503020204020204" pitchFamily="34" charset="-122"/>
                <a:ea typeface="微软雅黑" panose="020B0503020204020204" pitchFamily="34" charset="-122"/>
              </a:rPr>
              <a:t>粤港澳大湾区</a:t>
            </a:r>
            <a:r>
              <a:rPr kumimoji="1" lang="zh-CN" altLang="en-US" dirty="0">
                <a:ea typeface="Microsoft YaHei Semilight" panose="020B0402040204020203" pitchFamily="34" charset="-122"/>
              </a:rPr>
              <a:t>核心增长极城市</a:t>
            </a:r>
            <a:r>
              <a:rPr kumimoji="1" lang="zh-CN" altLang="en-US" dirty="0">
                <a:latin typeface="Microsoft YaHei Semilight" panose="020B0402040204020203" pitchFamily="34" charset="-122"/>
                <a:ea typeface="Microsoft YaHei Semilight" panose="020B0402040204020203" pitchFamily="34" charset="-122"/>
              </a:rPr>
              <a:t>办学</a:t>
            </a:r>
            <a:endParaRPr kumimoji="1" lang="en-US" altLang="zh-CN" dirty="0">
              <a:latin typeface="Microsoft YaHei Semilight" panose="020B0402040204020203" pitchFamily="34" charset="-122"/>
              <a:ea typeface="Microsoft YaHei Semilight" panose="020B0402040204020203" pitchFamily="34" charset="-122"/>
            </a:endParaRPr>
          </a:p>
          <a:p>
            <a:pPr>
              <a:lnSpc>
                <a:spcPct val="120000"/>
              </a:lnSpc>
            </a:pPr>
            <a:r>
              <a:rPr kumimoji="1" lang="zh-CN" altLang="en-US" dirty="0">
                <a:latin typeface="Microsoft YaHei Semilight" panose="020B0402040204020203" pitchFamily="34" charset="-122"/>
                <a:ea typeface="Microsoft YaHei Semilight" panose="020B0402040204020203" pitchFamily="34" charset="-122"/>
              </a:rPr>
              <a:t>广州、珠海、深圳“三校区五校园”</a:t>
            </a:r>
            <a:endParaRPr kumimoji="1" lang="en-US" altLang="zh-CN" dirty="0">
              <a:latin typeface="Microsoft YaHei Semilight" panose="020B0402040204020203" pitchFamily="34" charset="-122"/>
              <a:ea typeface="Microsoft YaHei Semilight" panose="020B0402040204020203" pitchFamily="34" charset="-122"/>
            </a:endParaRPr>
          </a:p>
        </p:txBody>
      </p:sp>
      <p:sp>
        <p:nvSpPr>
          <p:cNvPr id="27" name="文本框 26"/>
          <p:cNvSpPr txBox="1"/>
          <p:nvPr/>
        </p:nvSpPr>
        <p:spPr>
          <a:xfrm>
            <a:off x="1118830" y="2226381"/>
            <a:ext cx="1013677" cy="707886"/>
          </a:xfrm>
          <a:prstGeom prst="rect">
            <a:avLst/>
          </a:prstGeom>
          <a:noFill/>
        </p:spPr>
        <p:txBody>
          <a:bodyPr wrap="square" rtlCol="0">
            <a:spAutoFit/>
          </a:bodyPr>
          <a:lstStyle/>
          <a:p>
            <a:r>
              <a:rPr kumimoji="1" lang="en-US" altLang="zh-CN" sz="4000" b="1" dirty="0">
                <a:solidFill>
                  <a:schemeClr val="bg1"/>
                </a:solidFill>
                <a:latin typeface="Microsoft YaHei Heavy" panose="020B0402040204020203" pitchFamily="34" charset="-122"/>
                <a:ea typeface="Microsoft YaHei Heavy" panose="020B0402040204020203" pitchFamily="34" charset="-122"/>
              </a:rPr>
              <a:t>1</a:t>
            </a:r>
            <a:endParaRPr kumimoji="1" lang="zh-CN" altLang="en-US" sz="4000" b="1" dirty="0">
              <a:solidFill>
                <a:schemeClr val="bg1"/>
              </a:solidFill>
              <a:latin typeface="Microsoft YaHei Heavy" panose="020B0402040204020203" pitchFamily="34" charset="-122"/>
              <a:ea typeface="Microsoft YaHei Heavy" panose="020B0402040204020203" pitchFamily="34" charset="-122"/>
            </a:endParaRPr>
          </a:p>
        </p:txBody>
      </p:sp>
      <p:sp>
        <p:nvSpPr>
          <p:cNvPr id="28" name="文本框 27"/>
          <p:cNvSpPr txBox="1"/>
          <p:nvPr/>
        </p:nvSpPr>
        <p:spPr>
          <a:xfrm>
            <a:off x="1118830" y="3154429"/>
            <a:ext cx="1013677" cy="707886"/>
          </a:xfrm>
          <a:prstGeom prst="rect">
            <a:avLst/>
          </a:prstGeom>
          <a:noFill/>
        </p:spPr>
        <p:txBody>
          <a:bodyPr wrap="square" rtlCol="0">
            <a:spAutoFit/>
          </a:bodyPr>
          <a:lstStyle/>
          <a:p>
            <a:r>
              <a:rPr kumimoji="1" lang="en-US" altLang="zh-CN" sz="4000" b="1" dirty="0">
                <a:solidFill>
                  <a:schemeClr val="bg1"/>
                </a:solidFill>
                <a:latin typeface="Microsoft YaHei Heavy" panose="020B0402040204020203" pitchFamily="34" charset="-122"/>
                <a:ea typeface="Microsoft YaHei Heavy" panose="020B0402040204020203" pitchFamily="34" charset="-122"/>
              </a:rPr>
              <a:t>2</a:t>
            </a:r>
            <a:endParaRPr kumimoji="1" lang="zh-CN" altLang="en-US" sz="4000" b="1" dirty="0">
              <a:solidFill>
                <a:schemeClr val="bg1"/>
              </a:solidFill>
              <a:latin typeface="Microsoft YaHei Heavy" panose="020B0402040204020203" pitchFamily="34" charset="-122"/>
              <a:ea typeface="Microsoft YaHei Heavy" panose="020B0402040204020203" pitchFamily="34" charset="-122"/>
            </a:endParaRPr>
          </a:p>
        </p:txBody>
      </p:sp>
      <p:sp>
        <p:nvSpPr>
          <p:cNvPr id="29" name="文本框 28"/>
          <p:cNvSpPr txBox="1"/>
          <p:nvPr/>
        </p:nvSpPr>
        <p:spPr>
          <a:xfrm>
            <a:off x="1118830" y="4096124"/>
            <a:ext cx="1013677" cy="707886"/>
          </a:xfrm>
          <a:prstGeom prst="rect">
            <a:avLst/>
          </a:prstGeom>
          <a:noFill/>
        </p:spPr>
        <p:txBody>
          <a:bodyPr wrap="square" rtlCol="0">
            <a:spAutoFit/>
          </a:bodyPr>
          <a:lstStyle/>
          <a:p>
            <a:r>
              <a:rPr kumimoji="1" lang="en-US" altLang="zh-CN" sz="4000" b="1" dirty="0">
                <a:solidFill>
                  <a:schemeClr val="bg1"/>
                </a:solidFill>
                <a:latin typeface="Microsoft YaHei Heavy" panose="020B0402040204020203" pitchFamily="34" charset="-122"/>
                <a:ea typeface="Microsoft YaHei Heavy" panose="020B0402040204020203" pitchFamily="34" charset="-122"/>
              </a:rPr>
              <a:t>3</a:t>
            </a:r>
            <a:endParaRPr kumimoji="1" lang="zh-CN" altLang="en-US" sz="4000" b="1" dirty="0">
              <a:solidFill>
                <a:schemeClr val="bg1"/>
              </a:solidFill>
              <a:latin typeface="Microsoft YaHei Heavy" panose="020B0402040204020203" pitchFamily="34" charset="-122"/>
              <a:ea typeface="Microsoft YaHei Heavy" panose="020B0402040204020203" pitchFamily="34" charset="-122"/>
            </a:endParaRPr>
          </a:p>
        </p:txBody>
      </p:sp>
      <p:sp>
        <p:nvSpPr>
          <p:cNvPr id="30" name="文本框 29"/>
          <p:cNvSpPr txBox="1"/>
          <p:nvPr/>
        </p:nvSpPr>
        <p:spPr>
          <a:xfrm>
            <a:off x="1118830" y="5150943"/>
            <a:ext cx="1013677" cy="707886"/>
          </a:xfrm>
          <a:prstGeom prst="rect">
            <a:avLst/>
          </a:prstGeom>
          <a:noFill/>
        </p:spPr>
        <p:txBody>
          <a:bodyPr wrap="square" rtlCol="0">
            <a:spAutoFit/>
          </a:bodyPr>
          <a:lstStyle/>
          <a:p>
            <a:r>
              <a:rPr kumimoji="1" lang="en-US" altLang="zh-CN" sz="4000" b="1" dirty="0">
                <a:solidFill>
                  <a:schemeClr val="bg1"/>
                </a:solidFill>
                <a:latin typeface="Microsoft YaHei Heavy" panose="020B0402040204020203" pitchFamily="34" charset="-122"/>
                <a:ea typeface="Microsoft YaHei Heavy" panose="020B0402040204020203" pitchFamily="34" charset="-122"/>
              </a:rPr>
              <a:t>4</a:t>
            </a:r>
            <a:endParaRPr kumimoji="1" lang="zh-CN" altLang="en-US" sz="4000" b="1" dirty="0">
              <a:solidFill>
                <a:schemeClr val="bg1"/>
              </a:solidFill>
              <a:latin typeface="Microsoft YaHei Heavy" panose="020B0402040204020203" pitchFamily="34" charset="-122"/>
              <a:ea typeface="Microsoft YaHei Heavy" panose="020B0402040204020203" pitchFamily="34" charset="-122"/>
            </a:endParaRPr>
          </a:p>
        </p:txBody>
      </p:sp>
      <p:sp>
        <p:nvSpPr>
          <p:cNvPr id="39" name="矩形 38"/>
          <p:cNvSpPr/>
          <p:nvPr/>
        </p:nvSpPr>
        <p:spPr>
          <a:xfrm>
            <a:off x="7448957" y="97394"/>
            <a:ext cx="4650096" cy="6653593"/>
          </a:xfrm>
          <a:prstGeom prst="rect">
            <a:avLst/>
          </a:prstGeom>
          <a:solidFill>
            <a:schemeClr val="bg1">
              <a:alpha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9085903" y="2371557"/>
            <a:ext cx="2483679" cy="461665"/>
          </a:xfrm>
          <a:prstGeom prst="rect">
            <a:avLst/>
          </a:prstGeom>
          <a:noFill/>
        </p:spPr>
        <p:txBody>
          <a:bodyPr wrap="square" rtlCol="0">
            <a:spAutoFit/>
          </a:bodyPr>
          <a:lstStyle/>
          <a:p>
            <a:pPr algn="dist"/>
            <a:r>
              <a:rPr kumimoji="1" lang="zh-CN" altLang="en-US" sz="2400" b="1" dirty="0">
                <a:solidFill>
                  <a:schemeClr val="bg1"/>
                </a:solidFill>
                <a:latin typeface="Microsoft YaHei Heavy" panose="020B0402040204020203" pitchFamily="34" charset="-122"/>
                <a:ea typeface="Microsoft YaHei Heavy" panose="020B0402040204020203" pitchFamily="34" charset="-122"/>
              </a:rPr>
              <a:t>综合实力</a:t>
            </a:r>
            <a:endParaRPr kumimoji="1" lang="zh-CN" altLang="en-US" sz="2400" b="1" dirty="0">
              <a:solidFill>
                <a:schemeClr val="bg1"/>
              </a:solidFill>
              <a:latin typeface="Microsoft YaHei Heavy" panose="020B0402040204020203" pitchFamily="34" charset="-122"/>
              <a:ea typeface="Microsoft YaHei Heavy" panose="020B0402040204020203" pitchFamily="34" charset="-122"/>
            </a:endParaRPr>
          </a:p>
        </p:txBody>
      </p:sp>
      <p:sp>
        <p:nvSpPr>
          <p:cNvPr id="32" name="文本框 31"/>
          <p:cNvSpPr txBox="1"/>
          <p:nvPr/>
        </p:nvSpPr>
        <p:spPr>
          <a:xfrm>
            <a:off x="9016513" y="3057138"/>
            <a:ext cx="2622457" cy="646331"/>
          </a:xfrm>
          <a:prstGeom prst="rect">
            <a:avLst/>
          </a:prstGeom>
          <a:noFill/>
        </p:spPr>
        <p:txBody>
          <a:bodyPr wrap="square" rtlCol="0">
            <a:spAutoFit/>
          </a:bodyPr>
          <a:lstStyle/>
          <a:p>
            <a:pPr algn="dist"/>
            <a:r>
              <a:rPr kumimoji="1" lang="zh-CN" altLang="en-US" sz="3600" b="1" dirty="0">
                <a:solidFill>
                  <a:schemeClr val="bg1"/>
                </a:solidFill>
                <a:latin typeface="Microsoft YaHei Heavy" panose="020B0402040204020203" pitchFamily="34" charset="-122"/>
                <a:ea typeface="Microsoft YaHei Heavy" panose="020B0402040204020203" pitchFamily="34" charset="-122"/>
              </a:rPr>
              <a:t>全国前八</a:t>
            </a:r>
            <a:endParaRPr kumimoji="1" lang="zh-CN" altLang="en-US" sz="3600" b="1" dirty="0">
              <a:solidFill>
                <a:schemeClr val="bg1"/>
              </a:solidFill>
              <a:latin typeface="Microsoft YaHei Heavy" panose="020B0402040204020203" pitchFamily="34" charset="-122"/>
              <a:ea typeface="Microsoft YaHei Heavy" panose="020B0402040204020203" pitchFamily="34" charset="-122"/>
            </a:endParaRPr>
          </a:p>
        </p:txBody>
      </p:sp>
      <p:sp>
        <p:nvSpPr>
          <p:cNvPr id="34" name="文本框 33"/>
          <p:cNvSpPr txBox="1"/>
          <p:nvPr/>
        </p:nvSpPr>
        <p:spPr>
          <a:xfrm>
            <a:off x="1925920" y="5322956"/>
            <a:ext cx="6094428" cy="565604"/>
          </a:xfrm>
          <a:prstGeom prst="rect">
            <a:avLst/>
          </a:prstGeom>
          <a:noFill/>
        </p:spPr>
        <p:txBody>
          <a:bodyPr wrap="square">
            <a:spAutoFit/>
          </a:bodyPr>
          <a:lstStyle/>
          <a:p>
            <a:pPr>
              <a:lnSpc>
                <a:spcPct val="120000"/>
              </a:lnSpc>
            </a:pPr>
            <a:r>
              <a:rPr kumimoji="1" lang="en-US" altLang="zh-CN" sz="2800" b="1" dirty="0">
                <a:solidFill>
                  <a:srgbClr val="014723"/>
                </a:solidFill>
                <a:latin typeface="微软雅黑" panose="020B0503020204020204" pitchFamily="34" charset="-122"/>
                <a:ea typeface="微软雅黑" panose="020B0503020204020204" pitchFamily="34" charset="-122"/>
              </a:rPr>
              <a:t>10</a:t>
            </a:r>
            <a:r>
              <a:rPr kumimoji="1" lang="zh-CN" altLang="en-US" sz="2800" b="1" dirty="0">
                <a:solidFill>
                  <a:srgbClr val="014723"/>
                </a:solidFill>
                <a:latin typeface="微软雅黑" panose="020B0503020204020204" pitchFamily="34" charset="-122"/>
                <a:ea typeface="微软雅黑" panose="020B0503020204020204" pitchFamily="34" charset="-122"/>
              </a:rPr>
              <a:t>家附属医院</a:t>
            </a:r>
            <a:r>
              <a:rPr kumimoji="1" lang="zh-CN" altLang="en-US" dirty="0">
                <a:latin typeface="Microsoft YaHei Semilight" panose="020B0402040204020203" pitchFamily="34" charset="-122"/>
                <a:ea typeface="Microsoft YaHei Semilight" panose="020B0402040204020203" pitchFamily="34" charset="-122"/>
              </a:rPr>
              <a:t>实力超群</a:t>
            </a:r>
            <a:endParaRPr kumimoji="1" lang="zh-CN" altLang="en-US" dirty="0">
              <a:latin typeface="Microsoft YaHei Semilight" panose="020B0402040204020203" pitchFamily="34" charset="-122"/>
              <a:ea typeface="Microsoft YaHei Semilight" panose="020B0402040204020203" pitchFamily="34" charset="-122"/>
            </a:endParaRPr>
          </a:p>
        </p:txBody>
      </p:sp>
      <p:cxnSp>
        <p:nvCxnSpPr>
          <p:cNvPr id="18" name="直线连接符 2"/>
          <p:cNvCxnSpPr/>
          <p:nvPr/>
        </p:nvCxnSpPr>
        <p:spPr>
          <a:xfrm>
            <a:off x="997874" y="1610435"/>
            <a:ext cx="697400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96261" y="6141046"/>
            <a:ext cx="6813147" cy="861774"/>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2022</a:t>
            </a:r>
            <a:r>
              <a:rPr lang="zh-CN" altLang="en-US" b="1" dirty="0">
                <a:latin typeface="Times New Roman" panose="02020603050405020304" pitchFamily="18" charset="0"/>
                <a:cs typeface="Times New Roman" panose="02020603050405020304" pitchFamily="18" charset="0"/>
              </a:rPr>
              <a:t>年</a:t>
            </a:r>
            <a:r>
              <a:rPr lang="en-US" altLang="zh-CN" b="1" dirty="0">
                <a:latin typeface="Times New Roman" panose="02020603050405020304" pitchFamily="18" charset="0"/>
                <a:cs typeface="Times New Roman" panose="02020603050405020304" pitchFamily="18" charset="0"/>
              </a:rPr>
              <a:t>2</a:t>
            </a:r>
            <a:r>
              <a:rPr lang="zh-CN" altLang="en-US" b="1" dirty="0">
                <a:latin typeface="Times New Roman" panose="02020603050405020304" pitchFamily="18" charset="0"/>
                <a:cs typeface="Times New Roman" panose="02020603050405020304" pitchFamily="18" charset="0"/>
              </a:rPr>
              <a:t>月 中国教育部公布第二轮“双一流”名单</a:t>
            </a:r>
            <a:endParaRPr lang="en-US" altLang="zh-CN" b="1" dirty="0">
              <a:latin typeface="Times New Roman" panose="02020603050405020304" pitchFamily="18" charset="0"/>
              <a:cs typeface="Times New Roman" panose="02020603050405020304" pitchFamily="18" charset="0"/>
            </a:endParaRPr>
          </a:p>
          <a:p>
            <a:r>
              <a:rPr lang="zh-CN" altLang="en-US" b="1" dirty="0">
                <a:latin typeface="Times New Roman" panose="02020603050405020304" pitchFamily="18" charset="0"/>
                <a:cs typeface="Times New Roman" panose="02020603050405020304" pitchFamily="18" charset="0"/>
              </a:rPr>
              <a:t>中山大学</a:t>
            </a:r>
            <a:r>
              <a:rPr lang="en-US" altLang="zh-CN" b="1" dirty="0">
                <a:latin typeface="Times New Roman" panose="02020603050405020304" pitchFamily="18" charset="0"/>
                <a:cs typeface="Times New Roman" panose="02020603050405020304" pitchFamily="18" charset="0"/>
              </a:rPr>
              <a:t>11</a:t>
            </a:r>
            <a:r>
              <a:rPr lang="zh-CN" altLang="en-US" b="1" dirty="0">
                <a:latin typeface="Times New Roman" panose="02020603050405020304" pitchFamily="18" charset="0"/>
                <a:cs typeface="Times New Roman" panose="02020603050405020304" pitchFamily="18" charset="0"/>
              </a:rPr>
              <a:t>个学科上榜 </a:t>
            </a:r>
            <a:r>
              <a:rPr lang="zh-CN" altLang="en-US" sz="1400" b="1" dirty="0">
                <a:solidFill>
                  <a:schemeClr val="tx2"/>
                </a:solidFill>
                <a:latin typeface="Times New Roman" panose="02020603050405020304" pitchFamily="18" charset="0"/>
                <a:cs typeface="Times New Roman" panose="02020603050405020304" pitchFamily="18" charset="0"/>
              </a:rPr>
              <a:t>https://mp.weixin.qq.com/s/4lcjPPEMceL-RBco23Mufg</a:t>
            </a:r>
            <a:endParaRPr lang="en-US" altLang="zh-CN" sz="1400" b="1" dirty="0">
              <a:solidFill>
                <a:schemeClr val="tx2"/>
              </a:solidFill>
              <a:latin typeface="Times New Roman" panose="02020603050405020304" pitchFamily="18" charset="0"/>
              <a:cs typeface="Times New Roman" panose="02020603050405020304" pitchFamily="18" charset="0"/>
            </a:endParaRPr>
          </a:p>
          <a:p>
            <a:endParaRPr lang="zh-CN" altLang="en-US" sz="1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advTm="87684"/>
    </mc:Choice>
    <mc:Fallback>
      <p:transition advTm="8768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2474" y="1373740"/>
            <a:ext cx="10690225" cy="5304155"/>
            <a:chOff x="992505" y="1099185"/>
            <a:chExt cx="10690225" cy="5304155"/>
          </a:xfrm>
        </p:grpSpPr>
        <p:pic>
          <p:nvPicPr>
            <p:cNvPr id="109" name="图片 109" descr="饭堂美食素材1"/>
            <p:cNvPicPr>
              <a:picLocks noChangeAspect="1"/>
            </p:cNvPicPr>
            <p:nvPr/>
          </p:nvPicPr>
          <p:blipFill>
            <a:blip r:embed="rId1"/>
            <a:stretch>
              <a:fillRect/>
            </a:stretch>
          </p:blipFill>
          <p:spPr>
            <a:xfrm>
              <a:off x="992822" y="1184275"/>
              <a:ext cx="3352800" cy="2505075"/>
            </a:xfrm>
            <a:prstGeom prst="rect">
              <a:avLst/>
            </a:prstGeom>
          </p:spPr>
        </p:pic>
        <p:pic>
          <p:nvPicPr>
            <p:cNvPr id="111" name="图片 111" descr="饭堂美食素材6"/>
            <p:cNvPicPr>
              <a:picLocks noChangeAspect="1"/>
            </p:cNvPicPr>
            <p:nvPr/>
          </p:nvPicPr>
          <p:blipFill>
            <a:blip r:embed="rId2"/>
            <a:stretch>
              <a:fillRect/>
            </a:stretch>
          </p:blipFill>
          <p:spPr>
            <a:xfrm>
              <a:off x="992505" y="3836670"/>
              <a:ext cx="3353435" cy="2566670"/>
            </a:xfrm>
            <a:prstGeom prst="rect">
              <a:avLst/>
            </a:prstGeom>
          </p:spPr>
        </p:pic>
        <p:pic>
          <p:nvPicPr>
            <p:cNvPr id="112" name="图片 112" descr="饭堂美食素材7"/>
            <p:cNvPicPr>
              <a:picLocks noChangeAspect="1"/>
            </p:cNvPicPr>
            <p:nvPr/>
          </p:nvPicPr>
          <p:blipFill rotWithShape="1">
            <a:blip r:embed="rId3"/>
            <a:srcRect t="2775" r="4711" b="10746"/>
            <a:stretch>
              <a:fillRect/>
            </a:stretch>
          </p:blipFill>
          <p:spPr>
            <a:xfrm>
              <a:off x="4456081" y="1180353"/>
              <a:ext cx="3521074" cy="2529317"/>
            </a:xfrm>
            <a:prstGeom prst="rect">
              <a:avLst/>
            </a:prstGeom>
          </p:spPr>
        </p:pic>
        <p:pic>
          <p:nvPicPr>
            <p:cNvPr id="113" name="图片 113" descr="饭堂美食素材9"/>
            <p:cNvPicPr>
              <a:picLocks noChangeAspect="1"/>
            </p:cNvPicPr>
            <p:nvPr/>
          </p:nvPicPr>
          <p:blipFill>
            <a:blip r:embed="rId4"/>
            <a:stretch>
              <a:fillRect/>
            </a:stretch>
          </p:blipFill>
          <p:spPr>
            <a:xfrm>
              <a:off x="4456080" y="3880485"/>
              <a:ext cx="3521075" cy="2522855"/>
            </a:xfrm>
            <a:prstGeom prst="rect">
              <a:avLst/>
            </a:prstGeom>
          </p:spPr>
        </p:pic>
        <p:pic>
          <p:nvPicPr>
            <p:cNvPr id="114" name="图片 114" descr="饭堂美食素材10"/>
            <p:cNvPicPr>
              <a:picLocks noChangeAspect="1"/>
            </p:cNvPicPr>
            <p:nvPr/>
          </p:nvPicPr>
          <p:blipFill rotWithShape="1">
            <a:blip r:embed="rId5"/>
            <a:srcRect l="1973" r="2789"/>
            <a:stretch>
              <a:fillRect/>
            </a:stretch>
          </p:blipFill>
          <p:spPr>
            <a:xfrm>
              <a:off x="8087295" y="3880484"/>
              <a:ext cx="3588304" cy="2522856"/>
            </a:xfrm>
            <a:prstGeom prst="rect">
              <a:avLst/>
            </a:prstGeom>
          </p:spPr>
        </p:pic>
        <p:pic>
          <p:nvPicPr>
            <p:cNvPr id="115" name="图片 115" descr="饭堂美食素材4"/>
            <p:cNvPicPr>
              <a:picLocks noChangeAspect="1"/>
            </p:cNvPicPr>
            <p:nvPr/>
          </p:nvPicPr>
          <p:blipFill rotWithShape="1">
            <a:blip r:embed="rId6">
              <a:lum contrast="12000"/>
            </a:blip>
            <a:srcRect l="3342" r="5183"/>
            <a:stretch>
              <a:fillRect/>
            </a:stretch>
          </p:blipFill>
          <p:spPr>
            <a:xfrm>
              <a:off x="8094426" y="1099185"/>
              <a:ext cx="3588304" cy="2610485"/>
            </a:xfrm>
            <a:prstGeom prst="rect">
              <a:avLst/>
            </a:prstGeom>
          </p:spPr>
        </p:pic>
      </p:grpSp>
      <p:grpSp>
        <p:nvGrpSpPr>
          <p:cNvPr id="17" name="组合 16"/>
          <p:cNvGrpSpPr/>
          <p:nvPr/>
        </p:nvGrpSpPr>
        <p:grpSpPr>
          <a:xfrm>
            <a:off x="4081363" y="546316"/>
            <a:ext cx="4248472" cy="961390"/>
            <a:chOff x="4153371" y="510378"/>
            <a:chExt cx="4248472" cy="961390"/>
          </a:xfrm>
        </p:grpSpPr>
        <p:cxnSp>
          <p:nvCxnSpPr>
            <p:cNvPr id="18" name="直接连接符 17"/>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9" name="文本框 14"/>
            <p:cNvSpPr txBox="1"/>
            <p:nvPr/>
          </p:nvSpPr>
          <p:spPr>
            <a:xfrm>
              <a:off x="5032109" y="510378"/>
              <a:ext cx="2274983"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b="1" dirty="0">
                  <a:solidFill>
                    <a:schemeClr val="tx2"/>
                  </a:solidFill>
                  <a:latin typeface="微软雅黑" panose="020B0503020204020204" pitchFamily="34" charset="-122"/>
                  <a:ea typeface="微软雅黑" panose="020B0503020204020204" pitchFamily="34" charset="-122"/>
                </a:rPr>
                <a:t>CAMPUS LIFE</a:t>
              </a:r>
              <a:endParaRPr lang="en-US" altLang="zh-CN" sz="2400" b="1" dirty="0">
                <a:solidFill>
                  <a:schemeClr val="tx2"/>
                </a:solidFill>
                <a:latin typeface="微软雅黑" panose="020B0503020204020204" pitchFamily="34" charset="-122"/>
                <a:ea typeface="微软雅黑" panose="020B0503020204020204" pitchFamily="34" charset="-122"/>
              </a:endParaRPr>
            </a:p>
          </p:txBody>
        </p:sp>
        <p:sp>
          <p:nvSpPr>
            <p:cNvPr id="20" name="文本框 15"/>
            <p:cNvSpPr txBox="1"/>
            <p:nvPr/>
          </p:nvSpPr>
          <p:spPr>
            <a:xfrm>
              <a:off x="5377526" y="948548"/>
              <a:ext cx="1620957"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rPr>
                <a:t>岭南文化</a:t>
              </a:r>
              <a:endPar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advTm="26856"/>
    </mc:Choice>
    <mc:Fallback>
      <p:transition advTm="2685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图片 107" descr="6017c7eafb7368657b18d3abe087ba1"/>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300"/>
                    </a14:imgEffect>
                    <a14:imgEffect>
                      <a14:saturation sat="66000"/>
                    </a14:imgEffect>
                  </a14:imgLayer>
                </a14:imgProps>
              </a:ext>
            </a:extLst>
          </a:blip>
          <a:srcRect t="20197" b="18839"/>
          <a:stretch>
            <a:fillRect/>
          </a:stretch>
        </p:blipFill>
        <p:spPr>
          <a:xfrm>
            <a:off x="1" y="0"/>
            <a:ext cx="12195174" cy="4181980"/>
          </a:xfrm>
          <a:prstGeom prst="rect">
            <a:avLst/>
          </a:prstGeom>
        </p:spPr>
      </p:pic>
      <p:sp>
        <p:nvSpPr>
          <p:cNvPr id="87" name="Rectangle 2"/>
          <p:cNvSpPr/>
          <p:nvPr/>
        </p:nvSpPr>
        <p:spPr>
          <a:xfrm>
            <a:off x="-2" y="1"/>
            <a:ext cx="12195175" cy="4181980"/>
          </a:xfrm>
          <a:prstGeom prst="rect">
            <a:avLst/>
          </a:prstGeom>
          <a:gradFill flip="none" rotWithShape="1">
            <a:gsLst>
              <a:gs pos="0">
                <a:srgbClr val="FDFDF7">
                  <a:alpha val="23000"/>
                </a:srgbClr>
              </a:gs>
              <a:gs pos="97000">
                <a:schemeClr val="tx1">
                  <a:lumMod val="95000"/>
                  <a:lumOff val="5000"/>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2"/>
          <p:cNvSpPr/>
          <p:nvPr/>
        </p:nvSpPr>
        <p:spPr>
          <a:xfrm>
            <a:off x="-1" y="4181981"/>
            <a:ext cx="12195175" cy="2559388"/>
          </a:xfrm>
          <a:prstGeom prst="rect">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lumMod val="95000"/>
                </a:schemeClr>
              </a:solidFill>
            </a:endParaRPr>
          </a:p>
        </p:txBody>
      </p:sp>
      <p:sp>
        <p:nvSpPr>
          <p:cNvPr id="60" name="矩形 59"/>
          <p:cNvSpPr/>
          <p:nvPr/>
        </p:nvSpPr>
        <p:spPr>
          <a:xfrm>
            <a:off x="3502047" y="1737049"/>
            <a:ext cx="5407103" cy="1323431"/>
          </a:xfrm>
          <a:prstGeom prst="rect">
            <a:avLst/>
          </a:prstGeom>
          <a:ln w="22225">
            <a:solidFill>
              <a:schemeClr val="accent2"/>
            </a:solidFill>
          </a:ln>
        </p:spPr>
        <p:txBody>
          <a:bodyPr wrap="none" lIns="91431" tIns="45716" rIns="91431" bIns="45716">
            <a:spAutoFit/>
          </a:bodyPr>
          <a:lstStyle/>
          <a:p>
            <a:pPr algn="ctr"/>
            <a:r>
              <a:rPr lang="en-US" altLang="zh-CN" sz="4000" b="1" dirty="0">
                <a:solidFill>
                  <a:srgbClr val="FDFDF7"/>
                </a:solidFill>
                <a:latin typeface="微软雅黑" panose="020B0503020204020204" pitchFamily="34" charset="-122"/>
                <a:ea typeface="微软雅黑" panose="020B0503020204020204" pitchFamily="34" charset="-122"/>
              </a:rPr>
              <a:t>FOUR ADVANTAGES</a:t>
            </a:r>
            <a:endParaRPr lang="en-US" altLang="zh-CN" sz="4000" b="1" dirty="0">
              <a:solidFill>
                <a:srgbClr val="FDFDF7"/>
              </a:solidFill>
              <a:latin typeface="微软雅黑" panose="020B0503020204020204" pitchFamily="34" charset="-122"/>
              <a:ea typeface="微软雅黑" panose="020B0503020204020204" pitchFamily="34" charset="-122"/>
            </a:endParaRPr>
          </a:p>
          <a:p>
            <a:pPr algn="ctr"/>
            <a:r>
              <a:rPr lang="zh-CN" altLang="en-US" sz="4000" b="1" dirty="0">
                <a:solidFill>
                  <a:srgbClr val="FDFDF7"/>
                </a:solidFill>
                <a:latin typeface="微软雅黑" panose="020B0503020204020204" pitchFamily="34" charset="-122"/>
                <a:ea typeface="微软雅黑" panose="020B0503020204020204" pitchFamily="34" charset="-122"/>
              </a:rPr>
              <a:t>中山大学四大优势</a:t>
            </a:r>
            <a:endParaRPr lang="zh-CN" altLang="en-US" sz="4000" b="1" dirty="0">
              <a:solidFill>
                <a:srgbClr val="FDFDF7"/>
              </a:solidFill>
              <a:latin typeface="微软雅黑" panose="020B0503020204020204" pitchFamily="34" charset="-122"/>
              <a:ea typeface="微软雅黑" panose="020B0503020204020204" pitchFamily="34" charset="-122"/>
            </a:endParaRPr>
          </a:p>
        </p:txBody>
      </p:sp>
      <p:grpSp>
        <p:nvGrpSpPr>
          <p:cNvPr id="43" name="组合 42"/>
          <p:cNvGrpSpPr/>
          <p:nvPr/>
        </p:nvGrpSpPr>
        <p:grpSpPr>
          <a:xfrm>
            <a:off x="4081363" y="603513"/>
            <a:ext cx="4248472" cy="754897"/>
            <a:chOff x="4153371" y="519063"/>
            <a:chExt cx="4248472" cy="754897"/>
          </a:xfrm>
        </p:grpSpPr>
        <p:cxnSp>
          <p:nvCxnSpPr>
            <p:cNvPr id="44" name="直接连接符 43"/>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5461708" y="519063"/>
              <a:ext cx="1415772" cy="461665"/>
            </a:xfrm>
            <a:prstGeom prst="rect">
              <a:avLst/>
            </a:prstGeom>
            <a:noFill/>
          </p:spPr>
          <p:txBody>
            <a:bodyPr wrap="none" rtlCol="0">
              <a:spAutoFit/>
            </a:bodyPr>
            <a:lstStyle/>
            <a:p>
              <a:pPr algn="ctr"/>
              <a:r>
                <a:rPr lang="zh-CN" altLang="en-US" sz="2400" b="1" dirty="0">
                  <a:solidFill>
                    <a:schemeClr val="tx2"/>
                  </a:solidFill>
                  <a:latin typeface="微软雅黑" panose="020B0503020204020204" pitchFamily="34" charset="-122"/>
                  <a:ea typeface="微软雅黑" panose="020B0503020204020204" pitchFamily="34" charset="-122"/>
                </a:rPr>
                <a:t>中山大学</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5050636" y="966183"/>
              <a:ext cx="2453942" cy="307777"/>
            </a:xfrm>
            <a:prstGeom prst="rect">
              <a:avLst/>
            </a:prstGeom>
            <a:noFill/>
          </p:spPr>
          <p:txBody>
            <a:bodyPr wrap="none" rtlCol="0">
              <a:spAutoFit/>
            </a:bodyPr>
            <a:lstStyle/>
            <a:p>
              <a:r>
                <a:rPr lang="en-US" altLang="zh-CN" sz="140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SUN YAT-SEN UNIVERSITY</a:t>
              </a:r>
              <a:endParaRPr lang="en-US" altLang="zh-CN" sz="1400" dirty="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85" name="TextBox 76"/>
          <p:cNvSpPr txBox="1"/>
          <p:nvPr/>
        </p:nvSpPr>
        <p:spPr>
          <a:xfrm>
            <a:off x="424717" y="5155089"/>
            <a:ext cx="2892585" cy="830997"/>
          </a:xfrm>
          <a:prstGeom prst="rect">
            <a:avLst/>
          </a:prstGeom>
          <a:noFill/>
        </p:spPr>
        <p:txBody>
          <a:bodyPr wrap="square" rtlCol="0">
            <a:spAutoFit/>
          </a:bodyPr>
          <a:lstStyle/>
          <a:p>
            <a:pPr algn="ctr"/>
            <a:r>
              <a:rPr lang="en-US" altLang="zh-CN" sz="2400" b="1" dirty="0">
                <a:solidFill>
                  <a:srgbClr val="FFC000"/>
                </a:solidFill>
                <a:latin typeface="微软雅黑" panose="020B0503020204020204" pitchFamily="34" charset="-122"/>
                <a:ea typeface="微软雅黑" panose="020B0503020204020204" pitchFamily="34" charset="-122"/>
                <a:cs typeface="+mn-ea"/>
                <a:sym typeface="Source Han Sans SC"/>
              </a:rPr>
              <a:t>LOCATIONS</a:t>
            </a:r>
            <a:endParaRPr lang="en-US" altLang="zh-CN" sz="2400" b="1" dirty="0">
              <a:solidFill>
                <a:srgbClr val="FFC000"/>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rgbClr val="FFC000"/>
                </a:solidFill>
                <a:latin typeface="微软雅黑" panose="020B0503020204020204" pitchFamily="34" charset="-122"/>
                <a:ea typeface="微软雅黑" panose="020B0503020204020204" pitchFamily="34" charset="-122"/>
                <a:cs typeface="+mn-ea"/>
                <a:sym typeface="Source Han Sans SC"/>
              </a:rPr>
              <a:t>地域优势</a:t>
            </a:r>
            <a:endParaRPr lang="zh-CN" altLang="en-US" sz="2400" b="1" dirty="0">
              <a:solidFill>
                <a:srgbClr val="FFC000"/>
              </a:solidFill>
              <a:latin typeface="微软雅黑" panose="020B0503020204020204" pitchFamily="34" charset="-122"/>
              <a:ea typeface="微软雅黑" panose="020B0503020204020204" pitchFamily="34" charset="-122"/>
              <a:cs typeface="+mn-ea"/>
              <a:sym typeface="Source Han Sans SC"/>
            </a:endParaRPr>
          </a:p>
        </p:txBody>
      </p:sp>
      <p:sp>
        <p:nvSpPr>
          <p:cNvPr id="86" name="矩形 85"/>
          <p:cNvSpPr/>
          <p:nvPr/>
        </p:nvSpPr>
        <p:spPr>
          <a:xfrm>
            <a:off x="709588" y="4694337"/>
            <a:ext cx="2322842" cy="461665"/>
          </a:xfrm>
          <a:prstGeom prst="rect">
            <a:avLst/>
          </a:prstGeom>
          <a:noFill/>
          <a:ln>
            <a:noFill/>
          </a:ln>
        </p:spPr>
        <p:txBody>
          <a:bodyPr wrap="square">
            <a:spAutoFit/>
          </a:bodyPr>
          <a:lstStyle/>
          <a:p>
            <a:pPr algn="ctr"/>
            <a:r>
              <a:rPr lang="en-US" altLang="zh-CN" sz="2400" dirty="0">
                <a:solidFill>
                  <a:srgbClr val="FFC000"/>
                </a:solidFill>
                <a:latin typeface="Source Han Sans SC"/>
                <a:cs typeface="+mn-ea"/>
                <a:sym typeface="Source Han Sans SC"/>
              </a:rPr>
              <a:t>PART ONE</a:t>
            </a:r>
            <a:endParaRPr lang="en-US" altLang="zh-CN" sz="2400" dirty="0">
              <a:solidFill>
                <a:srgbClr val="FFC000"/>
              </a:solidFill>
              <a:latin typeface="Source Han Sans SC"/>
              <a:cs typeface="+mn-ea"/>
              <a:sym typeface="Source Han Sans SC"/>
            </a:endParaRPr>
          </a:p>
        </p:txBody>
      </p:sp>
      <p:cxnSp>
        <p:nvCxnSpPr>
          <p:cNvPr id="49" name="直接连接符 48"/>
          <p:cNvCxnSpPr/>
          <p:nvPr/>
        </p:nvCxnSpPr>
        <p:spPr>
          <a:xfrm flipV="1">
            <a:off x="3047035" y="4694337"/>
            <a:ext cx="546312" cy="11278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TextBox 76"/>
          <p:cNvSpPr txBox="1"/>
          <p:nvPr/>
        </p:nvSpPr>
        <p:spPr>
          <a:xfrm>
            <a:off x="3242434" y="5155089"/>
            <a:ext cx="2892585" cy="830997"/>
          </a:xfrm>
          <a:prstGeom prst="rect">
            <a:avLst/>
          </a:prstGeom>
          <a:noFill/>
        </p:spPr>
        <p:txBody>
          <a:bodyPr wrap="square" rtlCol="0">
            <a:spAutoFit/>
          </a:bodyPr>
          <a:lstStyle/>
          <a:p>
            <a:pPr algn="ctr"/>
            <a:r>
              <a:rPr lang="en-US" altLang="zh-CN" sz="2400" b="1" dirty="0">
                <a:solidFill>
                  <a:srgbClr val="FFC000"/>
                </a:solidFill>
                <a:latin typeface="微软雅黑" panose="020B0503020204020204" pitchFamily="34" charset="-122"/>
                <a:ea typeface="微软雅黑" panose="020B0503020204020204" pitchFamily="34" charset="-122"/>
                <a:cs typeface="+mn-ea"/>
                <a:sym typeface="Source Han Sans SC"/>
              </a:rPr>
              <a:t>SUBJECTS</a:t>
            </a:r>
            <a:endParaRPr lang="en-US" altLang="zh-CN" sz="2400" b="1" dirty="0">
              <a:solidFill>
                <a:srgbClr val="FFC000"/>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rgbClr val="FFC000"/>
                </a:solidFill>
                <a:latin typeface="微软雅黑" panose="020B0503020204020204" pitchFamily="34" charset="-122"/>
                <a:ea typeface="微软雅黑" panose="020B0503020204020204" pitchFamily="34" charset="-122"/>
                <a:cs typeface="+mn-ea"/>
                <a:sym typeface="Source Han Sans SC"/>
              </a:rPr>
              <a:t>学科优势</a:t>
            </a:r>
            <a:endParaRPr lang="zh-CN" altLang="en-US" sz="2400" b="1" dirty="0">
              <a:solidFill>
                <a:srgbClr val="FFC000"/>
              </a:solidFill>
              <a:latin typeface="微软雅黑" panose="020B0503020204020204" pitchFamily="34" charset="-122"/>
              <a:ea typeface="微软雅黑" panose="020B0503020204020204" pitchFamily="34" charset="-122"/>
              <a:cs typeface="+mn-ea"/>
              <a:sym typeface="Source Han Sans SC"/>
            </a:endParaRPr>
          </a:p>
        </p:txBody>
      </p:sp>
      <p:sp>
        <p:nvSpPr>
          <p:cNvPr id="83" name="矩形 82"/>
          <p:cNvSpPr/>
          <p:nvPr/>
        </p:nvSpPr>
        <p:spPr>
          <a:xfrm>
            <a:off x="3527305" y="4694337"/>
            <a:ext cx="2322842" cy="461665"/>
          </a:xfrm>
          <a:prstGeom prst="rect">
            <a:avLst/>
          </a:prstGeom>
          <a:noFill/>
          <a:ln>
            <a:noFill/>
          </a:ln>
        </p:spPr>
        <p:txBody>
          <a:bodyPr wrap="square">
            <a:spAutoFit/>
          </a:bodyPr>
          <a:lstStyle/>
          <a:p>
            <a:pPr algn="ctr"/>
            <a:r>
              <a:rPr lang="en-US" altLang="zh-CN" sz="2400" dirty="0">
                <a:solidFill>
                  <a:srgbClr val="FFC000"/>
                </a:solidFill>
                <a:latin typeface="Source Han Sans SC"/>
                <a:cs typeface="+mn-ea"/>
                <a:sym typeface="Source Han Sans SC"/>
              </a:rPr>
              <a:t>PART TWO</a:t>
            </a:r>
            <a:endParaRPr lang="en-US" altLang="zh-CN" sz="2400" dirty="0">
              <a:solidFill>
                <a:srgbClr val="FFC000"/>
              </a:solidFill>
              <a:latin typeface="Source Han Sans SC"/>
              <a:cs typeface="+mn-ea"/>
              <a:sym typeface="Source Han Sans SC"/>
            </a:endParaRPr>
          </a:p>
        </p:txBody>
      </p:sp>
      <p:sp>
        <p:nvSpPr>
          <p:cNvPr id="66" name="TextBox 76"/>
          <p:cNvSpPr txBox="1"/>
          <p:nvPr/>
        </p:nvSpPr>
        <p:spPr>
          <a:xfrm>
            <a:off x="6060151" y="5155089"/>
            <a:ext cx="2892585" cy="830997"/>
          </a:xfrm>
          <a:prstGeom prst="rect">
            <a:avLst/>
          </a:prstGeom>
          <a:noFill/>
        </p:spPr>
        <p:txBody>
          <a:bodyPr wrap="square" rtlCol="0">
            <a:spAutoFit/>
          </a:bodyPr>
          <a:lstStyle/>
          <a:p>
            <a:pPr algn="ctr"/>
            <a:r>
              <a:rPr lang="en-US" altLang="zh-CN" sz="2400" b="1" dirty="0">
                <a:solidFill>
                  <a:srgbClr val="FFC000"/>
                </a:solidFill>
                <a:latin typeface="微软雅黑" panose="020B0503020204020204" pitchFamily="34" charset="-122"/>
                <a:ea typeface="微软雅黑" panose="020B0503020204020204" pitchFamily="34" charset="-122"/>
                <a:cs typeface="+mn-ea"/>
                <a:sym typeface="Source Han Sans SC"/>
              </a:rPr>
              <a:t>ENVIRONMENT</a:t>
            </a:r>
            <a:endParaRPr lang="en-US" altLang="zh-CN" sz="2400" b="1" dirty="0">
              <a:solidFill>
                <a:srgbClr val="FFC000"/>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rgbClr val="FFC000"/>
                </a:solidFill>
                <a:latin typeface="微软雅黑" panose="020B0503020204020204" pitchFamily="34" charset="-122"/>
                <a:ea typeface="微软雅黑" panose="020B0503020204020204" pitchFamily="34" charset="-122"/>
                <a:cs typeface="+mn-ea"/>
                <a:sym typeface="Source Han Sans SC"/>
              </a:rPr>
              <a:t>环境优势</a:t>
            </a:r>
            <a:endParaRPr lang="zh-CN" altLang="en-US" sz="2400" b="1" dirty="0">
              <a:solidFill>
                <a:srgbClr val="FFC000"/>
              </a:solidFill>
              <a:latin typeface="微软雅黑" panose="020B0503020204020204" pitchFamily="34" charset="-122"/>
              <a:ea typeface="微软雅黑" panose="020B0503020204020204" pitchFamily="34" charset="-122"/>
              <a:cs typeface="+mn-ea"/>
              <a:sym typeface="Source Han Sans SC"/>
            </a:endParaRPr>
          </a:p>
        </p:txBody>
      </p:sp>
      <p:sp>
        <p:nvSpPr>
          <p:cNvPr id="68" name="矩形 67"/>
          <p:cNvSpPr/>
          <p:nvPr/>
        </p:nvSpPr>
        <p:spPr>
          <a:xfrm>
            <a:off x="6345022" y="4694337"/>
            <a:ext cx="2322842" cy="461665"/>
          </a:xfrm>
          <a:prstGeom prst="rect">
            <a:avLst/>
          </a:prstGeom>
          <a:noFill/>
          <a:ln>
            <a:noFill/>
          </a:ln>
        </p:spPr>
        <p:txBody>
          <a:bodyPr wrap="square">
            <a:spAutoFit/>
          </a:bodyPr>
          <a:lstStyle/>
          <a:p>
            <a:pPr algn="ctr"/>
            <a:r>
              <a:rPr lang="en-US" altLang="zh-CN" sz="2400" dirty="0">
                <a:solidFill>
                  <a:srgbClr val="FFC000"/>
                </a:solidFill>
                <a:latin typeface="Source Han Sans SC"/>
                <a:cs typeface="+mn-ea"/>
                <a:sym typeface="Source Han Sans SC"/>
              </a:rPr>
              <a:t>PART THREE</a:t>
            </a:r>
            <a:endParaRPr lang="en-US" altLang="zh-CN" sz="2400" dirty="0">
              <a:solidFill>
                <a:srgbClr val="FFC000"/>
              </a:solidFill>
              <a:latin typeface="Source Han Sans SC"/>
              <a:cs typeface="+mn-ea"/>
              <a:sym typeface="Source Han Sans SC"/>
            </a:endParaRPr>
          </a:p>
        </p:txBody>
      </p:sp>
      <p:sp>
        <p:nvSpPr>
          <p:cNvPr id="56" name="TextBox 76"/>
          <p:cNvSpPr txBox="1"/>
          <p:nvPr/>
        </p:nvSpPr>
        <p:spPr>
          <a:xfrm>
            <a:off x="8877869" y="5155089"/>
            <a:ext cx="2892585" cy="830997"/>
          </a:xfrm>
          <a:prstGeom prst="rect">
            <a:avLst/>
          </a:prstGeom>
          <a:noFill/>
        </p:spPr>
        <p:txBody>
          <a:bodyPr wrap="square" rtlCol="0">
            <a:spAutoFit/>
          </a:bodyPr>
          <a:lstStyle/>
          <a:p>
            <a:pPr algn="ctr"/>
            <a:r>
              <a:rPr lang="en-US" altLang="zh-CN" sz="2400" b="1" dirty="0">
                <a:solidFill>
                  <a:srgbClr val="FFC000"/>
                </a:solidFill>
                <a:latin typeface="微软雅黑" panose="020B0503020204020204" pitchFamily="34" charset="-122"/>
                <a:ea typeface="微软雅黑" panose="020B0503020204020204" pitchFamily="34" charset="-122"/>
                <a:cs typeface="+mn-ea"/>
                <a:sym typeface="Source Han Sans SC"/>
              </a:rPr>
              <a:t>CULTURE</a:t>
            </a:r>
            <a:endParaRPr lang="en-US" altLang="zh-CN" sz="2400" b="1" dirty="0">
              <a:solidFill>
                <a:srgbClr val="FFC000"/>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rgbClr val="FFC000"/>
                </a:solidFill>
                <a:latin typeface="微软雅黑" panose="020B0503020204020204" pitchFamily="34" charset="-122"/>
                <a:ea typeface="微软雅黑" panose="020B0503020204020204" pitchFamily="34" charset="-122"/>
                <a:cs typeface="+mn-ea"/>
                <a:sym typeface="Source Han Sans SC"/>
              </a:rPr>
              <a:t>文化优势</a:t>
            </a:r>
            <a:endParaRPr lang="zh-CN" altLang="en-US" sz="2400" b="1" dirty="0">
              <a:solidFill>
                <a:srgbClr val="FFC000"/>
              </a:solidFill>
              <a:latin typeface="微软雅黑" panose="020B0503020204020204" pitchFamily="34" charset="-122"/>
              <a:ea typeface="微软雅黑" panose="020B0503020204020204" pitchFamily="34" charset="-122"/>
              <a:cs typeface="+mn-ea"/>
              <a:sym typeface="Source Han Sans SC"/>
            </a:endParaRPr>
          </a:p>
        </p:txBody>
      </p:sp>
      <p:sp>
        <p:nvSpPr>
          <p:cNvPr id="57" name="矩形 56"/>
          <p:cNvSpPr/>
          <p:nvPr/>
        </p:nvSpPr>
        <p:spPr>
          <a:xfrm>
            <a:off x="9162740" y="4694337"/>
            <a:ext cx="2322842" cy="461665"/>
          </a:xfrm>
          <a:prstGeom prst="rect">
            <a:avLst/>
          </a:prstGeom>
          <a:noFill/>
          <a:ln>
            <a:noFill/>
          </a:ln>
        </p:spPr>
        <p:txBody>
          <a:bodyPr wrap="square">
            <a:spAutoFit/>
          </a:bodyPr>
          <a:lstStyle/>
          <a:p>
            <a:pPr algn="ctr"/>
            <a:r>
              <a:rPr lang="en-US" altLang="zh-CN" sz="2400" dirty="0">
                <a:solidFill>
                  <a:srgbClr val="FFC000"/>
                </a:solidFill>
                <a:latin typeface="Source Han Sans SC"/>
                <a:cs typeface="+mn-ea"/>
                <a:sym typeface="Source Han Sans SC"/>
              </a:rPr>
              <a:t>PART FOUR</a:t>
            </a:r>
            <a:endParaRPr lang="en-US" altLang="zh-CN" sz="2400" dirty="0">
              <a:solidFill>
                <a:srgbClr val="FFC000"/>
              </a:solidFill>
              <a:latin typeface="Source Han Sans SC"/>
              <a:cs typeface="+mn-ea"/>
              <a:sym typeface="Source Han Sans SC"/>
            </a:endParaRPr>
          </a:p>
        </p:txBody>
      </p:sp>
      <p:cxnSp>
        <p:nvCxnSpPr>
          <p:cNvPr id="53" name="直接连接符 52"/>
          <p:cNvCxnSpPr/>
          <p:nvPr/>
        </p:nvCxnSpPr>
        <p:spPr>
          <a:xfrm flipV="1">
            <a:off x="5859292" y="4694337"/>
            <a:ext cx="546312" cy="11278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8620001" y="4749452"/>
            <a:ext cx="546312" cy="11278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等腰三角形 88"/>
          <p:cNvSpPr/>
          <p:nvPr/>
        </p:nvSpPr>
        <p:spPr>
          <a:xfrm rot="10800000">
            <a:off x="5521523" y="0"/>
            <a:ext cx="1152128" cy="548680"/>
          </a:xfrm>
          <a:prstGeom prst="triangl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7494"/>
    </mc:Choice>
    <mc:Fallback>
      <p:transition advTm="1749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V:\常用资料\校徽及各种组合\横组合1.tif"/>
          <p:cNvPicPr>
            <a:picLocks noChangeAspect="1" noChangeArrowheads="1"/>
          </p:cNvPicPr>
          <p:nvPr/>
        </p:nvPicPr>
        <p:blipFill>
          <a:blip r:embed="rId1" cstate="print">
            <a:clrChange>
              <a:clrFrom>
                <a:srgbClr val="FFFFFF"/>
              </a:clrFrom>
              <a:clrTo>
                <a:srgbClr val="FFFFFF">
                  <a:alpha val="0"/>
                </a:srgbClr>
              </a:clrTo>
            </a:clrChange>
          </a:blip>
          <a:srcRect/>
          <a:stretch>
            <a:fillRect/>
          </a:stretch>
        </p:blipFill>
        <p:spPr bwMode="auto">
          <a:xfrm>
            <a:off x="8656536" y="-9152"/>
            <a:ext cx="2049564" cy="689809"/>
          </a:xfrm>
          <a:prstGeom prst="rect">
            <a:avLst/>
          </a:prstGeom>
          <a:noFill/>
          <a:ln w="9525">
            <a:noFill/>
            <a:miter lim="800000"/>
            <a:headEnd/>
            <a:tailEnd/>
          </a:ln>
        </p:spPr>
      </p:pic>
      <p:sp>
        <p:nvSpPr>
          <p:cNvPr id="14" name="文本框 13"/>
          <p:cNvSpPr txBox="1"/>
          <p:nvPr/>
        </p:nvSpPr>
        <p:spPr>
          <a:xfrm>
            <a:off x="3858575" y="715480"/>
            <a:ext cx="5285426" cy="707886"/>
          </a:xfrm>
          <a:prstGeom prst="rect">
            <a:avLst/>
          </a:prstGeom>
          <a:noFill/>
        </p:spPr>
        <p:txBody>
          <a:bodyPr wrap="square" rtlCol="0">
            <a:spAutoFit/>
          </a:bodyPr>
          <a:lstStyle/>
          <a:p>
            <a:r>
              <a:rPr kumimoji="1" lang="zh-CN" altLang="en-US" sz="4000" b="1" dirty="0">
                <a:solidFill>
                  <a:srgbClr val="014723"/>
                </a:solidFill>
                <a:latin typeface="Microsoft YaHei Heavy" panose="020B0402040204020203" pitchFamily="34" charset="-122"/>
                <a:ea typeface="Microsoft YaHei Heavy" panose="020B0402040204020203" pitchFamily="34" charset="-122"/>
              </a:rPr>
              <a:t>名列前八  矢志一流</a:t>
            </a:r>
            <a:endParaRPr kumimoji="1" lang="zh-CN" altLang="en-US" sz="4000" b="1" dirty="0">
              <a:solidFill>
                <a:srgbClr val="014723"/>
              </a:solidFill>
              <a:latin typeface="Microsoft YaHei Heavy" panose="020B0402040204020203" pitchFamily="34" charset="-122"/>
              <a:ea typeface="Microsoft YaHei Heavy" panose="020B0402040204020203" pitchFamily="34" charset="-122"/>
            </a:endParaRPr>
          </a:p>
        </p:txBody>
      </p:sp>
      <p:sp>
        <p:nvSpPr>
          <p:cNvPr id="15" name="文本框 14"/>
          <p:cNvSpPr txBox="1"/>
          <p:nvPr/>
        </p:nvSpPr>
        <p:spPr>
          <a:xfrm>
            <a:off x="4083960" y="1423366"/>
            <a:ext cx="4587867" cy="461665"/>
          </a:xfrm>
          <a:prstGeom prst="rect">
            <a:avLst/>
          </a:prstGeom>
          <a:noFill/>
        </p:spPr>
        <p:txBody>
          <a:bodyPr wrap="square" rtlCol="0">
            <a:spAutoFit/>
          </a:bodyPr>
          <a:lstStyle/>
          <a:p>
            <a:r>
              <a:rPr kumimoji="1" lang="zh-CN" altLang="en-US" sz="2400" dirty="0">
                <a:solidFill>
                  <a:srgbClr val="014723"/>
                </a:solidFill>
                <a:latin typeface="微软雅黑" panose="020B0503020204020204" pitchFamily="34" charset="-122"/>
                <a:ea typeface="微软雅黑" panose="020B0503020204020204" pitchFamily="34" charset="-122"/>
              </a:rPr>
              <a:t>有实力的你选择有实力的中大</a:t>
            </a:r>
            <a:endParaRPr kumimoji="1" lang="zh-CN" altLang="en-US" sz="2400" dirty="0">
              <a:solidFill>
                <a:srgbClr val="014723"/>
              </a:solidFill>
              <a:latin typeface="微软雅黑" panose="020B0503020204020204" pitchFamily="34" charset="-122"/>
              <a:ea typeface="微软雅黑" panose="020B0503020204020204" pitchFamily="34" charset="-122"/>
            </a:endParaRPr>
          </a:p>
        </p:txBody>
      </p:sp>
      <p:sp>
        <p:nvSpPr>
          <p:cNvPr id="16" name="圆角矩形 11"/>
          <p:cNvSpPr/>
          <p:nvPr/>
        </p:nvSpPr>
        <p:spPr>
          <a:xfrm rot="2700000">
            <a:off x="2334126" y="2397182"/>
            <a:ext cx="906315" cy="1233516"/>
          </a:xfrm>
          <a:prstGeom prst="roundRect">
            <a:avLst>
              <a:gd name="adj" fmla="val 50000"/>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圆角矩形 45"/>
          <p:cNvSpPr/>
          <p:nvPr/>
        </p:nvSpPr>
        <p:spPr>
          <a:xfrm rot="2700000">
            <a:off x="4640457" y="2397182"/>
            <a:ext cx="906315" cy="1233516"/>
          </a:xfrm>
          <a:prstGeom prst="roundRect">
            <a:avLst>
              <a:gd name="adj" fmla="val 50000"/>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圆角矩形 48"/>
          <p:cNvSpPr/>
          <p:nvPr/>
        </p:nvSpPr>
        <p:spPr>
          <a:xfrm rot="2700000">
            <a:off x="7173412" y="2397181"/>
            <a:ext cx="906315" cy="1233516"/>
          </a:xfrm>
          <a:prstGeom prst="roundRect">
            <a:avLst>
              <a:gd name="adj" fmla="val 50000"/>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圆角矩形 49"/>
          <p:cNvSpPr/>
          <p:nvPr/>
        </p:nvSpPr>
        <p:spPr>
          <a:xfrm rot="2700000">
            <a:off x="9500449" y="2397180"/>
            <a:ext cx="906315" cy="1233516"/>
          </a:xfrm>
          <a:prstGeom prst="roundRect">
            <a:avLst>
              <a:gd name="adj" fmla="val 50000"/>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p:cNvSpPr txBox="1"/>
          <p:nvPr/>
        </p:nvSpPr>
        <p:spPr>
          <a:xfrm>
            <a:off x="2541325" y="2598002"/>
            <a:ext cx="665052" cy="830997"/>
          </a:xfrm>
          <a:prstGeom prst="rect">
            <a:avLst/>
          </a:prstGeom>
          <a:noFill/>
        </p:spPr>
        <p:txBody>
          <a:bodyPr wrap="square" rtlCol="0">
            <a:spAutoFit/>
          </a:bodyPr>
          <a:lstStyle/>
          <a:p>
            <a:r>
              <a:rPr kumimoji="1" lang="en-US" altLang="zh-CN" sz="4800" b="1" dirty="0">
                <a:solidFill>
                  <a:schemeClr val="bg1"/>
                </a:solidFill>
                <a:latin typeface="Microsoft YaHei Heavy" panose="020B0402040204020203" pitchFamily="34" charset="-122"/>
                <a:ea typeface="Microsoft YaHei Heavy" panose="020B0402040204020203" pitchFamily="34" charset="-122"/>
              </a:rPr>
              <a:t>1</a:t>
            </a:r>
            <a:endParaRPr kumimoji="1" lang="zh-CN" altLang="en-US" sz="4800" b="1" dirty="0">
              <a:solidFill>
                <a:schemeClr val="bg1"/>
              </a:solidFill>
              <a:latin typeface="Microsoft YaHei Heavy" panose="020B0402040204020203" pitchFamily="34" charset="-122"/>
              <a:ea typeface="Microsoft YaHei Heavy" panose="020B0402040204020203" pitchFamily="34" charset="-122"/>
            </a:endParaRPr>
          </a:p>
        </p:txBody>
      </p:sp>
      <p:sp>
        <p:nvSpPr>
          <p:cNvPr id="22" name="文本框 21"/>
          <p:cNvSpPr txBox="1"/>
          <p:nvPr/>
        </p:nvSpPr>
        <p:spPr>
          <a:xfrm>
            <a:off x="4844244" y="2598003"/>
            <a:ext cx="665052" cy="830997"/>
          </a:xfrm>
          <a:prstGeom prst="rect">
            <a:avLst/>
          </a:prstGeom>
          <a:noFill/>
        </p:spPr>
        <p:txBody>
          <a:bodyPr wrap="square" rtlCol="0">
            <a:spAutoFit/>
          </a:bodyPr>
          <a:lstStyle/>
          <a:p>
            <a:r>
              <a:rPr kumimoji="1" lang="en-US" altLang="zh-CN" sz="4800" b="1" dirty="0">
                <a:solidFill>
                  <a:schemeClr val="bg1"/>
                </a:solidFill>
                <a:latin typeface="Microsoft YaHei Heavy" panose="020B0402040204020203" pitchFamily="34" charset="-122"/>
                <a:ea typeface="Microsoft YaHei Heavy" panose="020B0402040204020203" pitchFamily="34" charset="-122"/>
              </a:rPr>
              <a:t>2</a:t>
            </a:r>
            <a:endParaRPr kumimoji="1" lang="zh-CN" altLang="en-US" sz="4800" b="1" dirty="0">
              <a:solidFill>
                <a:schemeClr val="bg1"/>
              </a:solidFill>
              <a:latin typeface="Microsoft YaHei Heavy" panose="020B0402040204020203" pitchFamily="34" charset="-122"/>
              <a:ea typeface="Microsoft YaHei Heavy" panose="020B0402040204020203" pitchFamily="34" charset="-122"/>
            </a:endParaRPr>
          </a:p>
        </p:txBody>
      </p:sp>
      <p:sp>
        <p:nvSpPr>
          <p:cNvPr id="24" name="文本框 23"/>
          <p:cNvSpPr txBox="1"/>
          <p:nvPr/>
        </p:nvSpPr>
        <p:spPr>
          <a:xfrm>
            <a:off x="7370374" y="2598003"/>
            <a:ext cx="665052" cy="830997"/>
          </a:xfrm>
          <a:prstGeom prst="rect">
            <a:avLst/>
          </a:prstGeom>
          <a:noFill/>
        </p:spPr>
        <p:txBody>
          <a:bodyPr wrap="square" rtlCol="0">
            <a:spAutoFit/>
          </a:bodyPr>
          <a:lstStyle/>
          <a:p>
            <a:r>
              <a:rPr kumimoji="1" lang="en-US" altLang="zh-CN" sz="4800" b="1" dirty="0">
                <a:solidFill>
                  <a:schemeClr val="bg1"/>
                </a:solidFill>
                <a:latin typeface="Microsoft YaHei Heavy" panose="020B0402040204020203" pitchFamily="34" charset="-122"/>
                <a:ea typeface="Microsoft YaHei Heavy" panose="020B0402040204020203" pitchFamily="34" charset="-122"/>
              </a:rPr>
              <a:t>3</a:t>
            </a:r>
            <a:endParaRPr kumimoji="1" lang="zh-CN" altLang="en-US" sz="4800" b="1" dirty="0">
              <a:solidFill>
                <a:schemeClr val="bg1"/>
              </a:solidFill>
              <a:latin typeface="Microsoft YaHei Heavy" panose="020B0402040204020203" pitchFamily="34" charset="-122"/>
              <a:ea typeface="Microsoft YaHei Heavy" panose="020B0402040204020203" pitchFamily="34" charset="-122"/>
            </a:endParaRPr>
          </a:p>
        </p:txBody>
      </p:sp>
      <p:sp>
        <p:nvSpPr>
          <p:cNvPr id="25" name="文本框 24"/>
          <p:cNvSpPr txBox="1"/>
          <p:nvPr/>
        </p:nvSpPr>
        <p:spPr>
          <a:xfrm>
            <a:off x="9707646" y="2598002"/>
            <a:ext cx="665052" cy="830997"/>
          </a:xfrm>
          <a:prstGeom prst="rect">
            <a:avLst/>
          </a:prstGeom>
          <a:noFill/>
        </p:spPr>
        <p:txBody>
          <a:bodyPr wrap="square" rtlCol="0">
            <a:spAutoFit/>
          </a:bodyPr>
          <a:lstStyle/>
          <a:p>
            <a:r>
              <a:rPr kumimoji="1" lang="en-US" altLang="zh-CN" sz="4800" b="1" dirty="0">
                <a:solidFill>
                  <a:schemeClr val="bg1"/>
                </a:solidFill>
                <a:latin typeface="Microsoft YaHei Heavy" panose="020B0402040204020203" pitchFamily="34" charset="-122"/>
                <a:ea typeface="Microsoft YaHei Heavy" panose="020B0402040204020203" pitchFamily="34" charset="-122"/>
              </a:rPr>
              <a:t>4</a:t>
            </a:r>
            <a:endParaRPr kumimoji="1" lang="zh-CN" altLang="en-US" sz="4800" b="1" dirty="0">
              <a:solidFill>
                <a:schemeClr val="bg1"/>
              </a:solidFill>
              <a:latin typeface="Microsoft YaHei Heavy" panose="020B0402040204020203" pitchFamily="34" charset="-122"/>
              <a:ea typeface="Microsoft YaHei Heavy" panose="020B0402040204020203" pitchFamily="34" charset="-122"/>
            </a:endParaRPr>
          </a:p>
        </p:txBody>
      </p:sp>
      <p:sp>
        <p:nvSpPr>
          <p:cNvPr id="26" name="文本框 25"/>
          <p:cNvSpPr txBox="1"/>
          <p:nvPr/>
        </p:nvSpPr>
        <p:spPr>
          <a:xfrm>
            <a:off x="1731055" y="3781768"/>
            <a:ext cx="2112456" cy="728982"/>
          </a:xfrm>
          <a:prstGeom prst="rect">
            <a:avLst/>
          </a:prstGeom>
          <a:noFill/>
        </p:spPr>
        <p:txBody>
          <a:bodyPr wrap="square" rtlCol="0">
            <a:spAutoFit/>
          </a:bodyPr>
          <a:lstStyle/>
          <a:p>
            <a:pPr algn="ctr">
              <a:lnSpc>
                <a:spcPct val="120000"/>
              </a:lnSpc>
            </a:pPr>
            <a:r>
              <a:rPr kumimoji="1" lang="zh-CN" altLang="en-US" dirty="0">
                <a:latin typeface="微软雅黑" panose="020B0503020204020204" pitchFamily="34" charset="-122"/>
                <a:ea typeface="微软雅黑" panose="020B0503020204020204" pitchFamily="34" charset="-122"/>
              </a:rPr>
              <a:t>综合实力在国内外排行榜稳居</a:t>
            </a:r>
            <a:endParaRPr kumimoji="1" lang="zh-CN" altLang="en-US" dirty="0">
              <a:latin typeface="微软雅黑" panose="020B0503020204020204" pitchFamily="34" charset="-122"/>
              <a:ea typeface="微软雅黑" panose="020B0503020204020204" pitchFamily="34" charset="-122"/>
            </a:endParaRPr>
          </a:p>
        </p:txBody>
      </p:sp>
      <p:sp>
        <p:nvSpPr>
          <p:cNvPr id="27" name="文本框 26"/>
          <p:cNvSpPr txBox="1"/>
          <p:nvPr/>
        </p:nvSpPr>
        <p:spPr>
          <a:xfrm>
            <a:off x="1731054" y="4522033"/>
            <a:ext cx="2112457" cy="479345"/>
          </a:xfrm>
          <a:prstGeom prst="rect">
            <a:avLst/>
          </a:prstGeom>
          <a:noFill/>
        </p:spPr>
        <p:txBody>
          <a:bodyPr wrap="square" rtlCol="0">
            <a:spAutoFit/>
          </a:bodyPr>
          <a:lstStyle/>
          <a:p>
            <a:pPr algn="ctr"/>
            <a:r>
              <a:rPr kumimoji="1" lang="zh-CN" altLang="en-US" sz="2400" b="1" dirty="0">
                <a:solidFill>
                  <a:srgbClr val="014723"/>
                </a:solidFill>
                <a:latin typeface="Microsoft YaHei Heavy" panose="020B0402040204020203" pitchFamily="34" charset="-122"/>
                <a:ea typeface="Microsoft YaHei Heavy" panose="020B0402040204020203" pitchFamily="34" charset="-122"/>
              </a:rPr>
              <a:t>内地高校前八</a:t>
            </a:r>
            <a:endParaRPr kumimoji="1" lang="zh-CN" altLang="en-US" sz="2400" b="1" dirty="0">
              <a:solidFill>
                <a:srgbClr val="014723"/>
              </a:solidFill>
              <a:latin typeface="Microsoft YaHei Heavy" panose="020B0402040204020203" pitchFamily="34" charset="-122"/>
              <a:ea typeface="Microsoft YaHei Heavy" panose="020B0402040204020203" pitchFamily="34" charset="-122"/>
            </a:endParaRPr>
          </a:p>
        </p:txBody>
      </p:sp>
      <p:sp>
        <p:nvSpPr>
          <p:cNvPr id="28" name="文本框 27"/>
          <p:cNvSpPr txBox="1"/>
          <p:nvPr/>
        </p:nvSpPr>
        <p:spPr>
          <a:xfrm>
            <a:off x="3955640" y="3781768"/>
            <a:ext cx="2112456" cy="734175"/>
          </a:xfrm>
          <a:prstGeom prst="rect">
            <a:avLst/>
          </a:prstGeom>
          <a:noFill/>
        </p:spPr>
        <p:txBody>
          <a:bodyPr wrap="square" rtlCol="0">
            <a:spAutoFit/>
          </a:bodyPr>
          <a:lstStyle/>
          <a:p>
            <a:pPr algn="ctr">
              <a:lnSpc>
                <a:spcPct val="120000"/>
              </a:lnSpc>
            </a:pPr>
            <a:r>
              <a:rPr lang="en-US" altLang="zh-CN" dirty="0">
                <a:latin typeface="微软雅黑" panose="020B0503020204020204" pitchFamily="34" charset="-122"/>
                <a:ea typeface="微软雅黑" panose="020B0503020204020204" pitchFamily="34" charset="-122"/>
              </a:rPr>
              <a:t>2021</a:t>
            </a:r>
            <a:r>
              <a:rPr lang="zh-CN" altLang="zh-CN" dirty="0">
                <a:latin typeface="微软雅黑" panose="020B0503020204020204" pitchFamily="34" charset="-122"/>
                <a:ea typeface="微软雅黑" panose="020B0503020204020204" pitchFamily="34" charset="-122"/>
              </a:rPr>
              <a:t>年预算经费</a:t>
            </a:r>
            <a:r>
              <a:rPr lang="en-US" altLang="zh-CN" dirty="0">
                <a:latin typeface="微软雅黑" panose="020B0503020204020204" pitchFamily="34" charset="-122"/>
                <a:ea typeface="微软雅黑" panose="020B0503020204020204" pitchFamily="34" charset="-122"/>
              </a:rPr>
              <a:t>198.55</a:t>
            </a:r>
            <a:r>
              <a:rPr lang="zh-CN" altLang="zh-CN" dirty="0">
                <a:latin typeface="微软雅黑" panose="020B0503020204020204" pitchFamily="34" charset="-122"/>
                <a:ea typeface="微软雅黑" panose="020B0503020204020204" pitchFamily="34" charset="-122"/>
              </a:rPr>
              <a:t>亿元，位列 </a:t>
            </a:r>
            <a:endParaRPr kumimoji="1" lang="zh-CN" altLang="en-US" dirty="0">
              <a:latin typeface="微软雅黑" panose="020B0503020204020204" pitchFamily="34" charset="-122"/>
              <a:ea typeface="微软雅黑" panose="020B0503020204020204" pitchFamily="34" charset="-122"/>
            </a:endParaRPr>
          </a:p>
        </p:txBody>
      </p:sp>
      <p:sp>
        <p:nvSpPr>
          <p:cNvPr id="29" name="文本框 28"/>
          <p:cNvSpPr txBox="1"/>
          <p:nvPr/>
        </p:nvSpPr>
        <p:spPr>
          <a:xfrm>
            <a:off x="3955639" y="4522033"/>
            <a:ext cx="2112457" cy="479345"/>
          </a:xfrm>
          <a:prstGeom prst="rect">
            <a:avLst/>
          </a:prstGeom>
          <a:noFill/>
        </p:spPr>
        <p:txBody>
          <a:bodyPr wrap="square" rtlCol="0">
            <a:spAutoFit/>
          </a:bodyPr>
          <a:lstStyle/>
          <a:p>
            <a:pPr algn="ctr"/>
            <a:r>
              <a:rPr kumimoji="1" lang="zh-CN" altLang="en-US" sz="2400" b="1" dirty="0">
                <a:solidFill>
                  <a:srgbClr val="014723"/>
                </a:solidFill>
                <a:latin typeface="Microsoft YaHei Heavy" panose="020B0402040204020203" pitchFamily="34" charset="-122"/>
                <a:ea typeface="Microsoft YaHei Heavy" panose="020B0402040204020203" pitchFamily="34" charset="-122"/>
              </a:rPr>
              <a:t>全国第四</a:t>
            </a:r>
            <a:endParaRPr kumimoji="1" lang="zh-CN" altLang="en-US" sz="2400" b="1" dirty="0">
              <a:solidFill>
                <a:srgbClr val="014723"/>
              </a:solidFill>
              <a:latin typeface="Microsoft YaHei Heavy" panose="020B0402040204020203" pitchFamily="34" charset="-122"/>
              <a:ea typeface="Microsoft YaHei Heavy" panose="020B0402040204020203" pitchFamily="34" charset="-122"/>
            </a:endParaRPr>
          </a:p>
        </p:txBody>
      </p:sp>
      <p:sp>
        <p:nvSpPr>
          <p:cNvPr id="30" name="圆角矩形 63"/>
          <p:cNvSpPr/>
          <p:nvPr/>
        </p:nvSpPr>
        <p:spPr>
          <a:xfrm>
            <a:off x="6523803" y="3832691"/>
            <a:ext cx="2205727" cy="3511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文本框 30"/>
          <p:cNvSpPr txBox="1"/>
          <p:nvPr/>
        </p:nvSpPr>
        <p:spPr>
          <a:xfrm>
            <a:off x="6352516" y="3855499"/>
            <a:ext cx="2562496" cy="338554"/>
          </a:xfrm>
          <a:prstGeom prst="rect">
            <a:avLst/>
          </a:prstGeom>
          <a:noFill/>
        </p:spPr>
        <p:txBody>
          <a:bodyPr wrap="square" rtlCol="0">
            <a:spAutoFit/>
          </a:bodyPr>
          <a:lstStyle/>
          <a:p>
            <a:pPr algn="ctr"/>
            <a:r>
              <a:rPr lang="zh-CN" altLang="zh-CN" sz="1600" b="1" dirty="0">
                <a:solidFill>
                  <a:srgbClr val="014723"/>
                </a:solidFill>
                <a:latin typeface="微软雅黑" panose="020B0503020204020204" pitchFamily="34" charset="-122"/>
                <a:ea typeface="微软雅黑" panose="020B0503020204020204" pitchFamily="34" charset="-122"/>
              </a:rPr>
              <a:t>面向国家重大战略需求 </a:t>
            </a:r>
            <a:endParaRPr kumimoji="1" lang="zh-CN" altLang="en-US" sz="1600" b="1" dirty="0">
              <a:solidFill>
                <a:srgbClr val="014723"/>
              </a:solidFill>
              <a:latin typeface="微软雅黑" panose="020B0503020204020204" pitchFamily="34" charset="-122"/>
              <a:ea typeface="微软雅黑" panose="020B0503020204020204" pitchFamily="34" charset="-122"/>
            </a:endParaRPr>
          </a:p>
        </p:txBody>
      </p:sp>
      <p:sp>
        <p:nvSpPr>
          <p:cNvPr id="32" name="圆角矩形 65"/>
          <p:cNvSpPr/>
          <p:nvPr/>
        </p:nvSpPr>
        <p:spPr>
          <a:xfrm>
            <a:off x="6523803" y="4269419"/>
            <a:ext cx="2205727" cy="62182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文本框 32"/>
          <p:cNvSpPr txBox="1"/>
          <p:nvPr/>
        </p:nvSpPr>
        <p:spPr>
          <a:xfrm>
            <a:off x="6566524" y="4290568"/>
            <a:ext cx="2134481" cy="584775"/>
          </a:xfrm>
          <a:prstGeom prst="rect">
            <a:avLst/>
          </a:prstGeom>
          <a:noFill/>
        </p:spPr>
        <p:txBody>
          <a:bodyPr wrap="square" rtlCol="0">
            <a:spAutoFit/>
          </a:bodyPr>
          <a:lstStyle/>
          <a:p>
            <a:pPr algn="ctr"/>
            <a:r>
              <a:rPr lang="zh-CN" altLang="zh-CN" sz="1600" b="1" dirty="0">
                <a:solidFill>
                  <a:srgbClr val="014723"/>
                </a:solidFill>
                <a:latin typeface="微软雅黑" panose="020B0503020204020204" pitchFamily="34" charset="-122"/>
                <a:ea typeface="微软雅黑" panose="020B0503020204020204" pitchFamily="34" charset="-122"/>
              </a:rPr>
              <a:t>面向国家和区域经济社会发展 </a:t>
            </a:r>
            <a:endParaRPr kumimoji="1" lang="zh-CN" altLang="en-US" sz="1600" b="1" dirty="0">
              <a:solidFill>
                <a:srgbClr val="014723"/>
              </a:solidFill>
              <a:latin typeface="微软雅黑" panose="020B0503020204020204" pitchFamily="34" charset="-122"/>
              <a:ea typeface="微软雅黑" panose="020B0503020204020204" pitchFamily="34" charset="-122"/>
            </a:endParaRPr>
          </a:p>
        </p:txBody>
      </p:sp>
      <p:sp>
        <p:nvSpPr>
          <p:cNvPr id="34" name="圆角矩形 67"/>
          <p:cNvSpPr/>
          <p:nvPr/>
        </p:nvSpPr>
        <p:spPr>
          <a:xfrm>
            <a:off x="6523803" y="4975156"/>
            <a:ext cx="2205727" cy="3511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文本框 34"/>
          <p:cNvSpPr txBox="1"/>
          <p:nvPr/>
        </p:nvSpPr>
        <p:spPr>
          <a:xfrm>
            <a:off x="6352516" y="4973902"/>
            <a:ext cx="2562496" cy="338554"/>
          </a:xfrm>
          <a:prstGeom prst="rect">
            <a:avLst/>
          </a:prstGeom>
          <a:noFill/>
        </p:spPr>
        <p:txBody>
          <a:bodyPr wrap="square" rtlCol="0">
            <a:spAutoFit/>
          </a:bodyPr>
          <a:lstStyle/>
          <a:p>
            <a:pPr algn="ctr"/>
            <a:r>
              <a:rPr lang="zh-CN" altLang="zh-CN" sz="1600" b="1" dirty="0">
                <a:solidFill>
                  <a:srgbClr val="014723"/>
                </a:solidFill>
                <a:latin typeface="微软雅黑" panose="020B0503020204020204" pitchFamily="34" charset="-122"/>
                <a:ea typeface="微软雅黑" panose="020B0503020204020204" pitchFamily="34" charset="-122"/>
              </a:rPr>
              <a:t>面向学术前沿 </a:t>
            </a:r>
            <a:endParaRPr kumimoji="1" lang="zh-CN" altLang="en-US" sz="1600" b="1" dirty="0">
              <a:solidFill>
                <a:srgbClr val="014723"/>
              </a:solidFill>
              <a:latin typeface="微软雅黑" panose="020B0503020204020204" pitchFamily="34" charset="-122"/>
              <a:ea typeface="微软雅黑" panose="020B0503020204020204" pitchFamily="34" charset="-122"/>
            </a:endParaRPr>
          </a:p>
        </p:txBody>
      </p:sp>
      <p:sp>
        <p:nvSpPr>
          <p:cNvPr id="36" name="圆角矩形 69"/>
          <p:cNvSpPr/>
          <p:nvPr/>
        </p:nvSpPr>
        <p:spPr>
          <a:xfrm>
            <a:off x="6523803" y="5398237"/>
            <a:ext cx="2205727" cy="3511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文本框 36"/>
          <p:cNvSpPr txBox="1"/>
          <p:nvPr/>
        </p:nvSpPr>
        <p:spPr>
          <a:xfrm>
            <a:off x="6352516" y="5395673"/>
            <a:ext cx="2562496" cy="338554"/>
          </a:xfrm>
          <a:prstGeom prst="rect">
            <a:avLst/>
          </a:prstGeom>
          <a:noFill/>
        </p:spPr>
        <p:txBody>
          <a:bodyPr wrap="square" rtlCol="0">
            <a:spAutoFit/>
          </a:bodyPr>
          <a:lstStyle/>
          <a:p>
            <a:pPr algn="ctr"/>
            <a:r>
              <a:rPr lang="zh-CN" altLang="zh-CN" sz="1600" b="1" dirty="0">
                <a:solidFill>
                  <a:srgbClr val="014723"/>
                </a:solidFill>
                <a:latin typeface="微软雅黑" panose="020B0503020204020204" pitchFamily="34" charset="-122"/>
                <a:ea typeface="微软雅黑" panose="020B0503020204020204" pitchFamily="34" charset="-122"/>
              </a:rPr>
              <a:t>面向人民生命健康 </a:t>
            </a:r>
            <a:endParaRPr kumimoji="1" lang="zh-CN" altLang="en-US" sz="1600" b="1" dirty="0">
              <a:solidFill>
                <a:srgbClr val="014723"/>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9058228" y="3820930"/>
            <a:ext cx="2112456" cy="1273554"/>
          </a:xfrm>
          <a:prstGeom prst="rect">
            <a:avLst/>
          </a:prstGeom>
          <a:noFill/>
        </p:spPr>
        <p:txBody>
          <a:bodyPr wrap="square" rtlCol="0">
            <a:spAutoFit/>
          </a:bodyPr>
          <a:lstStyle/>
          <a:p>
            <a:pPr algn="ctr">
              <a:lnSpc>
                <a:spcPct val="120000"/>
              </a:lnSpc>
            </a:pPr>
            <a:r>
              <a:rPr lang="zh-CN" altLang="en-US" dirty="0">
                <a:latin typeface="微软雅黑" panose="020B0503020204020204" pitchFamily="34" charset="-122"/>
                <a:ea typeface="微软雅黑" panose="020B0503020204020204" pitchFamily="34" charset="-122"/>
              </a:rPr>
              <a:t>建设目标：</a:t>
            </a:r>
            <a:endParaRPr lang="en-US" altLang="zh-CN" dirty="0">
              <a:latin typeface="微软雅黑" panose="020B0503020204020204" pitchFamily="34" charset="-122"/>
              <a:ea typeface="微软雅黑" panose="020B0503020204020204" pitchFamily="34" charset="-122"/>
            </a:endParaRPr>
          </a:p>
          <a:p>
            <a:pPr algn="ctr">
              <a:lnSpc>
                <a:spcPct val="120000"/>
              </a:lnSpc>
            </a:pPr>
            <a:r>
              <a:rPr lang="zh-CN" altLang="en-US" sz="2400" b="1" dirty="0">
                <a:solidFill>
                  <a:srgbClr val="014723"/>
                </a:solidFill>
                <a:latin typeface="微软雅黑" panose="020B0503020204020204" pitchFamily="34" charset="-122"/>
                <a:ea typeface="微软雅黑" panose="020B0503020204020204" pitchFamily="34" charset="-122"/>
              </a:rPr>
              <a:t>中国特色</a:t>
            </a:r>
            <a:endParaRPr lang="en-US" altLang="zh-CN" sz="2400" b="1" dirty="0">
              <a:solidFill>
                <a:srgbClr val="014723"/>
              </a:solidFill>
              <a:latin typeface="微软雅黑" panose="020B0503020204020204" pitchFamily="34" charset="-122"/>
              <a:ea typeface="微软雅黑" panose="020B0503020204020204" pitchFamily="34" charset="-122"/>
            </a:endParaRPr>
          </a:p>
          <a:p>
            <a:pPr algn="ctr">
              <a:lnSpc>
                <a:spcPct val="120000"/>
              </a:lnSpc>
            </a:pPr>
            <a:r>
              <a:rPr lang="zh-CN" altLang="en-US" sz="2400" b="1" dirty="0">
                <a:solidFill>
                  <a:srgbClr val="014723"/>
                </a:solidFill>
                <a:latin typeface="微软雅黑" panose="020B0503020204020204" pitchFamily="34" charset="-122"/>
                <a:ea typeface="微软雅黑" panose="020B0503020204020204" pitchFamily="34" charset="-122"/>
              </a:rPr>
              <a:t>世界一流大学</a:t>
            </a:r>
            <a:endParaRPr kumimoji="1" lang="zh-CN" altLang="en-US" sz="2400" b="1" dirty="0">
              <a:solidFill>
                <a:srgbClr val="014723"/>
              </a:solidFill>
              <a:latin typeface="微软雅黑" panose="020B0503020204020204" pitchFamily="34" charset="-122"/>
              <a:ea typeface="微软雅黑" panose="020B0503020204020204" pitchFamily="34" charset="-122"/>
            </a:endParaRPr>
          </a:p>
        </p:txBody>
      </p:sp>
      <p:cxnSp>
        <p:nvCxnSpPr>
          <p:cNvPr id="40" name="直线连接符 18"/>
          <p:cNvCxnSpPr/>
          <p:nvPr/>
        </p:nvCxnSpPr>
        <p:spPr>
          <a:xfrm>
            <a:off x="2" y="6504422"/>
            <a:ext cx="344902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线连接符 18"/>
          <p:cNvCxnSpPr/>
          <p:nvPr/>
        </p:nvCxnSpPr>
        <p:spPr>
          <a:xfrm>
            <a:off x="8391160" y="6504422"/>
            <a:ext cx="378631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228324" y="5281101"/>
            <a:ext cx="5938710" cy="1384995"/>
          </a:xfrm>
          <a:prstGeom prst="rect">
            <a:avLst/>
          </a:prstGeom>
          <a:noFill/>
          <a:ln w="9525">
            <a:noFill/>
          </a:ln>
        </p:spPr>
        <p:txBody>
          <a:bodyPr wrap="square">
            <a:spAutoFit/>
          </a:bodyPr>
          <a:lstStyle/>
          <a:p>
            <a:pPr indent="0" algn="ctr" fontAlgn="auto">
              <a:lnSpc>
                <a:spcPct val="150000"/>
              </a:lnSpc>
            </a:pPr>
            <a:r>
              <a:rPr lang="en-US" altLang="zh-CN" sz="2400" b="1" dirty="0">
                <a:solidFill>
                  <a:srgbClr val="014723"/>
                </a:solidFill>
                <a:latin typeface="Times New Roman" panose="02020603050405020304" pitchFamily="18" charset="0"/>
                <a:ea typeface="微软雅黑" panose="020B0503020204020204" pitchFamily="34" charset="-122"/>
                <a:cs typeface="Times New Roman" panose="02020603050405020304" pitchFamily="18" charset="0"/>
                <a:sym typeface="+mn-ea"/>
              </a:rPr>
              <a:t>2021</a:t>
            </a:r>
            <a:r>
              <a:rPr lang="zh-CN" altLang="en-US" sz="2400" b="1" dirty="0">
                <a:solidFill>
                  <a:srgbClr val="014723"/>
                </a:solidFill>
                <a:latin typeface="Times New Roman" panose="02020603050405020304" pitchFamily="18" charset="0"/>
                <a:ea typeface="微软雅黑" panose="020B0503020204020204" pitchFamily="34" charset="-122"/>
                <a:cs typeface="Times New Roman" panose="02020603050405020304" pitchFamily="18" charset="0"/>
                <a:sym typeface="+mn-ea"/>
              </a:rPr>
              <a:t>年 </a:t>
            </a:r>
            <a:r>
              <a:rPr lang="en-US" altLang="zh-CN" sz="2400" b="1" dirty="0">
                <a:solidFill>
                  <a:srgbClr val="014723"/>
                </a:solidFill>
                <a:latin typeface="Times New Roman" panose="02020603050405020304" pitchFamily="18" charset="0"/>
                <a:ea typeface="微软雅黑" panose="020B0503020204020204" pitchFamily="34" charset="-122"/>
                <a:cs typeface="Times New Roman" panose="02020603050405020304" pitchFamily="18" charset="0"/>
                <a:sym typeface="+mn-ea"/>
              </a:rPr>
              <a:t>ARWU</a:t>
            </a:r>
            <a:r>
              <a:rPr lang="zh-CN" altLang="en-US" sz="2400" b="1" dirty="0">
                <a:solidFill>
                  <a:srgbClr val="014723"/>
                </a:solidFill>
                <a:latin typeface="Times New Roman" panose="02020603050405020304" pitchFamily="18" charset="0"/>
                <a:ea typeface="微软雅黑" panose="020B0503020204020204" pitchFamily="34" charset="-122"/>
                <a:cs typeface="Times New Roman" panose="02020603050405020304" pitchFamily="18" charset="0"/>
                <a:sym typeface="+mn-ea"/>
              </a:rPr>
              <a:t>（软科）世界大学学术排名跻身全球百强（</a:t>
            </a:r>
            <a:r>
              <a:rPr lang="en-US" altLang="zh-CN" sz="2400" b="1" dirty="0">
                <a:solidFill>
                  <a:srgbClr val="014723"/>
                </a:solidFill>
                <a:latin typeface="Times New Roman" panose="02020603050405020304" pitchFamily="18" charset="0"/>
                <a:ea typeface="微软雅黑" panose="020B0503020204020204" pitchFamily="34" charset="-122"/>
                <a:cs typeface="Times New Roman" panose="02020603050405020304" pitchFamily="18" charset="0"/>
                <a:sym typeface="+mn-ea"/>
              </a:rPr>
              <a:t>89</a:t>
            </a:r>
            <a:r>
              <a:rPr lang="zh-CN" altLang="en-US" sz="2400" b="1" dirty="0">
                <a:solidFill>
                  <a:srgbClr val="014723"/>
                </a:solidFill>
                <a:latin typeface="Times New Roman" panose="02020603050405020304" pitchFamily="18" charset="0"/>
                <a:ea typeface="微软雅黑" panose="020B0503020204020204" pitchFamily="34" charset="-122"/>
                <a:cs typeface="Times New Roman" panose="02020603050405020304" pitchFamily="18" charset="0"/>
                <a:sym typeface="+mn-ea"/>
              </a:rPr>
              <a:t>位） 内地高校第 </a:t>
            </a:r>
            <a:r>
              <a:rPr lang="zh-CN" altLang="en-US" sz="3200" b="1" dirty="0">
                <a:solidFill>
                  <a:srgbClr val="014723"/>
                </a:solidFill>
                <a:latin typeface="Times New Roman" panose="02020603050405020304" pitchFamily="18" charset="0"/>
                <a:ea typeface="微软雅黑" panose="020B0503020204020204" pitchFamily="34" charset="-122"/>
                <a:cs typeface="Times New Roman" panose="02020603050405020304" pitchFamily="18" charset="0"/>
                <a:sym typeface="+mn-ea"/>
              </a:rPr>
              <a:t>七</a:t>
            </a:r>
            <a:endParaRPr lang="en-US" altLang="zh-CN" sz="3200" b="1" dirty="0">
              <a:solidFill>
                <a:srgbClr val="014723"/>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0" advTm="20617"/>
    </mc:Choice>
    <mc:Fallback>
      <p:transition advTm="2061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3"/>
          <p:cNvGraphicFramePr>
            <a:graphicFrameLocks noGrp="1"/>
          </p:cNvGraphicFramePr>
          <p:nvPr>
            <p:custDataLst>
              <p:tags r:id="rId1"/>
            </p:custDataLst>
          </p:nvPr>
        </p:nvGraphicFramePr>
        <p:xfrm>
          <a:off x="514534" y="1629881"/>
          <a:ext cx="11201658" cy="5238021"/>
        </p:xfrm>
        <a:graphic>
          <a:graphicData uri="http://schemas.openxmlformats.org/drawingml/2006/table">
            <a:tbl>
              <a:tblPr firstRow="1" bandRow="1">
                <a:tableStyleId>{5C22544A-7EE6-4342-B048-85BDC9FD1C3A}</a:tableStyleId>
              </a:tblPr>
              <a:tblGrid>
                <a:gridCol w="11201658"/>
              </a:tblGrid>
              <a:tr h="605205">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2400" b="0" dirty="0">
                        <a:latin typeface="楷体" panose="02010609060101010101" pitchFamily="49" charset="-122"/>
                        <a:ea typeface="楷体" panose="02010609060101010101" pitchFamily="49" charset="-122"/>
                      </a:endParaRPr>
                    </a:p>
                  </a:txBody>
                  <a:tcPr marL="91416" marR="91416" marT="45708" marB="45708"/>
                </a:tc>
              </a:tr>
              <a:tr h="761802">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2400" b="0" kern="0" dirty="0">
                          <a:latin typeface="楷体" panose="02010609060101010101" pitchFamily="49" charset="-122"/>
                          <a:ea typeface="楷体" panose="02010609060101010101" pitchFamily="49" charset="-122"/>
                          <a:cs typeface="微软雅黑" panose="020B0503020204020204" pitchFamily="34" charset="-122"/>
                        </a:rPr>
                        <a:t>中国政府奖学金</a:t>
                      </a:r>
                      <a:r>
                        <a:rPr lang="zh-CN" altLang="en-US" sz="2400" kern="0" dirty="0">
                          <a:latin typeface="楷体" panose="02010609060101010101" pitchFamily="49" charset="-122"/>
                          <a:ea typeface="楷体" panose="02010609060101010101" pitchFamily="49" charset="-122"/>
                          <a:cs typeface="微软雅黑" panose="020B0503020204020204" pitchFamily="34" charset="-122"/>
                          <a:sym typeface="+mn-ea"/>
                        </a:rPr>
                        <a:t>（本</a:t>
                      </a:r>
                      <a:r>
                        <a:rPr lang="en-US" altLang="zh-CN" sz="2400" kern="0" dirty="0">
                          <a:latin typeface="楷体" panose="02010609060101010101" pitchFamily="49" charset="-122"/>
                          <a:ea typeface="楷体" panose="02010609060101010101" pitchFamily="49" charset="-122"/>
                          <a:cs typeface="微软雅黑" panose="020B0503020204020204" pitchFamily="34" charset="-122"/>
                          <a:sym typeface="+mn-ea"/>
                        </a:rPr>
                        <a:t>/</a:t>
                      </a:r>
                      <a:r>
                        <a:rPr lang="zh-CN" altLang="en-US" sz="2400" kern="0" dirty="0">
                          <a:latin typeface="楷体" panose="02010609060101010101" pitchFamily="49" charset="-122"/>
                          <a:ea typeface="楷体" panose="02010609060101010101" pitchFamily="49" charset="-122"/>
                          <a:cs typeface="微软雅黑" panose="020B0503020204020204" pitchFamily="34" charset="-122"/>
                          <a:sym typeface="+mn-ea"/>
                        </a:rPr>
                        <a:t>硕</a:t>
                      </a:r>
                      <a:r>
                        <a:rPr lang="en-US" altLang="zh-CN" sz="2400" kern="0" dirty="0">
                          <a:latin typeface="楷体" panose="02010609060101010101" pitchFamily="49" charset="-122"/>
                          <a:ea typeface="楷体" panose="02010609060101010101" pitchFamily="49" charset="-122"/>
                          <a:cs typeface="微软雅黑" panose="020B0503020204020204" pitchFamily="34" charset="-122"/>
                          <a:sym typeface="+mn-ea"/>
                        </a:rPr>
                        <a:t>/</a:t>
                      </a:r>
                      <a:r>
                        <a:rPr lang="zh-CN" altLang="en-US" sz="2400" kern="0" dirty="0">
                          <a:latin typeface="楷体" panose="02010609060101010101" pitchFamily="49" charset="-122"/>
                          <a:ea typeface="楷体" panose="02010609060101010101" pitchFamily="49" charset="-122"/>
                          <a:cs typeface="微软雅黑" panose="020B0503020204020204" pitchFamily="34" charset="-122"/>
                          <a:sym typeface="+mn-ea"/>
                        </a:rPr>
                        <a:t>博）</a:t>
                      </a:r>
                      <a:endParaRPr lang="en-US" altLang="zh-CN" sz="2400" kern="0" dirty="0">
                        <a:latin typeface="楷体" panose="02010609060101010101" pitchFamily="49" charset="-122"/>
                        <a:ea typeface="楷体" panose="02010609060101010101" pitchFamily="49" charset="-122"/>
                        <a:cs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kern="0" dirty="0">
                          <a:latin typeface="Times New Roman" panose="02020603050405020304" pitchFamily="18" charset="0"/>
                          <a:ea typeface="微软雅黑" panose="020B0503020204020204" pitchFamily="34" charset="-122"/>
                          <a:cs typeface="Times New Roman" panose="02020603050405020304" pitchFamily="18" charset="0"/>
                          <a:sym typeface="+mn-ea"/>
                        </a:rPr>
                        <a:t>Chinese Government Scholarship Program</a:t>
                      </a:r>
                      <a:endParaRPr lang="zh-CN" altLang="en-US" sz="2000" kern="0" dirty="0">
                        <a:latin typeface="Times New Roman" panose="02020603050405020304" pitchFamily="18" charset="0"/>
                        <a:ea typeface="微软雅黑" panose="020B0503020204020204" pitchFamily="34" charset="-122"/>
                        <a:cs typeface="Times New Roman" panose="02020603050405020304" pitchFamily="18" charset="0"/>
                        <a:sym typeface="+mn-ea"/>
                      </a:endParaRPr>
                    </a:p>
                  </a:txBody>
                  <a:tcPr marL="91416" marR="91416" marT="45708" marB="45708"/>
                </a:tc>
              </a:tr>
              <a:tr h="761802">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rPr>
                        <a:t>教育部语合中心</a:t>
                      </a:r>
                      <a:r>
                        <a:rPr lang="zh-CN" altLang="zh-CN"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rPr>
                        <a:t>国际中文教师奖学金</a:t>
                      </a:r>
                      <a:r>
                        <a:rPr lang="en-US" altLang="zh-CN"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rPr>
                        <a:t> </a:t>
                      </a:r>
                      <a:r>
                        <a:rPr lang="zh-CN" altLang="en-US"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rPr>
                        <a:t>汉语国际教育硕士</a:t>
                      </a:r>
                      <a:r>
                        <a:rPr lang="en-US" altLang="zh-CN"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rPr>
                        <a:t> </a:t>
                      </a:r>
                      <a:endParaRPr lang="en-US" altLang="zh-CN"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rPr>
                        <a:t>International Chinese Language Teachers Scholarship</a:t>
                      </a:r>
                      <a:endPar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1416" marR="91416" marT="45708" marB="45708"/>
                </a:tc>
              </a:tr>
              <a:tr h="761802">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rPr>
                        <a:t>教育部语合中心</a:t>
                      </a:r>
                      <a:r>
                        <a:rPr lang="zh-CN" altLang="zh-CN"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rPr>
                        <a:t>国际中文教师奖学金</a:t>
                      </a:r>
                      <a:r>
                        <a:rPr lang="en-US" altLang="zh-CN"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rPr>
                        <a:t>-</a:t>
                      </a:r>
                      <a:r>
                        <a:rPr lang="zh-CN" altLang="en-US"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rPr>
                        <a:t>专项奖学金</a:t>
                      </a:r>
                      <a:r>
                        <a:rPr lang="en-US" altLang="zh-CN"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rPr>
                        <a:t>-</a:t>
                      </a:r>
                      <a:r>
                        <a:rPr lang="zh-CN" altLang="en-US"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rPr>
                        <a:t>一带一路本土教师提升项目</a:t>
                      </a:r>
                      <a:endParaRPr lang="en-US" altLang="zh-CN"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0" kern="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rPr>
                        <a:t>International Chinese Language Teachers Scholarship</a:t>
                      </a:r>
                      <a:endPar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1416" marR="91416" marT="45708" marB="45708"/>
                </a:tc>
              </a:tr>
              <a:tr h="761802">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rPr>
                        <a:t>商务部“发展中国家公共管理硕士（中国治理）”</a:t>
                      </a:r>
                      <a:endParaRPr lang="en-US" altLang="zh-CN"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rPr>
                        <a:t>Master of Public Administration in Chinese Governance</a:t>
                      </a:r>
                      <a:endPar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1416" marR="91416" marT="45708" marB="45708"/>
                </a:tc>
              </a:tr>
              <a:tr h="761802">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rPr>
                        <a:t>广东省政府来粤留学生奖学金</a:t>
                      </a:r>
                      <a:r>
                        <a:rPr lang="zh-CN" altLang="en-US" sz="2400" kern="0" dirty="0">
                          <a:latin typeface="楷体" panose="02010609060101010101" pitchFamily="49" charset="-122"/>
                          <a:ea typeface="楷体" panose="02010609060101010101" pitchFamily="49" charset="-122"/>
                          <a:cs typeface="微软雅黑" panose="020B0503020204020204" pitchFamily="34" charset="-122"/>
                          <a:sym typeface="+mn-ea"/>
                        </a:rPr>
                        <a:t>（本</a:t>
                      </a:r>
                      <a:r>
                        <a:rPr lang="en-US" altLang="zh-CN" sz="2400" kern="0" dirty="0">
                          <a:latin typeface="楷体" panose="02010609060101010101" pitchFamily="49" charset="-122"/>
                          <a:ea typeface="楷体" panose="02010609060101010101" pitchFamily="49" charset="-122"/>
                          <a:cs typeface="微软雅黑" panose="020B0503020204020204" pitchFamily="34" charset="-122"/>
                          <a:sym typeface="+mn-ea"/>
                        </a:rPr>
                        <a:t>/</a:t>
                      </a:r>
                      <a:r>
                        <a:rPr lang="zh-CN" altLang="en-US" sz="2400" kern="0" dirty="0">
                          <a:latin typeface="楷体" panose="02010609060101010101" pitchFamily="49" charset="-122"/>
                          <a:ea typeface="楷体" panose="02010609060101010101" pitchFamily="49" charset="-122"/>
                          <a:cs typeface="微软雅黑" panose="020B0503020204020204" pitchFamily="34" charset="-122"/>
                          <a:sym typeface="+mn-ea"/>
                        </a:rPr>
                        <a:t>硕</a:t>
                      </a:r>
                      <a:r>
                        <a:rPr lang="en-US" altLang="zh-CN" sz="2400" kern="0" dirty="0">
                          <a:latin typeface="楷体" panose="02010609060101010101" pitchFamily="49" charset="-122"/>
                          <a:ea typeface="楷体" panose="02010609060101010101" pitchFamily="49" charset="-122"/>
                          <a:cs typeface="微软雅黑" panose="020B0503020204020204" pitchFamily="34" charset="-122"/>
                          <a:sym typeface="+mn-ea"/>
                        </a:rPr>
                        <a:t>/</a:t>
                      </a:r>
                      <a:r>
                        <a:rPr lang="zh-CN" altLang="en-US" sz="2400" kern="0" dirty="0">
                          <a:latin typeface="楷体" panose="02010609060101010101" pitchFamily="49" charset="-122"/>
                          <a:ea typeface="楷体" panose="02010609060101010101" pitchFamily="49" charset="-122"/>
                          <a:cs typeface="微软雅黑" panose="020B0503020204020204" pitchFamily="34" charset="-122"/>
                          <a:sym typeface="+mn-ea"/>
                        </a:rPr>
                        <a:t>博）</a:t>
                      </a:r>
                      <a:endParaRPr lang="en-US" altLang="zh-CN"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rPr>
                        <a:t>Guangdong Government Outstanding International Student</a:t>
                      </a:r>
                      <a:r>
                        <a:rPr lang="en-US" altLang="zh-CN" sz="2000" b="0" kern="0" dirty="0">
                          <a:latin typeface="Times New Roman" panose="02020603050405020304" pitchFamily="18" charset="0"/>
                          <a:ea typeface="微软雅黑" panose="020B0503020204020204" pitchFamily="34" charset="-122"/>
                          <a:cs typeface="Times New Roman" panose="02020603050405020304" pitchFamily="18" charset="0"/>
                        </a:rPr>
                        <a:t>s</a:t>
                      </a:r>
                      <a:r>
                        <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rPr>
                        <a:t> Scholarship</a:t>
                      </a:r>
                      <a:endPar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1416" marR="91416" marT="45708" marB="45708"/>
                </a:tc>
              </a:tr>
              <a:tr h="822746">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2400" b="0" kern="0" dirty="0">
                          <a:latin typeface="楷体" panose="02010609060101010101" pitchFamily="49" charset="-122"/>
                          <a:ea typeface="楷体" panose="02010609060101010101" pitchFamily="49" charset="-122"/>
                          <a:cs typeface="微软雅黑" panose="020B0503020204020204" pitchFamily="34" charset="-122"/>
                        </a:rPr>
                        <a:t>中山大学“一带一路”奖学金（本科）</a:t>
                      </a:r>
                      <a:endParaRPr lang="zh-CN" altLang="zh-CN" sz="2400" b="0" kern="0" dirty="0">
                        <a:latin typeface="楷体" panose="02010609060101010101" pitchFamily="49" charset="-122"/>
                        <a:ea typeface="楷体" panose="02010609060101010101" pitchFamily="49"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0" kern="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rPr>
                        <a:t>Belt and Road</a:t>
                      </a:r>
                      <a:r>
                        <a:rPr lang="en-US" altLang="zh-CN" sz="2000" b="0" kern="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rPr>
                        <a:t> Undergraduate Scholarship</a:t>
                      </a:r>
                      <a:r>
                        <a:rPr lang="zh-CN" altLang="zh-CN" sz="2400" b="0" kern="0" dirty="0">
                          <a:latin typeface="楷体" panose="02010609060101010101" pitchFamily="49" charset="-122"/>
                          <a:ea typeface="楷体" panose="02010609060101010101" pitchFamily="49" charset="-122"/>
                          <a:cs typeface="微软雅黑" panose="020B0503020204020204" pitchFamily="34" charset="-122"/>
                        </a:rPr>
                        <a:t> </a:t>
                      </a:r>
                      <a:endParaRPr lang="zh-CN" altLang="zh-CN" sz="2400" b="0" kern="0" dirty="0">
                        <a:latin typeface="楷体" panose="02010609060101010101" pitchFamily="49" charset="-122"/>
                        <a:ea typeface="楷体" panose="02010609060101010101" pitchFamily="49" charset="-122"/>
                        <a:cs typeface="微软雅黑" panose="020B0503020204020204" pitchFamily="34" charset="-122"/>
                      </a:endParaRPr>
                    </a:p>
                  </a:txBody>
                  <a:tcPr marL="91416" marR="91416" marT="45708" marB="45708"/>
                </a:tc>
              </a:tr>
            </a:tbl>
          </a:graphicData>
        </a:graphic>
      </p:graphicFrame>
      <p:sp>
        <p:nvSpPr>
          <p:cNvPr id="24" name="矩形 23"/>
          <p:cNvSpPr/>
          <p:nvPr/>
        </p:nvSpPr>
        <p:spPr>
          <a:xfrm>
            <a:off x="6526839" y="2285029"/>
            <a:ext cx="5143452" cy="368204"/>
          </a:xfrm>
          <a:prstGeom prst="rect">
            <a:avLst/>
          </a:prstGeom>
        </p:spPr>
        <p:txBody>
          <a:bodyPr wrap="square" anchor="ctr" anchorCtr="0">
            <a:spAutoFit/>
          </a:bodyPr>
          <a:lstStyle/>
          <a:p>
            <a:pPr algn="r" defTabSz="914400"/>
            <a:r>
              <a:rPr lang="zh-CN" altLang="en-US" sz="1800" b="1" dirty="0">
                <a:solidFill>
                  <a:srgbClr val="609D42">
                    <a:lumMod val="75000"/>
                  </a:srgbClr>
                </a:solidFill>
                <a:latin typeface="Calibri" panose="020F0502020204030204"/>
                <a:ea typeface="宋体" panose="02010600030101010101" pitchFamily="2" charset="-122"/>
              </a:rPr>
              <a:t>https://studyinchina.csc.edu.cn</a:t>
            </a:r>
            <a:endParaRPr lang="zh-CN" altLang="en-US" sz="1800" b="1" dirty="0">
              <a:solidFill>
                <a:srgbClr val="609D42">
                  <a:lumMod val="75000"/>
                </a:srgbClr>
              </a:solidFill>
              <a:latin typeface="Calibri" panose="020F0502020204030204"/>
              <a:ea typeface="宋体" panose="02010600030101010101" pitchFamily="2" charset="-122"/>
            </a:endParaRPr>
          </a:p>
        </p:txBody>
      </p:sp>
      <p:sp>
        <p:nvSpPr>
          <p:cNvPr id="30" name="矩形 29"/>
          <p:cNvSpPr/>
          <p:nvPr/>
        </p:nvSpPr>
        <p:spPr>
          <a:xfrm>
            <a:off x="8930085" y="3023620"/>
            <a:ext cx="2759089" cy="369332"/>
          </a:xfrm>
          <a:prstGeom prst="rect">
            <a:avLst/>
          </a:prstGeom>
        </p:spPr>
        <p:txBody>
          <a:bodyPr wrap="none" anchor="ctr" anchorCtr="0">
            <a:spAutoFit/>
          </a:bodyPr>
          <a:lstStyle/>
          <a:p>
            <a:pPr algn="r" defTabSz="914400"/>
            <a:r>
              <a:rPr lang="en-US" altLang="zh-CN" sz="1800" b="1" dirty="0">
                <a:solidFill>
                  <a:srgbClr val="609D42">
                    <a:lumMod val="75000"/>
                  </a:srgbClr>
                </a:solidFill>
                <a:latin typeface="Calibri" panose="020F0502020204030204"/>
                <a:ea typeface="宋体" panose="02010600030101010101" pitchFamily="2" charset="-122"/>
              </a:rPr>
              <a:t>https://cis.chinese.cn</a:t>
            </a:r>
            <a:endParaRPr lang="zh-CN" altLang="en-US" sz="1800" b="1" dirty="0">
              <a:solidFill>
                <a:srgbClr val="609D42">
                  <a:lumMod val="75000"/>
                </a:srgbClr>
              </a:solidFill>
              <a:latin typeface="Calibri" panose="020F0502020204030204"/>
              <a:ea typeface="宋体" panose="02010600030101010101" pitchFamily="2" charset="-122"/>
            </a:endParaRPr>
          </a:p>
        </p:txBody>
      </p:sp>
      <p:sp>
        <p:nvSpPr>
          <p:cNvPr id="26" name="TextBox 34"/>
          <p:cNvSpPr txBox="1">
            <a:spLocks noChangeArrowheads="1"/>
          </p:cNvSpPr>
          <p:nvPr/>
        </p:nvSpPr>
        <p:spPr bwMode="auto">
          <a:xfrm>
            <a:off x="1757540" y="503918"/>
            <a:ext cx="8715645" cy="604653"/>
          </a:xfrm>
          <a:prstGeom prst="rect">
            <a:avLst/>
          </a:prstGeom>
          <a:noFill/>
          <a:ln w="9525">
            <a:noFill/>
            <a:miter lim="800000"/>
          </a:ln>
        </p:spPr>
        <p:txBody>
          <a:bodyPr wrap="square">
            <a:spAutoFit/>
          </a:bodyPr>
          <a:lstStyle/>
          <a:p>
            <a:pPr algn="ctr" defTabSz="914400">
              <a:lnSpc>
                <a:spcPct val="130000"/>
              </a:lnSpc>
            </a:pPr>
            <a:r>
              <a:rPr lang="en-US" sz="2800" dirty="0">
                <a:solidFill>
                  <a:srgbClr val="006C00"/>
                </a:solidFill>
                <a:latin typeface="Arial Black" panose="020B0A04020102020204" pitchFamily="34" charset="0"/>
              </a:rPr>
              <a:t>STUDY IN SUN YAT-SEN UNIVERSITY</a:t>
            </a:r>
            <a:endParaRPr lang="zh-CN" altLang="en-US" sz="3200" dirty="0">
              <a:solidFill>
                <a:prstClr val="black"/>
              </a:solidFill>
              <a:latin typeface="Adobe Hebrew" pitchFamily="18" charset="-79"/>
              <a:ea typeface="宋体" panose="02010600030101010101" pitchFamily="2" charset="-122"/>
              <a:cs typeface="Adobe Hebrew" pitchFamily="18" charset="-79"/>
            </a:endParaRPr>
          </a:p>
        </p:txBody>
      </p:sp>
      <p:sp>
        <p:nvSpPr>
          <p:cNvPr id="3" name="文本框 2"/>
          <p:cNvSpPr txBox="1"/>
          <p:nvPr/>
        </p:nvSpPr>
        <p:spPr>
          <a:xfrm>
            <a:off x="514535" y="1701616"/>
            <a:ext cx="8573442" cy="583413"/>
          </a:xfrm>
          <a:prstGeom prst="rect">
            <a:avLst/>
          </a:prstGeom>
          <a:noFill/>
        </p:spPr>
        <p:txBody>
          <a:bodyPr wrap="square" rtlCol="0">
            <a:spAutoFit/>
          </a:bodyPr>
          <a:lstStyle/>
          <a:p>
            <a:pPr defTabSz="914400"/>
            <a:r>
              <a:rPr lang="en-US" altLang="zh-CN" sz="3200" b="1" dirty="0">
                <a:solidFill>
                  <a:srgbClr val="497961"/>
                </a:solidFill>
                <a:latin typeface="Times New Roman" panose="02020603050405020304" pitchFamily="18" charset="0"/>
                <a:ea typeface="宋体" panose="02010600030101010101" pitchFamily="2" charset="-122"/>
                <a:cs typeface="Times New Roman" panose="02020603050405020304" pitchFamily="18" charset="0"/>
              </a:rPr>
              <a:t>Scholarships  </a:t>
            </a:r>
            <a:r>
              <a:rPr lang="zh-CN" altLang="zh-CN" sz="2800" kern="0" dirty="0">
                <a:solidFill>
                  <a:prstClr val="black"/>
                </a:solidFill>
                <a:latin typeface="楷体" panose="02010609060101010101" pitchFamily="49" charset="-122"/>
                <a:ea typeface="楷体" panose="02010609060101010101" pitchFamily="49" charset="-122"/>
                <a:cs typeface="宋体" panose="02010600030101010101" pitchFamily="2" charset="-122"/>
              </a:rPr>
              <a:t>优秀</a:t>
            </a:r>
            <a:r>
              <a:rPr lang="zh-CN" altLang="en-US" sz="2800" kern="0" dirty="0">
                <a:solidFill>
                  <a:prstClr val="black"/>
                </a:solidFill>
                <a:latin typeface="楷体" panose="02010609060101010101" pitchFamily="49" charset="-122"/>
                <a:ea typeface="楷体" panose="02010609060101010101" pitchFamily="49" charset="-122"/>
                <a:cs typeface="宋体" panose="02010600030101010101" pitchFamily="2" charset="-122"/>
              </a:rPr>
              <a:t>国际学生</a:t>
            </a:r>
            <a:r>
              <a:rPr lang="zh-CN" altLang="zh-CN" sz="2800" kern="0" dirty="0">
                <a:solidFill>
                  <a:prstClr val="black"/>
                </a:solidFill>
                <a:latin typeface="楷体" panose="02010609060101010101" pitchFamily="49" charset="-122"/>
                <a:ea typeface="楷体" panose="02010609060101010101" pitchFamily="49" charset="-122"/>
                <a:cs typeface="宋体" panose="02010600030101010101" pitchFamily="2" charset="-122"/>
              </a:rPr>
              <a:t>将获得丰富奖学金</a:t>
            </a:r>
            <a:r>
              <a:rPr lang="en-US" altLang="zh-CN" sz="2800" kern="0" dirty="0">
                <a:solidFill>
                  <a:prstClr val="black"/>
                </a:solidFill>
                <a:latin typeface="楷体" panose="02010609060101010101" pitchFamily="49" charset="-122"/>
                <a:ea typeface="楷体" panose="02010609060101010101" pitchFamily="49" charset="-122"/>
                <a:cs typeface="宋体" panose="02010600030101010101" pitchFamily="2" charset="-122"/>
              </a:rPr>
              <a:t> </a:t>
            </a:r>
            <a:r>
              <a:rPr lang="en-US" altLang="zh-CN" sz="3200" kern="0" dirty="0">
                <a:solidFill>
                  <a:prstClr val="black"/>
                </a:solidFill>
                <a:latin typeface="楷体" panose="02010609060101010101" pitchFamily="49" charset="-122"/>
                <a:ea typeface="楷体" panose="02010609060101010101" pitchFamily="49" charset="-122"/>
                <a:cs typeface="宋体" panose="02010600030101010101" pitchFamily="2" charset="-122"/>
              </a:rPr>
              <a:t>  </a:t>
            </a:r>
            <a:endParaRPr lang="en-US" altLang="zh-CN" sz="3200" dirty="0">
              <a:solidFill>
                <a:prstClr val="black"/>
              </a:solidFill>
              <a:latin typeface="楷体" panose="02010609060101010101" pitchFamily="49" charset="-122"/>
              <a:ea typeface="楷体" panose="02010609060101010101" pitchFamily="49" charset="-122"/>
            </a:endParaRPr>
          </a:p>
        </p:txBody>
      </p:sp>
      <p:pic>
        <p:nvPicPr>
          <p:cNvPr id="3075" name="Picture 2" descr="V:\常用资料\校徽及各种组合\横组合1.tif"/>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272896" y="117704"/>
            <a:ext cx="1801344" cy="606267"/>
          </a:xfrm>
          <a:prstGeom prst="rect">
            <a:avLst/>
          </a:prstGeom>
          <a:noFill/>
          <a:ln w="9525">
            <a:noFill/>
            <a:miter lim="800000"/>
            <a:headEnd/>
            <a:tailEnd/>
          </a:ln>
        </p:spPr>
      </p:pic>
      <p:sp>
        <p:nvSpPr>
          <p:cNvPr id="11" name="矩形 10"/>
          <p:cNvSpPr/>
          <p:nvPr/>
        </p:nvSpPr>
        <p:spPr>
          <a:xfrm>
            <a:off x="5169345" y="4834960"/>
            <a:ext cx="6546847" cy="369236"/>
          </a:xfrm>
          <a:prstGeom prst="rect">
            <a:avLst/>
          </a:prstGeom>
        </p:spPr>
        <p:txBody>
          <a:bodyPr wrap="square">
            <a:spAutoFit/>
          </a:bodyPr>
          <a:lstStyle/>
          <a:p>
            <a:pPr algn="r" defTabSz="914400"/>
            <a:r>
              <a:rPr lang="en-US" altLang="zh-CN" sz="1800" b="1" dirty="0">
                <a:solidFill>
                  <a:srgbClr val="487631"/>
                </a:solidFill>
                <a:latin typeface="Calibri" panose="020F0502020204030204"/>
                <a:ea typeface="宋体" panose="02010600030101010101" pitchFamily="2" charset="-122"/>
              </a:rPr>
              <a:t>http://iso.sysu.edu.cn/cn/zs</a:t>
            </a:r>
            <a:endParaRPr lang="zh-CN" altLang="en-US" sz="1800" b="1" dirty="0">
              <a:solidFill>
                <a:srgbClr val="487631"/>
              </a:solidFill>
              <a:latin typeface="Calibri" panose="020F0502020204030204"/>
              <a:ea typeface="宋体" panose="02010600030101010101" pitchFamily="2" charset="-122"/>
            </a:endParaRPr>
          </a:p>
        </p:txBody>
      </p:sp>
      <p:sp>
        <p:nvSpPr>
          <p:cNvPr id="9" name="矩形 8"/>
          <p:cNvSpPr/>
          <p:nvPr/>
        </p:nvSpPr>
        <p:spPr>
          <a:xfrm>
            <a:off x="192931" y="1032388"/>
            <a:ext cx="12195175" cy="507831"/>
          </a:xfrm>
          <a:prstGeom prst="rect">
            <a:avLst/>
          </a:prstGeom>
        </p:spPr>
        <p:txBody>
          <a:bodyPr wrap="square">
            <a:spAutoFit/>
          </a:bodyPr>
          <a:lstStyle/>
          <a:p>
            <a:pPr>
              <a:lnSpc>
                <a:spcPct val="150000"/>
              </a:lnSpc>
              <a:spcBef>
                <a:spcPct val="0"/>
              </a:spcBef>
            </a:pPr>
            <a:r>
              <a:rPr lang="zh-CN" altLang="en-US" b="1" dirty="0">
                <a:solidFill>
                  <a:schemeClr val="tx2"/>
                </a:solidFill>
                <a:latin typeface="Arial" panose="020B0604020202020204" pitchFamily="34" charset="0"/>
                <a:ea typeface="微软雅黑" panose="020B0503020204020204" pitchFamily="34" charset="-122"/>
                <a:cs typeface="Arial" panose="020B0604020202020204" pitchFamily="34" charset="0"/>
              </a:rPr>
              <a:t>中山大学招生咨询邮箱：</a:t>
            </a:r>
            <a:r>
              <a:rPr lang="en-US" altLang="zh-CN" b="1" dirty="0">
                <a:solidFill>
                  <a:schemeClr val="tx2"/>
                </a:solidFill>
                <a:latin typeface="Arial" panose="020B0604020202020204" pitchFamily="34" charset="0"/>
                <a:ea typeface="微软雅黑" panose="020B0503020204020204" pitchFamily="34" charset="-122"/>
                <a:cs typeface="Arial" panose="020B0604020202020204" pitchFamily="34" charset="0"/>
              </a:rPr>
              <a:t>admissions@mail.sysu.edu.cn/               </a:t>
            </a:r>
            <a:r>
              <a:rPr lang="zh-CN" altLang="en-US" b="1" dirty="0">
                <a:solidFill>
                  <a:schemeClr val="tx2"/>
                </a:solidFill>
                <a:latin typeface="Arial" panose="020B0604020202020204" pitchFamily="34" charset="0"/>
                <a:ea typeface="微软雅黑" panose="020B0503020204020204" pitchFamily="34" charset="-122"/>
                <a:cs typeface="Arial" panose="020B0604020202020204" pitchFamily="34" charset="0"/>
              </a:rPr>
              <a:t>中山大学招生咨询电话：</a:t>
            </a:r>
            <a:r>
              <a:rPr lang="en-US" altLang="zh-CN" b="1" dirty="0">
                <a:solidFill>
                  <a:schemeClr val="tx2"/>
                </a:solidFill>
                <a:latin typeface="Arial" panose="020B0604020202020204" pitchFamily="34" charset="0"/>
                <a:ea typeface="微软雅黑" panose="020B0503020204020204" pitchFamily="34" charset="-122"/>
                <a:cs typeface="Arial" panose="020B0604020202020204" pitchFamily="34" charset="0"/>
              </a:rPr>
              <a:t>0086</a:t>
            </a:r>
            <a:r>
              <a:rPr lang="zh-CN" altLang="en-US" b="1" dirty="0">
                <a:solidFill>
                  <a:schemeClr val="tx2"/>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solidFill>
                  <a:schemeClr val="tx2"/>
                </a:solidFill>
                <a:latin typeface="Arial" panose="020B0604020202020204" pitchFamily="34" charset="0"/>
                <a:ea typeface="微软雅黑" panose="020B0503020204020204" pitchFamily="34" charset="-122"/>
                <a:cs typeface="Arial" panose="020B0604020202020204" pitchFamily="34" charset="0"/>
              </a:rPr>
              <a:t>20</a:t>
            </a:r>
            <a:r>
              <a:rPr lang="zh-CN" altLang="en-US" b="1" dirty="0">
                <a:solidFill>
                  <a:schemeClr val="tx2"/>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solidFill>
                  <a:schemeClr val="tx2"/>
                </a:solidFill>
                <a:latin typeface="Arial" panose="020B0604020202020204" pitchFamily="34" charset="0"/>
                <a:ea typeface="微软雅黑" panose="020B0503020204020204" pitchFamily="34" charset="-122"/>
                <a:cs typeface="Arial" panose="020B0604020202020204" pitchFamily="34" charset="0"/>
              </a:rPr>
              <a:t>84110819</a:t>
            </a:r>
            <a:endParaRPr lang="en-US" altLang="zh-CN" b="1" dirty="0">
              <a:solidFill>
                <a:schemeClr val="tx2"/>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矩形 15"/>
          <p:cNvSpPr/>
          <p:nvPr/>
        </p:nvSpPr>
        <p:spPr>
          <a:xfrm>
            <a:off x="8913885" y="4156194"/>
            <a:ext cx="2759089" cy="369332"/>
          </a:xfrm>
          <a:prstGeom prst="rect">
            <a:avLst/>
          </a:prstGeom>
        </p:spPr>
        <p:txBody>
          <a:bodyPr wrap="none" anchor="ctr" anchorCtr="0">
            <a:spAutoFit/>
          </a:bodyPr>
          <a:lstStyle/>
          <a:p>
            <a:pPr algn="r" defTabSz="914400"/>
            <a:r>
              <a:rPr lang="en-US" altLang="zh-CN" sz="1800" b="1" dirty="0">
                <a:solidFill>
                  <a:srgbClr val="609D42">
                    <a:lumMod val="75000"/>
                  </a:srgbClr>
                </a:solidFill>
                <a:latin typeface="Calibri" panose="020F0502020204030204"/>
                <a:ea typeface="宋体" panose="02010600030101010101" pitchFamily="2" charset="-122"/>
              </a:rPr>
              <a:t>https://cis.chinese.cn</a:t>
            </a:r>
            <a:endParaRPr lang="zh-CN" altLang="en-US" sz="1800" b="1" dirty="0">
              <a:solidFill>
                <a:srgbClr val="609D42">
                  <a:lumMod val="75000"/>
                </a:srgbClr>
              </a:solidFill>
              <a:latin typeface="Calibri" panose="020F0502020204030204"/>
              <a:ea typeface="宋体" panose="02010600030101010101" pitchFamily="2" charset="-122"/>
            </a:endParaRPr>
          </a:p>
        </p:txBody>
      </p:sp>
      <p:sp>
        <p:nvSpPr>
          <p:cNvPr id="17" name="矩形 16"/>
          <p:cNvSpPr/>
          <p:nvPr/>
        </p:nvSpPr>
        <p:spPr>
          <a:xfrm>
            <a:off x="5126127" y="2598302"/>
            <a:ext cx="6546847" cy="369236"/>
          </a:xfrm>
          <a:prstGeom prst="rect">
            <a:avLst/>
          </a:prstGeom>
        </p:spPr>
        <p:txBody>
          <a:bodyPr wrap="square">
            <a:spAutoFit/>
          </a:bodyPr>
          <a:lstStyle/>
          <a:p>
            <a:pPr algn="r" defTabSz="914400"/>
            <a:r>
              <a:rPr lang="en-US" altLang="zh-CN" sz="1800" b="1" dirty="0">
                <a:solidFill>
                  <a:srgbClr val="487631"/>
                </a:solidFill>
                <a:latin typeface="Calibri" panose="020F0502020204030204"/>
                <a:ea typeface="宋体" panose="02010600030101010101" pitchFamily="2" charset="-122"/>
              </a:rPr>
              <a:t>http://iso.sysu.edu.cn/cn/zs</a:t>
            </a:r>
            <a:endParaRPr lang="zh-CN" altLang="en-US" sz="1800" b="1" dirty="0">
              <a:solidFill>
                <a:srgbClr val="487631"/>
              </a:solidFill>
              <a:latin typeface="Calibri" panose="020F0502020204030204"/>
              <a:ea typeface="宋体" panose="02010600030101010101" pitchFamily="2" charset="-122"/>
            </a:endParaRPr>
          </a:p>
        </p:txBody>
      </p:sp>
      <p:sp>
        <p:nvSpPr>
          <p:cNvPr id="18" name="矩形 17"/>
          <p:cNvSpPr/>
          <p:nvPr/>
        </p:nvSpPr>
        <p:spPr>
          <a:xfrm>
            <a:off x="5142327" y="3360681"/>
            <a:ext cx="6546847" cy="369236"/>
          </a:xfrm>
          <a:prstGeom prst="rect">
            <a:avLst/>
          </a:prstGeom>
        </p:spPr>
        <p:txBody>
          <a:bodyPr wrap="square">
            <a:spAutoFit/>
          </a:bodyPr>
          <a:lstStyle/>
          <a:p>
            <a:pPr algn="r" defTabSz="914400"/>
            <a:r>
              <a:rPr lang="en-US" altLang="zh-CN" sz="1800" b="1" dirty="0">
                <a:solidFill>
                  <a:srgbClr val="487631"/>
                </a:solidFill>
                <a:latin typeface="Calibri" panose="020F0502020204030204"/>
                <a:ea typeface="宋体" panose="02010600030101010101" pitchFamily="2" charset="-122"/>
              </a:rPr>
              <a:t>http://iso.sysu.edu.cn/cn/zs</a:t>
            </a:r>
            <a:endParaRPr lang="zh-CN" altLang="en-US" sz="1800" b="1" dirty="0">
              <a:solidFill>
                <a:srgbClr val="487631"/>
              </a:solidFill>
              <a:latin typeface="Calibri" panose="020F0502020204030204"/>
              <a:ea typeface="宋体" panose="02010600030101010101" pitchFamily="2" charset="-122"/>
            </a:endParaRPr>
          </a:p>
        </p:txBody>
      </p:sp>
      <p:sp>
        <p:nvSpPr>
          <p:cNvPr id="19" name="矩形 18"/>
          <p:cNvSpPr/>
          <p:nvPr/>
        </p:nvSpPr>
        <p:spPr>
          <a:xfrm>
            <a:off x="6572741" y="4549048"/>
            <a:ext cx="5143452" cy="368204"/>
          </a:xfrm>
          <a:prstGeom prst="rect">
            <a:avLst/>
          </a:prstGeom>
        </p:spPr>
        <p:txBody>
          <a:bodyPr wrap="square" anchor="ctr" anchorCtr="0">
            <a:spAutoFit/>
          </a:bodyPr>
          <a:lstStyle/>
          <a:p>
            <a:pPr algn="r" defTabSz="914400"/>
            <a:r>
              <a:rPr lang="zh-CN" altLang="en-US" sz="1800" b="1" dirty="0">
                <a:solidFill>
                  <a:srgbClr val="609D42">
                    <a:lumMod val="75000"/>
                  </a:srgbClr>
                </a:solidFill>
                <a:latin typeface="Calibri" panose="020F0502020204030204"/>
                <a:ea typeface="宋体" panose="02010600030101010101" pitchFamily="2" charset="-122"/>
              </a:rPr>
              <a:t>https://studyinchina.csc.edu.cn</a:t>
            </a:r>
            <a:endParaRPr lang="zh-CN" altLang="en-US" sz="1800" b="1" dirty="0">
              <a:solidFill>
                <a:srgbClr val="609D42">
                  <a:lumMod val="75000"/>
                </a:srgbClr>
              </a:solidFill>
              <a:latin typeface="Calibri" panose="020F0502020204030204"/>
              <a:ea typeface="宋体" panose="02010600030101010101" pitchFamily="2" charset="-122"/>
            </a:endParaRPr>
          </a:p>
        </p:txBody>
      </p:sp>
      <p:sp>
        <p:nvSpPr>
          <p:cNvPr id="20" name="矩形 19"/>
          <p:cNvSpPr/>
          <p:nvPr/>
        </p:nvSpPr>
        <p:spPr>
          <a:xfrm>
            <a:off x="5123444" y="6217163"/>
            <a:ext cx="6546847" cy="369236"/>
          </a:xfrm>
          <a:prstGeom prst="rect">
            <a:avLst/>
          </a:prstGeom>
        </p:spPr>
        <p:txBody>
          <a:bodyPr wrap="square">
            <a:spAutoFit/>
          </a:bodyPr>
          <a:lstStyle/>
          <a:p>
            <a:pPr algn="r" defTabSz="914400"/>
            <a:r>
              <a:rPr lang="en-US" altLang="zh-CN" sz="1800" b="1" dirty="0">
                <a:solidFill>
                  <a:srgbClr val="487631"/>
                </a:solidFill>
                <a:latin typeface="Calibri" panose="020F0502020204030204"/>
                <a:ea typeface="宋体" panose="02010600030101010101" pitchFamily="2" charset="-122"/>
              </a:rPr>
              <a:t>http://iso.sysu.edu.cn/cn/zs</a:t>
            </a:r>
            <a:endParaRPr lang="zh-CN" altLang="en-US" sz="1800" b="1" dirty="0">
              <a:solidFill>
                <a:srgbClr val="487631"/>
              </a:solidFill>
              <a:latin typeface="Calibri" panose="020F0502020204030204"/>
              <a:ea typeface="宋体" panose="02010600030101010101" pitchFamily="2" charset="-122"/>
            </a:endParaRPr>
          </a:p>
        </p:txBody>
      </p:sp>
      <p:sp>
        <p:nvSpPr>
          <p:cNvPr id="21" name="矩形 20"/>
          <p:cNvSpPr/>
          <p:nvPr/>
        </p:nvSpPr>
        <p:spPr>
          <a:xfrm>
            <a:off x="5142327" y="5327712"/>
            <a:ext cx="6546847" cy="646331"/>
          </a:xfrm>
          <a:prstGeom prst="rect">
            <a:avLst/>
          </a:prstGeom>
        </p:spPr>
        <p:txBody>
          <a:bodyPr wrap="square">
            <a:spAutoFit/>
          </a:bodyPr>
          <a:lstStyle/>
          <a:p>
            <a:pPr algn="r" defTabSz="914400"/>
            <a:r>
              <a:rPr lang="zh-CN" altLang="en-US" sz="1800" b="1" dirty="0">
                <a:solidFill>
                  <a:srgbClr val="487631"/>
                </a:solidFill>
                <a:latin typeface="Calibri" panose="020F0502020204030204"/>
                <a:ea typeface="宋体" panose="02010600030101010101" pitchFamily="2" charset="-122"/>
              </a:rPr>
              <a:t>上一学历阶段成绩优良的学生</a:t>
            </a:r>
            <a:endParaRPr lang="en-US" altLang="zh-CN" sz="1800" b="1" dirty="0">
              <a:solidFill>
                <a:srgbClr val="487631"/>
              </a:solidFill>
              <a:latin typeface="Calibri" panose="020F0502020204030204"/>
              <a:ea typeface="宋体" panose="02010600030101010101" pitchFamily="2" charset="-122"/>
            </a:endParaRPr>
          </a:p>
          <a:p>
            <a:pPr algn="r" defTabSz="914400"/>
            <a:r>
              <a:rPr lang="zh-CN" altLang="en-US" sz="1800" b="1" dirty="0">
                <a:solidFill>
                  <a:srgbClr val="487631"/>
                </a:solidFill>
                <a:latin typeface="Calibri" panose="020F0502020204030204"/>
                <a:ea typeface="宋体" panose="02010600030101010101" pitchFamily="2" charset="-122"/>
              </a:rPr>
              <a:t>拟录取后将有机会申请，</a:t>
            </a:r>
            <a:endParaRPr lang="zh-CN" altLang="en-US" sz="1800" b="1" dirty="0">
              <a:solidFill>
                <a:srgbClr val="487631"/>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advTm="216911"/>
    </mc:Choice>
    <mc:Fallback>
      <p:transition advTm="21691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68995" y="1575658"/>
            <a:ext cx="10729191" cy="5093702"/>
          </a:xfrm>
          <a:prstGeom prst="rect">
            <a:avLst/>
          </a:prstGeom>
        </p:spPr>
        <p:txBody>
          <a:bodyPr wrap="square">
            <a:spAutoFit/>
          </a:bodyPr>
          <a:lstStyle/>
          <a:p>
            <a:pPr algn="just">
              <a:lnSpc>
                <a:spcPts val="2600"/>
              </a:lnSpc>
            </a:pPr>
            <a:r>
              <a:rPr lang="zh-CN" altLang="en-US" sz="2000" dirty="0">
                <a:solidFill>
                  <a:schemeClr val="accent4"/>
                </a:solidFill>
                <a:latin typeface="Times New Roman" panose="02020603050405020304" pitchFamily="18" charset="0"/>
                <a:cs typeface="Times New Roman" panose="02020603050405020304" pitchFamily="18" charset="0"/>
              </a:rPr>
              <a:t>（一）不具有中国国籍，持有效外国护照</a:t>
            </a:r>
            <a:endParaRPr lang="en-US" altLang="zh-CN" sz="2000" dirty="0">
              <a:solidFill>
                <a:schemeClr val="accent4"/>
              </a:solidFill>
              <a:latin typeface="Times New Roman" panose="02020603050405020304" pitchFamily="18" charset="0"/>
              <a:cs typeface="Times New Roman" panose="02020603050405020304" pitchFamily="18" charset="0"/>
            </a:endParaRPr>
          </a:p>
          <a:p>
            <a:pPr algn="just">
              <a:lnSpc>
                <a:spcPts val="2600"/>
              </a:lnSpc>
            </a:pPr>
            <a:r>
              <a:rPr lang="en-US" altLang="zh-CN" sz="2000" dirty="0">
                <a:solidFill>
                  <a:schemeClr val="accent4"/>
                </a:solidFill>
                <a:latin typeface="Times New Roman" panose="02020603050405020304" pitchFamily="18" charset="0"/>
                <a:cs typeface="Times New Roman" panose="02020603050405020304" pitchFamily="18" charset="0"/>
              </a:rPr>
              <a:t>             Applicants should be non-Chinese with a valid foreign passport.</a:t>
            </a:r>
            <a:endParaRPr lang="en-US" altLang="zh-CN" sz="2000" dirty="0">
              <a:solidFill>
                <a:schemeClr val="accent4"/>
              </a:solidFill>
              <a:latin typeface="Times New Roman" panose="02020603050405020304" pitchFamily="18" charset="0"/>
              <a:cs typeface="Times New Roman" panose="02020603050405020304" pitchFamily="18" charset="0"/>
            </a:endParaRPr>
          </a:p>
          <a:p>
            <a:pPr algn="just">
              <a:lnSpc>
                <a:spcPts val="2600"/>
              </a:lnSpc>
            </a:pPr>
            <a:r>
              <a:rPr lang="zh-CN" altLang="en-US" sz="2000" dirty="0">
                <a:solidFill>
                  <a:schemeClr val="accent4"/>
                </a:solidFill>
                <a:latin typeface="Times New Roman" panose="02020603050405020304" pitchFamily="18" charset="0"/>
                <a:cs typeface="Times New Roman" panose="02020603050405020304" pitchFamily="18" charset="0"/>
              </a:rPr>
              <a:t>（二）身体健康，必须达到办理来华学习签证或居留证件的体检标准。</a:t>
            </a:r>
            <a:endParaRPr lang="en-US" altLang="zh-CN" sz="2000" dirty="0">
              <a:solidFill>
                <a:schemeClr val="accent4"/>
              </a:solidFill>
              <a:latin typeface="Times New Roman" panose="02020603050405020304" pitchFamily="18" charset="0"/>
              <a:cs typeface="Times New Roman" panose="02020603050405020304" pitchFamily="18" charset="0"/>
            </a:endParaRPr>
          </a:p>
          <a:p>
            <a:pPr algn="just">
              <a:lnSpc>
                <a:spcPts val="2600"/>
              </a:lnSpc>
            </a:pPr>
            <a:r>
              <a:rPr lang="en-US" altLang="zh-CN" sz="2000" dirty="0">
                <a:solidFill>
                  <a:schemeClr val="accent4"/>
                </a:solidFill>
                <a:latin typeface="Times New Roman" panose="02020603050405020304" pitchFamily="18" charset="0"/>
                <a:cs typeface="Times New Roman" panose="02020603050405020304" pitchFamily="18" charset="0"/>
              </a:rPr>
              <a:t>             Applicants should be in good health and meet the physical standards that are required </a:t>
            </a:r>
            <a:endParaRPr lang="en-US" altLang="zh-CN" sz="2000" dirty="0">
              <a:solidFill>
                <a:schemeClr val="accent4"/>
              </a:solidFill>
              <a:latin typeface="Times New Roman" panose="02020603050405020304" pitchFamily="18" charset="0"/>
              <a:cs typeface="Times New Roman" panose="02020603050405020304" pitchFamily="18" charset="0"/>
            </a:endParaRPr>
          </a:p>
          <a:p>
            <a:pPr algn="just">
              <a:lnSpc>
                <a:spcPts val="2600"/>
              </a:lnSpc>
            </a:pPr>
            <a:r>
              <a:rPr lang="en-US" altLang="zh-CN" sz="2000" dirty="0">
                <a:solidFill>
                  <a:schemeClr val="accent4"/>
                </a:solidFill>
                <a:latin typeface="Times New Roman" panose="02020603050405020304" pitchFamily="18" charset="0"/>
                <a:cs typeface="Times New Roman" panose="02020603050405020304" pitchFamily="18" charset="0"/>
              </a:rPr>
              <a:t>             for applying for a student visa or residence permit.</a:t>
            </a:r>
            <a:endParaRPr lang="en-US" altLang="zh-CN" sz="2000" dirty="0">
              <a:solidFill>
                <a:schemeClr val="accent4"/>
              </a:solidFill>
              <a:latin typeface="Times New Roman" panose="02020603050405020304" pitchFamily="18" charset="0"/>
              <a:cs typeface="Times New Roman" panose="02020603050405020304" pitchFamily="18" charset="0"/>
            </a:endParaRPr>
          </a:p>
          <a:p>
            <a:pPr algn="just">
              <a:lnSpc>
                <a:spcPts val="2600"/>
              </a:lnSpc>
            </a:pPr>
            <a:r>
              <a:rPr lang="zh-CN" altLang="en-US" sz="2000" dirty="0">
                <a:solidFill>
                  <a:schemeClr val="accent4"/>
                </a:solidFill>
                <a:latin typeface="Times New Roman" panose="02020603050405020304" pitchFamily="18" charset="0"/>
                <a:cs typeface="Times New Roman" panose="02020603050405020304" pitchFamily="18" charset="0"/>
              </a:rPr>
              <a:t>（三）具备报考学历之前的完整学历材料。</a:t>
            </a:r>
            <a:endParaRPr lang="en-US" altLang="zh-CN" sz="2000" dirty="0">
              <a:solidFill>
                <a:schemeClr val="accent4"/>
              </a:solidFill>
              <a:latin typeface="Times New Roman" panose="02020603050405020304" pitchFamily="18" charset="0"/>
              <a:cs typeface="Times New Roman" panose="02020603050405020304" pitchFamily="18" charset="0"/>
            </a:endParaRPr>
          </a:p>
          <a:p>
            <a:pPr algn="just">
              <a:lnSpc>
                <a:spcPts val="2600"/>
              </a:lnSpc>
            </a:pPr>
            <a:r>
              <a:rPr lang="en-US" altLang="zh-CN" sz="2000" dirty="0">
                <a:solidFill>
                  <a:schemeClr val="accent4"/>
                </a:solidFill>
                <a:latin typeface="Times New Roman" panose="02020603050405020304" pitchFamily="18" charset="0"/>
                <a:cs typeface="Times New Roman" panose="02020603050405020304" pitchFamily="18" charset="0"/>
              </a:rPr>
              <a:t>             Applicants have completed their last degree.</a:t>
            </a:r>
            <a:endParaRPr lang="en-US" altLang="zh-CN" sz="2000" dirty="0">
              <a:solidFill>
                <a:schemeClr val="accent4"/>
              </a:solidFill>
              <a:latin typeface="Times New Roman" panose="02020603050405020304" pitchFamily="18" charset="0"/>
              <a:cs typeface="Times New Roman" panose="02020603050405020304" pitchFamily="18" charset="0"/>
            </a:endParaRPr>
          </a:p>
          <a:p>
            <a:pPr algn="just">
              <a:lnSpc>
                <a:spcPts val="2600"/>
              </a:lnSpc>
            </a:pPr>
            <a:r>
              <a:rPr lang="zh-CN" altLang="en-US" sz="2000" dirty="0">
                <a:solidFill>
                  <a:schemeClr val="accent4"/>
                </a:solidFill>
                <a:latin typeface="Times New Roman" panose="02020603050405020304" pitchFamily="18" charset="0"/>
                <a:cs typeface="Times New Roman" panose="02020603050405020304" pitchFamily="18" charset="0"/>
              </a:rPr>
              <a:t>（四）对华友好，勤奋好学，成绩优秀，品行端正，遵纪守法，无违反校规校纪行为</a:t>
            </a:r>
            <a:endParaRPr lang="en-US" altLang="zh-CN" sz="2000" dirty="0">
              <a:solidFill>
                <a:schemeClr val="accent4"/>
              </a:solidFill>
              <a:latin typeface="Times New Roman" panose="02020603050405020304" pitchFamily="18" charset="0"/>
              <a:cs typeface="Times New Roman" panose="02020603050405020304" pitchFamily="18" charset="0"/>
            </a:endParaRPr>
          </a:p>
          <a:p>
            <a:pPr algn="just">
              <a:lnSpc>
                <a:spcPts val="2600"/>
              </a:lnSpc>
            </a:pPr>
            <a:r>
              <a:rPr lang="en-US" altLang="zh-CN" sz="2000" dirty="0">
                <a:solidFill>
                  <a:schemeClr val="accent4"/>
                </a:solidFill>
                <a:latin typeface="Times New Roman" panose="02020603050405020304" pitchFamily="18" charset="0"/>
                <a:cs typeface="Times New Roman" panose="02020603050405020304" pitchFamily="18" charset="0"/>
              </a:rPr>
              <a:t>            </a:t>
            </a:r>
            <a:r>
              <a:rPr lang="zh-CN" altLang="en-US" sz="2000" dirty="0">
                <a:solidFill>
                  <a:schemeClr val="accent4"/>
                </a:solidFill>
                <a:latin typeface="Times New Roman" panose="02020603050405020304" pitchFamily="18" charset="0"/>
                <a:cs typeface="Times New Roman" panose="02020603050405020304" pitchFamily="18" charset="0"/>
              </a:rPr>
              <a:t>的记录，无治安处罚，无犯罪记录。</a:t>
            </a:r>
            <a:endParaRPr lang="en-US" altLang="zh-CN" sz="2000" dirty="0">
              <a:solidFill>
                <a:schemeClr val="accent4"/>
              </a:solidFill>
              <a:latin typeface="Times New Roman" panose="02020603050405020304" pitchFamily="18" charset="0"/>
              <a:cs typeface="Times New Roman" panose="02020603050405020304" pitchFamily="18" charset="0"/>
            </a:endParaRPr>
          </a:p>
          <a:p>
            <a:pPr algn="just">
              <a:lnSpc>
                <a:spcPts val="2600"/>
              </a:lnSpc>
            </a:pPr>
            <a:r>
              <a:rPr lang="en-US" altLang="zh-CN" sz="2000" dirty="0">
                <a:solidFill>
                  <a:schemeClr val="accent4"/>
                </a:solidFill>
                <a:latin typeface="Times New Roman" panose="02020603050405020304" pitchFamily="18" charset="0"/>
                <a:cs typeface="Times New Roman" panose="02020603050405020304" pitchFamily="18" charset="0"/>
              </a:rPr>
              <a:t>             Applicants should be friendly to China, hardworking and diligent in their studies with</a:t>
            </a:r>
            <a:endParaRPr lang="en-US" altLang="zh-CN" sz="2000" dirty="0">
              <a:solidFill>
                <a:schemeClr val="accent4"/>
              </a:solidFill>
              <a:latin typeface="Times New Roman" panose="02020603050405020304" pitchFamily="18" charset="0"/>
              <a:cs typeface="Times New Roman" panose="02020603050405020304" pitchFamily="18" charset="0"/>
            </a:endParaRPr>
          </a:p>
          <a:p>
            <a:pPr algn="just">
              <a:lnSpc>
                <a:spcPts val="2600"/>
              </a:lnSpc>
            </a:pPr>
            <a:r>
              <a:rPr lang="en-US" altLang="zh-CN" sz="2000" dirty="0">
                <a:solidFill>
                  <a:schemeClr val="accent4"/>
                </a:solidFill>
                <a:latin typeface="Times New Roman" panose="02020603050405020304" pitchFamily="18" charset="0"/>
                <a:cs typeface="Times New Roman" panose="02020603050405020304" pitchFamily="18" charset="0"/>
              </a:rPr>
              <a:t>             excellent academic performance, upstanding and law-abiding, without any records of</a:t>
            </a:r>
            <a:endParaRPr lang="en-US" altLang="zh-CN" sz="2000" dirty="0">
              <a:solidFill>
                <a:schemeClr val="accent4"/>
              </a:solidFill>
              <a:latin typeface="Times New Roman" panose="02020603050405020304" pitchFamily="18" charset="0"/>
              <a:cs typeface="Times New Roman" panose="02020603050405020304" pitchFamily="18" charset="0"/>
            </a:endParaRPr>
          </a:p>
          <a:p>
            <a:pPr algn="just">
              <a:lnSpc>
                <a:spcPts val="2600"/>
              </a:lnSpc>
            </a:pPr>
            <a:r>
              <a:rPr lang="en-US" altLang="zh-CN" sz="2000" dirty="0">
                <a:solidFill>
                  <a:schemeClr val="accent4"/>
                </a:solidFill>
                <a:latin typeface="Times New Roman" panose="02020603050405020304" pitchFamily="18" charset="0"/>
                <a:cs typeface="Times New Roman" panose="02020603050405020304" pitchFamily="18" charset="0"/>
              </a:rPr>
              <a:t>             violations of the rules and regulations of their school, or any other security penalties </a:t>
            </a:r>
            <a:endParaRPr lang="en-US" altLang="zh-CN" sz="2000" dirty="0">
              <a:solidFill>
                <a:schemeClr val="accent4"/>
              </a:solidFill>
              <a:latin typeface="Times New Roman" panose="02020603050405020304" pitchFamily="18" charset="0"/>
              <a:cs typeface="Times New Roman" panose="02020603050405020304" pitchFamily="18" charset="0"/>
            </a:endParaRPr>
          </a:p>
          <a:p>
            <a:pPr algn="just">
              <a:lnSpc>
                <a:spcPts val="2600"/>
              </a:lnSpc>
            </a:pPr>
            <a:r>
              <a:rPr lang="en-US" altLang="zh-CN" sz="2000" dirty="0">
                <a:solidFill>
                  <a:schemeClr val="accent4"/>
                </a:solidFill>
                <a:latin typeface="Times New Roman" panose="02020603050405020304" pitchFamily="18" charset="0"/>
                <a:cs typeface="Times New Roman" panose="02020603050405020304" pitchFamily="18" charset="0"/>
              </a:rPr>
              <a:t>             or criminal records.</a:t>
            </a:r>
            <a:endParaRPr lang="zh-CN" altLang="zh-CN" sz="2000" dirty="0">
              <a:solidFill>
                <a:schemeClr val="accent4"/>
              </a:solidFill>
              <a:latin typeface="Times New Roman" panose="02020603050405020304" pitchFamily="18" charset="0"/>
              <a:cs typeface="Times New Roman" panose="02020603050405020304" pitchFamily="18" charset="0"/>
            </a:endParaRPr>
          </a:p>
          <a:p>
            <a:pPr algn="just">
              <a:lnSpc>
                <a:spcPts val="2600"/>
              </a:lnSpc>
            </a:pPr>
            <a:r>
              <a:rPr lang="zh-CN" altLang="en-US" sz="2000" dirty="0">
                <a:solidFill>
                  <a:schemeClr val="accent4"/>
                </a:solidFill>
                <a:latin typeface="Times New Roman" panose="02020603050405020304" pitchFamily="18" charset="0"/>
                <a:cs typeface="Times New Roman" panose="02020603050405020304" pitchFamily="18" charset="0"/>
              </a:rPr>
              <a:t>（五）语言水平达标</a:t>
            </a:r>
            <a:endParaRPr lang="en-US" altLang="zh-CN" sz="2000" dirty="0">
              <a:solidFill>
                <a:schemeClr val="accent4"/>
              </a:solidFill>
              <a:latin typeface="Times New Roman" panose="02020603050405020304" pitchFamily="18" charset="0"/>
              <a:cs typeface="Times New Roman" panose="02020603050405020304" pitchFamily="18" charset="0"/>
            </a:endParaRPr>
          </a:p>
          <a:p>
            <a:pPr algn="just">
              <a:lnSpc>
                <a:spcPts val="2600"/>
              </a:lnSpc>
            </a:pPr>
            <a:r>
              <a:rPr lang="en-US" altLang="zh-CN" sz="2000" dirty="0">
                <a:solidFill>
                  <a:schemeClr val="accent4"/>
                </a:solidFill>
                <a:latin typeface="Times New Roman" panose="02020603050405020304" pitchFamily="18" charset="0"/>
                <a:cs typeface="Times New Roman" panose="02020603050405020304" pitchFamily="18" charset="0"/>
              </a:rPr>
              <a:t>             Required Language proficiency</a:t>
            </a:r>
            <a:endParaRPr lang="en-US" altLang="zh-CN" sz="2000" dirty="0">
              <a:solidFill>
                <a:schemeClr val="accent4"/>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871302" y="715480"/>
            <a:ext cx="11130941" cy="706755"/>
          </a:xfrm>
          <a:prstGeom prst="rect">
            <a:avLst/>
          </a:prstGeom>
          <a:noFill/>
        </p:spPr>
        <p:txBody>
          <a:bodyPr wrap="square" rtlCol="0">
            <a:spAutoFit/>
          </a:bodyPr>
          <a:lstStyle/>
          <a:p>
            <a:r>
              <a:rPr kumimoji="1" lang="zh-CN" altLang="en-US" sz="4000" b="1" dirty="0">
                <a:solidFill>
                  <a:srgbClr val="014723"/>
                </a:solidFill>
                <a:latin typeface="Microsoft YaHei Heavy" panose="020B0402040204020203" pitchFamily="34" charset="-122"/>
                <a:ea typeface="Microsoft YaHei Heavy" panose="020B0402040204020203" pitchFamily="34" charset="-122"/>
              </a:rPr>
              <a:t>国际学生申请条件 </a:t>
            </a:r>
            <a:r>
              <a:rPr kumimoji="1" lang="en-US" altLang="zh-CN" sz="2400" b="1" dirty="0">
                <a:solidFill>
                  <a:srgbClr val="014723"/>
                </a:solidFill>
                <a:latin typeface="Microsoft YaHei Heavy" panose="020B0402040204020203" pitchFamily="34" charset="-122"/>
                <a:ea typeface="Microsoft YaHei Heavy" panose="020B0402040204020203" pitchFamily="34" charset="-122"/>
              </a:rPr>
              <a:t>Application Eligibility </a:t>
            </a:r>
            <a:endParaRPr kumimoji="1" lang="zh-CN" altLang="en-US" sz="2400" b="1" dirty="0">
              <a:solidFill>
                <a:srgbClr val="014723"/>
              </a:solidFill>
              <a:latin typeface="Microsoft YaHei Heavy" panose="020B0402040204020203" pitchFamily="34" charset="-122"/>
              <a:ea typeface="Microsoft YaHei Heavy" panose="020B0402040204020203" pitchFamily="34" charset="-122"/>
            </a:endParaRPr>
          </a:p>
        </p:txBody>
      </p:sp>
      <p:pic>
        <p:nvPicPr>
          <p:cNvPr id="8" name="Picture 2" descr="V:\常用资料\校徽及各种组合\横组合1.tif"/>
          <p:cNvPicPr>
            <a:picLocks noChangeAspect="1" noChangeArrowheads="1"/>
          </p:cNvPicPr>
          <p:nvPr/>
        </p:nvPicPr>
        <p:blipFill>
          <a:blip r:embed="rId1" cstate="print">
            <a:clrChange>
              <a:clrFrom>
                <a:srgbClr val="FFFFFF"/>
              </a:clrFrom>
              <a:clrTo>
                <a:srgbClr val="FFFFFF">
                  <a:alpha val="0"/>
                </a:srgbClr>
              </a:clrTo>
            </a:clrChange>
          </a:blip>
          <a:srcRect/>
          <a:stretch>
            <a:fillRect/>
          </a:stretch>
        </p:blipFill>
        <p:spPr bwMode="auto">
          <a:xfrm>
            <a:off x="10272896" y="117704"/>
            <a:ext cx="1801344" cy="606267"/>
          </a:xfrm>
          <a:prstGeom prst="rect">
            <a:avLst/>
          </a:prstGeom>
          <a:noFill/>
          <a:ln w="9525">
            <a:noFill/>
            <a:miter lim="800000"/>
            <a:headEnd/>
            <a:tailEnd/>
          </a:ln>
        </p:spPr>
      </p:pic>
      <p:sp>
        <p:nvSpPr>
          <p:cNvPr id="5" name="矩形 4"/>
          <p:cNvSpPr/>
          <p:nvPr/>
        </p:nvSpPr>
        <p:spPr>
          <a:xfrm>
            <a:off x="5455396" y="5849052"/>
            <a:ext cx="6546847" cy="830997"/>
          </a:xfrm>
          <a:prstGeom prst="rect">
            <a:avLst/>
          </a:prstGeom>
        </p:spPr>
        <p:txBody>
          <a:bodyPr wrap="square">
            <a:spAutoFit/>
          </a:bodyPr>
          <a:lstStyle/>
          <a:p>
            <a:pPr algn="r" defTabSz="914400"/>
            <a:r>
              <a:rPr lang="zh-CN" altLang="en-US" sz="2400" b="1" dirty="0">
                <a:solidFill>
                  <a:srgbClr val="014723"/>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rPr>
              <a:t>中山大学外国留学生办公室</a:t>
            </a:r>
            <a:endParaRPr lang="en-US" altLang="zh-CN" sz="2400" b="1" dirty="0">
              <a:solidFill>
                <a:srgbClr val="014723"/>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endParaRPr>
          </a:p>
          <a:p>
            <a:pPr algn="r" defTabSz="914400"/>
            <a:r>
              <a:rPr lang="en-US" altLang="zh-CN" sz="2400" b="1" dirty="0">
                <a:solidFill>
                  <a:srgbClr val="014723"/>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rPr>
              <a:t>http://iso.sysu.edu.cn/cn/zs</a:t>
            </a:r>
            <a:endParaRPr lang="zh-CN" altLang="en-US" sz="2400" b="1" dirty="0">
              <a:solidFill>
                <a:srgbClr val="014723"/>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advTm="36592"/>
    </mc:Choice>
    <mc:Fallback>
      <p:transition advTm="3659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b="6773"/>
          <a:stretch>
            <a:fillRect/>
          </a:stretch>
        </p:blipFill>
        <p:spPr>
          <a:xfrm>
            <a:off x="2230755" y="1772920"/>
            <a:ext cx="7705090" cy="4680585"/>
          </a:xfrm>
          <a:prstGeom prst="rect">
            <a:avLst/>
          </a:prstGeom>
        </p:spPr>
      </p:pic>
      <p:pic>
        <p:nvPicPr>
          <p:cNvPr id="3" name="图片 2"/>
          <p:cNvPicPr>
            <a:picLocks noChangeAspect="1"/>
          </p:cNvPicPr>
          <p:nvPr/>
        </p:nvPicPr>
        <p:blipFill rotWithShape="1">
          <a:blip r:embed="rId2"/>
          <a:srcRect l="4705" r="3713" b="10784"/>
          <a:stretch>
            <a:fillRect/>
          </a:stretch>
        </p:blipFill>
        <p:spPr>
          <a:xfrm>
            <a:off x="3105785" y="2018665"/>
            <a:ext cx="5871210" cy="3134995"/>
          </a:xfrm>
          <a:prstGeom prst="roundRect">
            <a:avLst>
              <a:gd name="adj" fmla="val 4448"/>
            </a:avLst>
          </a:prstGeom>
        </p:spPr>
      </p:pic>
      <p:sp>
        <p:nvSpPr>
          <p:cNvPr id="5" name="椭圆 4"/>
          <p:cNvSpPr/>
          <p:nvPr/>
        </p:nvSpPr>
        <p:spPr>
          <a:xfrm>
            <a:off x="7518400" y="3814445"/>
            <a:ext cx="817880" cy="193040"/>
          </a:xfrm>
          <a:prstGeom prst="ellipse">
            <a:avLst/>
          </a:prstGeom>
          <a:noFill/>
          <a:ln>
            <a:solidFill>
              <a:srgbClr val="039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052576" y="546316"/>
            <a:ext cx="4277259" cy="885210"/>
            <a:chOff x="4124584" y="510378"/>
            <a:chExt cx="4277259" cy="885210"/>
          </a:xfrm>
        </p:grpSpPr>
        <p:cxnSp>
          <p:nvCxnSpPr>
            <p:cNvPr id="13" name="直接连接符 12"/>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4" name="文本框 14"/>
            <p:cNvSpPr txBox="1"/>
            <p:nvPr/>
          </p:nvSpPr>
          <p:spPr>
            <a:xfrm>
              <a:off x="4124584" y="510378"/>
              <a:ext cx="4090035" cy="82994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b="1" dirty="0">
                  <a:solidFill>
                    <a:srgbClr val="014723"/>
                  </a:solidFill>
                  <a:latin typeface="微软雅黑" panose="020B0503020204020204" pitchFamily="34" charset="-122"/>
                  <a:ea typeface="微软雅黑" panose="020B0503020204020204" pitchFamily="34" charset="-122"/>
                  <a:cs typeface="+mn-ea"/>
                  <a:sym typeface="Source Han Sans SC"/>
                </a:rPr>
                <a:t>Development advantages</a:t>
              </a:r>
              <a:endParaRPr lang="en-US" altLang="zh-CN" sz="2400" b="1" dirty="0">
                <a:solidFill>
                  <a:srgbClr val="014723"/>
                </a:solidFill>
                <a:latin typeface="微软雅黑" panose="020B0503020204020204" pitchFamily="34" charset="-122"/>
                <a:ea typeface="微软雅黑" panose="020B0503020204020204" pitchFamily="34" charset="-122"/>
                <a:cs typeface="+mn-ea"/>
                <a:sym typeface="Source Han Sans SC"/>
              </a:endParaRPr>
            </a:p>
            <a:p>
              <a:pPr algn="ctr"/>
              <a:endParaRPr lang="en-US" altLang="zh-CN" sz="2400" b="1" dirty="0">
                <a:solidFill>
                  <a:srgbClr val="014723"/>
                </a:solidFill>
                <a:latin typeface="微软雅黑" panose="020B0503020204020204" pitchFamily="34" charset="-122"/>
                <a:ea typeface="微软雅黑" panose="020B0503020204020204" pitchFamily="34" charset="-122"/>
                <a:cs typeface="+mn-ea"/>
                <a:sym typeface="Source Han Sans SC"/>
              </a:endParaRPr>
            </a:p>
          </p:txBody>
        </p:sp>
        <p:sp>
          <p:nvSpPr>
            <p:cNvPr id="15" name="文本框 15"/>
            <p:cNvSpPr txBox="1"/>
            <p:nvPr/>
          </p:nvSpPr>
          <p:spPr>
            <a:xfrm>
              <a:off x="5366731" y="873618"/>
              <a:ext cx="1605280" cy="5219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rPr>
                <a:t>发展优势</a:t>
              </a:r>
              <a:endPar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6" name="矩形 15"/>
          <p:cNvSpPr/>
          <p:nvPr/>
        </p:nvSpPr>
        <p:spPr>
          <a:xfrm>
            <a:off x="3645535" y="5373370"/>
            <a:ext cx="4875530" cy="521970"/>
          </a:xfrm>
          <a:prstGeom prst="rect">
            <a:avLst/>
          </a:prstGeom>
        </p:spPr>
        <p:txBody>
          <a:bodyPr wrap="square">
            <a:spAutoFit/>
          </a:bodyPr>
          <a:lstStyle/>
          <a:p>
            <a:pPr algn="ctr"/>
            <a:r>
              <a:rPr lang="zh-CN" altLang="en-US" sz="2800" b="1" u="sng" dirty="0">
                <a:solidFill>
                  <a:srgbClr val="014723"/>
                </a:solidFill>
                <a:effectLst>
                  <a:outerShdw blurRad="38100" dist="38100" dir="2700000" algn="tl">
                    <a:srgbClr val="000000">
                      <a:alpha val="43137"/>
                    </a:srgbClr>
                  </a:outerShdw>
                </a:effectLst>
              </a:rPr>
              <a:t>https://apply.sysu.edu.cn/login</a:t>
            </a:r>
            <a:endParaRPr lang="zh-CN" altLang="en-US" sz="2800" b="1" u="sng" dirty="0">
              <a:solidFill>
                <a:srgbClr val="014723"/>
              </a:solidFill>
              <a:effectLst>
                <a:outerShdw blurRad="38100" dist="38100" dir="2700000" algn="tl">
                  <a:srgbClr val="000000">
                    <a:alpha val="43137"/>
                  </a:srgbClr>
                </a:outerShdw>
              </a:effectLst>
            </a:endParaRPr>
          </a:p>
        </p:txBody>
      </p:sp>
      <p:pic>
        <p:nvPicPr>
          <p:cNvPr id="17" name="Picture 19" descr="2011616103922141"/>
          <p:cNvPicPr>
            <a:picLocks noChangeAspect="1" noChangeArrowheads="1"/>
          </p:cNvPicPr>
          <p:nvPr>
            <p:custDataLst>
              <p:tags r:id="rId3"/>
            </p:custDataLst>
          </p:nvPr>
        </p:nvPicPr>
        <p:blipFill rotWithShape="1">
          <a:blip r:embed="rId4" cstate="print"/>
          <a:srcRect l="14961" t="11601" b="143"/>
          <a:stretch>
            <a:fillRect/>
          </a:stretch>
        </p:blipFill>
        <p:spPr bwMode="auto">
          <a:xfrm>
            <a:off x="9270365" y="476885"/>
            <a:ext cx="2650490" cy="2043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10" descr="6月29日上午，全体学生在国家汉办大厅合影，一排左四为领队开普敦大学孔子学院中方院长吴潜龙。"/>
          <p:cNvPicPr>
            <a:picLocks noChangeAspect="1" noChangeArrowheads="1"/>
          </p:cNvPicPr>
          <p:nvPr>
            <p:custDataLst>
              <p:tags r:id="rId5"/>
            </p:custDataLst>
          </p:nvPr>
        </p:nvPicPr>
        <p:blipFill rotWithShape="1">
          <a:blip r:embed="rId6" cstate="print">
            <a:lum contrast="10000"/>
          </a:blip>
          <a:srcRect t="3171" r="24019" b="20550"/>
          <a:stretch>
            <a:fillRect/>
          </a:stretch>
        </p:blipFill>
        <p:spPr bwMode="auto">
          <a:xfrm>
            <a:off x="49530" y="3213735"/>
            <a:ext cx="2654300" cy="1944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 descr="C:\Documents and Settings\liujy\Application Data\Tencent\Users\409470023\QQ\WinTemp\RichOle\XX9WES~G(24[1AGXBHBNW)0.jpg"/>
          <p:cNvPicPr>
            <a:picLocks noChangeAspect="1" noChangeArrowheads="1"/>
          </p:cNvPicPr>
          <p:nvPr>
            <p:custDataLst>
              <p:tags r:id="rId7"/>
            </p:custDataLst>
          </p:nvPr>
        </p:nvPicPr>
        <p:blipFill>
          <a:blip r:embed="rId8" cstate="print"/>
          <a:srcRect/>
          <a:stretch>
            <a:fillRect/>
          </a:stretch>
        </p:blipFill>
        <p:spPr bwMode="auto">
          <a:xfrm>
            <a:off x="553085" y="260985"/>
            <a:ext cx="2687955" cy="17106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 descr="C:\Documents and Settings\liujy\Application Data\Tencent\Users\409470023\QQ\WinTemp\RichOle\F8678Z(96PD(W`TUI97EA00.jpg"/>
          <p:cNvPicPr>
            <a:picLocks noChangeAspect="1" noChangeArrowheads="1"/>
          </p:cNvPicPr>
          <p:nvPr/>
        </p:nvPicPr>
        <p:blipFill>
          <a:blip r:embed="rId9">
            <a:lum contrast="10000"/>
          </a:blip>
          <a:srcRect/>
          <a:stretch>
            <a:fillRect/>
          </a:stretch>
        </p:blipFill>
        <p:spPr bwMode="auto">
          <a:xfrm>
            <a:off x="9263380" y="4007485"/>
            <a:ext cx="2724785" cy="2030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文本框 23"/>
          <p:cNvSpPr txBox="1"/>
          <p:nvPr/>
        </p:nvSpPr>
        <p:spPr>
          <a:xfrm>
            <a:off x="185420" y="5588635"/>
            <a:ext cx="2383155" cy="521970"/>
          </a:xfrm>
          <a:prstGeom prst="rect">
            <a:avLst/>
          </a:prstGeom>
          <a:noFill/>
        </p:spPr>
        <p:txBody>
          <a:bodyPr wrap="none" rtlCol="0" anchor="t">
            <a:spAutoFit/>
          </a:bodyPr>
          <a:lstStyle/>
          <a:p>
            <a:r>
              <a:rPr lang="zh-CN" altLang="en-US" sz="2800" b="1" dirty="0">
                <a:solidFill>
                  <a:srgbClr val="014723"/>
                </a:solidFill>
                <a:effectLst>
                  <a:outerShdw blurRad="38100" dist="38100" dir="2700000" algn="tl">
                    <a:srgbClr val="000000">
                      <a:alpha val="43137"/>
                    </a:srgbClr>
                  </a:outerShdw>
                </a:effectLst>
                <a:sym typeface="+mn-ea"/>
              </a:rPr>
              <a:t>HSK5级≥180分</a:t>
            </a:r>
            <a:endParaRPr lang="zh-CN" altLang="en-US" sz="2800" b="1" dirty="0">
              <a:solidFill>
                <a:srgbClr val="014723"/>
              </a:solidFill>
              <a:effectLst>
                <a:outerShdw blurRad="38100" dist="38100" dir="2700000" algn="tl">
                  <a:srgbClr val="000000">
                    <a:alpha val="43137"/>
                  </a:srgbClr>
                </a:outerShdw>
              </a:effectLst>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28A0092B-C50C-407E-A947-70E740481C1C}">
                <a14:useLocalDpi xmlns:a14="http://schemas.microsoft.com/office/drawing/2010/main" val="0"/>
              </a:ext>
            </a:extLst>
          </a:blip>
          <a:srcRect b="6773"/>
          <a:stretch>
            <a:fillRect/>
          </a:stretch>
        </p:blipFill>
        <p:spPr>
          <a:xfrm>
            <a:off x="2230795" y="1772816"/>
            <a:ext cx="7704856" cy="4680520"/>
          </a:xfrm>
          <a:prstGeom prst="rect">
            <a:avLst/>
          </a:prstGeom>
        </p:spPr>
      </p:pic>
      <p:grpSp>
        <p:nvGrpSpPr>
          <p:cNvPr id="18" name="组合 17"/>
          <p:cNvGrpSpPr/>
          <p:nvPr/>
        </p:nvGrpSpPr>
        <p:grpSpPr>
          <a:xfrm>
            <a:off x="3304586" y="2132857"/>
            <a:ext cx="5557273" cy="2880319"/>
            <a:chOff x="1583477" y="2180334"/>
            <a:chExt cx="7116311" cy="3770725"/>
          </a:xfrm>
        </p:grpSpPr>
        <p:pic>
          <p:nvPicPr>
            <p:cNvPr id="4" name="图片 3"/>
            <p:cNvPicPr>
              <a:picLocks noChangeAspect="1"/>
            </p:cNvPicPr>
            <p:nvPr/>
          </p:nvPicPr>
          <p:blipFill rotWithShape="1">
            <a:blip r:embed="rId2"/>
            <a:srcRect r="15476" b="29276"/>
            <a:stretch>
              <a:fillRect/>
            </a:stretch>
          </p:blipFill>
          <p:spPr>
            <a:xfrm>
              <a:off x="1583477" y="2180334"/>
              <a:ext cx="7116311" cy="3770725"/>
            </a:xfrm>
            <a:prstGeom prst="roundRect">
              <a:avLst>
                <a:gd name="adj" fmla="val 3770"/>
              </a:avLst>
            </a:prstGeom>
          </p:spPr>
        </p:pic>
        <p:sp>
          <p:nvSpPr>
            <p:cNvPr id="3" name="圆角矩形 2"/>
            <p:cNvSpPr/>
            <p:nvPr/>
          </p:nvSpPr>
          <p:spPr>
            <a:xfrm>
              <a:off x="1886066" y="2990485"/>
              <a:ext cx="1152128" cy="748656"/>
            </a:xfrm>
            <a:prstGeom prst="roundRect">
              <a:avLst/>
            </a:prstGeom>
            <a:pattFill prst="pct10">
              <a:fgClr>
                <a:schemeClr val="accent1"/>
              </a:fgClr>
              <a:bgClr>
                <a:schemeClr val="bg1"/>
              </a:bgClr>
            </a:patt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右箭头 18"/>
          <p:cNvSpPr/>
          <p:nvPr/>
        </p:nvSpPr>
        <p:spPr>
          <a:xfrm rot="18724262">
            <a:off x="3601079" y="3912067"/>
            <a:ext cx="412920" cy="337395"/>
          </a:xfrm>
          <a:prstGeom prst="rightArrow">
            <a:avLst/>
          </a:prstGeom>
          <a:solidFill>
            <a:srgbClr val="0EB253"/>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5" name="Picture 2" descr="V:\常用资料\校徽及各种组合\横组合1.t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202228" y="6232525"/>
            <a:ext cx="1801813" cy="606425"/>
          </a:xfrm>
          <a:prstGeom prst="rect">
            <a:avLst/>
          </a:prstGeom>
          <a:noFill/>
          <a:ln w="9525">
            <a:noFill/>
            <a:miter lim="800000"/>
            <a:headEnd/>
            <a:tailEnd/>
          </a:ln>
        </p:spPr>
      </p:pic>
      <p:grpSp>
        <p:nvGrpSpPr>
          <p:cNvPr id="7" name="组合 6"/>
          <p:cNvGrpSpPr/>
          <p:nvPr/>
        </p:nvGrpSpPr>
        <p:grpSpPr>
          <a:xfrm>
            <a:off x="5715" y="-27305"/>
            <a:ext cx="12189460" cy="1385570"/>
            <a:chOff x="9" y="-43"/>
            <a:chExt cx="19196" cy="2182"/>
          </a:xfrm>
        </p:grpSpPr>
        <p:sp>
          <p:nvSpPr>
            <p:cNvPr id="8" name="Rectangle 8"/>
            <p:cNvSpPr>
              <a:spLocks noChangeArrowheads="1"/>
            </p:cNvSpPr>
            <p:nvPr/>
          </p:nvSpPr>
          <p:spPr bwMode="auto">
            <a:xfrm>
              <a:off x="9" y="0"/>
              <a:ext cx="19197" cy="1395"/>
            </a:xfrm>
            <a:prstGeom prst="rect">
              <a:avLst/>
            </a:prstGeom>
          </p:spPr>
          <p:style>
            <a:lnRef idx="1">
              <a:schemeClr val="accent6"/>
            </a:lnRef>
            <a:fillRef idx="2">
              <a:schemeClr val="accent6"/>
            </a:fillRef>
            <a:effectRef idx="1">
              <a:schemeClr val="accent6"/>
            </a:effectRef>
            <a:fontRef idx="minor">
              <a:schemeClr val="dk1"/>
            </a:fontRef>
          </p:style>
          <p:txBody>
            <a:bodyPr wrap="none" anchor="ctr"/>
            <a:lstStyle/>
            <a:p>
              <a:pPr fontAlgn="auto">
                <a:spcBef>
                  <a:spcPts val="0"/>
                </a:spcBef>
                <a:spcAft>
                  <a:spcPts val="0"/>
                </a:spcAft>
                <a:defRPr/>
              </a:pPr>
              <a:endParaRPr lang="zh-CN" altLang="en-US">
                <a:latin typeface="+mn-lt"/>
                <a:ea typeface="+mn-ea"/>
              </a:endParaRPr>
            </a:p>
          </p:txBody>
        </p:sp>
        <p:pic>
          <p:nvPicPr>
            <p:cNvPr id="9" name="Picture 20" descr="未命名2"/>
            <p:cNvPicPr>
              <a:picLocks noChangeAspect="1" noChangeArrowheads="1"/>
            </p:cNvPicPr>
            <p:nvPr/>
          </p:nvPicPr>
          <p:blipFill>
            <a:blip r:embed="rId4" cstate="print">
              <a:duotone>
                <a:schemeClr val="bg2">
                  <a:shade val="45000"/>
                  <a:satMod val="135000"/>
                </a:schemeClr>
                <a:prstClr val="white"/>
              </a:duotone>
            </a:blip>
            <a:srcRect b="18017"/>
            <a:stretch>
              <a:fillRect/>
            </a:stretch>
          </p:blipFill>
          <p:spPr bwMode="auto">
            <a:xfrm>
              <a:off x="17005" y="-43"/>
              <a:ext cx="2200" cy="1237"/>
            </a:xfrm>
            <a:prstGeom prst="rect">
              <a:avLst/>
            </a:prstGeom>
            <a:noFill/>
            <a:ln w="9525">
              <a:noFill/>
              <a:miter lim="800000"/>
              <a:headEnd/>
              <a:tailEnd/>
            </a:ln>
          </p:spPr>
        </p:pic>
        <p:sp>
          <p:nvSpPr>
            <p:cNvPr id="10" name="TextBox 6"/>
            <p:cNvSpPr txBox="1">
              <a:spLocks noChangeArrowheads="1"/>
            </p:cNvSpPr>
            <p:nvPr/>
          </p:nvSpPr>
          <p:spPr bwMode="auto">
            <a:xfrm>
              <a:off x="2515" y="1350"/>
              <a:ext cx="4950" cy="725"/>
            </a:xfrm>
            <a:prstGeom prst="rect">
              <a:avLst/>
            </a:prstGeom>
            <a:noFill/>
            <a:ln w="9525">
              <a:noFill/>
              <a:miter lim="800000"/>
            </a:ln>
          </p:spPr>
          <p:txBody>
            <a:bodyPr>
              <a:spAutoFit/>
            </a:bodyPr>
            <a:lstStyle/>
            <a:p>
              <a:r>
                <a:rPr lang="en-US" altLang="zh-CN" sz="2400" b="1" dirty="0">
                  <a:solidFill>
                    <a:schemeClr val="bg1"/>
                  </a:solidFill>
                  <a:latin typeface="Calibri" panose="020F0502020204030204" charset="0"/>
                </a:rPr>
                <a:t>Vision &amp; Mission</a:t>
              </a:r>
              <a:endParaRPr lang="zh-CN" altLang="en-US" sz="2400" b="1" dirty="0">
                <a:solidFill>
                  <a:schemeClr val="bg1"/>
                </a:solidFill>
                <a:latin typeface="Calibri" panose="020F0502020204030204" charset="0"/>
              </a:endParaRPr>
            </a:p>
          </p:txBody>
        </p:sp>
        <p:sp>
          <p:nvSpPr>
            <p:cNvPr id="11" name="Rectangle 8"/>
            <p:cNvSpPr>
              <a:spLocks noChangeArrowheads="1"/>
            </p:cNvSpPr>
            <p:nvPr/>
          </p:nvSpPr>
          <p:spPr bwMode="auto">
            <a:xfrm>
              <a:off x="9" y="1125"/>
              <a:ext cx="19196" cy="1015"/>
            </a:xfrm>
            <a:prstGeom prst="rect">
              <a:avLst/>
            </a:prstGeom>
            <a:gradFill rotWithShape="1">
              <a:gsLst>
                <a:gs pos="0">
                  <a:srgbClr val="004D00"/>
                </a:gs>
                <a:gs pos="50000">
                  <a:srgbClr val="007300"/>
                </a:gs>
                <a:gs pos="100000">
                  <a:srgbClr val="008A00"/>
                </a:gs>
              </a:gsLst>
              <a:lin ang="0" scaled="1"/>
            </a:gradFill>
            <a:ln w="9525">
              <a:noFill/>
              <a:miter lim="800000"/>
            </a:ln>
          </p:spPr>
          <p:txBody>
            <a:bodyPr wrap="none" anchor="ctr"/>
            <a:lstStyle/>
            <a:p>
              <a:endParaRPr lang="zh-CN" altLang="en-US">
                <a:latin typeface="Calibri" panose="020F0502020204030204" charset="0"/>
              </a:endParaRPr>
            </a:p>
          </p:txBody>
        </p:sp>
      </p:grpSp>
      <p:sp>
        <p:nvSpPr>
          <p:cNvPr id="12" name="文本框 11"/>
          <p:cNvSpPr txBox="1"/>
          <p:nvPr/>
        </p:nvSpPr>
        <p:spPr>
          <a:xfrm>
            <a:off x="193040" y="189230"/>
            <a:ext cx="6779895" cy="450850"/>
          </a:xfrm>
          <a:prstGeom prst="rect">
            <a:avLst/>
          </a:prstGeom>
          <a:noFill/>
        </p:spPr>
        <p:txBody>
          <a:bodyPr wrap="square" rtlCol="0" anchor="t">
            <a:spAutoFit/>
          </a:bodyPr>
          <a:lstStyle/>
          <a:p>
            <a:pPr algn="ctr">
              <a:lnSpc>
                <a:spcPct val="130000"/>
              </a:lnSpc>
            </a:pPr>
            <a:r>
              <a:rPr lang="en-US" dirty="0">
                <a:solidFill>
                  <a:srgbClr val="006C00"/>
                </a:solidFill>
                <a:latin typeface="Arial Black" panose="020B0A04020102020204" pitchFamily="34" charset="0"/>
                <a:ea typeface="Arial Unicode MS" panose="020B0604020202020204" charset="-122"/>
                <a:cs typeface="Arial Unicode MS" panose="020B0604020202020204" charset="-122"/>
                <a:sym typeface="+mn-ea"/>
              </a:rPr>
              <a:t>HOW TO </a:t>
            </a:r>
            <a:r>
              <a:rPr lang="en-US" dirty="0">
                <a:solidFill>
                  <a:srgbClr val="006C00"/>
                </a:solidFill>
                <a:latin typeface="Arial Black" panose="020B0A04020102020204" pitchFamily="34" charset="0"/>
                <a:sym typeface="+mn-ea"/>
              </a:rPr>
              <a:t>STUDY IN SUN YAT-SEN UNIVERSITY</a:t>
            </a:r>
            <a:r>
              <a:rPr lang="zh-CN" altLang="en-US" dirty="0">
                <a:solidFill>
                  <a:srgbClr val="006C00"/>
                </a:solidFill>
                <a:latin typeface="Arial Black" panose="020B0A04020102020204" pitchFamily="34" charset="0"/>
                <a:sym typeface="+mn-ea"/>
              </a:rPr>
              <a:t>？</a:t>
            </a:r>
            <a:endParaRPr lang="zh-CN" altLang="en-US"/>
          </a:p>
        </p:txBody>
      </p:sp>
      <p:sp>
        <p:nvSpPr>
          <p:cNvPr id="13" name="矩形 12"/>
          <p:cNvSpPr/>
          <p:nvPr/>
        </p:nvSpPr>
        <p:spPr>
          <a:xfrm>
            <a:off x="6405801" y="836667"/>
            <a:ext cx="4392488" cy="398780"/>
          </a:xfrm>
          <a:prstGeom prst="rect">
            <a:avLst/>
          </a:prstGeom>
        </p:spPr>
        <p:txBody>
          <a:bodyPr wrap="square">
            <a:spAutoFit/>
          </a:bodyPr>
          <a:lstStyle/>
          <a:p>
            <a:pPr algn="r"/>
            <a:r>
              <a:rPr lang="zh-CN" altLang="en-US" sz="2000" b="1" dirty="0">
                <a:solidFill>
                  <a:schemeClr val="tx1"/>
                </a:solidFill>
              </a:rPr>
              <a:t>https://apply.sysu.edu.cn/login</a:t>
            </a:r>
            <a:endParaRPr lang="zh-CN" altLang="en-US" sz="2000" b="1"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19"/>
                                        </p:tgtEl>
                                        <p:attrNameLst>
                                          <p:attrName>style.color</p:attrName>
                                        </p:attrNameLst>
                                      </p:cBhvr>
                                      <p:to>
                                        <a:schemeClr val="bg1"/>
                                      </p:to>
                                    </p:animClr>
                                    <p:animClr clrSpc="rgb" dir="cw">
                                      <p:cBhvr>
                                        <p:cTn id="7" dur="250" autoRev="1" fill="remove"/>
                                        <p:tgtEl>
                                          <p:spTgt spid="19"/>
                                        </p:tgtEl>
                                        <p:attrNameLst>
                                          <p:attrName>fillcolor</p:attrName>
                                        </p:attrNameLst>
                                      </p:cBhvr>
                                      <p:to>
                                        <a:schemeClr val="bg1"/>
                                      </p:to>
                                    </p:animClr>
                                    <p:set>
                                      <p:cBhvr>
                                        <p:cTn id="8" dur="250" autoRev="1" fill="remove"/>
                                        <p:tgtEl>
                                          <p:spTgt spid="19"/>
                                        </p:tgtEl>
                                        <p:attrNameLst>
                                          <p:attrName>fill.type</p:attrName>
                                        </p:attrNameLst>
                                      </p:cBhvr>
                                      <p:to>
                                        <p:strVal val="solid"/>
                                      </p:to>
                                    </p:set>
                                    <p:set>
                                      <p:cBhvr>
                                        <p:cTn id="9" dur="250" autoRev="1" fill="remove"/>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715" y="-27305"/>
            <a:ext cx="12189460" cy="1385570"/>
            <a:chOff x="9" y="-43"/>
            <a:chExt cx="19196" cy="2182"/>
          </a:xfrm>
        </p:grpSpPr>
        <p:sp>
          <p:nvSpPr>
            <p:cNvPr id="24" name="Rectangle 8"/>
            <p:cNvSpPr>
              <a:spLocks noChangeArrowheads="1"/>
            </p:cNvSpPr>
            <p:nvPr/>
          </p:nvSpPr>
          <p:spPr bwMode="auto">
            <a:xfrm>
              <a:off x="9" y="0"/>
              <a:ext cx="19197" cy="1395"/>
            </a:xfrm>
            <a:prstGeom prst="rect">
              <a:avLst/>
            </a:prstGeom>
          </p:spPr>
          <p:style>
            <a:lnRef idx="1">
              <a:schemeClr val="accent6"/>
            </a:lnRef>
            <a:fillRef idx="2">
              <a:schemeClr val="accent6"/>
            </a:fillRef>
            <a:effectRef idx="1">
              <a:schemeClr val="accent6"/>
            </a:effectRef>
            <a:fontRef idx="minor">
              <a:schemeClr val="dk1"/>
            </a:fontRef>
          </p:style>
          <p:txBody>
            <a:bodyPr wrap="none" anchor="ctr"/>
            <a:lstStyle/>
            <a:p>
              <a:pPr fontAlgn="auto">
                <a:spcBef>
                  <a:spcPts val="0"/>
                </a:spcBef>
                <a:spcAft>
                  <a:spcPts val="0"/>
                </a:spcAft>
                <a:defRPr/>
              </a:pPr>
              <a:endParaRPr lang="zh-CN" altLang="en-US">
                <a:latin typeface="+mn-lt"/>
                <a:ea typeface="+mn-ea"/>
              </a:endParaRPr>
            </a:p>
          </p:txBody>
        </p:sp>
        <p:pic>
          <p:nvPicPr>
            <p:cNvPr id="23" name="Picture 20" descr="未命名2"/>
            <p:cNvPicPr>
              <a:picLocks noChangeAspect="1" noChangeArrowheads="1"/>
            </p:cNvPicPr>
            <p:nvPr/>
          </p:nvPicPr>
          <p:blipFill>
            <a:blip r:embed="rId1" cstate="print">
              <a:duotone>
                <a:schemeClr val="bg2">
                  <a:shade val="45000"/>
                  <a:satMod val="135000"/>
                </a:schemeClr>
                <a:prstClr val="white"/>
              </a:duotone>
            </a:blip>
            <a:srcRect b="18017"/>
            <a:stretch>
              <a:fillRect/>
            </a:stretch>
          </p:blipFill>
          <p:spPr bwMode="auto">
            <a:xfrm>
              <a:off x="17005" y="-43"/>
              <a:ext cx="2200" cy="1237"/>
            </a:xfrm>
            <a:prstGeom prst="rect">
              <a:avLst/>
            </a:prstGeom>
            <a:noFill/>
            <a:ln w="9525">
              <a:noFill/>
              <a:miter lim="800000"/>
              <a:headEnd/>
              <a:tailEnd/>
            </a:ln>
          </p:spPr>
        </p:pic>
        <p:sp>
          <p:nvSpPr>
            <p:cNvPr id="25" name="TextBox 6"/>
            <p:cNvSpPr txBox="1">
              <a:spLocks noChangeArrowheads="1"/>
            </p:cNvSpPr>
            <p:nvPr/>
          </p:nvSpPr>
          <p:spPr bwMode="auto">
            <a:xfrm>
              <a:off x="2515" y="1350"/>
              <a:ext cx="4950" cy="725"/>
            </a:xfrm>
            <a:prstGeom prst="rect">
              <a:avLst/>
            </a:prstGeom>
            <a:noFill/>
            <a:ln w="9525">
              <a:noFill/>
              <a:miter lim="800000"/>
            </a:ln>
          </p:spPr>
          <p:txBody>
            <a:bodyPr>
              <a:spAutoFit/>
            </a:bodyPr>
            <a:lstStyle/>
            <a:p>
              <a:r>
                <a:rPr lang="en-US" altLang="zh-CN" sz="2400" b="1" dirty="0">
                  <a:solidFill>
                    <a:schemeClr val="bg1"/>
                  </a:solidFill>
                  <a:latin typeface="Calibri" panose="020F0502020204030204" charset="0"/>
                </a:rPr>
                <a:t>Vision &amp; Mission</a:t>
              </a:r>
              <a:endParaRPr lang="zh-CN" altLang="en-US" sz="2400" b="1" dirty="0">
                <a:solidFill>
                  <a:schemeClr val="bg1"/>
                </a:solidFill>
                <a:latin typeface="Calibri" panose="020F0502020204030204" charset="0"/>
              </a:endParaRPr>
            </a:p>
          </p:txBody>
        </p:sp>
        <p:sp>
          <p:nvSpPr>
            <p:cNvPr id="27" name="Rectangle 8"/>
            <p:cNvSpPr>
              <a:spLocks noChangeArrowheads="1"/>
            </p:cNvSpPr>
            <p:nvPr/>
          </p:nvSpPr>
          <p:spPr bwMode="auto">
            <a:xfrm>
              <a:off x="9" y="1125"/>
              <a:ext cx="19196" cy="1015"/>
            </a:xfrm>
            <a:prstGeom prst="rect">
              <a:avLst/>
            </a:prstGeom>
            <a:gradFill rotWithShape="1">
              <a:gsLst>
                <a:gs pos="0">
                  <a:srgbClr val="004D00"/>
                </a:gs>
                <a:gs pos="50000">
                  <a:srgbClr val="007300"/>
                </a:gs>
                <a:gs pos="100000">
                  <a:srgbClr val="008A00"/>
                </a:gs>
              </a:gsLst>
              <a:lin ang="0" scaled="1"/>
            </a:gradFill>
            <a:ln w="9525">
              <a:noFill/>
              <a:miter lim="800000"/>
            </a:ln>
          </p:spPr>
          <p:txBody>
            <a:bodyPr wrap="none" anchor="ctr"/>
            <a:lstStyle/>
            <a:p>
              <a:endParaRPr lang="zh-CN" altLang="en-US">
                <a:latin typeface="Calibri" panose="020F0502020204030204" charset="0"/>
              </a:endParaRPr>
            </a:p>
          </p:txBody>
        </p:sp>
      </p:gr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b="6773"/>
          <a:stretch>
            <a:fillRect/>
          </a:stretch>
        </p:blipFill>
        <p:spPr>
          <a:xfrm>
            <a:off x="2230795" y="1772816"/>
            <a:ext cx="7704856" cy="4680520"/>
          </a:xfrm>
          <a:prstGeom prst="rect">
            <a:avLst/>
          </a:prstGeom>
        </p:spPr>
      </p:pic>
      <p:pic>
        <p:nvPicPr>
          <p:cNvPr id="13" name="图片 12"/>
          <p:cNvPicPr>
            <a:picLocks noChangeAspect="1"/>
          </p:cNvPicPr>
          <p:nvPr/>
        </p:nvPicPr>
        <p:blipFill rotWithShape="1">
          <a:blip r:embed="rId3"/>
          <a:srcRect r="18108" b="28005"/>
          <a:stretch>
            <a:fillRect/>
          </a:stretch>
        </p:blipFill>
        <p:spPr>
          <a:xfrm>
            <a:off x="3324883" y="2132856"/>
            <a:ext cx="5544616" cy="2880320"/>
          </a:xfrm>
          <a:prstGeom prst="roundRect">
            <a:avLst>
              <a:gd name="adj" fmla="val 3770"/>
            </a:avLst>
          </a:prstGeom>
        </p:spPr>
      </p:pic>
      <p:pic>
        <p:nvPicPr>
          <p:cNvPr id="3075" name="Picture 2" descr="V:\常用资料\校徽及各种组合\横组合1.tif"/>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202228" y="6232525"/>
            <a:ext cx="1801813" cy="606425"/>
          </a:xfrm>
          <a:prstGeom prst="rect">
            <a:avLst/>
          </a:prstGeom>
          <a:noFill/>
          <a:ln w="9525">
            <a:noFill/>
            <a:miter lim="800000"/>
            <a:headEnd/>
            <a:tailEnd/>
          </a:ln>
        </p:spPr>
      </p:pic>
      <p:sp>
        <p:nvSpPr>
          <p:cNvPr id="9" name="文本框 8"/>
          <p:cNvSpPr txBox="1"/>
          <p:nvPr/>
        </p:nvSpPr>
        <p:spPr>
          <a:xfrm>
            <a:off x="193040" y="189230"/>
            <a:ext cx="6779895" cy="450850"/>
          </a:xfrm>
          <a:prstGeom prst="rect">
            <a:avLst/>
          </a:prstGeom>
          <a:noFill/>
        </p:spPr>
        <p:txBody>
          <a:bodyPr wrap="square" rtlCol="0" anchor="t">
            <a:spAutoFit/>
          </a:bodyPr>
          <a:lstStyle/>
          <a:p>
            <a:pPr algn="ctr">
              <a:lnSpc>
                <a:spcPct val="130000"/>
              </a:lnSpc>
            </a:pPr>
            <a:r>
              <a:rPr lang="en-US" dirty="0">
                <a:solidFill>
                  <a:srgbClr val="006C00"/>
                </a:solidFill>
                <a:latin typeface="Arial Black" panose="020B0A04020102020204" pitchFamily="34" charset="0"/>
                <a:ea typeface="Arial Unicode MS" panose="020B0604020202020204" charset="-122"/>
                <a:cs typeface="Arial Unicode MS" panose="020B0604020202020204" charset="-122"/>
                <a:sym typeface="+mn-ea"/>
              </a:rPr>
              <a:t>HOW TO </a:t>
            </a:r>
            <a:r>
              <a:rPr lang="en-US" dirty="0">
                <a:solidFill>
                  <a:srgbClr val="006C00"/>
                </a:solidFill>
                <a:latin typeface="Arial Black" panose="020B0A04020102020204" pitchFamily="34" charset="0"/>
                <a:sym typeface="+mn-ea"/>
              </a:rPr>
              <a:t>STUDY IN SUN YAT-SEN UNIVERSITY</a:t>
            </a:r>
            <a:r>
              <a:rPr lang="zh-CN" altLang="en-US" dirty="0">
                <a:solidFill>
                  <a:srgbClr val="006C00"/>
                </a:solidFill>
                <a:latin typeface="Arial Black" panose="020B0A04020102020204" pitchFamily="34" charset="0"/>
                <a:sym typeface="+mn-ea"/>
              </a:rPr>
              <a:t>？</a:t>
            </a:r>
            <a:endParaRPr lang="zh-CN" altLang="en-US"/>
          </a:p>
        </p:txBody>
      </p:sp>
      <p:sp>
        <p:nvSpPr>
          <p:cNvPr id="10" name="矩形 9"/>
          <p:cNvSpPr/>
          <p:nvPr/>
        </p:nvSpPr>
        <p:spPr>
          <a:xfrm>
            <a:off x="6405801" y="836667"/>
            <a:ext cx="4392488" cy="398780"/>
          </a:xfrm>
          <a:prstGeom prst="rect">
            <a:avLst/>
          </a:prstGeom>
        </p:spPr>
        <p:txBody>
          <a:bodyPr wrap="square">
            <a:spAutoFit/>
          </a:bodyPr>
          <a:lstStyle/>
          <a:p>
            <a:pPr algn="r"/>
            <a:r>
              <a:rPr lang="zh-CN" altLang="en-US" sz="2000" b="1" dirty="0">
                <a:solidFill>
                  <a:schemeClr val="tx1"/>
                </a:solidFill>
              </a:rPr>
              <a:t>https://apply.sysu.edu.cn/login</a:t>
            </a:r>
            <a:endParaRPr lang="zh-CN" altLang="en-US" sz="2000" b="1"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3"/>
          <p:cNvGraphicFramePr>
            <a:graphicFrameLocks noGrp="1"/>
          </p:cNvGraphicFramePr>
          <p:nvPr>
            <p:custDataLst>
              <p:tags r:id="rId1"/>
            </p:custDataLst>
          </p:nvPr>
        </p:nvGraphicFramePr>
        <p:xfrm>
          <a:off x="514534" y="1629881"/>
          <a:ext cx="11201658" cy="5238045"/>
        </p:xfrm>
        <a:graphic>
          <a:graphicData uri="http://schemas.openxmlformats.org/drawingml/2006/table">
            <a:tbl>
              <a:tblPr firstRow="1" bandRow="1">
                <a:tableStyleId>{5C22544A-7EE6-4342-B048-85BDC9FD1C3A}</a:tableStyleId>
              </a:tblPr>
              <a:tblGrid>
                <a:gridCol w="11201658"/>
              </a:tblGrid>
              <a:tr h="605205">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2400" b="0" dirty="0">
                        <a:latin typeface="楷体" panose="02010609060101010101" pitchFamily="49" charset="-122"/>
                        <a:ea typeface="楷体" panose="02010609060101010101" pitchFamily="49" charset="-122"/>
                      </a:endParaRPr>
                    </a:p>
                  </a:txBody>
                  <a:tcPr marL="91416" marR="91416" marT="45708" marB="45708"/>
                </a:tc>
              </a:tr>
              <a:tr h="76200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0" kern="0" dirty="0" smtClean="0">
                          <a:latin typeface="楷体" panose="02010609060101010101" pitchFamily="49" charset="-122"/>
                          <a:ea typeface="楷体" panose="02010609060101010101" pitchFamily="49" charset="-122"/>
                          <a:cs typeface="微软雅黑" panose="020B0503020204020204" pitchFamily="34" charset="-122"/>
                          <a:sym typeface="+mn-ea"/>
                        </a:rPr>
                        <a:t>商务部“发展中国家公共管理硕士（中国治理）”</a:t>
                      </a:r>
                      <a:endParaRPr lang="zh-CN" altLang="en-US" sz="2400" b="0" kern="0" dirty="0" smtClean="0">
                        <a:solidFill>
                          <a:schemeClr val="dk1"/>
                        </a:solidFill>
                        <a:latin typeface="楷体" panose="02010609060101010101" pitchFamily="49" charset="-122"/>
                        <a:ea typeface="楷体" panose="02010609060101010101" pitchFamily="49"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sym typeface="+mn-ea"/>
                        </a:rPr>
                        <a:t>Master of Public Administration in Chinese Governance</a:t>
                      </a:r>
                      <a:endPar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sym typeface="+mn-ea"/>
                      </a:endParaRPr>
                    </a:p>
                  </a:txBody>
                  <a:tcPr marL="91416" marR="91416" marT="45708" marB="45708"/>
                </a:tc>
              </a:tr>
              <a:tr h="761802">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0" kern="0" dirty="0" smtClean="0">
                          <a:solidFill>
                            <a:schemeClr val="dk1"/>
                          </a:solidFill>
                          <a:latin typeface="楷体" panose="02010609060101010101" pitchFamily="49" charset="-122"/>
                          <a:ea typeface="楷体" panose="02010609060101010101" pitchFamily="49" charset="-122"/>
                          <a:cs typeface="微软雅黑" panose="020B0503020204020204" pitchFamily="34" charset="-122"/>
                        </a:rPr>
                        <a:t>教育部语合中心</a:t>
                      </a:r>
                      <a:r>
                        <a:rPr lang="zh-CN" altLang="zh-CN" sz="2400" b="0" kern="0" dirty="0" smtClean="0">
                          <a:solidFill>
                            <a:schemeClr val="dk1"/>
                          </a:solidFill>
                          <a:latin typeface="楷体" panose="02010609060101010101" pitchFamily="49" charset="-122"/>
                          <a:ea typeface="楷体" panose="02010609060101010101" pitchFamily="49" charset="-122"/>
                          <a:cs typeface="微软雅黑" panose="020B0503020204020204" pitchFamily="34" charset="-122"/>
                        </a:rPr>
                        <a:t>国际</a:t>
                      </a:r>
                      <a:r>
                        <a:rPr lang="zh-CN" altLang="zh-CN"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rPr>
                        <a:t>中文教师</a:t>
                      </a:r>
                      <a:r>
                        <a:rPr lang="zh-CN" altLang="zh-CN" sz="2400" b="0" kern="0" dirty="0" smtClean="0">
                          <a:solidFill>
                            <a:schemeClr val="dk1"/>
                          </a:solidFill>
                          <a:latin typeface="楷体" panose="02010609060101010101" pitchFamily="49" charset="-122"/>
                          <a:ea typeface="楷体" panose="02010609060101010101" pitchFamily="49" charset="-122"/>
                          <a:cs typeface="微软雅黑" panose="020B0503020204020204" pitchFamily="34" charset="-122"/>
                        </a:rPr>
                        <a:t>奖学金</a:t>
                      </a:r>
                      <a:r>
                        <a:rPr lang="en-US" altLang="zh-CN" sz="2400" b="0" kern="0" dirty="0" smtClean="0">
                          <a:solidFill>
                            <a:schemeClr val="dk1"/>
                          </a:solidFill>
                          <a:latin typeface="楷体" panose="02010609060101010101" pitchFamily="49" charset="-122"/>
                          <a:ea typeface="楷体" panose="02010609060101010101" pitchFamily="49" charset="-122"/>
                          <a:cs typeface="微软雅黑" panose="020B0503020204020204" pitchFamily="34" charset="-122"/>
                        </a:rPr>
                        <a:t> </a:t>
                      </a:r>
                      <a:r>
                        <a:rPr lang="zh-CN" altLang="en-US" sz="2400" b="0" kern="0" dirty="0" smtClean="0">
                          <a:solidFill>
                            <a:schemeClr val="dk1"/>
                          </a:solidFill>
                          <a:latin typeface="楷体" panose="02010609060101010101" pitchFamily="49" charset="-122"/>
                          <a:ea typeface="楷体" panose="02010609060101010101" pitchFamily="49" charset="-122"/>
                          <a:cs typeface="微软雅黑" panose="020B0503020204020204" pitchFamily="34" charset="-122"/>
                        </a:rPr>
                        <a:t>汉语国际教育硕士</a:t>
                      </a:r>
                      <a:r>
                        <a:rPr lang="en-US" altLang="zh-CN" sz="2400" b="0" kern="0" dirty="0" smtClean="0">
                          <a:solidFill>
                            <a:schemeClr val="dk1"/>
                          </a:solidFill>
                          <a:latin typeface="楷体" panose="02010609060101010101" pitchFamily="49" charset="-122"/>
                          <a:ea typeface="楷体" panose="02010609060101010101" pitchFamily="49" charset="-122"/>
                          <a:cs typeface="微软雅黑" panose="020B0503020204020204" pitchFamily="34" charset="-122"/>
                        </a:rPr>
                        <a:t> </a:t>
                      </a:r>
                      <a:endParaRPr lang="en-US" altLang="zh-CN" sz="2400" b="0" kern="0" dirty="0" smtClean="0">
                        <a:solidFill>
                          <a:schemeClr val="dk1"/>
                        </a:solidFill>
                        <a:latin typeface="楷体" panose="02010609060101010101" pitchFamily="49" charset="-122"/>
                        <a:ea typeface="楷体" panose="02010609060101010101" pitchFamily="49"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0" kern="0" dirty="0" smtClean="0">
                          <a:latin typeface="Times New Roman" panose="02020603050405020304" pitchFamily="18" charset="0"/>
                          <a:ea typeface="微软雅黑" panose="020B0503020204020204" pitchFamily="34" charset="-122"/>
                          <a:cs typeface="Times New Roman" panose="02020603050405020304" pitchFamily="18" charset="0"/>
                        </a:rPr>
                        <a:t>International </a:t>
                      </a:r>
                      <a:r>
                        <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rPr>
                        <a:t>Chinese Language Teachers Scholarship</a:t>
                      </a:r>
                      <a:endPar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1416" marR="91416" marT="45708" marB="45708"/>
                </a:tc>
              </a:tr>
              <a:tr h="761802">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0" kern="0" dirty="0" smtClean="0">
                          <a:solidFill>
                            <a:schemeClr val="dk1"/>
                          </a:solidFill>
                          <a:latin typeface="楷体" panose="02010609060101010101" pitchFamily="49" charset="-122"/>
                          <a:ea typeface="楷体" panose="02010609060101010101" pitchFamily="49" charset="-122"/>
                          <a:cs typeface="微软雅黑" panose="020B0503020204020204" pitchFamily="34" charset="-122"/>
                        </a:rPr>
                        <a:t>教育部语合中心</a:t>
                      </a:r>
                      <a:r>
                        <a:rPr lang="zh-CN" altLang="zh-CN" sz="2400" b="0" kern="0" dirty="0" smtClean="0">
                          <a:solidFill>
                            <a:schemeClr val="dk1"/>
                          </a:solidFill>
                          <a:latin typeface="楷体" panose="02010609060101010101" pitchFamily="49" charset="-122"/>
                          <a:ea typeface="楷体" panose="02010609060101010101" pitchFamily="49" charset="-122"/>
                          <a:cs typeface="微软雅黑" panose="020B0503020204020204" pitchFamily="34" charset="-122"/>
                        </a:rPr>
                        <a:t>国际中文教师奖学金</a:t>
                      </a:r>
                      <a:r>
                        <a:rPr lang="en-US" altLang="zh-CN" sz="2400" b="0" kern="0" dirty="0" smtClean="0">
                          <a:solidFill>
                            <a:schemeClr val="dk1"/>
                          </a:solidFill>
                          <a:latin typeface="楷体" panose="02010609060101010101" pitchFamily="49" charset="-122"/>
                          <a:ea typeface="楷体" panose="02010609060101010101" pitchFamily="49" charset="-122"/>
                          <a:cs typeface="微软雅黑" panose="020B0503020204020204" pitchFamily="34" charset="-122"/>
                        </a:rPr>
                        <a:t>-</a:t>
                      </a:r>
                      <a:r>
                        <a:rPr lang="zh-CN" altLang="en-US" sz="2400" b="0" kern="0" dirty="0" smtClean="0">
                          <a:solidFill>
                            <a:schemeClr val="dk1"/>
                          </a:solidFill>
                          <a:latin typeface="楷体" panose="02010609060101010101" pitchFamily="49" charset="-122"/>
                          <a:ea typeface="楷体" panose="02010609060101010101" pitchFamily="49" charset="-122"/>
                          <a:cs typeface="微软雅黑" panose="020B0503020204020204" pitchFamily="34" charset="-122"/>
                        </a:rPr>
                        <a:t>专项奖学金</a:t>
                      </a:r>
                      <a:r>
                        <a:rPr lang="en-US" altLang="zh-CN" sz="2400" b="0" kern="0" dirty="0" smtClean="0">
                          <a:solidFill>
                            <a:schemeClr val="dk1"/>
                          </a:solidFill>
                          <a:latin typeface="楷体" panose="02010609060101010101" pitchFamily="49" charset="-122"/>
                          <a:ea typeface="楷体" panose="02010609060101010101" pitchFamily="49" charset="-122"/>
                          <a:cs typeface="微软雅黑" panose="020B0503020204020204" pitchFamily="34" charset="-122"/>
                        </a:rPr>
                        <a:t>-</a:t>
                      </a:r>
                      <a:r>
                        <a:rPr lang="zh-CN" altLang="en-US" sz="2400" b="0" kern="0" dirty="0" smtClean="0">
                          <a:solidFill>
                            <a:schemeClr val="dk1"/>
                          </a:solidFill>
                          <a:latin typeface="楷体" panose="02010609060101010101" pitchFamily="49" charset="-122"/>
                          <a:ea typeface="楷体" panose="02010609060101010101" pitchFamily="49" charset="-122"/>
                          <a:cs typeface="微软雅黑" panose="020B0503020204020204" pitchFamily="34" charset="-122"/>
                        </a:rPr>
                        <a:t>一带一路本土教师提升项目</a:t>
                      </a:r>
                      <a:endParaRPr lang="en-US" altLang="zh-CN"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0" kern="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000" b="0" kern="0" dirty="0" smtClean="0">
                          <a:latin typeface="Times New Roman" panose="02020603050405020304" pitchFamily="18" charset="0"/>
                          <a:ea typeface="微软雅黑" panose="020B0503020204020204" pitchFamily="34" charset="-122"/>
                          <a:cs typeface="Times New Roman" panose="02020603050405020304" pitchFamily="18" charset="0"/>
                        </a:rPr>
                        <a:t>International Chinese Language Teachers Scholarship</a:t>
                      </a:r>
                      <a:endPar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1416" marR="91416" marT="45708" marB="45708"/>
                </a:tc>
              </a:tr>
              <a:tr h="761802">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kern="0" dirty="0" smtClean="0">
                          <a:latin typeface="楷体" panose="02010609060101010101" pitchFamily="49" charset="-122"/>
                          <a:ea typeface="楷体" panose="02010609060101010101" pitchFamily="49" charset="-122"/>
                          <a:cs typeface="微软雅黑" panose="020B0503020204020204" pitchFamily="34" charset="-122"/>
                          <a:sym typeface="+mn-ea"/>
                        </a:rPr>
                        <a:t>中国政府奖学金（本/硕/博）</a:t>
                      </a:r>
                      <a:endParaRPr lang="zh-CN" altLang="en-US" sz="2400" kern="0" dirty="0" smtClean="0">
                        <a:latin typeface="楷体" panose="02010609060101010101" pitchFamily="49" charset="-122"/>
                        <a:ea typeface="楷体" panose="02010609060101010101" pitchFamily="49" charset="-122"/>
                        <a:cs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kern="0" dirty="0">
                          <a:latin typeface="Times New Roman" panose="02020603050405020304" pitchFamily="18" charset="0"/>
                          <a:ea typeface="微软雅黑" panose="020B0503020204020204" pitchFamily="34" charset="-122"/>
                          <a:cs typeface="Times New Roman" panose="02020603050405020304" pitchFamily="18" charset="0"/>
                          <a:sym typeface="+mn-ea"/>
                        </a:rPr>
                        <a:t>Chinese Government Scholarship Program</a:t>
                      </a:r>
                      <a:endPar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1416" marR="91416" marT="45708" marB="45708"/>
                </a:tc>
              </a:tr>
              <a:tr h="761802">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rPr>
                        <a:t>广东省政府来粤留学生奖学金</a:t>
                      </a:r>
                      <a:r>
                        <a:rPr lang="zh-CN" altLang="en-US" sz="2400" kern="0" dirty="0">
                          <a:latin typeface="楷体" panose="02010609060101010101" pitchFamily="49" charset="-122"/>
                          <a:ea typeface="楷体" panose="02010609060101010101" pitchFamily="49" charset="-122"/>
                          <a:cs typeface="微软雅黑" panose="020B0503020204020204" pitchFamily="34" charset="-122"/>
                          <a:sym typeface="+mn-ea"/>
                        </a:rPr>
                        <a:t>（本</a:t>
                      </a:r>
                      <a:r>
                        <a:rPr lang="en-US" altLang="zh-CN" sz="2400" kern="0" dirty="0">
                          <a:latin typeface="楷体" panose="02010609060101010101" pitchFamily="49" charset="-122"/>
                          <a:ea typeface="楷体" panose="02010609060101010101" pitchFamily="49" charset="-122"/>
                          <a:cs typeface="微软雅黑" panose="020B0503020204020204" pitchFamily="34" charset="-122"/>
                          <a:sym typeface="+mn-ea"/>
                        </a:rPr>
                        <a:t>/</a:t>
                      </a:r>
                      <a:r>
                        <a:rPr lang="zh-CN" altLang="en-US" sz="2400" kern="0" dirty="0">
                          <a:latin typeface="楷体" panose="02010609060101010101" pitchFamily="49" charset="-122"/>
                          <a:ea typeface="楷体" panose="02010609060101010101" pitchFamily="49" charset="-122"/>
                          <a:cs typeface="微软雅黑" panose="020B0503020204020204" pitchFamily="34" charset="-122"/>
                          <a:sym typeface="+mn-ea"/>
                        </a:rPr>
                        <a:t>硕</a:t>
                      </a:r>
                      <a:r>
                        <a:rPr lang="en-US" altLang="zh-CN" sz="2400" kern="0" dirty="0">
                          <a:latin typeface="楷体" panose="02010609060101010101" pitchFamily="49" charset="-122"/>
                          <a:ea typeface="楷体" panose="02010609060101010101" pitchFamily="49" charset="-122"/>
                          <a:cs typeface="微软雅黑" panose="020B0503020204020204" pitchFamily="34" charset="-122"/>
                          <a:sym typeface="+mn-ea"/>
                        </a:rPr>
                        <a:t>/</a:t>
                      </a:r>
                      <a:r>
                        <a:rPr lang="zh-CN" altLang="en-US" sz="2400" kern="0" dirty="0">
                          <a:latin typeface="楷体" panose="02010609060101010101" pitchFamily="49" charset="-122"/>
                          <a:ea typeface="楷体" panose="02010609060101010101" pitchFamily="49" charset="-122"/>
                          <a:cs typeface="微软雅黑" panose="020B0503020204020204" pitchFamily="34" charset="-122"/>
                          <a:sym typeface="+mn-ea"/>
                        </a:rPr>
                        <a:t>博）</a:t>
                      </a:r>
                      <a:endParaRPr lang="en-US" altLang="zh-CN" sz="2400" b="0" kern="0" dirty="0">
                        <a:solidFill>
                          <a:schemeClr val="dk1"/>
                        </a:solidFill>
                        <a:latin typeface="楷体" panose="02010609060101010101" pitchFamily="49" charset="-122"/>
                        <a:ea typeface="楷体" panose="02010609060101010101" pitchFamily="49"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rPr>
                        <a:t>Guangdong Government Outstanding International Student</a:t>
                      </a:r>
                      <a:r>
                        <a:rPr lang="en-US" altLang="zh-CN" sz="2000" b="0" kern="0" dirty="0">
                          <a:latin typeface="Times New Roman" panose="02020603050405020304" pitchFamily="18" charset="0"/>
                          <a:ea typeface="微软雅黑" panose="020B0503020204020204" pitchFamily="34" charset="-122"/>
                          <a:cs typeface="Times New Roman" panose="02020603050405020304" pitchFamily="18" charset="0"/>
                        </a:rPr>
                        <a:t>s</a:t>
                      </a:r>
                      <a:r>
                        <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rPr>
                        <a:t> Scholarship</a:t>
                      </a:r>
                      <a:endParaRPr lang="zh-CN" altLang="en-US" sz="2000" b="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1416" marR="91416" marT="45708" marB="45708"/>
                </a:tc>
              </a:tr>
              <a:tr h="822746">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2400" b="1" kern="0" dirty="0">
                          <a:latin typeface="楷体" panose="02010609060101010101" pitchFamily="49" charset="-122"/>
                          <a:ea typeface="楷体" panose="02010609060101010101" pitchFamily="49" charset="-122"/>
                          <a:cs typeface="微软雅黑" panose="020B0503020204020204" pitchFamily="34" charset="-122"/>
                        </a:rPr>
                        <a:t>中山大学“一带一路”奖学金（本科）</a:t>
                      </a:r>
                      <a:endParaRPr lang="zh-CN" altLang="zh-CN" sz="2400" b="1" kern="0" dirty="0">
                        <a:latin typeface="楷体" panose="02010609060101010101" pitchFamily="49" charset="-122"/>
                        <a:ea typeface="楷体" panose="02010609060101010101" pitchFamily="49"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1" kern="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kern="0" dirty="0">
                          <a:latin typeface="Times New Roman" panose="02020603050405020304" pitchFamily="18" charset="0"/>
                          <a:ea typeface="微软雅黑" panose="020B0503020204020204" pitchFamily="34" charset="-122"/>
                          <a:cs typeface="Times New Roman" panose="02020603050405020304" pitchFamily="18" charset="0"/>
                        </a:rPr>
                        <a:t>Belt and Road</a:t>
                      </a:r>
                      <a:r>
                        <a:rPr lang="en-US" altLang="zh-CN" sz="2000" b="1" kern="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kern="0" dirty="0">
                          <a:latin typeface="Times New Roman" panose="02020603050405020304" pitchFamily="18" charset="0"/>
                          <a:ea typeface="微软雅黑" panose="020B0503020204020204" pitchFamily="34" charset="-122"/>
                          <a:cs typeface="Times New Roman" panose="02020603050405020304" pitchFamily="18" charset="0"/>
                        </a:rPr>
                        <a:t> Undergraduate Scholarship</a:t>
                      </a:r>
                      <a:r>
                        <a:rPr lang="zh-CN" altLang="zh-CN" sz="2400" b="1" kern="0" dirty="0">
                          <a:latin typeface="楷体" panose="02010609060101010101" pitchFamily="49" charset="-122"/>
                          <a:ea typeface="楷体" panose="02010609060101010101" pitchFamily="49" charset="-122"/>
                          <a:cs typeface="微软雅黑" panose="020B0503020204020204" pitchFamily="34" charset="-122"/>
                        </a:rPr>
                        <a:t> </a:t>
                      </a:r>
                      <a:endParaRPr lang="zh-CN" altLang="zh-CN" sz="2400" b="1" kern="0" dirty="0">
                        <a:latin typeface="楷体" panose="02010609060101010101" pitchFamily="49" charset="-122"/>
                        <a:ea typeface="楷体" panose="02010609060101010101" pitchFamily="49" charset="-122"/>
                        <a:cs typeface="微软雅黑" panose="020B0503020204020204" pitchFamily="34" charset="-122"/>
                      </a:endParaRPr>
                    </a:p>
                  </a:txBody>
                  <a:tcPr marL="91416" marR="91416" marT="45708" marB="45708"/>
                </a:tc>
              </a:tr>
            </a:tbl>
          </a:graphicData>
        </a:graphic>
      </p:graphicFrame>
      <p:sp>
        <p:nvSpPr>
          <p:cNvPr id="30" name="矩形 29"/>
          <p:cNvSpPr/>
          <p:nvPr/>
        </p:nvSpPr>
        <p:spPr>
          <a:xfrm>
            <a:off x="8930085" y="3023620"/>
            <a:ext cx="2759089" cy="369332"/>
          </a:xfrm>
          <a:prstGeom prst="rect">
            <a:avLst/>
          </a:prstGeom>
        </p:spPr>
        <p:txBody>
          <a:bodyPr wrap="none" anchor="ctr" anchorCtr="0">
            <a:spAutoFit/>
          </a:bodyPr>
          <a:lstStyle/>
          <a:p>
            <a:pPr algn="r" defTabSz="914400"/>
            <a:r>
              <a:rPr lang="en-US" altLang="zh-CN" sz="1800" b="1" dirty="0">
                <a:solidFill>
                  <a:srgbClr val="609D42">
                    <a:lumMod val="75000"/>
                  </a:srgbClr>
                </a:solidFill>
                <a:latin typeface="Calibri" panose="020F0502020204030204"/>
                <a:ea typeface="宋体" panose="02010600030101010101" pitchFamily="2" charset="-122"/>
              </a:rPr>
              <a:t>https://</a:t>
            </a:r>
            <a:r>
              <a:rPr lang="en-US" altLang="zh-CN" sz="1800" b="1" dirty="0" smtClean="0">
                <a:solidFill>
                  <a:srgbClr val="609D42">
                    <a:lumMod val="75000"/>
                  </a:srgbClr>
                </a:solidFill>
                <a:latin typeface="Calibri" panose="020F0502020204030204"/>
                <a:ea typeface="宋体" panose="02010600030101010101" pitchFamily="2" charset="-122"/>
              </a:rPr>
              <a:t>cis.chinese.cn</a:t>
            </a:r>
            <a:endParaRPr lang="zh-CN" altLang="en-US" sz="1800" b="1" dirty="0">
              <a:solidFill>
                <a:srgbClr val="609D42">
                  <a:lumMod val="75000"/>
                </a:srgbClr>
              </a:solidFill>
              <a:latin typeface="Calibri" panose="020F0502020204030204"/>
              <a:ea typeface="宋体" panose="02010600030101010101" pitchFamily="2" charset="-122"/>
            </a:endParaRPr>
          </a:p>
        </p:txBody>
      </p:sp>
      <p:sp>
        <p:nvSpPr>
          <p:cNvPr id="26" name="TextBox 34"/>
          <p:cNvSpPr txBox="1">
            <a:spLocks noChangeArrowheads="1"/>
          </p:cNvSpPr>
          <p:nvPr/>
        </p:nvSpPr>
        <p:spPr bwMode="auto">
          <a:xfrm>
            <a:off x="1757540" y="503918"/>
            <a:ext cx="8715645" cy="604653"/>
          </a:xfrm>
          <a:prstGeom prst="rect">
            <a:avLst/>
          </a:prstGeom>
          <a:noFill/>
          <a:ln w="9525">
            <a:noFill/>
            <a:miter lim="800000"/>
          </a:ln>
        </p:spPr>
        <p:txBody>
          <a:bodyPr wrap="square">
            <a:spAutoFit/>
          </a:bodyPr>
          <a:lstStyle/>
          <a:p>
            <a:pPr algn="ctr" defTabSz="914400">
              <a:lnSpc>
                <a:spcPct val="130000"/>
              </a:lnSpc>
            </a:pPr>
            <a:r>
              <a:rPr lang="en-US" sz="2800" dirty="0" smtClean="0">
                <a:solidFill>
                  <a:srgbClr val="006C00"/>
                </a:solidFill>
                <a:latin typeface="Arial Black" panose="020B0A04020102020204" pitchFamily="34" charset="0"/>
              </a:rPr>
              <a:t>STUDY IN </a:t>
            </a:r>
            <a:r>
              <a:rPr lang="en-US" sz="2800" dirty="0">
                <a:solidFill>
                  <a:srgbClr val="006C00"/>
                </a:solidFill>
                <a:latin typeface="Arial Black" panose="020B0A04020102020204" pitchFamily="34" charset="0"/>
              </a:rPr>
              <a:t>SUN YAT-SEN </a:t>
            </a:r>
            <a:r>
              <a:rPr lang="en-US" sz="2800" dirty="0" smtClean="0">
                <a:solidFill>
                  <a:srgbClr val="006C00"/>
                </a:solidFill>
                <a:latin typeface="Arial Black" panose="020B0A04020102020204" pitchFamily="34" charset="0"/>
              </a:rPr>
              <a:t>UNIVERSITY</a:t>
            </a:r>
            <a:endParaRPr lang="zh-CN" altLang="en-US" sz="3200" dirty="0">
              <a:solidFill>
                <a:prstClr val="black"/>
              </a:solidFill>
              <a:latin typeface="Adobe Hebrew" pitchFamily="18" charset="-79"/>
              <a:ea typeface="宋体" panose="02010600030101010101" pitchFamily="2" charset="-122"/>
              <a:cs typeface="Adobe Hebrew" pitchFamily="18" charset="-79"/>
            </a:endParaRPr>
          </a:p>
        </p:txBody>
      </p:sp>
      <p:sp>
        <p:nvSpPr>
          <p:cNvPr id="3" name="文本框 2"/>
          <p:cNvSpPr txBox="1"/>
          <p:nvPr/>
        </p:nvSpPr>
        <p:spPr>
          <a:xfrm>
            <a:off x="514535" y="1701616"/>
            <a:ext cx="8573442" cy="583413"/>
          </a:xfrm>
          <a:prstGeom prst="rect">
            <a:avLst/>
          </a:prstGeom>
          <a:noFill/>
        </p:spPr>
        <p:txBody>
          <a:bodyPr wrap="square" rtlCol="0">
            <a:spAutoFit/>
          </a:bodyPr>
          <a:lstStyle/>
          <a:p>
            <a:pPr defTabSz="914400"/>
            <a:r>
              <a:rPr lang="en-US" altLang="zh-CN" sz="3200" b="1" dirty="0">
                <a:solidFill>
                  <a:srgbClr val="497961"/>
                </a:solidFill>
                <a:latin typeface="Times New Roman" panose="02020603050405020304" pitchFamily="18" charset="0"/>
                <a:ea typeface="宋体" panose="02010600030101010101" pitchFamily="2" charset="-122"/>
                <a:cs typeface="Times New Roman" panose="02020603050405020304" pitchFamily="18" charset="0"/>
              </a:rPr>
              <a:t>Scholarships  </a:t>
            </a:r>
            <a:r>
              <a:rPr lang="zh-CN" altLang="zh-CN" sz="2800" kern="0" dirty="0">
                <a:solidFill>
                  <a:prstClr val="black"/>
                </a:solidFill>
                <a:latin typeface="楷体" panose="02010609060101010101" pitchFamily="49" charset="-122"/>
                <a:ea typeface="楷体" panose="02010609060101010101" pitchFamily="49" charset="-122"/>
                <a:cs typeface="宋体" panose="02010600030101010101" pitchFamily="2" charset="-122"/>
              </a:rPr>
              <a:t>优秀</a:t>
            </a:r>
            <a:r>
              <a:rPr lang="zh-CN" altLang="en-US" sz="2800" kern="0" dirty="0">
                <a:solidFill>
                  <a:prstClr val="black"/>
                </a:solidFill>
                <a:latin typeface="楷体" panose="02010609060101010101" pitchFamily="49" charset="-122"/>
                <a:ea typeface="楷体" panose="02010609060101010101" pitchFamily="49" charset="-122"/>
                <a:cs typeface="宋体" panose="02010600030101010101" pitchFamily="2" charset="-122"/>
              </a:rPr>
              <a:t>国际学生</a:t>
            </a:r>
            <a:r>
              <a:rPr lang="zh-CN" altLang="zh-CN" sz="2800" kern="0" dirty="0">
                <a:solidFill>
                  <a:prstClr val="black"/>
                </a:solidFill>
                <a:latin typeface="楷体" panose="02010609060101010101" pitchFamily="49" charset="-122"/>
                <a:ea typeface="楷体" panose="02010609060101010101" pitchFamily="49" charset="-122"/>
                <a:cs typeface="宋体" panose="02010600030101010101" pitchFamily="2" charset="-122"/>
              </a:rPr>
              <a:t>将获得丰富奖学金</a:t>
            </a:r>
            <a:r>
              <a:rPr lang="en-US" altLang="zh-CN" sz="2800" kern="0" dirty="0">
                <a:solidFill>
                  <a:prstClr val="black"/>
                </a:solidFill>
                <a:latin typeface="楷体" panose="02010609060101010101" pitchFamily="49" charset="-122"/>
                <a:ea typeface="楷体" panose="02010609060101010101" pitchFamily="49" charset="-122"/>
                <a:cs typeface="宋体" panose="02010600030101010101" pitchFamily="2" charset="-122"/>
              </a:rPr>
              <a:t> </a:t>
            </a:r>
            <a:r>
              <a:rPr lang="en-US" altLang="zh-CN" sz="3200" kern="0" dirty="0">
                <a:solidFill>
                  <a:prstClr val="black"/>
                </a:solidFill>
                <a:latin typeface="楷体" panose="02010609060101010101" pitchFamily="49" charset="-122"/>
                <a:ea typeface="楷体" panose="02010609060101010101" pitchFamily="49" charset="-122"/>
                <a:cs typeface="宋体" panose="02010600030101010101" pitchFamily="2" charset="-122"/>
              </a:rPr>
              <a:t>  </a:t>
            </a:r>
            <a:endParaRPr lang="en-US" altLang="zh-CN" sz="3200" dirty="0">
              <a:solidFill>
                <a:prstClr val="black"/>
              </a:solidFill>
              <a:latin typeface="楷体" panose="02010609060101010101" pitchFamily="49" charset="-122"/>
              <a:ea typeface="楷体" panose="02010609060101010101" pitchFamily="49" charset="-122"/>
            </a:endParaRPr>
          </a:p>
        </p:txBody>
      </p:sp>
      <p:pic>
        <p:nvPicPr>
          <p:cNvPr id="3075" name="Picture 2" descr="V:\常用资料\校徽及各种组合\横组合1.tif"/>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272896" y="117704"/>
            <a:ext cx="1801344" cy="606267"/>
          </a:xfrm>
          <a:prstGeom prst="rect">
            <a:avLst/>
          </a:prstGeom>
          <a:noFill/>
          <a:ln w="9525">
            <a:noFill/>
            <a:miter lim="800000"/>
            <a:headEnd/>
            <a:tailEnd/>
          </a:ln>
        </p:spPr>
      </p:pic>
      <p:sp>
        <p:nvSpPr>
          <p:cNvPr id="9" name="矩形 8"/>
          <p:cNvSpPr/>
          <p:nvPr/>
        </p:nvSpPr>
        <p:spPr>
          <a:xfrm>
            <a:off x="192931" y="1032388"/>
            <a:ext cx="12195175" cy="507831"/>
          </a:xfrm>
          <a:prstGeom prst="rect">
            <a:avLst/>
          </a:prstGeom>
        </p:spPr>
        <p:txBody>
          <a:bodyPr wrap="square">
            <a:spAutoFit/>
          </a:bodyPr>
          <a:lstStyle/>
          <a:p>
            <a:pPr>
              <a:lnSpc>
                <a:spcPct val="150000"/>
              </a:lnSpc>
              <a:spcBef>
                <a:spcPct val="0"/>
              </a:spcBef>
            </a:pPr>
            <a:r>
              <a:rPr lang="zh-CN" altLang="en-US" b="1" dirty="0" smtClean="0">
                <a:solidFill>
                  <a:schemeClr val="tx2"/>
                </a:solidFill>
                <a:latin typeface="Arial" panose="020B0604020202020204" pitchFamily="34" charset="0"/>
                <a:ea typeface="微软雅黑" panose="020B0503020204020204" pitchFamily="34" charset="-122"/>
                <a:cs typeface="Arial" panose="020B0604020202020204" pitchFamily="34" charset="0"/>
              </a:rPr>
              <a:t>中山大学招生</a:t>
            </a:r>
            <a:r>
              <a:rPr lang="zh-CN" altLang="en-US" b="1" dirty="0">
                <a:solidFill>
                  <a:schemeClr val="tx2"/>
                </a:solidFill>
                <a:latin typeface="Arial" panose="020B0604020202020204" pitchFamily="34" charset="0"/>
                <a:ea typeface="微软雅黑" panose="020B0503020204020204" pitchFamily="34" charset="-122"/>
                <a:cs typeface="Arial" panose="020B0604020202020204" pitchFamily="34" charset="0"/>
              </a:rPr>
              <a:t>咨询邮箱：</a:t>
            </a:r>
            <a:r>
              <a:rPr lang="en-US" altLang="zh-CN" b="1" dirty="0">
                <a:solidFill>
                  <a:schemeClr val="tx2"/>
                </a:solidFill>
                <a:latin typeface="Arial" panose="020B0604020202020204" pitchFamily="34" charset="0"/>
                <a:ea typeface="微软雅黑" panose="020B0503020204020204" pitchFamily="34" charset="-122"/>
                <a:cs typeface="Arial" panose="020B0604020202020204" pitchFamily="34" charset="0"/>
              </a:rPr>
              <a:t>admissions@mail.sysu.edu.cn</a:t>
            </a:r>
            <a:r>
              <a:rPr lang="en-US" altLang="zh-CN" b="1" dirty="0" smtClean="0">
                <a:solidFill>
                  <a:schemeClr val="tx2"/>
                </a:solidFill>
                <a:latin typeface="Arial" panose="020B0604020202020204" pitchFamily="34" charset="0"/>
                <a:ea typeface="微软雅黑" panose="020B0503020204020204" pitchFamily="34" charset="-122"/>
                <a:cs typeface="Arial" panose="020B0604020202020204" pitchFamily="34" charset="0"/>
              </a:rPr>
              <a:t>/               </a:t>
            </a:r>
            <a:r>
              <a:rPr lang="zh-CN" altLang="en-US" b="1" dirty="0" smtClean="0">
                <a:solidFill>
                  <a:schemeClr val="tx2"/>
                </a:solidFill>
                <a:latin typeface="Arial" panose="020B0604020202020204" pitchFamily="34" charset="0"/>
                <a:ea typeface="微软雅黑" panose="020B0503020204020204" pitchFamily="34" charset="-122"/>
                <a:cs typeface="Arial" panose="020B0604020202020204" pitchFamily="34" charset="0"/>
              </a:rPr>
              <a:t>中山大学招生</a:t>
            </a:r>
            <a:r>
              <a:rPr lang="zh-CN" altLang="en-US" b="1" dirty="0">
                <a:solidFill>
                  <a:schemeClr val="tx2"/>
                </a:solidFill>
                <a:latin typeface="Arial" panose="020B0604020202020204" pitchFamily="34" charset="0"/>
                <a:ea typeface="微软雅黑" panose="020B0503020204020204" pitchFamily="34" charset="-122"/>
                <a:cs typeface="Arial" panose="020B0604020202020204" pitchFamily="34" charset="0"/>
              </a:rPr>
              <a:t>咨询电话：</a:t>
            </a:r>
            <a:r>
              <a:rPr lang="en-US" altLang="zh-CN" b="1" dirty="0">
                <a:solidFill>
                  <a:schemeClr val="tx2"/>
                </a:solidFill>
                <a:latin typeface="Arial" panose="020B0604020202020204" pitchFamily="34" charset="0"/>
                <a:ea typeface="微软雅黑" panose="020B0503020204020204" pitchFamily="34" charset="-122"/>
                <a:cs typeface="Arial" panose="020B0604020202020204" pitchFamily="34" charset="0"/>
              </a:rPr>
              <a:t>0086</a:t>
            </a:r>
            <a:r>
              <a:rPr lang="zh-CN" altLang="en-US" b="1" dirty="0">
                <a:solidFill>
                  <a:schemeClr val="tx2"/>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solidFill>
                  <a:schemeClr val="tx2"/>
                </a:solidFill>
                <a:latin typeface="Arial" panose="020B0604020202020204" pitchFamily="34" charset="0"/>
                <a:ea typeface="微软雅黑" panose="020B0503020204020204" pitchFamily="34" charset="-122"/>
                <a:cs typeface="Arial" panose="020B0604020202020204" pitchFamily="34" charset="0"/>
              </a:rPr>
              <a:t>20</a:t>
            </a:r>
            <a:r>
              <a:rPr lang="zh-CN" altLang="en-US" b="1" dirty="0">
                <a:solidFill>
                  <a:schemeClr val="tx2"/>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solidFill>
                  <a:schemeClr val="tx2"/>
                </a:solidFill>
                <a:latin typeface="Arial" panose="020B0604020202020204" pitchFamily="34" charset="0"/>
                <a:ea typeface="微软雅黑" panose="020B0503020204020204" pitchFamily="34" charset="-122"/>
                <a:cs typeface="Arial" panose="020B0604020202020204" pitchFamily="34" charset="0"/>
              </a:rPr>
              <a:t>84110819</a:t>
            </a:r>
            <a:endParaRPr lang="en-US" altLang="zh-CN" b="1" dirty="0">
              <a:solidFill>
                <a:schemeClr val="tx2"/>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矩形 15"/>
          <p:cNvSpPr/>
          <p:nvPr/>
        </p:nvSpPr>
        <p:spPr>
          <a:xfrm>
            <a:off x="8913885" y="4156194"/>
            <a:ext cx="2759089" cy="369332"/>
          </a:xfrm>
          <a:prstGeom prst="rect">
            <a:avLst/>
          </a:prstGeom>
        </p:spPr>
        <p:txBody>
          <a:bodyPr wrap="none" anchor="ctr" anchorCtr="0">
            <a:spAutoFit/>
          </a:bodyPr>
          <a:lstStyle/>
          <a:p>
            <a:pPr algn="r" defTabSz="914400"/>
            <a:r>
              <a:rPr lang="en-US" altLang="zh-CN" sz="1800" b="1" dirty="0">
                <a:solidFill>
                  <a:srgbClr val="609D42">
                    <a:lumMod val="75000"/>
                  </a:srgbClr>
                </a:solidFill>
                <a:latin typeface="Calibri" panose="020F0502020204030204"/>
                <a:ea typeface="宋体" panose="02010600030101010101" pitchFamily="2" charset="-122"/>
              </a:rPr>
              <a:t>https://</a:t>
            </a:r>
            <a:r>
              <a:rPr lang="en-US" altLang="zh-CN" sz="1800" b="1" dirty="0" smtClean="0">
                <a:solidFill>
                  <a:srgbClr val="609D42">
                    <a:lumMod val="75000"/>
                  </a:srgbClr>
                </a:solidFill>
                <a:latin typeface="Calibri" panose="020F0502020204030204"/>
                <a:ea typeface="宋体" panose="02010600030101010101" pitchFamily="2" charset="-122"/>
              </a:rPr>
              <a:t>cis.chinese.cn</a:t>
            </a:r>
            <a:endParaRPr lang="zh-CN" altLang="en-US" sz="1800" b="1" dirty="0">
              <a:solidFill>
                <a:srgbClr val="609D42">
                  <a:lumMod val="75000"/>
                </a:srgbClr>
              </a:solidFill>
              <a:latin typeface="Calibri" panose="020F0502020204030204"/>
              <a:ea typeface="宋体" panose="02010600030101010101" pitchFamily="2" charset="-122"/>
            </a:endParaRPr>
          </a:p>
        </p:txBody>
      </p:sp>
      <p:sp>
        <p:nvSpPr>
          <p:cNvPr id="18" name="矩形 17"/>
          <p:cNvSpPr/>
          <p:nvPr/>
        </p:nvSpPr>
        <p:spPr>
          <a:xfrm>
            <a:off x="5142327" y="3360681"/>
            <a:ext cx="6546847" cy="369236"/>
          </a:xfrm>
          <a:prstGeom prst="rect">
            <a:avLst/>
          </a:prstGeom>
        </p:spPr>
        <p:txBody>
          <a:bodyPr wrap="square">
            <a:spAutoFit/>
          </a:bodyPr>
          <a:lstStyle/>
          <a:p>
            <a:pPr algn="r" defTabSz="914400"/>
            <a:r>
              <a:rPr lang="en-US" altLang="zh-CN" sz="1800" b="1" dirty="0" smtClean="0">
                <a:solidFill>
                  <a:srgbClr val="487631"/>
                </a:solidFill>
                <a:latin typeface="Calibri" panose="020F0502020204030204"/>
                <a:ea typeface="宋体" panose="02010600030101010101" pitchFamily="2" charset="-122"/>
              </a:rPr>
              <a:t>http</a:t>
            </a:r>
            <a:r>
              <a:rPr lang="en-US" altLang="zh-CN" sz="1800" b="1" dirty="0">
                <a:solidFill>
                  <a:srgbClr val="487631"/>
                </a:solidFill>
                <a:latin typeface="Calibri" panose="020F0502020204030204"/>
                <a:ea typeface="宋体" panose="02010600030101010101" pitchFamily="2" charset="-122"/>
              </a:rPr>
              <a:t>://iso.sysu.edu.cn/cn/zs</a:t>
            </a:r>
            <a:endParaRPr lang="zh-CN" altLang="en-US" sz="1800" b="1" dirty="0">
              <a:solidFill>
                <a:srgbClr val="487631"/>
              </a:solidFill>
              <a:latin typeface="Calibri" panose="020F0502020204030204"/>
              <a:ea typeface="宋体" panose="02010600030101010101" pitchFamily="2" charset="-122"/>
            </a:endParaRPr>
          </a:p>
        </p:txBody>
      </p:sp>
      <p:sp>
        <p:nvSpPr>
          <p:cNvPr id="20" name="矩形 19"/>
          <p:cNvSpPr/>
          <p:nvPr/>
        </p:nvSpPr>
        <p:spPr>
          <a:xfrm>
            <a:off x="5123444" y="6217163"/>
            <a:ext cx="6546847" cy="369236"/>
          </a:xfrm>
          <a:prstGeom prst="rect">
            <a:avLst/>
          </a:prstGeom>
        </p:spPr>
        <p:txBody>
          <a:bodyPr wrap="square">
            <a:spAutoFit/>
          </a:bodyPr>
          <a:lstStyle/>
          <a:p>
            <a:pPr algn="r" defTabSz="914400"/>
            <a:r>
              <a:rPr lang="en-US" altLang="zh-CN" sz="1800" b="1" dirty="0" smtClean="0">
                <a:solidFill>
                  <a:srgbClr val="487631"/>
                </a:solidFill>
                <a:latin typeface="Calibri" panose="020F0502020204030204"/>
                <a:ea typeface="宋体" panose="02010600030101010101" pitchFamily="2" charset="-122"/>
              </a:rPr>
              <a:t>http</a:t>
            </a:r>
            <a:r>
              <a:rPr lang="en-US" altLang="zh-CN" sz="1800" b="1" dirty="0">
                <a:solidFill>
                  <a:srgbClr val="487631"/>
                </a:solidFill>
                <a:latin typeface="Calibri" panose="020F0502020204030204"/>
                <a:ea typeface="宋体" panose="02010600030101010101" pitchFamily="2" charset="-122"/>
              </a:rPr>
              <a:t>://iso.sysu.edu.cn/cn/zs</a:t>
            </a:r>
            <a:endParaRPr lang="zh-CN" altLang="en-US" sz="1800" b="1" dirty="0">
              <a:solidFill>
                <a:srgbClr val="487631"/>
              </a:solidFill>
              <a:latin typeface="Calibri" panose="020F0502020204030204"/>
              <a:ea typeface="宋体" panose="02010600030101010101" pitchFamily="2" charset="-122"/>
            </a:endParaRPr>
          </a:p>
        </p:txBody>
      </p:sp>
      <p:sp>
        <p:nvSpPr>
          <p:cNvPr id="21" name="矩形 20"/>
          <p:cNvSpPr/>
          <p:nvPr/>
        </p:nvSpPr>
        <p:spPr>
          <a:xfrm>
            <a:off x="5142327" y="5327712"/>
            <a:ext cx="6546847" cy="646331"/>
          </a:xfrm>
          <a:prstGeom prst="rect">
            <a:avLst/>
          </a:prstGeom>
        </p:spPr>
        <p:txBody>
          <a:bodyPr wrap="square">
            <a:spAutoFit/>
          </a:bodyPr>
          <a:lstStyle/>
          <a:p>
            <a:pPr algn="r" defTabSz="914400"/>
            <a:r>
              <a:rPr lang="zh-CN" altLang="en-US" sz="1800" b="1" dirty="0" smtClean="0">
                <a:solidFill>
                  <a:srgbClr val="487631"/>
                </a:solidFill>
                <a:latin typeface="Calibri" panose="020F0502020204030204"/>
                <a:ea typeface="宋体" panose="02010600030101010101" pitchFamily="2" charset="-122"/>
              </a:rPr>
              <a:t>上一学历阶段成绩优良的学生</a:t>
            </a:r>
            <a:endParaRPr lang="en-US" altLang="zh-CN" sz="1800" b="1" dirty="0" smtClean="0">
              <a:solidFill>
                <a:srgbClr val="487631"/>
              </a:solidFill>
              <a:latin typeface="Calibri" panose="020F0502020204030204"/>
              <a:ea typeface="宋体" panose="02010600030101010101" pitchFamily="2" charset="-122"/>
            </a:endParaRPr>
          </a:p>
          <a:p>
            <a:pPr algn="r" defTabSz="914400"/>
            <a:r>
              <a:rPr lang="zh-CN" altLang="en-US" sz="1800" b="1" dirty="0" smtClean="0">
                <a:solidFill>
                  <a:srgbClr val="487631"/>
                </a:solidFill>
                <a:latin typeface="Calibri" panose="020F0502020204030204"/>
                <a:ea typeface="宋体" panose="02010600030101010101" pitchFamily="2" charset="-122"/>
              </a:rPr>
              <a:t>拟录取后将有机会申请，</a:t>
            </a:r>
            <a:endParaRPr lang="zh-CN" altLang="en-US" sz="1800" b="1" dirty="0">
              <a:solidFill>
                <a:srgbClr val="487631"/>
              </a:solidFill>
              <a:latin typeface="Calibri" panose="020F0502020204030204"/>
              <a:ea typeface="宋体" panose="02010600030101010101" pitchFamily="2" charset="-122"/>
            </a:endParaRPr>
          </a:p>
        </p:txBody>
      </p:sp>
      <p:sp>
        <p:nvSpPr>
          <p:cNvPr id="4" name="矩形 3"/>
          <p:cNvSpPr/>
          <p:nvPr/>
        </p:nvSpPr>
        <p:spPr>
          <a:xfrm>
            <a:off x="5168710" y="2564835"/>
            <a:ext cx="6546847" cy="369236"/>
          </a:xfrm>
          <a:prstGeom prst="rect">
            <a:avLst/>
          </a:prstGeom>
        </p:spPr>
        <p:txBody>
          <a:bodyPr wrap="square">
            <a:spAutoFit/>
          </a:bodyPr>
          <a:lstStyle/>
          <a:p>
            <a:pPr algn="r" defTabSz="914400"/>
            <a:r>
              <a:rPr lang="en-US" altLang="zh-CN" sz="1800" b="1" dirty="0" smtClean="0">
                <a:solidFill>
                  <a:srgbClr val="487631"/>
                </a:solidFill>
                <a:latin typeface="Calibri" panose="020F0502020204030204"/>
                <a:ea typeface="宋体" panose="02010600030101010101" pitchFamily="2" charset="-122"/>
              </a:rPr>
              <a:t>http</a:t>
            </a:r>
            <a:r>
              <a:rPr lang="en-US" altLang="zh-CN" sz="1800" b="1" dirty="0">
                <a:solidFill>
                  <a:srgbClr val="487631"/>
                </a:solidFill>
                <a:latin typeface="Calibri" panose="020F0502020204030204"/>
                <a:ea typeface="宋体" panose="02010600030101010101" pitchFamily="2" charset="-122"/>
              </a:rPr>
              <a:t>://iso.sysu.edu.cn/cn/zs</a:t>
            </a:r>
            <a:endParaRPr lang="zh-CN" altLang="en-US" sz="1800" b="1" dirty="0">
              <a:solidFill>
                <a:srgbClr val="487631"/>
              </a:solidFill>
              <a:latin typeface="Calibri" panose="020F0502020204030204"/>
              <a:ea typeface="宋体" panose="02010600030101010101" pitchFamily="2" charset="-122"/>
            </a:endParaRPr>
          </a:p>
        </p:txBody>
      </p:sp>
      <p:sp>
        <p:nvSpPr>
          <p:cNvPr id="5" name="矩形 4"/>
          <p:cNvSpPr/>
          <p:nvPr/>
        </p:nvSpPr>
        <p:spPr>
          <a:xfrm>
            <a:off x="6572106" y="2278923"/>
            <a:ext cx="5143452" cy="368204"/>
          </a:xfrm>
          <a:prstGeom prst="rect">
            <a:avLst/>
          </a:prstGeom>
        </p:spPr>
        <p:txBody>
          <a:bodyPr wrap="square" anchor="ctr" anchorCtr="0">
            <a:spAutoFit/>
          </a:bodyPr>
          <a:lstStyle/>
          <a:p>
            <a:pPr algn="r" defTabSz="914400"/>
            <a:r>
              <a:rPr lang="zh-CN" altLang="en-US" sz="1800" b="1" dirty="0">
                <a:solidFill>
                  <a:srgbClr val="609D42">
                    <a:lumMod val="75000"/>
                  </a:srgbClr>
                </a:solidFill>
                <a:latin typeface="Calibri" panose="020F0502020204030204"/>
                <a:ea typeface="宋体" panose="02010600030101010101" pitchFamily="2" charset="-122"/>
              </a:rPr>
              <a:t>https://studyinchina.csc.edu.</a:t>
            </a:r>
            <a:r>
              <a:rPr lang="zh-CN" altLang="en-US" sz="1800" b="1" dirty="0" smtClean="0">
                <a:solidFill>
                  <a:srgbClr val="609D42">
                    <a:lumMod val="75000"/>
                  </a:srgbClr>
                </a:solidFill>
                <a:latin typeface="Calibri" panose="020F0502020204030204"/>
                <a:ea typeface="宋体" panose="02010600030101010101" pitchFamily="2" charset="-122"/>
              </a:rPr>
              <a:t>cn</a:t>
            </a:r>
            <a:endParaRPr lang="zh-CN" altLang="en-US" sz="1800" b="1" dirty="0">
              <a:solidFill>
                <a:srgbClr val="609D42">
                  <a:lumMod val="75000"/>
                </a:srgbClr>
              </a:solidFill>
              <a:latin typeface="Calibri" panose="020F0502020204030204"/>
              <a:ea typeface="宋体" panose="02010600030101010101" pitchFamily="2" charset="-122"/>
            </a:endParaRPr>
          </a:p>
        </p:txBody>
      </p:sp>
      <p:sp>
        <p:nvSpPr>
          <p:cNvPr id="6" name="矩形 5"/>
          <p:cNvSpPr/>
          <p:nvPr/>
        </p:nvSpPr>
        <p:spPr>
          <a:xfrm>
            <a:off x="6526839" y="4581189"/>
            <a:ext cx="5143452" cy="368204"/>
          </a:xfrm>
          <a:prstGeom prst="rect">
            <a:avLst/>
          </a:prstGeom>
        </p:spPr>
        <p:txBody>
          <a:bodyPr wrap="square" anchor="ctr" anchorCtr="0">
            <a:spAutoFit/>
          </a:bodyPr>
          <a:lstStyle/>
          <a:p>
            <a:pPr algn="r" defTabSz="914400"/>
            <a:r>
              <a:rPr lang="zh-CN" altLang="en-US" sz="1800" b="1" dirty="0">
                <a:solidFill>
                  <a:srgbClr val="609D42">
                    <a:lumMod val="75000"/>
                  </a:srgbClr>
                </a:solidFill>
                <a:latin typeface="Calibri" panose="020F0502020204030204"/>
                <a:ea typeface="宋体" panose="02010600030101010101" pitchFamily="2" charset="-122"/>
              </a:rPr>
              <a:t>https://studyinchina.csc.edu.</a:t>
            </a:r>
            <a:r>
              <a:rPr lang="zh-CN" altLang="en-US" sz="1800" b="1" dirty="0" smtClean="0">
                <a:solidFill>
                  <a:srgbClr val="609D42">
                    <a:lumMod val="75000"/>
                  </a:srgbClr>
                </a:solidFill>
                <a:latin typeface="Calibri" panose="020F0502020204030204"/>
                <a:ea typeface="宋体" panose="02010600030101010101" pitchFamily="2" charset="-122"/>
              </a:rPr>
              <a:t>cn</a:t>
            </a:r>
            <a:endParaRPr lang="zh-CN" altLang="en-US" sz="1800" b="1" dirty="0">
              <a:solidFill>
                <a:srgbClr val="609D42">
                  <a:lumMod val="75000"/>
                </a:srgbClr>
              </a:solidFill>
              <a:latin typeface="Calibri" panose="020F0502020204030204"/>
              <a:ea typeface="宋体" panose="02010600030101010101" pitchFamily="2" charset="-122"/>
            </a:endParaRPr>
          </a:p>
        </p:txBody>
      </p:sp>
      <p:sp>
        <p:nvSpPr>
          <p:cNvPr id="7" name="矩形 6"/>
          <p:cNvSpPr/>
          <p:nvPr/>
        </p:nvSpPr>
        <p:spPr>
          <a:xfrm>
            <a:off x="5126127" y="4894462"/>
            <a:ext cx="6546847" cy="369236"/>
          </a:xfrm>
          <a:prstGeom prst="rect">
            <a:avLst/>
          </a:prstGeom>
        </p:spPr>
        <p:txBody>
          <a:bodyPr wrap="square">
            <a:spAutoFit/>
          </a:bodyPr>
          <a:lstStyle/>
          <a:p>
            <a:pPr algn="r" defTabSz="914400"/>
            <a:r>
              <a:rPr lang="en-US" altLang="zh-CN" sz="1800" b="1" dirty="0" smtClean="0">
                <a:solidFill>
                  <a:srgbClr val="487631"/>
                </a:solidFill>
                <a:latin typeface="Calibri" panose="020F0502020204030204"/>
                <a:ea typeface="宋体" panose="02010600030101010101" pitchFamily="2" charset="-122"/>
              </a:rPr>
              <a:t>http</a:t>
            </a:r>
            <a:r>
              <a:rPr lang="en-US" altLang="zh-CN" sz="1800" b="1" dirty="0">
                <a:solidFill>
                  <a:srgbClr val="487631"/>
                </a:solidFill>
                <a:latin typeface="Calibri" panose="020F0502020204030204"/>
                <a:ea typeface="宋体" panose="02010600030101010101" pitchFamily="2" charset="-122"/>
              </a:rPr>
              <a:t>://iso.sysu.edu.cn/cn/zs</a:t>
            </a:r>
            <a:endParaRPr lang="zh-CN" altLang="en-US" sz="1800" b="1" dirty="0">
              <a:solidFill>
                <a:srgbClr val="487631"/>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advTm="216911"/>
    </mc:Choice>
    <mc:Fallback>
      <p:transition advTm="216911"/>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5019" y="0"/>
            <a:ext cx="10287002"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22181"/>
    </mc:Choice>
    <mc:Fallback>
      <p:transition advTm="2218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4" y="0"/>
            <a:ext cx="304800" cy="6858000"/>
          </a:xfrm>
          <a:prstGeom prst="rect">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white"/>
              </a:solidFill>
            </a:endParaRPr>
          </a:p>
        </p:txBody>
      </p:sp>
      <p:sp>
        <p:nvSpPr>
          <p:cNvPr id="23" name="矩形 22" descr="2021"/>
          <p:cNvSpPr/>
          <p:nvPr/>
        </p:nvSpPr>
        <p:spPr>
          <a:xfrm>
            <a:off x="3995801" y="592428"/>
            <a:ext cx="5847876" cy="424217"/>
          </a:xfrm>
          <a:prstGeom prst="rect">
            <a:avLst/>
          </a:prstGeom>
          <a:solidFill>
            <a:srgbClr val="014723"/>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rPr>
              <a:t>2021</a:t>
            </a:r>
            <a:r>
              <a:rPr lang="zh-CN" altLang="en-US" sz="2000" b="1" dirty="0">
                <a:latin typeface="微软雅黑" panose="020B0503020204020204" pitchFamily="34" charset="-122"/>
                <a:ea typeface="微软雅黑" panose="020B0503020204020204" pitchFamily="34" charset="-122"/>
              </a:rPr>
              <a:t>年</a:t>
            </a:r>
            <a:r>
              <a:rPr lang="en-US" altLang="zh-CN" sz="2000" b="1" dirty="0">
                <a:latin typeface="微软雅黑" panose="020B0503020204020204" pitchFamily="34" charset="-122"/>
                <a:ea typeface="微软雅黑" panose="020B0503020204020204" pitchFamily="34" charset="-122"/>
              </a:rPr>
              <a:t>10</a:t>
            </a:r>
            <a:r>
              <a:rPr lang="zh-CN" altLang="en-US" sz="2000" b="1" dirty="0">
                <a:latin typeface="微软雅黑" panose="020B0503020204020204" pitchFamily="34" charset="-122"/>
                <a:ea typeface="微软雅黑" panose="020B0503020204020204" pitchFamily="34" charset="-122"/>
              </a:rPr>
              <a:t>月</a:t>
            </a:r>
            <a:r>
              <a:rPr lang="en-US" altLang="zh-CN" sz="2000" b="1" dirty="0">
                <a:latin typeface="微软雅黑" panose="020B0503020204020204" pitchFamily="34" charset="-122"/>
                <a:ea typeface="微软雅黑" panose="020B0503020204020204" pitchFamily="34" charset="-122"/>
              </a:rPr>
              <a:t>15</a:t>
            </a:r>
            <a:r>
              <a:rPr lang="zh-CN" altLang="en-US" sz="2000" b="1" dirty="0">
                <a:latin typeface="微软雅黑" panose="020B0503020204020204" pitchFamily="34" charset="-122"/>
                <a:ea typeface="微软雅黑" panose="020B0503020204020204" pitchFamily="34" charset="-122"/>
              </a:rPr>
              <a:t>日，李克强总理考察中山大学</a:t>
            </a:r>
            <a:endParaRPr lang="zh-CN" altLang="en-US" sz="2000" b="1" dirty="0">
              <a:latin typeface="微软雅黑" panose="020B0503020204020204" pitchFamily="34" charset="-122"/>
              <a:ea typeface="微软雅黑" panose="020B0503020204020204" pitchFamily="34" charset="-122"/>
            </a:endParaRPr>
          </a:p>
        </p:txBody>
      </p:sp>
      <p:pic>
        <p:nvPicPr>
          <p:cNvPr id="36" name="图片 3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20497" y="1704475"/>
            <a:ext cx="5705068" cy="4057730"/>
          </a:xfrm>
          <a:prstGeom prst="rect">
            <a:avLst/>
          </a:prstGeom>
        </p:spPr>
      </p:pic>
      <p:sp>
        <p:nvSpPr>
          <p:cNvPr id="37" name="文本框 36"/>
          <p:cNvSpPr txBox="1"/>
          <p:nvPr/>
        </p:nvSpPr>
        <p:spPr>
          <a:xfrm>
            <a:off x="1619074" y="1704476"/>
            <a:ext cx="3955852" cy="4198393"/>
          </a:xfrm>
          <a:prstGeom prst="rect">
            <a:avLst/>
          </a:prstGeom>
          <a:noFill/>
        </p:spPr>
        <p:txBody>
          <a:bodyPr wrap="square">
            <a:spAutoFit/>
          </a:bodyPr>
          <a:lstStyle/>
          <a:p>
            <a:pPr algn="just">
              <a:lnSpc>
                <a:spcPct val="150000"/>
              </a:lnSpc>
              <a:buClrTx/>
              <a:buSzTx/>
              <a:buFontTx/>
            </a:pPr>
            <a:r>
              <a:rPr kumimoji="1" lang="zh-CN" altLang="en-US" b="1" dirty="0">
                <a:latin typeface="微软雅黑" panose="020B0503020204020204" pitchFamily="34" charset="-122"/>
                <a:ea typeface="微软雅黑" panose="020B0503020204020204" pitchFamily="34" charset="-122"/>
              </a:rPr>
              <a:t>总理说：</a:t>
            </a:r>
            <a:endParaRPr kumimoji="1" lang="zh-CN" altLang="en-US" b="1" dirty="0">
              <a:latin typeface="微软雅黑" panose="020B0503020204020204" pitchFamily="34" charset="-122"/>
              <a:ea typeface="微软雅黑" panose="020B0503020204020204" pitchFamily="34" charset="-122"/>
            </a:endParaRPr>
          </a:p>
          <a:p>
            <a:pPr algn="just" fontAlgn="auto">
              <a:lnSpc>
                <a:spcPct val="150000"/>
              </a:lnSpc>
              <a:buClrTx/>
              <a:buSzTx/>
              <a:buFontTx/>
            </a:pPr>
            <a:r>
              <a:rPr kumimoji="1" lang="en-US" altLang="zh-CN" dirty="0">
                <a:latin typeface="微软雅黑" panose="020B0503020204020204" pitchFamily="34" charset="-122"/>
                <a:ea typeface="微软雅黑" panose="020B0503020204020204" pitchFamily="34" charset="-122"/>
              </a:rPr>
              <a:t>  </a:t>
            </a:r>
            <a:r>
              <a:rPr kumimoji="1" lang="zh-CN" altLang="en-US" dirty="0">
                <a:latin typeface="微软雅黑" panose="020B0503020204020204" pitchFamily="34" charset="-122"/>
                <a:ea typeface="微软雅黑" panose="020B0503020204020204" pitchFamily="34" charset="-122"/>
              </a:rPr>
              <a:t>“中山大学底蕴深厚、成果丰硕，希望不断攀登学术高峰，培养更多人才，为国家发展作出更大贡献。”</a:t>
            </a:r>
            <a:endParaRPr kumimoji="1" lang="zh-CN" altLang="en-US" dirty="0">
              <a:latin typeface="微软雅黑" panose="020B0503020204020204" pitchFamily="34" charset="-122"/>
              <a:ea typeface="微软雅黑" panose="020B0503020204020204" pitchFamily="34" charset="-122"/>
            </a:endParaRPr>
          </a:p>
          <a:p>
            <a:pPr algn="just" fontAlgn="auto">
              <a:lnSpc>
                <a:spcPct val="150000"/>
              </a:lnSpc>
              <a:buClrTx/>
              <a:buSzTx/>
              <a:buFontTx/>
            </a:pPr>
            <a:r>
              <a:rPr kumimoji="1" lang="en-US" altLang="zh-CN" dirty="0">
                <a:latin typeface="微软雅黑" panose="020B0503020204020204" pitchFamily="34" charset="-122"/>
                <a:ea typeface="微软雅黑" panose="020B0503020204020204" pitchFamily="34" charset="-122"/>
              </a:rPr>
              <a:t>  </a:t>
            </a:r>
            <a:r>
              <a:rPr kumimoji="1" lang="zh-CN" altLang="en-US" dirty="0">
                <a:latin typeface="微软雅黑" panose="020B0503020204020204" pitchFamily="34" charset="-122"/>
                <a:ea typeface="微软雅黑" panose="020B0503020204020204" pitchFamily="34" charset="-122"/>
              </a:rPr>
              <a:t>“要秉持你们的校训，博学、审问、慎思、明辨、笃行，将来服务社会、报效国家。”</a:t>
            </a:r>
            <a:endParaRPr kumimoji="1" lang="zh-CN" altLang="en-US" dirty="0">
              <a:latin typeface="微软雅黑" panose="020B0503020204020204" pitchFamily="34" charset="-122"/>
              <a:ea typeface="微软雅黑" panose="020B0503020204020204" pitchFamily="34" charset="-122"/>
            </a:endParaRPr>
          </a:p>
          <a:p>
            <a:pPr algn="just" fontAlgn="auto">
              <a:lnSpc>
                <a:spcPct val="150000"/>
              </a:lnSpc>
              <a:buClrTx/>
              <a:buSzTx/>
              <a:buFontTx/>
            </a:pPr>
            <a:r>
              <a:rPr kumimoji="1" lang="zh-CN" altLang="en-US" dirty="0">
                <a:latin typeface="微软雅黑" panose="020B0503020204020204" pitchFamily="34" charset="-122"/>
                <a:ea typeface="微软雅黑" panose="020B0503020204020204" pitchFamily="34" charset="-122"/>
              </a:rPr>
              <a:t>  “你们的学，最终是为了行。</a:t>
            </a:r>
            <a:endParaRPr kumimoji="1" lang="en-US" altLang="zh-CN" dirty="0">
              <a:latin typeface="微软雅黑" panose="020B0503020204020204" pitchFamily="34" charset="-122"/>
              <a:ea typeface="微软雅黑" panose="020B0503020204020204" pitchFamily="34" charset="-122"/>
            </a:endParaRPr>
          </a:p>
          <a:p>
            <a:pPr algn="just" fontAlgn="auto">
              <a:lnSpc>
                <a:spcPct val="150000"/>
              </a:lnSpc>
              <a:buClrTx/>
              <a:buSzTx/>
              <a:buFontTx/>
            </a:pPr>
            <a:endParaRPr kumimoji="1" lang="zh-CN" altLang="en-US" dirty="0">
              <a:latin typeface="微软雅黑" panose="020B0503020204020204" pitchFamily="34" charset="-122"/>
              <a:ea typeface="微软雅黑" panose="020B0503020204020204" pitchFamily="34" charset="-122"/>
            </a:endParaRPr>
          </a:p>
          <a:p>
            <a:pPr algn="just" fontAlgn="auto">
              <a:lnSpc>
                <a:spcPct val="150000"/>
              </a:lnSpc>
            </a:pPr>
            <a:r>
              <a:rPr lang="en-US" altLang="zh-CN" b="1" dirty="0">
                <a:solidFill>
                  <a:srgbClr val="C00000"/>
                </a:solidFill>
                <a:latin typeface="微软雅黑" panose="020B0503020204020204" pitchFamily="34" charset="-122"/>
                <a:ea typeface="微软雅黑" panose="020B0503020204020204" pitchFamily="34" charset="-122"/>
              </a:rPr>
              <a:t>    </a:t>
            </a:r>
            <a:r>
              <a:rPr lang="zh-CN" altLang="en-US" b="1" u="sng" dirty="0">
                <a:solidFill>
                  <a:srgbClr val="C00000"/>
                </a:solidFill>
                <a:latin typeface="微软雅黑" panose="020B0503020204020204" pitchFamily="34" charset="-122"/>
                <a:ea typeface="微软雅黑" panose="020B0503020204020204" pitchFamily="34" charset="-122"/>
              </a:rPr>
              <a:t>中山大学，是南天一柱！</a:t>
            </a:r>
            <a:endParaRPr lang="zh-CN" altLang="en-US" b="1" dirty="0">
              <a:latin typeface="微软雅黑" panose="020B0503020204020204" pitchFamily="34" charset="-122"/>
              <a:ea typeface="微软雅黑" panose="020B0503020204020204" pitchFamily="34" charset="-122"/>
            </a:endParaRPr>
          </a:p>
        </p:txBody>
      </p:sp>
      <p:grpSp>
        <p:nvGrpSpPr>
          <p:cNvPr id="38" name="组合 37"/>
          <p:cNvGrpSpPr/>
          <p:nvPr/>
        </p:nvGrpSpPr>
        <p:grpSpPr>
          <a:xfrm>
            <a:off x="-23093" y="-93464"/>
            <a:ext cx="1334629" cy="6930008"/>
            <a:chOff x="1491378" y="0"/>
            <a:chExt cx="1334629" cy="6930008"/>
          </a:xfrm>
        </p:grpSpPr>
        <p:sp>
          <p:nvSpPr>
            <p:cNvPr id="39" name="AutoShape 2" descr="C:\Users\liujy\AppData\Roaming\Tencent\Users\409470023\QQ\WinTemp\RichOle\{PT8AQ($6AGW})@N4OImO.jpg"/>
            <p:cNvSpPr>
              <a:spLocks noChangeAspect="1" noChangeArrowheads="1"/>
            </p:cNvSpPr>
            <p:nvPr/>
          </p:nvSpPr>
          <p:spPr bwMode="auto">
            <a:xfrm>
              <a:off x="1525588"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fontAlgn="base">
                <a:spcBef>
                  <a:spcPct val="0"/>
                </a:spcBef>
                <a:spcAft>
                  <a:spcPct val="0"/>
                </a:spcAft>
              </a:pPr>
              <a:endParaRPr lang="zh-CN" altLang="en-US">
                <a:solidFill>
                  <a:prstClr val="black"/>
                </a:solidFill>
                <a:latin typeface="Arial" panose="020B0604020202020204" pitchFamily="34" charset="0"/>
              </a:endParaRPr>
            </a:p>
          </p:txBody>
        </p:sp>
        <p:grpSp>
          <p:nvGrpSpPr>
            <p:cNvPr id="40" name="组合 39"/>
            <p:cNvGrpSpPr/>
            <p:nvPr/>
          </p:nvGrpSpPr>
          <p:grpSpPr>
            <a:xfrm>
              <a:off x="1491378" y="188640"/>
              <a:ext cx="1334629" cy="6741368"/>
              <a:chOff x="1491378" y="188640"/>
              <a:chExt cx="1334629" cy="6741368"/>
            </a:xfrm>
          </p:grpSpPr>
          <p:pic>
            <p:nvPicPr>
              <p:cNvPr id="41" name="Picture 2" descr="http://pic10.nipic.com/20100928/2061249_194424014502_2.jpg"/>
              <p:cNvPicPr>
                <a:picLocks noChangeAspect="1" noChangeArrowheads="1"/>
              </p:cNvPicPr>
              <p:nvPr/>
            </p:nvPicPr>
            <p:blipFill rotWithShape="1">
              <a:blip r:embed="rId2">
                <a:clrChange>
                  <a:clrFrom>
                    <a:srgbClr val="014B18"/>
                  </a:clrFrom>
                  <a:clrTo>
                    <a:srgbClr val="014B18">
                      <a:alpha val="0"/>
                    </a:srgbClr>
                  </a:clrTo>
                </a:clrChange>
                <a:extLst>
                  <a:ext uri="{28A0092B-C50C-407E-A947-70E740481C1C}">
                    <a14:useLocalDpi xmlns:a14="http://schemas.microsoft.com/office/drawing/2010/main" val="0"/>
                  </a:ext>
                </a:extLst>
              </a:blip>
              <a:srcRect l="33731" t="31678" r="57555" b="34161"/>
              <a:stretch>
                <a:fillRect/>
              </a:stretch>
            </p:blipFill>
            <p:spPr bwMode="auto">
              <a:xfrm>
                <a:off x="1849116" y="4713105"/>
                <a:ext cx="472008" cy="130818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pic10.nipic.com/20100928/2061249_194424014502_2.jpg"/>
              <p:cNvPicPr>
                <a:picLocks noChangeAspect="1" noChangeArrowheads="1"/>
              </p:cNvPicPr>
              <p:nvPr/>
            </p:nvPicPr>
            <p:blipFill rotWithShape="1">
              <a:blip r:embed="rId2">
                <a:clrChange>
                  <a:clrFrom>
                    <a:srgbClr val="014B18"/>
                  </a:clrFrom>
                  <a:clrTo>
                    <a:srgbClr val="014B18">
                      <a:alpha val="0"/>
                    </a:srgbClr>
                  </a:clrTo>
                </a:clrChange>
                <a:extLst>
                  <a:ext uri="{28A0092B-C50C-407E-A947-70E740481C1C}">
                    <a14:useLocalDpi xmlns:a14="http://schemas.microsoft.com/office/drawing/2010/main" val="0"/>
                  </a:ext>
                </a:extLst>
              </a:blip>
              <a:srcRect l="42102" t="33251" r="50175" b="29887"/>
              <a:stretch>
                <a:fillRect/>
              </a:stretch>
            </p:blipFill>
            <p:spPr bwMode="auto">
              <a:xfrm>
                <a:off x="2425180" y="3732395"/>
                <a:ext cx="400827" cy="135278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http://pic10.nipic.com/20100928/2061249_194424014502_2.jpg"/>
              <p:cNvPicPr>
                <a:picLocks noChangeAspect="1" noChangeArrowheads="1"/>
              </p:cNvPicPr>
              <p:nvPr/>
            </p:nvPicPr>
            <p:blipFill rotWithShape="1">
              <a:blip r:embed="rId2">
                <a:clrChange>
                  <a:clrFrom>
                    <a:srgbClr val="014B18"/>
                  </a:clrFrom>
                  <a:clrTo>
                    <a:srgbClr val="014B18">
                      <a:alpha val="0"/>
                    </a:srgbClr>
                  </a:clrTo>
                </a:clrChange>
                <a:extLst>
                  <a:ext uri="{28A0092B-C50C-407E-A947-70E740481C1C}">
                    <a14:useLocalDpi xmlns:a14="http://schemas.microsoft.com/office/drawing/2010/main" val="0"/>
                  </a:ext>
                </a:extLst>
              </a:blip>
              <a:srcRect l="50000" t="31050" r="42397" b="32672"/>
              <a:stretch>
                <a:fillRect/>
              </a:stretch>
            </p:blipFill>
            <p:spPr bwMode="auto">
              <a:xfrm>
                <a:off x="1849116" y="2780928"/>
                <a:ext cx="418937" cy="141343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ttp://pic10.nipic.com/20100928/2061249_194424014502_2.jpg"/>
              <p:cNvPicPr>
                <a:picLocks noChangeAspect="1" noChangeArrowheads="1"/>
              </p:cNvPicPr>
              <p:nvPr/>
            </p:nvPicPr>
            <p:blipFill rotWithShape="1">
              <a:blip r:embed="rId2">
                <a:clrChange>
                  <a:clrFrom>
                    <a:srgbClr val="014B18"/>
                  </a:clrFrom>
                  <a:clrTo>
                    <a:srgbClr val="014B18">
                      <a:alpha val="0"/>
                    </a:srgbClr>
                  </a:clrTo>
                </a:clrChange>
                <a:extLst>
                  <a:ext uri="{28A0092B-C50C-407E-A947-70E740481C1C}">
                    <a14:useLocalDpi xmlns:a14="http://schemas.microsoft.com/office/drawing/2010/main" val="0"/>
                  </a:ext>
                </a:extLst>
              </a:blip>
              <a:srcRect l="57271" t="31352" r="35111" b="31869"/>
              <a:stretch>
                <a:fillRect/>
              </a:stretch>
            </p:blipFill>
            <p:spPr bwMode="auto">
              <a:xfrm>
                <a:off x="2425180" y="1700808"/>
                <a:ext cx="400827" cy="136820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http://pic10.nipic.com/20100928/2061249_194424014502_2.jpg"/>
              <p:cNvPicPr>
                <a:picLocks noChangeAspect="1" noChangeArrowheads="1"/>
              </p:cNvPicPr>
              <p:nvPr/>
            </p:nvPicPr>
            <p:blipFill rotWithShape="1">
              <a:blip r:embed="rId2">
                <a:clrChange>
                  <a:clrFrom>
                    <a:srgbClr val="014B18"/>
                  </a:clrFrom>
                  <a:clrTo>
                    <a:srgbClr val="014B18">
                      <a:alpha val="0"/>
                    </a:srgbClr>
                  </a:clrTo>
                </a:clrChange>
                <a:extLst>
                  <a:ext uri="{28A0092B-C50C-407E-A947-70E740481C1C}">
                    <a14:useLocalDpi xmlns:a14="http://schemas.microsoft.com/office/drawing/2010/main" val="0"/>
                  </a:ext>
                </a:extLst>
              </a:blip>
              <a:srcRect l="64751" t="30059" r="27225" b="31692"/>
              <a:stretch>
                <a:fillRect/>
              </a:stretch>
            </p:blipFill>
            <p:spPr bwMode="auto">
              <a:xfrm>
                <a:off x="1849116" y="680657"/>
                <a:ext cx="439116" cy="147990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2"/>
              <p:cNvSpPr txBox="1"/>
              <p:nvPr/>
            </p:nvSpPr>
            <p:spPr>
              <a:xfrm>
                <a:off x="1491378" y="188640"/>
                <a:ext cx="367030" cy="6741368"/>
              </a:xfrm>
              <a:prstGeom prst="rect">
                <a:avLst/>
              </a:prstGeom>
              <a:noFill/>
            </p:spPr>
            <p:txBody>
              <a:bodyPr vert="eaVert" wrap="square" rtlCol="0">
                <a:spAutoFit/>
              </a:bodyPr>
              <a:lstStyle/>
              <a:p>
                <a:pPr fontAlgn="base">
                  <a:spcBef>
                    <a:spcPct val="0"/>
                  </a:spcBef>
                  <a:spcAft>
                    <a:spcPct val="0"/>
                  </a:spcAft>
                </a:pPr>
                <a:r>
                  <a:rPr lang="en-US" altLang="zh-CN" sz="1200" dirty="0">
                    <a:solidFill>
                      <a:prstClr val="white"/>
                    </a:solidFill>
                    <a:latin typeface="Constantia" panose="02030602050306030303" pitchFamily="18" charset="0"/>
                    <a:ea typeface="Verdana" panose="020B0604030504040204" pitchFamily="34" charset="0"/>
                    <a:cs typeface="Verdana" panose="020B0604030504040204" pitchFamily="34" charset="0"/>
                  </a:rPr>
                  <a:t>Study Extensively   Enquire Accurately   Reflect Carefully   Discriminate Clearly   Practice Earnestly</a:t>
                </a:r>
                <a:endParaRPr lang="zh-CN" altLang="en-US" sz="1200" dirty="0">
                  <a:solidFill>
                    <a:prstClr val="white"/>
                  </a:solidFill>
                  <a:latin typeface="Constantia" panose="02030602050306030303" pitchFamily="18" charset="0"/>
                  <a:ea typeface="Arial Unicode MS" panose="020B0604020202020204" charset="-122"/>
                  <a:cs typeface="Verdana" panose="020B060403050404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p14:dur="0" advTm="35365"/>
    </mc:Choice>
    <mc:Fallback>
      <p:transition advTm="3536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513" y="0"/>
            <a:ext cx="12212688" cy="6858000"/>
          </a:xfrm>
          <a:prstGeom prst="rect">
            <a:avLst/>
          </a:prstGeom>
        </p:spPr>
      </p:pic>
      <p:sp>
        <p:nvSpPr>
          <p:cNvPr id="4" name="矩形 3"/>
          <p:cNvSpPr/>
          <p:nvPr/>
        </p:nvSpPr>
        <p:spPr>
          <a:xfrm>
            <a:off x="5062487" y="0"/>
            <a:ext cx="5407308" cy="6838950"/>
          </a:xfrm>
          <a:prstGeom prst="rect">
            <a:avLst/>
          </a:prstGeom>
          <a:solidFill>
            <a:schemeClr val="accent2">
              <a:lumMod val="5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TextBox 8"/>
          <p:cNvSpPr txBox="1"/>
          <p:nvPr/>
        </p:nvSpPr>
        <p:spPr>
          <a:xfrm>
            <a:off x="5062487" y="115326"/>
            <a:ext cx="5931644" cy="677005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indent="0" eaLnBrk="1" hangingPunct="1">
              <a:lnSpc>
                <a:spcPct val="150000"/>
              </a:lnSpc>
              <a:spcBef>
                <a:spcPct val="0"/>
              </a:spcBef>
              <a:buNone/>
            </a:pPr>
            <a:r>
              <a:rPr lang="en-US" altLang="zh-CN" sz="4000"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Contact Us </a:t>
            </a:r>
            <a:r>
              <a:rPr lang="zh-CN" altLang="en-US" sz="4000"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联系方式</a:t>
            </a:r>
            <a:r>
              <a:rPr lang="zh-CN" altLang="en-US" sz="4000" b="1" dirty="0">
                <a:solidFill>
                  <a:schemeClr val="tx2"/>
                </a:solidFill>
                <a:latin typeface="微软雅黑" panose="020B0503020204020204" pitchFamily="34" charset="-122"/>
                <a:ea typeface="微软雅黑" panose="020B0503020204020204" pitchFamily="34" charset="-122"/>
              </a:rPr>
              <a:t> </a:t>
            </a:r>
            <a:endParaRPr lang="en-US" altLang="zh-CN" sz="40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eaLnBrk="1" hangingPunct="1">
              <a:lnSpc>
                <a:spcPct val="150000"/>
              </a:lnSpc>
              <a:spcBef>
                <a:spcPct val="0"/>
              </a:spcBef>
              <a:buNone/>
            </a:pPr>
            <a:endParaRPr lang="en-US" altLang="zh-CN" sz="20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eaLnBrk="1" hangingPunct="1">
              <a:lnSpc>
                <a:spcPct val="150000"/>
              </a:lnSpc>
              <a:spcBef>
                <a:spcPct val="0"/>
              </a:spcBef>
              <a:buNone/>
            </a:pPr>
            <a:r>
              <a:rPr lang="en-US" altLang="zh-CN" sz="20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Office for International Students’ Affairs       </a:t>
            </a:r>
            <a:endParaRPr lang="en-US" altLang="zh-CN" sz="20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eaLnBrk="1" hangingPunct="1">
              <a:lnSpc>
                <a:spcPct val="150000"/>
              </a:lnSpc>
              <a:spcBef>
                <a:spcPct val="0"/>
              </a:spcBef>
              <a:buNone/>
            </a:pPr>
            <a:r>
              <a:rPr lang="en-US" altLang="zh-CN" sz="20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rPr>
              <a:t>                              http://iso.sysu.edu.cn/</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marL="0" indent="0" eaLnBrk="1" hangingPunct="1">
              <a:lnSpc>
                <a:spcPct val="150000"/>
              </a:lnSpc>
              <a:spcBef>
                <a:spcPct val="0"/>
              </a:spcBef>
              <a:buNone/>
            </a:pPr>
            <a:r>
              <a:rPr lang="zh-CN" altLang="en-US"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项目信息网址：</a:t>
            </a:r>
            <a:r>
              <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http://iso.sysu.edu.cn/</a:t>
            </a:r>
            <a:endPar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marL="0" indent="0" eaLnBrk="1" hangingPunct="1">
              <a:lnSpc>
                <a:spcPct val="150000"/>
              </a:lnSpc>
              <a:spcBef>
                <a:spcPct val="0"/>
              </a:spcBef>
              <a:buNone/>
            </a:pPr>
            <a:r>
              <a:rPr lang="zh-CN" altLang="en-US"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申请报名网址：</a:t>
            </a:r>
            <a:r>
              <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https://apply.sysu.edu.cn/login/</a:t>
            </a:r>
            <a:endPar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marL="0" indent="0" eaLnBrk="1" hangingPunct="1">
              <a:lnSpc>
                <a:spcPct val="150000"/>
              </a:lnSpc>
              <a:spcBef>
                <a:spcPct val="0"/>
              </a:spcBef>
              <a:buNone/>
            </a:pPr>
            <a:r>
              <a:rPr lang="zh-CN" altLang="en-US"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招生咨询邮箱：</a:t>
            </a:r>
            <a:r>
              <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admissions@mail.sysu.edu.cn/</a:t>
            </a:r>
            <a:endPar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marL="0" indent="0" eaLnBrk="1" hangingPunct="1">
              <a:lnSpc>
                <a:spcPct val="150000"/>
              </a:lnSpc>
              <a:spcBef>
                <a:spcPct val="0"/>
              </a:spcBef>
              <a:buNone/>
            </a:pPr>
            <a:r>
              <a:rPr lang="zh-CN" altLang="en-US"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招生咨询电话：</a:t>
            </a:r>
            <a:r>
              <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0086</a:t>
            </a:r>
            <a:r>
              <a:rPr lang="zh-CN" altLang="en-US"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a:t>
            </a:r>
            <a:r>
              <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20</a:t>
            </a:r>
            <a:r>
              <a:rPr lang="zh-CN" altLang="en-US"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a:t>
            </a:r>
            <a:r>
              <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84110819</a:t>
            </a:r>
            <a:endPar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marL="0" indent="0" eaLnBrk="1" hangingPunct="1">
              <a:lnSpc>
                <a:spcPct val="150000"/>
              </a:lnSpc>
              <a:spcBef>
                <a:spcPct val="0"/>
              </a:spcBef>
              <a:buNone/>
            </a:pPr>
            <a:r>
              <a:rPr lang="zh-CN" altLang="en-US"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传真：</a:t>
            </a:r>
            <a:r>
              <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0086</a:t>
            </a:r>
            <a:r>
              <a:rPr lang="zh-CN" altLang="en-US"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a:t>
            </a:r>
            <a:r>
              <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20</a:t>
            </a:r>
            <a:r>
              <a:rPr lang="zh-CN" altLang="en-US"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a:t>
            </a:r>
            <a:r>
              <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84115621</a:t>
            </a:r>
            <a:endPar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marL="0" indent="0" eaLnBrk="1" hangingPunct="1">
              <a:lnSpc>
                <a:spcPct val="150000"/>
              </a:lnSpc>
              <a:spcBef>
                <a:spcPct val="0"/>
              </a:spcBef>
              <a:buNone/>
            </a:pPr>
            <a:endParaRPr lang="en-US" altLang="zh-CN" sz="2400" b="1" dirty="0">
              <a:solidFill>
                <a:schemeClr val="bg1"/>
              </a:solidFill>
              <a:latin typeface="微软雅黑" panose="020B0503020204020204" pitchFamily="34" charset="-122"/>
              <a:ea typeface="微软雅黑" panose="020B0503020204020204" pitchFamily="34" charset="-122"/>
            </a:endParaRPr>
          </a:p>
          <a:p>
            <a:pPr marL="0" indent="0" eaLnBrk="1" hangingPunct="1">
              <a:lnSpc>
                <a:spcPct val="150000"/>
              </a:lnSpc>
              <a:spcBef>
                <a:spcPct val="0"/>
              </a:spcBef>
              <a:buNone/>
            </a:pPr>
            <a:r>
              <a:rPr lang="en-US" altLang="zh-CN" sz="4000" b="1" dirty="0">
                <a:solidFill>
                  <a:srgbClr val="01472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Welcome to join us！</a:t>
            </a:r>
            <a:endParaRPr lang="en-US" altLang="zh-CN" sz="4000" b="1" dirty="0">
              <a:solidFill>
                <a:srgbClr val="01472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marL="0" indent="0" eaLnBrk="1" hangingPunct="1">
              <a:lnSpc>
                <a:spcPct val="150000"/>
              </a:lnSpc>
              <a:spcBef>
                <a:spcPct val="0"/>
              </a:spcBef>
              <a:buNone/>
            </a:pPr>
            <a:r>
              <a:rPr lang="en-US" altLang="zh-CN" sz="4000" b="1" dirty="0">
                <a:solidFill>
                  <a:srgbClr val="01472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欢迎报考中山大学！</a:t>
            </a:r>
            <a:endParaRPr lang="en-US" altLang="zh-CN" sz="4000" b="1" dirty="0">
              <a:solidFill>
                <a:srgbClr val="01472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advTm="31905"/>
    </mc:Choice>
    <mc:Fallback>
      <p:transition advTm="31905"/>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图片 107" descr="6017c7eafb7368657b18d3abe087ba1"/>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300"/>
                    </a14:imgEffect>
                    <a14:imgEffect>
                      <a14:saturation sat="66000"/>
                    </a14:imgEffect>
                  </a14:imgLayer>
                </a14:imgProps>
              </a:ext>
            </a:extLst>
          </a:blip>
          <a:srcRect t="20197" b="18839"/>
          <a:stretch>
            <a:fillRect/>
          </a:stretch>
        </p:blipFill>
        <p:spPr>
          <a:xfrm>
            <a:off x="1" y="0"/>
            <a:ext cx="12195174" cy="4181980"/>
          </a:xfrm>
          <a:prstGeom prst="rect">
            <a:avLst/>
          </a:prstGeom>
        </p:spPr>
      </p:pic>
      <p:sp>
        <p:nvSpPr>
          <p:cNvPr id="87" name="Rectangle 2"/>
          <p:cNvSpPr/>
          <p:nvPr/>
        </p:nvSpPr>
        <p:spPr>
          <a:xfrm>
            <a:off x="-2" y="1"/>
            <a:ext cx="12195175" cy="4181980"/>
          </a:xfrm>
          <a:prstGeom prst="rect">
            <a:avLst/>
          </a:prstGeom>
          <a:gradFill flip="none" rotWithShape="1">
            <a:gsLst>
              <a:gs pos="0">
                <a:srgbClr val="FDFDF7">
                  <a:alpha val="23000"/>
                </a:srgbClr>
              </a:gs>
              <a:gs pos="97000">
                <a:schemeClr val="tx1">
                  <a:lumMod val="95000"/>
                  <a:lumOff val="5000"/>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2"/>
          <p:cNvSpPr/>
          <p:nvPr/>
        </p:nvSpPr>
        <p:spPr>
          <a:xfrm>
            <a:off x="-1" y="4181981"/>
            <a:ext cx="12195175" cy="2559388"/>
          </a:xfrm>
          <a:prstGeom prst="rect">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lumMod val="95000"/>
                </a:schemeClr>
              </a:solidFill>
            </a:endParaRPr>
          </a:p>
        </p:txBody>
      </p:sp>
      <p:sp>
        <p:nvSpPr>
          <p:cNvPr id="60" name="矩形 59"/>
          <p:cNvSpPr/>
          <p:nvPr/>
        </p:nvSpPr>
        <p:spPr>
          <a:xfrm>
            <a:off x="3502047" y="1737049"/>
            <a:ext cx="5407103" cy="1323431"/>
          </a:xfrm>
          <a:prstGeom prst="rect">
            <a:avLst/>
          </a:prstGeom>
          <a:ln w="22225">
            <a:solidFill>
              <a:schemeClr val="accent2"/>
            </a:solidFill>
          </a:ln>
        </p:spPr>
        <p:txBody>
          <a:bodyPr wrap="none" lIns="91431" tIns="45716" rIns="91431" bIns="45716">
            <a:spAutoFit/>
          </a:bodyPr>
          <a:lstStyle/>
          <a:p>
            <a:pPr algn="ctr"/>
            <a:r>
              <a:rPr lang="en-US" altLang="zh-CN" sz="4000" b="1" dirty="0">
                <a:solidFill>
                  <a:srgbClr val="FDFDF7"/>
                </a:solidFill>
                <a:latin typeface="微软雅黑" panose="020B0503020204020204" pitchFamily="34" charset="-122"/>
                <a:ea typeface="微软雅黑" panose="020B0503020204020204" pitchFamily="34" charset="-122"/>
              </a:rPr>
              <a:t>FOUR ADVANTAGES</a:t>
            </a:r>
            <a:endParaRPr lang="en-US" altLang="zh-CN" sz="4000" b="1" dirty="0">
              <a:solidFill>
                <a:srgbClr val="FDFDF7"/>
              </a:solidFill>
              <a:latin typeface="微软雅黑" panose="020B0503020204020204" pitchFamily="34" charset="-122"/>
              <a:ea typeface="微软雅黑" panose="020B0503020204020204" pitchFamily="34" charset="-122"/>
            </a:endParaRPr>
          </a:p>
          <a:p>
            <a:pPr algn="ctr"/>
            <a:r>
              <a:rPr lang="zh-CN" altLang="en-US" sz="4000" b="1" dirty="0">
                <a:solidFill>
                  <a:srgbClr val="FDFDF7"/>
                </a:solidFill>
                <a:latin typeface="微软雅黑" panose="020B0503020204020204" pitchFamily="34" charset="-122"/>
                <a:ea typeface="微软雅黑" panose="020B0503020204020204" pitchFamily="34" charset="-122"/>
              </a:rPr>
              <a:t>中山大学四大优势</a:t>
            </a:r>
            <a:endParaRPr lang="zh-CN" altLang="en-US" sz="4000" b="1" dirty="0">
              <a:solidFill>
                <a:srgbClr val="FDFDF7"/>
              </a:solidFill>
              <a:latin typeface="微软雅黑" panose="020B0503020204020204" pitchFamily="34" charset="-122"/>
              <a:ea typeface="微软雅黑" panose="020B0503020204020204" pitchFamily="34" charset="-122"/>
            </a:endParaRPr>
          </a:p>
        </p:txBody>
      </p:sp>
      <p:grpSp>
        <p:nvGrpSpPr>
          <p:cNvPr id="43" name="组合 42"/>
          <p:cNvGrpSpPr/>
          <p:nvPr/>
        </p:nvGrpSpPr>
        <p:grpSpPr>
          <a:xfrm>
            <a:off x="4081363" y="603513"/>
            <a:ext cx="4248472" cy="754897"/>
            <a:chOff x="4153371" y="519063"/>
            <a:chExt cx="4248472" cy="754897"/>
          </a:xfrm>
        </p:grpSpPr>
        <p:cxnSp>
          <p:nvCxnSpPr>
            <p:cNvPr id="44" name="直接连接符 43"/>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5461708" y="519063"/>
              <a:ext cx="1415772" cy="461665"/>
            </a:xfrm>
            <a:prstGeom prst="rect">
              <a:avLst/>
            </a:prstGeom>
            <a:noFill/>
          </p:spPr>
          <p:txBody>
            <a:bodyPr wrap="none" rtlCol="0">
              <a:spAutoFit/>
            </a:bodyPr>
            <a:lstStyle/>
            <a:p>
              <a:pPr algn="ctr"/>
              <a:r>
                <a:rPr lang="zh-CN" altLang="en-US" sz="2400" b="1" dirty="0">
                  <a:solidFill>
                    <a:schemeClr val="tx2"/>
                  </a:solidFill>
                  <a:latin typeface="微软雅黑" panose="020B0503020204020204" pitchFamily="34" charset="-122"/>
                  <a:ea typeface="微软雅黑" panose="020B0503020204020204" pitchFamily="34" charset="-122"/>
                </a:rPr>
                <a:t>中山大学</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5050636" y="966183"/>
              <a:ext cx="2453942" cy="307777"/>
            </a:xfrm>
            <a:prstGeom prst="rect">
              <a:avLst/>
            </a:prstGeom>
            <a:noFill/>
          </p:spPr>
          <p:txBody>
            <a:bodyPr wrap="none" rtlCol="0">
              <a:spAutoFit/>
            </a:bodyPr>
            <a:lstStyle/>
            <a:p>
              <a:r>
                <a:rPr lang="en-US" altLang="zh-CN" sz="140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SUN YAT-SEN UNIVERSITY</a:t>
              </a:r>
              <a:endParaRPr lang="en-US" altLang="zh-CN" sz="1400" dirty="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85" name="TextBox 76"/>
          <p:cNvSpPr txBox="1"/>
          <p:nvPr/>
        </p:nvSpPr>
        <p:spPr>
          <a:xfrm>
            <a:off x="424717" y="5155089"/>
            <a:ext cx="2892585" cy="830997"/>
          </a:xfrm>
          <a:prstGeom prst="rect">
            <a:avLst/>
          </a:prstGeom>
          <a:noFill/>
        </p:spPr>
        <p:txBody>
          <a:bodyPr wrap="square" rtlCol="0">
            <a:spAutoFit/>
          </a:bodyPr>
          <a:lstStyle/>
          <a:p>
            <a:pPr algn="ctr"/>
            <a:r>
              <a:rPr lang="en-US" altLang="zh-CN" sz="2400" b="1" dirty="0">
                <a:solidFill>
                  <a:srgbClr val="FFC000"/>
                </a:solidFill>
                <a:latin typeface="微软雅黑" panose="020B0503020204020204" pitchFamily="34" charset="-122"/>
                <a:ea typeface="微软雅黑" panose="020B0503020204020204" pitchFamily="34" charset="-122"/>
                <a:cs typeface="+mn-ea"/>
                <a:sym typeface="Source Han Sans SC"/>
              </a:rPr>
              <a:t>LOCATIONS</a:t>
            </a:r>
            <a:endParaRPr lang="en-US" altLang="zh-CN" sz="2400" b="1" dirty="0">
              <a:solidFill>
                <a:srgbClr val="FFC000"/>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rgbClr val="FFC000"/>
                </a:solidFill>
                <a:latin typeface="微软雅黑" panose="020B0503020204020204" pitchFamily="34" charset="-122"/>
                <a:ea typeface="微软雅黑" panose="020B0503020204020204" pitchFamily="34" charset="-122"/>
                <a:cs typeface="+mn-ea"/>
                <a:sym typeface="Source Han Sans SC"/>
              </a:rPr>
              <a:t>地域优势</a:t>
            </a:r>
            <a:endParaRPr lang="zh-CN" altLang="en-US" sz="2400" b="1" dirty="0">
              <a:solidFill>
                <a:srgbClr val="FFC000"/>
              </a:solidFill>
              <a:latin typeface="微软雅黑" panose="020B0503020204020204" pitchFamily="34" charset="-122"/>
              <a:ea typeface="微软雅黑" panose="020B0503020204020204" pitchFamily="34" charset="-122"/>
              <a:cs typeface="+mn-ea"/>
              <a:sym typeface="Source Han Sans SC"/>
            </a:endParaRPr>
          </a:p>
        </p:txBody>
      </p:sp>
      <p:sp>
        <p:nvSpPr>
          <p:cNvPr id="86" name="矩形 85"/>
          <p:cNvSpPr/>
          <p:nvPr/>
        </p:nvSpPr>
        <p:spPr>
          <a:xfrm>
            <a:off x="709588" y="4694337"/>
            <a:ext cx="2322842" cy="461665"/>
          </a:xfrm>
          <a:prstGeom prst="rect">
            <a:avLst/>
          </a:prstGeom>
          <a:noFill/>
          <a:ln>
            <a:noFill/>
          </a:ln>
        </p:spPr>
        <p:txBody>
          <a:bodyPr wrap="square">
            <a:spAutoFit/>
          </a:bodyPr>
          <a:lstStyle/>
          <a:p>
            <a:pPr algn="ctr"/>
            <a:r>
              <a:rPr lang="en-US" altLang="zh-CN" sz="2400" dirty="0">
                <a:solidFill>
                  <a:srgbClr val="FFC000"/>
                </a:solidFill>
                <a:latin typeface="Source Han Sans SC"/>
                <a:cs typeface="+mn-ea"/>
                <a:sym typeface="Source Han Sans SC"/>
              </a:rPr>
              <a:t>PART ONE</a:t>
            </a:r>
            <a:endParaRPr lang="en-US" altLang="zh-CN" sz="2400" dirty="0">
              <a:solidFill>
                <a:srgbClr val="FFC000"/>
              </a:solidFill>
              <a:latin typeface="Source Han Sans SC"/>
              <a:cs typeface="+mn-ea"/>
              <a:sym typeface="Source Han Sans SC"/>
            </a:endParaRPr>
          </a:p>
        </p:txBody>
      </p:sp>
      <p:cxnSp>
        <p:nvCxnSpPr>
          <p:cNvPr id="49" name="直接连接符 48"/>
          <p:cNvCxnSpPr/>
          <p:nvPr/>
        </p:nvCxnSpPr>
        <p:spPr>
          <a:xfrm flipV="1">
            <a:off x="3047035" y="4694337"/>
            <a:ext cx="546312" cy="11278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TextBox 76"/>
          <p:cNvSpPr txBox="1"/>
          <p:nvPr/>
        </p:nvSpPr>
        <p:spPr>
          <a:xfrm>
            <a:off x="3242434" y="5155089"/>
            <a:ext cx="2892585" cy="83099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rPr>
              <a:t>SUBJECTS</a:t>
            </a:r>
            <a:endPar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rPr>
              <a:t>学科优势</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endParaRPr>
          </a:p>
        </p:txBody>
      </p:sp>
      <p:sp>
        <p:nvSpPr>
          <p:cNvPr id="83" name="矩形 82"/>
          <p:cNvSpPr/>
          <p:nvPr/>
        </p:nvSpPr>
        <p:spPr>
          <a:xfrm>
            <a:off x="3527305" y="4694337"/>
            <a:ext cx="2322842" cy="461665"/>
          </a:xfrm>
          <a:prstGeom prst="rect">
            <a:avLst/>
          </a:prstGeom>
          <a:noFill/>
          <a:ln>
            <a:noFill/>
          </a:ln>
        </p:spPr>
        <p:txBody>
          <a:bodyPr wrap="square">
            <a:spAutoFit/>
          </a:bodyPr>
          <a:lstStyle/>
          <a:p>
            <a:pPr algn="ctr"/>
            <a:r>
              <a:rPr lang="en-US" altLang="zh-CN" sz="2400" dirty="0">
                <a:solidFill>
                  <a:schemeClr val="accent1"/>
                </a:solidFill>
                <a:latin typeface="Source Han Sans SC"/>
                <a:cs typeface="+mn-ea"/>
                <a:sym typeface="Source Han Sans SC"/>
              </a:rPr>
              <a:t>PART TWO</a:t>
            </a:r>
            <a:endParaRPr lang="en-US" altLang="zh-CN" sz="2400" dirty="0">
              <a:solidFill>
                <a:schemeClr val="accent1"/>
              </a:solidFill>
              <a:latin typeface="Source Han Sans SC"/>
              <a:cs typeface="+mn-ea"/>
              <a:sym typeface="Source Han Sans SC"/>
            </a:endParaRPr>
          </a:p>
        </p:txBody>
      </p:sp>
      <p:sp>
        <p:nvSpPr>
          <p:cNvPr id="66" name="TextBox 76"/>
          <p:cNvSpPr txBox="1"/>
          <p:nvPr/>
        </p:nvSpPr>
        <p:spPr>
          <a:xfrm>
            <a:off x="6060151" y="5155089"/>
            <a:ext cx="2892585" cy="83099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rPr>
              <a:t>ENVIRONMENT</a:t>
            </a:r>
            <a:endPar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rPr>
              <a:t>环境优势</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endParaRPr>
          </a:p>
        </p:txBody>
      </p:sp>
      <p:sp>
        <p:nvSpPr>
          <p:cNvPr id="68" name="矩形 67"/>
          <p:cNvSpPr/>
          <p:nvPr/>
        </p:nvSpPr>
        <p:spPr>
          <a:xfrm>
            <a:off x="6345022" y="4694337"/>
            <a:ext cx="2322842" cy="461665"/>
          </a:xfrm>
          <a:prstGeom prst="rect">
            <a:avLst/>
          </a:prstGeom>
          <a:noFill/>
          <a:ln>
            <a:noFill/>
          </a:ln>
        </p:spPr>
        <p:txBody>
          <a:bodyPr wrap="square">
            <a:spAutoFit/>
          </a:bodyPr>
          <a:lstStyle/>
          <a:p>
            <a:pPr algn="ctr"/>
            <a:r>
              <a:rPr lang="en-US" altLang="zh-CN" sz="2400" dirty="0">
                <a:solidFill>
                  <a:schemeClr val="accent1"/>
                </a:solidFill>
                <a:latin typeface="Source Han Sans SC"/>
                <a:cs typeface="+mn-ea"/>
                <a:sym typeface="Source Han Sans SC"/>
              </a:rPr>
              <a:t>PART THREE</a:t>
            </a:r>
            <a:endParaRPr lang="en-US" altLang="zh-CN" sz="2400" dirty="0">
              <a:solidFill>
                <a:schemeClr val="accent1"/>
              </a:solidFill>
              <a:latin typeface="Source Han Sans SC"/>
              <a:cs typeface="+mn-ea"/>
              <a:sym typeface="Source Han Sans SC"/>
            </a:endParaRPr>
          </a:p>
        </p:txBody>
      </p:sp>
      <p:sp>
        <p:nvSpPr>
          <p:cNvPr id="56" name="TextBox 76"/>
          <p:cNvSpPr txBox="1"/>
          <p:nvPr/>
        </p:nvSpPr>
        <p:spPr>
          <a:xfrm>
            <a:off x="8877869" y="5155089"/>
            <a:ext cx="2892585" cy="83099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rPr>
              <a:t>CULTURE</a:t>
            </a:r>
            <a:endPar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rPr>
              <a:t>文化优势</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endParaRPr>
          </a:p>
        </p:txBody>
      </p:sp>
      <p:sp>
        <p:nvSpPr>
          <p:cNvPr id="57" name="矩形 56"/>
          <p:cNvSpPr/>
          <p:nvPr/>
        </p:nvSpPr>
        <p:spPr>
          <a:xfrm>
            <a:off x="9162740" y="4694337"/>
            <a:ext cx="2322842" cy="461665"/>
          </a:xfrm>
          <a:prstGeom prst="rect">
            <a:avLst/>
          </a:prstGeom>
          <a:noFill/>
          <a:ln>
            <a:noFill/>
          </a:ln>
        </p:spPr>
        <p:txBody>
          <a:bodyPr wrap="square">
            <a:spAutoFit/>
          </a:bodyPr>
          <a:lstStyle/>
          <a:p>
            <a:pPr algn="ctr"/>
            <a:r>
              <a:rPr lang="en-US" altLang="zh-CN" sz="2400" dirty="0">
                <a:solidFill>
                  <a:schemeClr val="accent1"/>
                </a:solidFill>
                <a:latin typeface="Source Han Sans SC"/>
                <a:cs typeface="+mn-ea"/>
                <a:sym typeface="Source Han Sans SC"/>
              </a:rPr>
              <a:t>PART FOUR</a:t>
            </a:r>
            <a:endParaRPr lang="en-US" altLang="zh-CN" sz="2400" dirty="0">
              <a:solidFill>
                <a:schemeClr val="accent1"/>
              </a:solidFill>
              <a:latin typeface="Source Han Sans SC"/>
              <a:cs typeface="+mn-ea"/>
              <a:sym typeface="Source Han Sans SC"/>
            </a:endParaRPr>
          </a:p>
        </p:txBody>
      </p:sp>
      <p:cxnSp>
        <p:nvCxnSpPr>
          <p:cNvPr id="53" name="直接连接符 52"/>
          <p:cNvCxnSpPr/>
          <p:nvPr/>
        </p:nvCxnSpPr>
        <p:spPr>
          <a:xfrm flipV="1">
            <a:off x="5859292" y="4694337"/>
            <a:ext cx="546312" cy="11278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8620001" y="4749452"/>
            <a:ext cx="546312" cy="11278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等腰三角形 88"/>
          <p:cNvSpPr/>
          <p:nvPr/>
        </p:nvSpPr>
        <p:spPr>
          <a:xfrm rot="10800000">
            <a:off x="5521523" y="0"/>
            <a:ext cx="1152128" cy="548680"/>
          </a:xfrm>
          <a:prstGeom prst="triangl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1223"/>
    </mc:Choice>
    <mc:Fallback>
      <p:transition advTm="1122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ad07d042915f9112f38944c2f914f7"/>
          <p:cNvPicPr>
            <a:picLocks noChangeAspect="1"/>
          </p:cNvPicPr>
          <p:nvPr/>
        </p:nvPicPr>
        <p:blipFill rotWithShape="1">
          <a:blip r:embed="rId1">
            <a:lum bright="-6000" contrast="6000"/>
            <a:extLst>
              <a:ext uri="{BEBA8EAE-BF5A-486C-A8C5-ECC9F3942E4B}">
                <a14:imgProps xmlns:a14="http://schemas.microsoft.com/office/drawing/2010/main">
                  <a14:imgLayer r:embed="rId2">
                    <a14:imgEffect>
                      <a14:saturation sat="66000"/>
                    </a14:imgEffect>
                  </a14:imgLayer>
                </a14:imgProps>
              </a:ext>
            </a:extLst>
          </a:blip>
          <a:srcRect t="12532" b="30479"/>
          <a:stretch>
            <a:fillRect/>
          </a:stretch>
        </p:blipFill>
        <p:spPr>
          <a:xfrm>
            <a:off x="552971" y="2636912"/>
            <a:ext cx="4681855" cy="3841446"/>
          </a:xfrm>
          <a:prstGeom prst="rect">
            <a:avLst/>
          </a:prstGeom>
        </p:spPr>
      </p:pic>
      <p:sp>
        <p:nvSpPr>
          <p:cNvPr id="10" name="文本框 9"/>
          <p:cNvSpPr txBox="1"/>
          <p:nvPr/>
        </p:nvSpPr>
        <p:spPr>
          <a:xfrm>
            <a:off x="6994585" y="1678782"/>
            <a:ext cx="4647619" cy="646331"/>
          </a:xfrm>
          <a:prstGeom prst="rect">
            <a:avLst/>
          </a:prstGeom>
          <a:noFill/>
        </p:spPr>
        <p:txBody>
          <a:bodyPr wrap="none" rtlCol="0" anchor="t">
            <a:spAutoFit/>
          </a:bodyPr>
          <a:lstStyle/>
          <a:p>
            <a:r>
              <a:rPr lang="en-US" altLang="zh-CN" sz="36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rPr>
              <a:t>A Golden Opportunity</a:t>
            </a:r>
            <a:endParaRPr lang="zh-CN" altLang="en-US" sz="36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12" name="组合 11"/>
          <p:cNvGrpSpPr/>
          <p:nvPr/>
        </p:nvGrpSpPr>
        <p:grpSpPr>
          <a:xfrm>
            <a:off x="4926900" y="3144025"/>
            <a:ext cx="619993" cy="619993"/>
            <a:chOff x="4910625" y="3667586"/>
            <a:chExt cx="415102" cy="415102"/>
          </a:xfrm>
        </p:grpSpPr>
        <p:sp>
          <p:nvSpPr>
            <p:cNvPr id="20" name="îŝľíďè"/>
            <p:cNvSpPr/>
            <p:nvPr/>
          </p:nvSpPr>
          <p:spPr>
            <a:xfrm>
              <a:off x="4910625" y="3667586"/>
              <a:ext cx="415102" cy="415102"/>
            </a:xfrm>
            <a:prstGeom prst="ellipse">
              <a:avLst/>
            </a:prstGeom>
            <a:solidFill>
              <a:schemeClr val="tx2"/>
            </a:solidFill>
            <a:ln w="57150" cap="flat" cmpd="sng" algn="ctr">
              <a:solidFill>
                <a:sysClr val="window" lastClr="FFFFFF"/>
              </a:solidFill>
              <a:prstDash val="solid"/>
              <a:miter lim="800000"/>
            </a:ln>
            <a:effectLst/>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schemeClr val="bg1"/>
                </a:solidFill>
                <a:effectLst/>
                <a:uLnTx/>
                <a:uFillTx/>
                <a:latin typeface="Source Han Sans SC"/>
                <a:cs typeface="+mn-ea"/>
                <a:sym typeface="Source Han Sans SC"/>
              </a:endParaRPr>
            </a:p>
          </p:txBody>
        </p:sp>
        <p:sp>
          <p:nvSpPr>
            <p:cNvPr id="21" name="îSḷïḑé"/>
            <p:cNvSpPr/>
            <p:nvPr/>
          </p:nvSpPr>
          <p:spPr>
            <a:xfrm>
              <a:off x="5031850" y="3799503"/>
              <a:ext cx="172652" cy="151268"/>
            </a:xfrm>
            <a:custGeom>
              <a:avLst/>
              <a:gdLst/>
              <a:ahLst/>
              <a:cxnLst/>
              <a:rect l="0" t="0" r="0" b="0"/>
              <a:pathLst>
                <a:path w="120000" h="120000" extrusionOk="0">
                  <a:moveTo>
                    <a:pt x="117009" y="65310"/>
                  </a:moveTo>
                  <a:lnTo>
                    <a:pt x="117009" y="65310"/>
                  </a:lnTo>
                  <a:lnTo>
                    <a:pt x="117009" y="65310"/>
                  </a:lnTo>
                  <a:cubicBezTo>
                    <a:pt x="61993" y="91073"/>
                    <a:pt x="61993" y="91073"/>
                    <a:pt x="61993" y="91073"/>
                  </a:cubicBezTo>
                  <a:lnTo>
                    <a:pt x="61993" y="91073"/>
                  </a:lnTo>
                  <a:lnTo>
                    <a:pt x="61993" y="91073"/>
                  </a:lnTo>
                  <a:lnTo>
                    <a:pt x="61993" y="91073"/>
                  </a:lnTo>
                  <a:cubicBezTo>
                    <a:pt x="61993" y="92655"/>
                    <a:pt x="60598" y="92655"/>
                    <a:pt x="60598" y="92655"/>
                  </a:cubicBezTo>
                  <a:cubicBezTo>
                    <a:pt x="59202" y="92655"/>
                    <a:pt x="59202" y="92655"/>
                    <a:pt x="57807" y="91073"/>
                  </a:cubicBezTo>
                  <a:lnTo>
                    <a:pt x="57807" y="91073"/>
                  </a:lnTo>
                  <a:lnTo>
                    <a:pt x="57807" y="91073"/>
                  </a:lnTo>
                  <a:lnTo>
                    <a:pt x="57807" y="91073"/>
                  </a:lnTo>
                  <a:cubicBezTo>
                    <a:pt x="2990" y="65310"/>
                    <a:pt x="2990" y="65310"/>
                    <a:pt x="2990" y="65310"/>
                  </a:cubicBezTo>
                  <a:lnTo>
                    <a:pt x="2990" y="65310"/>
                  </a:lnTo>
                  <a:cubicBezTo>
                    <a:pt x="1395" y="65310"/>
                    <a:pt x="0" y="62146"/>
                    <a:pt x="0" y="60564"/>
                  </a:cubicBezTo>
                  <a:cubicBezTo>
                    <a:pt x="0" y="55819"/>
                    <a:pt x="2990" y="54237"/>
                    <a:pt x="5780" y="54237"/>
                  </a:cubicBezTo>
                  <a:cubicBezTo>
                    <a:pt x="7176" y="54237"/>
                    <a:pt x="7176" y="54237"/>
                    <a:pt x="8571" y="54237"/>
                  </a:cubicBezTo>
                  <a:lnTo>
                    <a:pt x="8571" y="54237"/>
                  </a:lnTo>
                  <a:lnTo>
                    <a:pt x="8571" y="54237"/>
                  </a:lnTo>
                  <a:lnTo>
                    <a:pt x="8571" y="54237"/>
                  </a:lnTo>
                  <a:cubicBezTo>
                    <a:pt x="60598" y="78192"/>
                    <a:pt x="60598" y="78192"/>
                    <a:pt x="60598" y="78192"/>
                  </a:cubicBezTo>
                  <a:cubicBezTo>
                    <a:pt x="112823" y="54237"/>
                    <a:pt x="112823" y="54237"/>
                    <a:pt x="112823" y="54237"/>
                  </a:cubicBezTo>
                  <a:lnTo>
                    <a:pt x="112823" y="54237"/>
                  </a:lnTo>
                  <a:lnTo>
                    <a:pt x="112823" y="54237"/>
                  </a:lnTo>
                  <a:lnTo>
                    <a:pt x="112823" y="54237"/>
                  </a:lnTo>
                  <a:lnTo>
                    <a:pt x="114219" y="54237"/>
                  </a:lnTo>
                  <a:cubicBezTo>
                    <a:pt x="118405" y="54237"/>
                    <a:pt x="119800" y="55819"/>
                    <a:pt x="119800" y="60564"/>
                  </a:cubicBezTo>
                  <a:cubicBezTo>
                    <a:pt x="119800" y="62146"/>
                    <a:pt x="118405" y="65310"/>
                    <a:pt x="117009" y="65310"/>
                  </a:cubicBezTo>
                  <a:close/>
                  <a:moveTo>
                    <a:pt x="117009" y="38192"/>
                  </a:moveTo>
                  <a:lnTo>
                    <a:pt x="117009" y="38192"/>
                  </a:lnTo>
                  <a:lnTo>
                    <a:pt x="117009" y="38192"/>
                  </a:lnTo>
                  <a:cubicBezTo>
                    <a:pt x="61993" y="63728"/>
                    <a:pt x="61993" y="63728"/>
                    <a:pt x="61993" y="63728"/>
                  </a:cubicBezTo>
                  <a:lnTo>
                    <a:pt x="61993" y="63728"/>
                  </a:lnTo>
                  <a:lnTo>
                    <a:pt x="61993" y="63728"/>
                  </a:lnTo>
                  <a:lnTo>
                    <a:pt x="61993" y="63728"/>
                  </a:lnTo>
                  <a:lnTo>
                    <a:pt x="60598" y="63728"/>
                  </a:lnTo>
                  <a:cubicBezTo>
                    <a:pt x="59202" y="63728"/>
                    <a:pt x="59202" y="63728"/>
                    <a:pt x="57807" y="63728"/>
                  </a:cubicBezTo>
                  <a:lnTo>
                    <a:pt x="57807" y="63728"/>
                  </a:lnTo>
                  <a:lnTo>
                    <a:pt x="57807" y="63728"/>
                  </a:lnTo>
                  <a:lnTo>
                    <a:pt x="57807" y="63728"/>
                  </a:lnTo>
                  <a:cubicBezTo>
                    <a:pt x="2990" y="38192"/>
                    <a:pt x="2990" y="38192"/>
                    <a:pt x="2990" y="38192"/>
                  </a:cubicBezTo>
                  <a:lnTo>
                    <a:pt x="2990" y="38192"/>
                  </a:lnTo>
                  <a:cubicBezTo>
                    <a:pt x="1395" y="36610"/>
                    <a:pt x="0" y="35028"/>
                    <a:pt x="0" y="31864"/>
                  </a:cubicBezTo>
                  <a:cubicBezTo>
                    <a:pt x="0" y="30282"/>
                    <a:pt x="1395" y="27118"/>
                    <a:pt x="2990" y="27118"/>
                  </a:cubicBezTo>
                  <a:lnTo>
                    <a:pt x="2990" y="27118"/>
                  </a:lnTo>
                  <a:cubicBezTo>
                    <a:pt x="57807" y="1581"/>
                    <a:pt x="57807" y="1581"/>
                    <a:pt x="57807" y="1581"/>
                  </a:cubicBezTo>
                  <a:lnTo>
                    <a:pt x="57807" y="1581"/>
                  </a:lnTo>
                  <a:lnTo>
                    <a:pt x="57807" y="1581"/>
                  </a:lnTo>
                  <a:lnTo>
                    <a:pt x="57807" y="1581"/>
                  </a:lnTo>
                  <a:cubicBezTo>
                    <a:pt x="59202" y="0"/>
                    <a:pt x="59202" y="0"/>
                    <a:pt x="60598" y="0"/>
                  </a:cubicBezTo>
                  <a:cubicBezTo>
                    <a:pt x="60598" y="0"/>
                    <a:pt x="61993" y="0"/>
                    <a:pt x="61993" y="1581"/>
                  </a:cubicBezTo>
                  <a:lnTo>
                    <a:pt x="61993" y="1581"/>
                  </a:lnTo>
                  <a:lnTo>
                    <a:pt x="61993" y="1581"/>
                  </a:lnTo>
                  <a:lnTo>
                    <a:pt x="61993" y="1581"/>
                  </a:lnTo>
                  <a:cubicBezTo>
                    <a:pt x="117009" y="27118"/>
                    <a:pt x="117009" y="27118"/>
                    <a:pt x="117009" y="27118"/>
                  </a:cubicBezTo>
                  <a:lnTo>
                    <a:pt x="117009" y="27118"/>
                  </a:lnTo>
                  <a:cubicBezTo>
                    <a:pt x="118405" y="27118"/>
                    <a:pt x="119800" y="30282"/>
                    <a:pt x="119800" y="31864"/>
                  </a:cubicBezTo>
                  <a:cubicBezTo>
                    <a:pt x="119800" y="35028"/>
                    <a:pt x="118405" y="36610"/>
                    <a:pt x="117009" y="38192"/>
                  </a:cubicBezTo>
                  <a:close/>
                  <a:moveTo>
                    <a:pt x="5780" y="81355"/>
                  </a:moveTo>
                  <a:lnTo>
                    <a:pt x="5780" y="81355"/>
                  </a:lnTo>
                  <a:cubicBezTo>
                    <a:pt x="7176" y="81355"/>
                    <a:pt x="7176" y="81355"/>
                    <a:pt x="8571" y="81355"/>
                  </a:cubicBezTo>
                  <a:lnTo>
                    <a:pt x="8571" y="81355"/>
                  </a:lnTo>
                  <a:lnTo>
                    <a:pt x="8571" y="81355"/>
                  </a:lnTo>
                  <a:lnTo>
                    <a:pt x="8571" y="81355"/>
                  </a:lnTo>
                  <a:cubicBezTo>
                    <a:pt x="60598" y="106892"/>
                    <a:pt x="60598" y="106892"/>
                    <a:pt x="60598" y="106892"/>
                  </a:cubicBezTo>
                  <a:cubicBezTo>
                    <a:pt x="112823" y="81355"/>
                    <a:pt x="112823" y="81355"/>
                    <a:pt x="112823" y="81355"/>
                  </a:cubicBezTo>
                  <a:lnTo>
                    <a:pt x="112823" y="81355"/>
                  </a:lnTo>
                  <a:lnTo>
                    <a:pt x="112823" y="81355"/>
                  </a:lnTo>
                  <a:lnTo>
                    <a:pt x="112823" y="81355"/>
                  </a:lnTo>
                  <a:lnTo>
                    <a:pt x="114219" y="81355"/>
                  </a:lnTo>
                  <a:cubicBezTo>
                    <a:pt x="118405" y="81355"/>
                    <a:pt x="119800" y="84519"/>
                    <a:pt x="119800" y="87683"/>
                  </a:cubicBezTo>
                  <a:cubicBezTo>
                    <a:pt x="119800" y="91073"/>
                    <a:pt x="118405" y="92655"/>
                    <a:pt x="117009" y="94237"/>
                  </a:cubicBezTo>
                  <a:lnTo>
                    <a:pt x="117009" y="94237"/>
                  </a:lnTo>
                  <a:cubicBezTo>
                    <a:pt x="61993" y="119774"/>
                    <a:pt x="61993" y="119774"/>
                    <a:pt x="61993" y="119774"/>
                  </a:cubicBezTo>
                  <a:lnTo>
                    <a:pt x="61993" y="119774"/>
                  </a:lnTo>
                  <a:lnTo>
                    <a:pt x="61993" y="119774"/>
                  </a:lnTo>
                  <a:lnTo>
                    <a:pt x="61993" y="119774"/>
                  </a:lnTo>
                  <a:lnTo>
                    <a:pt x="60598" y="119774"/>
                  </a:lnTo>
                  <a:cubicBezTo>
                    <a:pt x="59202" y="119774"/>
                    <a:pt x="59202" y="119774"/>
                    <a:pt x="57807" y="119774"/>
                  </a:cubicBezTo>
                  <a:lnTo>
                    <a:pt x="57807" y="119774"/>
                  </a:lnTo>
                  <a:lnTo>
                    <a:pt x="57807" y="119774"/>
                  </a:lnTo>
                  <a:lnTo>
                    <a:pt x="57807" y="119774"/>
                  </a:lnTo>
                  <a:cubicBezTo>
                    <a:pt x="2990" y="94237"/>
                    <a:pt x="2990" y="94237"/>
                    <a:pt x="2990" y="94237"/>
                  </a:cubicBezTo>
                  <a:lnTo>
                    <a:pt x="2990" y="94237"/>
                  </a:lnTo>
                  <a:cubicBezTo>
                    <a:pt x="1395" y="92655"/>
                    <a:pt x="0" y="91073"/>
                    <a:pt x="0" y="87683"/>
                  </a:cubicBezTo>
                  <a:cubicBezTo>
                    <a:pt x="0" y="84519"/>
                    <a:pt x="2990" y="81355"/>
                    <a:pt x="5780" y="81355"/>
                  </a:cubicBezTo>
                  <a:close/>
                </a:path>
              </a:pathLst>
            </a:custGeom>
            <a:solidFill>
              <a:sysClr val="window" lastClr="FFFFFF"/>
            </a:solidFill>
            <a:ln>
              <a:noFill/>
            </a:ln>
            <a:effectLst/>
          </p:spPr>
          <p:txBody>
            <a:bodyPr wrap="square" lIns="91440" tIns="45720" rIns="91440" bIns="45720" anchor="ctr">
              <a:normAutofit fontScale="25000" lnSpcReduction="20000"/>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schemeClr val="bg1"/>
                </a:solidFill>
                <a:effectLst/>
                <a:uLnTx/>
                <a:uFillTx/>
                <a:latin typeface="Source Han Sans SC"/>
                <a:cs typeface="+mn-ea"/>
                <a:sym typeface="Source Han Sans SC"/>
              </a:endParaRPr>
            </a:p>
          </p:txBody>
        </p:sp>
      </p:grpSp>
      <p:grpSp>
        <p:nvGrpSpPr>
          <p:cNvPr id="24" name="组合 23"/>
          <p:cNvGrpSpPr/>
          <p:nvPr/>
        </p:nvGrpSpPr>
        <p:grpSpPr>
          <a:xfrm>
            <a:off x="4911606" y="4271132"/>
            <a:ext cx="619993" cy="619993"/>
            <a:chOff x="4910625" y="3667586"/>
            <a:chExt cx="415102" cy="415102"/>
          </a:xfrm>
        </p:grpSpPr>
        <p:sp>
          <p:nvSpPr>
            <p:cNvPr id="25" name="îŝľíďè"/>
            <p:cNvSpPr/>
            <p:nvPr/>
          </p:nvSpPr>
          <p:spPr>
            <a:xfrm>
              <a:off x="4910625" y="3667586"/>
              <a:ext cx="415102" cy="415102"/>
            </a:xfrm>
            <a:prstGeom prst="ellipse">
              <a:avLst/>
            </a:prstGeom>
            <a:solidFill>
              <a:schemeClr val="tx2"/>
            </a:solidFill>
            <a:ln w="57150" cap="flat" cmpd="sng" algn="ctr">
              <a:solidFill>
                <a:sysClr val="window" lastClr="FFFFFF"/>
              </a:solidFill>
              <a:prstDash val="solid"/>
              <a:miter lim="800000"/>
            </a:ln>
            <a:effectLst/>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schemeClr val="bg1"/>
                </a:solidFill>
                <a:effectLst/>
                <a:uLnTx/>
                <a:uFillTx/>
                <a:latin typeface="Source Han Sans SC"/>
                <a:cs typeface="+mn-ea"/>
                <a:sym typeface="Source Han Sans SC"/>
              </a:endParaRPr>
            </a:p>
          </p:txBody>
        </p:sp>
        <p:sp>
          <p:nvSpPr>
            <p:cNvPr id="26" name="îSḷïḑé"/>
            <p:cNvSpPr/>
            <p:nvPr/>
          </p:nvSpPr>
          <p:spPr>
            <a:xfrm>
              <a:off x="5031850" y="3799503"/>
              <a:ext cx="172652" cy="151268"/>
            </a:xfrm>
            <a:custGeom>
              <a:avLst/>
              <a:gdLst/>
              <a:ahLst/>
              <a:cxnLst/>
              <a:rect l="0" t="0" r="0" b="0"/>
              <a:pathLst>
                <a:path w="120000" h="120000" extrusionOk="0">
                  <a:moveTo>
                    <a:pt x="117009" y="65310"/>
                  </a:moveTo>
                  <a:lnTo>
                    <a:pt x="117009" y="65310"/>
                  </a:lnTo>
                  <a:lnTo>
                    <a:pt x="117009" y="65310"/>
                  </a:lnTo>
                  <a:cubicBezTo>
                    <a:pt x="61993" y="91073"/>
                    <a:pt x="61993" y="91073"/>
                    <a:pt x="61993" y="91073"/>
                  </a:cubicBezTo>
                  <a:lnTo>
                    <a:pt x="61993" y="91073"/>
                  </a:lnTo>
                  <a:lnTo>
                    <a:pt x="61993" y="91073"/>
                  </a:lnTo>
                  <a:lnTo>
                    <a:pt x="61993" y="91073"/>
                  </a:lnTo>
                  <a:cubicBezTo>
                    <a:pt x="61993" y="92655"/>
                    <a:pt x="60598" y="92655"/>
                    <a:pt x="60598" y="92655"/>
                  </a:cubicBezTo>
                  <a:cubicBezTo>
                    <a:pt x="59202" y="92655"/>
                    <a:pt x="59202" y="92655"/>
                    <a:pt x="57807" y="91073"/>
                  </a:cubicBezTo>
                  <a:lnTo>
                    <a:pt x="57807" y="91073"/>
                  </a:lnTo>
                  <a:lnTo>
                    <a:pt x="57807" y="91073"/>
                  </a:lnTo>
                  <a:lnTo>
                    <a:pt x="57807" y="91073"/>
                  </a:lnTo>
                  <a:cubicBezTo>
                    <a:pt x="2990" y="65310"/>
                    <a:pt x="2990" y="65310"/>
                    <a:pt x="2990" y="65310"/>
                  </a:cubicBezTo>
                  <a:lnTo>
                    <a:pt x="2990" y="65310"/>
                  </a:lnTo>
                  <a:cubicBezTo>
                    <a:pt x="1395" y="65310"/>
                    <a:pt x="0" y="62146"/>
                    <a:pt x="0" y="60564"/>
                  </a:cubicBezTo>
                  <a:cubicBezTo>
                    <a:pt x="0" y="55819"/>
                    <a:pt x="2990" y="54237"/>
                    <a:pt x="5780" y="54237"/>
                  </a:cubicBezTo>
                  <a:cubicBezTo>
                    <a:pt x="7176" y="54237"/>
                    <a:pt x="7176" y="54237"/>
                    <a:pt x="8571" y="54237"/>
                  </a:cubicBezTo>
                  <a:lnTo>
                    <a:pt x="8571" y="54237"/>
                  </a:lnTo>
                  <a:lnTo>
                    <a:pt x="8571" y="54237"/>
                  </a:lnTo>
                  <a:lnTo>
                    <a:pt x="8571" y="54237"/>
                  </a:lnTo>
                  <a:cubicBezTo>
                    <a:pt x="60598" y="78192"/>
                    <a:pt x="60598" y="78192"/>
                    <a:pt x="60598" y="78192"/>
                  </a:cubicBezTo>
                  <a:cubicBezTo>
                    <a:pt x="112823" y="54237"/>
                    <a:pt x="112823" y="54237"/>
                    <a:pt x="112823" y="54237"/>
                  </a:cubicBezTo>
                  <a:lnTo>
                    <a:pt x="112823" y="54237"/>
                  </a:lnTo>
                  <a:lnTo>
                    <a:pt x="112823" y="54237"/>
                  </a:lnTo>
                  <a:lnTo>
                    <a:pt x="112823" y="54237"/>
                  </a:lnTo>
                  <a:lnTo>
                    <a:pt x="114219" y="54237"/>
                  </a:lnTo>
                  <a:cubicBezTo>
                    <a:pt x="118405" y="54237"/>
                    <a:pt x="119800" y="55819"/>
                    <a:pt x="119800" y="60564"/>
                  </a:cubicBezTo>
                  <a:cubicBezTo>
                    <a:pt x="119800" y="62146"/>
                    <a:pt x="118405" y="65310"/>
                    <a:pt x="117009" y="65310"/>
                  </a:cubicBezTo>
                  <a:close/>
                  <a:moveTo>
                    <a:pt x="117009" y="38192"/>
                  </a:moveTo>
                  <a:lnTo>
                    <a:pt x="117009" y="38192"/>
                  </a:lnTo>
                  <a:lnTo>
                    <a:pt x="117009" y="38192"/>
                  </a:lnTo>
                  <a:cubicBezTo>
                    <a:pt x="61993" y="63728"/>
                    <a:pt x="61993" y="63728"/>
                    <a:pt x="61993" y="63728"/>
                  </a:cubicBezTo>
                  <a:lnTo>
                    <a:pt x="61993" y="63728"/>
                  </a:lnTo>
                  <a:lnTo>
                    <a:pt x="61993" y="63728"/>
                  </a:lnTo>
                  <a:lnTo>
                    <a:pt x="61993" y="63728"/>
                  </a:lnTo>
                  <a:lnTo>
                    <a:pt x="60598" y="63728"/>
                  </a:lnTo>
                  <a:cubicBezTo>
                    <a:pt x="59202" y="63728"/>
                    <a:pt x="59202" y="63728"/>
                    <a:pt x="57807" y="63728"/>
                  </a:cubicBezTo>
                  <a:lnTo>
                    <a:pt x="57807" y="63728"/>
                  </a:lnTo>
                  <a:lnTo>
                    <a:pt x="57807" y="63728"/>
                  </a:lnTo>
                  <a:lnTo>
                    <a:pt x="57807" y="63728"/>
                  </a:lnTo>
                  <a:cubicBezTo>
                    <a:pt x="2990" y="38192"/>
                    <a:pt x="2990" y="38192"/>
                    <a:pt x="2990" y="38192"/>
                  </a:cubicBezTo>
                  <a:lnTo>
                    <a:pt x="2990" y="38192"/>
                  </a:lnTo>
                  <a:cubicBezTo>
                    <a:pt x="1395" y="36610"/>
                    <a:pt x="0" y="35028"/>
                    <a:pt x="0" y="31864"/>
                  </a:cubicBezTo>
                  <a:cubicBezTo>
                    <a:pt x="0" y="30282"/>
                    <a:pt x="1395" y="27118"/>
                    <a:pt x="2990" y="27118"/>
                  </a:cubicBezTo>
                  <a:lnTo>
                    <a:pt x="2990" y="27118"/>
                  </a:lnTo>
                  <a:cubicBezTo>
                    <a:pt x="57807" y="1581"/>
                    <a:pt x="57807" y="1581"/>
                    <a:pt x="57807" y="1581"/>
                  </a:cubicBezTo>
                  <a:lnTo>
                    <a:pt x="57807" y="1581"/>
                  </a:lnTo>
                  <a:lnTo>
                    <a:pt x="57807" y="1581"/>
                  </a:lnTo>
                  <a:lnTo>
                    <a:pt x="57807" y="1581"/>
                  </a:lnTo>
                  <a:cubicBezTo>
                    <a:pt x="59202" y="0"/>
                    <a:pt x="59202" y="0"/>
                    <a:pt x="60598" y="0"/>
                  </a:cubicBezTo>
                  <a:cubicBezTo>
                    <a:pt x="60598" y="0"/>
                    <a:pt x="61993" y="0"/>
                    <a:pt x="61993" y="1581"/>
                  </a:cubicBezTo>
                  <a:lnTo>
                    <a:pt x="61993" y="1581"/>
                  </a:lnTo>
                  <a:lnTo>
                    <a:pt x="61993" y="1581"/>
                  </a:lnTo>
                  <a:lnTo>
                    <a:pt x="61993" y="1581"/>
                  </a:lnTo>
                  <a:cubicBezTo>
                    <a:pt x="117009" y="27118"/>
                    <a:pt x="117009" y="27118"/>
                    <a:pt x="117009" y="27118"/>
                  </a:cubicBezTo>
                  <a:lnTo>
                    <a:pt x="117009" y="27118"/>
                  </a:lnTo>
                  <a:cubicBezTo>
                    <a:pt x="118405" y="27118"/>
                    <a:pt x="119800" y="30282"/>
                    <a:pt x="119800" y="31864"/>
                  </a:cubicBezTo>
                  <a:cubicBezTo>
                    <a:pt x="119800" y="35028"/>
                    <a:pt x="118405" y="36610"/>
                    <a:pt x="117009" y="38192"/>
                  </a:cubicBezTo>
                  <a:close/>
                  <a:moveTo>
                    <a:pt x="5780" y="81355"/>
                  </a:moveTo>
                  <a:lnTo>
                    <a:pt x="5780" y="81355"/>
                  </a:lnTo>
                  <a:cubicBezTo>
                    <a:pt x="7176" y="81355"/>
                    <a:pt x="7176" y="81355"/>
                    <a:pt x="8571" y="81355"/>
                  </a:cubicBezTo>
                  <a:lnTo>
                    <a:pt x="8571" y="81355"/>
                  </a:lnTo>
                  <a:lnTo>
                    <a:pt x="8571" y="81355"/>
                  </a:lnTo>
                  <a:lnTo>
                    <a:pt x="8571" y="81355"/>
                  </a:lnTo>
                  <a:cubicBezTo>
                    <a:pt x="60598" y="106892"/>
                    <a:pt x="60598" y="106892"/>
                    <a:pt x="60598" y="106892"/>
                  </a:cubicBezTo>
                  <a:cubicBezTo>
                    <a:pt x="112823" y="81355"/>
                    <a:pt x="112823" y="81355"/>
                    <a:pt x="112823" y="81355"/>
                  </a:cubicBezTo>
                  <a:lnTo>
                    <a:pt x="112823" y="81355"/>
                  </a:lnTo>
                  <a:lnTo>
                    <a:pt x="112823" y="81355"/>
                  </a:lnTo>
                  <a:lnTo>
                    <a:pt x="112823" y="81355"/>
                  </a:lnTo>
                  <a:lnTo>
                    <a:pt x="114219" y="81355"/>
                  </a:lnTo>
                  <a:cubicBezTo>
                    <a:pt x="118405" y="81355"/>
                    <a:pt x="119800" y="84519"/>
                    <a:pt x="119800" y="87683"/>
                  </a:cubicBezTo>
                  <a:cubicBezTo>
                    <a:pt x="119800" y="91073"/>
                    <a:pt x="118405" y="92655"/>
                    <a:pt x="117009" y="94237"/>
                  </a:cubicBezTo>
                  <a:lnTo>
                    <a:pt x="117009" y="94237"/>
                  </a:lnTo>
                  <a:cubicBezTo>
                    <a:pt x="61993" y="119774"/>
                    <a:pt x="61993" y="119774"/>
                    <a:pt x="61993" y="119774"/>
                  </a:cubicBezTo>
                  <a:lnTo>
                    <a:pt x="61993" y="119774"/>
                  </a:lnTo>
                  <a:lnTo>
                    <a:pt x="61993" y="119774"/>
                  </a:lnTo>
                  <a:lnTo>
                    <a:pt x="61993" y="119774"/>
                  </a:lnTo>
                  <a:lnTo>
                    <a:pt x="60598" y="119774"/>
                  </a:lnTo>
                  <a:cubicBezTo>
                    <a:pt x="59202" y="119774"/>
                    <a:pt x="59202" y="119774"/>
                    <a:pt x="57807" y="119774"/>
                  </a:cubicBezTo>
                  <a:lnTo>
                    <a:pt x="57807" y="119774"/>
                  </a:lnTo>
                  <a:lnTo>
                    <a:pt x="57807" y="119774"/>
                  </a:lnTo>
                  <a:lnTo>
                    <a:pt x="57807" y="119774"/>
                  </a:lnTo>
                  <a:cubicBezTo>
                    <a:pt x="2990" y="94237"/>
                    <a:pt x="2990" y="94237"/>
                    <a:pt x="2990" y="94237"/>
                  </a:cubicBezTo>
                  <a:lnTo>
                    <a:pt x="2990" y="94237"/>
                  </a:lnTo>
                  <a:cubicBezTo>
                    <a:pt x="1395" y="92655"/>
                    <a:pt x="0" y="91073"/>
                    <a:pt x="0" y="87683"/>
                  </a:cubicBezTo>
                  <a:cubicBezTo>
                    <a:pt x="0" y="84519"/>
                    <a:pt x="2990" y="81355"/>
                    <a:pt x="5780" y="81355"/>
                  </a:cubicBezTo>
                  <a:close/>
                </a:path>
              </a:pathLst>
            </a:custGeom>
            <a:solidFill>
              <a:sysClr val="window" lastClr="FFFFFF"/>
            </a:solidFill>
            <a:ln>
              <a:noFill/>
            </a:ln>
            <a:effectLst/>
          </p:spPr>
          <p:txBody>
            <a:bodyPr wrap="square" lIns="91440" tIns="45720" rIns="91440" bIns="45720" anchor="ctr">
              <a:normAutofit fontScale="25000" lnSpcReduction="20000"/>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schemeClr val="bg1"/>
                </a:solidFill>
                <a:effectLst/>
                <a:uLnTx/>
                <a:uFillTx/>
                <a:latin typeface="Source Han Sans SC"/>
                <a:cs typeface="+mn-ea"/>
                <a:sym typeface="Source Han Sans SC"/>
              </a:endParaRPr>
            </a:p>
          </p:txBody>
        </p:sp>
      </p:grpSp>
      <p:grpSp>
        <p:nvGrpSpPr>
          <p:cNvPr id="27" name="组合 26"/>
          <p:cNvGrpSpPr/>
          <p:nvPr/>
        </p:nvGrpSpPr>
        <p:grpSpPr>
          <a:xfrm>
            <a:off x="4911606" y="5398238"/>
            <a:ext cx="619993" cy="619993"/>
            <a:chOff x="4910625" y="3667586"/>
            <a:chExt cx="415102" cy="415102"/>
          </a:xfrm>
        </p:grpSpPr>
        <p:sp>
          <p:nvSpPr>
            <p:cNvPr id="28" name="îŝľíďè"/>
            <p:cNvSpPr/>
            <p:nvPr/>
          </p:nvSpPr>
          <p:spPr>
            <a:xfrm>
              <a:off x="4910625" y="3667586"/>
              <a:ext cx="415102" cy="415102"/>
            </a:xfrm>
            <a:prstGeom prst="ellipse">
              <a:avLst/>
            </a:prstGeom>
            <a:solidFill>
              <a:schemeClr val="tx2"/>
            </a:solidFill>
            <a:ln w="57150" cap="flat" cmpd="sng" algn="ctr">
              <a:solidFill>
                <a:sysClr val="window" lastClr="FFFFFF"/>
              </a:solidFill>
              <a:prstDash val="solid"/>
              <a:miter lim="800000"/>
            </a:ln>
            <a:effectLst/>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schemeClr val="bg1"/>
                </a:solidFill>
                <a:effectLst/>
                <a:uLnTx/>
                <a:uFillTx/>
                <a:latin typeface="Source Han Sans SC"/>
                <a:cs typeface="+mn-ea"/>
                <a:sym typeface="Source Han Sans SC"/>
              </a:endParaRPr>
            </a:p>
          </p:txBody>
        </p:sp>
        <p:sp>
          <p:nvSpPr>
            <p:cNvPr id="29" name="îSḷïḑé"/>
            <p:cNvSpPr/>
            <p:nvPr/>
          </p:nvSpPr>
          <p:spPr>
            <a:xfrm>
              <a:off x="5031850" y="3799503"/>
              <a:ext cx="172652" cy="151268"/>
            </a:xfrm>
            <a:custGeom>
              <a:avLst/>
              <a:gdLst/>
              <a:ahLst/>
              <a:cxnLst/>
              <a:rect l="0" t="0" r="0" b="0"/>
              <a:pathLst>
                <a:path w="120000" h="120000" extrusionOk="0">
                  <a:moveTo>
                    <a:pt x="117009" y="65310"/>
                  </a:moveTo>
                  <a:lnTo>
                    <a:pt x="117009" y="65310"/>
                  </a:lnTo>
                  <a:lnTo>
                    <a:pt x="117009" y="65310"/>
                  </a:lnTo>
                  <a:cubicBezTo>
                    <a:pt x="61993" y="91073"/>
                    <a:pt x="61993" y="91073"/>
                    <a:pt x="61993" y="91073"/>
                  </a:cubicBezTo>
                  <a:lnTo>
                    <a:pt x="61993" y="91073"/>
                  </a:lnTo>
                  <a:lnTo>
                    <a:pt x="61993" y="91073"/>
                  </a:lnTo>
                  <a:lnTo>
                    <a:pt x="61993" y="91073"/>
                  </a:lnTo>
                  <a:cubicBezTo>
                    <a:pt x="61993" y="92655"/>
                    <a:pt x="60598" y="92655"/>
                    <a:pt x="60598" y="92655"/>
                  </a:cubicBezTo>
                  <a:cubicBezTo>
                    <a:pt x="59202" y="92655"/>
                    <a:pt x="59202" y="92655"/>
                    <a:pt x="57807" y="91073"/>
                  </a:cubicBezTo>
                  <a:lnTo>
                    <a:pt x="57807" y="91073"/>
                  </a:lnTo>
                  <a:lnTo>
                    <a:pt x="57807" y="91073"/>
                  </a:lnTo>
                  <a:lnTo>
                    <a:pt x="57807" y="91073"/>
                  </a:lnTo>
                  <a:cubicBezTo>
                    <a:pt x="2990" y="65310"/>
                    <a:pt x="2990" y="65310"/>
                    <a:pt x="2990" y="65310"/>
                  </a:cubicBezTo>
                  <a:lnTo>
                    <a:pt x="2990" y="65310"/>
                  </a:lnTo>
                  <a:cubicBezTo>
                    <a:pt x="1395" y="65310"/>
                    <a:pt x="0" y="62146"/>
                    <a:pt x="0" y="60564"/>
                  </a:cubicBezTo>
                  <a:cubicBezTo>
                    <a:pt x="0" y="55819"/>
                    <a:pt x="2990" y="54237"/>
                    <a:pt x="5780" y="54237"/>
                  </a:cubicBezTo>
                  <a:cubicBezTo>
                    <a:pt x="7176" y="54237"/>
                    <a:pt x="7176" y="54237"/>
                    <a:pt x="8571" y="54237"/>
                  </a:cubicBezTo>
                  <a:lnTo>
                    <a:pt x="8571" y="54237"/>
                  </a:lnTo>
                  <a:lnTo>
                    <a:pt x="8571" y="54237"/>
                  </a:lnTo>
                  <a:lnTo>
                    <a:pt x="8571" y="54237"/>
                  </a:lnTo>
                  <a:cubicBezTo>
                    <a:pt x="60598" y="78192"/>
                    <a:pt x="60598" y="78192"/>
                    <a:pt x="60598" y="78192"/>
                  </a:cubicBezTo>
                  <a:cubicBezTo>
                    <a:pt x="112823" y="54237"/>
                    <a:pt x="112823" y="54237"/>
                    <a:pt x="112823" y="54237"/>
                  </a:cubicBezTo>
                  <a:lnTo>
                    <a:pt x="112823" y="54237"/>
                  </a:lnTo>
                  <a:lnTo>
                    <a:pt x="112823" y="54237"/>
                  </a:lnTo>
                  <a:lnTo>
                    <a:pt x="112823" y="54237"/>
                  </a:lnTo>
                  <a:lnTo>
                    <a:pt x="114219" y="54237"/>
                  </a:lnTo>
                  <a:cubicBezTo>
                    <a:pt x="118405" y="54237"/>
                    <a:pt x="119800" y="55819"/>
                    <a:pt x="119800" y="60564"/>
                  </a:cubicBezTo>
                  <a:cubicBezTo>
                    <a:pt x="119800" y="62146"/>
                    <a:pt x="118405" y="65310"/>
                    <a:pt x="117009" y="65310"/>
                  </a:cubicBezTo>
                  <a:close/>
                  <a:moveTo>
                    <a:pt x="117009" y="38192"/>
                  </a:moveTo>
                  <a:lnTo>
                    <a:pt x="117009" y="38192"/>
                  </a:lnTo>
                  <a:lnTo>
                    <a:pt x="117009" y="38192"/>
                  </a:lnTo>
                  <a:cubicBezTo>
                    <a:pt x="61993" y="63728"/>
                    <a:pt x="61993" y="63728"/>
                    <a:pt x="61993" y="63728"/>
                  </a:cubicBezTo>
                  <a:lnTo>
                    <a:pt x="61993" y="63728"/>
                  </a:lnTo>
                  <a:lnTo>
                    <a:pt x="61993" y="63728"/>
                  </a:lnTo>
                  <a:lnTo>
                    <a:pt x="61993" y="63728"/>
                  </a:lnTo>
                  <a:lnTo>
                    <a:pt x="60598" y="63728"/>
                  </a:lnTo>
                  <a:cubicBezTo>
                    <a:pt x="59202" y="63728"/>
                    <a:pt x="59202" y="63728"/>
                    <a:pt x="57807" y="63728"/>
                  </a:cubicBezTo>
                  <a:lnTo>
                    <a:pt x="57807" y="63728"/>
                  </a:lnTo>
                  <a:lnTo>
                    <a:pt x="57807" y="63728"/>
                  </a:lnTo>
                  <a:lnTo>
                    <a:pt x="57807" y="63728"/>
                  </a:lnTo>
                  <a:cubicBezTo>
                    <a:pt x="2990" y="38192"/>
                    <a:pt x="2990" y="38192"/>
                    <a:pt x="2990" y="38192"/>
                  </a:cubicBezTo>
                  <a:lnTo>
                    <a:pt x="2990" y="38192"/>
                  </a:lnTo>
                  <a:cubicBezTo>
                    <a:pt x="1395" y="36610"/>
                    <a:pt x="0" y="35028"/>
                    <a:pt x="0" y="31864"/>
                  </a:cubicBezTo>
                  <a:cubicBezTo>
                    <a:pt x="0" y="30282"/>
                    <a:pt x="1395" y="27118"/>
                    <a:pt x="2990" y="27118"/>
                  </a:cubicBezTo>
                  <a:lnTo>
                    <a:pt x="2990" y="27118"/>
                  </a:lnTo>
                  <a:cubicBezTo>
                    <a:pt x="57807" y="1581"/>
                    <a:pt x="57807" y="1581"/>
                    <a:pt x="57807" y="1581"/>
                  </a:cubicBezTo>
                  <a:lnTo>
                    <a:pt x="57807" y="1581"/>
                  </a:lnTo>
                  <a:lnTo>
                    <a:pt x="57807" y="1581"/>
                  </a:lnTo>
                  <a:lnTo>
                    <a:pt x="57807" y="1581"/>
                  </a:lnTo>
                  <a:cubicBezTo>
                    <a:pt x="59202" y="0"/>
                    <a:pt x="59202" y="0"/>
                    <a:pt x="60598" y="0"/>
                  </a:cubicBezTo>
                  <a:cubicBezTo>
                    <a:pt x="60598" y="0"/>
                    <a:pt x="61993" y="0"/>
                    <a:pt x="61993" y="1581"/>
                  </a:cubicBezTo>
                  <a:lnTo>
                    <a:pt x="61993" y="1581"/>
                  </a:lnTo>
                  <a:lnTo>
                    <a:pt x="61993" y="1581"/>
                  </a:lnTo>
                  <a:lnTo>
                    <a:pt x="61993" y="1581"/>
                  </a:lnTo>
                  <a:cubicBezTo>
                    <a:pt x="117009" y="27118"/>
                    <a:pt x="117009" y="27118"/>
                    <a:pt x="117009" y="27118"/>
                  </a:cubicBezTo>
                  <a:lnTo>
                    <a:pt x="117009" y="27118"/>
                  </a:lnTo>
                  <a:cubicBezTo>
                    <a:pt x="118405" y="27118"/>
                    <a:pt x="119800" y="30282"/>
                    <a:pt x="119800" y="31864"/>
                  </a:cubicBezTo>
                  <a:cubicBezTo>
                    <a:pt x="119800" y="35028"/>
                    <a:pt x="118405" y="36610"/>
                    <a:pt x="117009" y="38192"/>
                  </a:cubicBezTo>
                  <a:close/>
                  <a:moveTo>
                    <a:pt x="5780" y="81355"/>
                  </a:moveTo>
                  <a:lnTo>
                    <a:pt x="5780" y="81355"/>
                  </a:lnTo>
                  <a:cubicBezTo>
                    <a:pt x="7176" y="81355"/>
                    <a:pt x="7176" y="81355"/>
                    <a:pt x="8571" y="81355"/>
                  </a:cubicBezTo>
                  <a:lnTo>
                    <a:pt x="8571" y="81355"/>
                  </a:lnTo>
                  <a:lnTo>
                    <a:pt x="8571" y="81355"/>
                  </a:lnTo>
                  <a:lnTo>
                    <a:pt x="8571" y="81355"/>
                  </a:lnTo>
                  <a:cubicBezTo>
                    <a:pt x="60598" y="106892"/>
                    <a:pt x="60598" y="106892"/>
                    <a:pt x="60598" y="106892"/>
                  </a:cubicBezTo>
                  <a:cubicBezTo>
                    <a:pt x="112823" y="81355"/>
                    <a:pt x="112823" y="81355"/>
                    <a:pt x="112823" y="81355"/>
                  </a:cubicBezTo>
                  <a:lnTo>
                    <a:pt x="112823" y="81355"/>
                  </a:lnTo>
                  <a:lnTo>
                    <a:pt x="112823" y="81355"/>
                  </a:lnTo>
                  <a:lnTo>
                    <a:pt x="112823" y="81355"/>
                  </a:lnTo>
                  <a:lnTo>
                    <a:pt x="114219" y="81355"/>
                  </a:lnTo>
                  <a:cubicBezTo>
                    <a:pt x="118405" y="81355"/>
                    <a:pt x="119800" y="84519"/>
                    <a:pt x="119800" y="87683"/>
                  </a:cubicBezTo>
                  <a:cubicBezTo>
                    <a:pt x="119800" y="91073"/>
                    <a:pt x="118405" y="92655"/>
                    <a:pt x="117009" y="94237"/>
                  </a:cubicBezTo>
                  <a:lnTo>
                    <a:pt x="117009" y="94237"/>
                  </a:lnTo>
                  <a:cubicBezTo>
                    <a:pt x="61993" y="119774"/>
                    <a:pt x="61993" y="119774"/>
                    <a:pt x="61993" y="119774"/>
                  </a:cubicBezTo>
                  <a:lnTo>
                    <a:pt x="61993" y="119774"/>
                  </a:lnTo>
                  <a:lnTo>
                    <a:pt x="61993" y="119774"/>
                  </a:lnTo>
                  <a:lnTo>
                    <a:pt x="61993" y="119774"/>
                  </a:lnTo>
                  <a:lnTo>
                    <a:pt x="60598" y="119774"/>
                  </a:lnTo>
                  <a:cubicBezTo>
                    <a:pt x="59202" y="119774"/>
                    <a:pt x="59202" y="119774"/>
                    <a:pt x="57807" y="119774"/>
                  </a:cubicBezTo>
                  <a:lnTo>
                    <a:pt x="57807" y="119774"/>
                  </a:lnTo>
                  <a:lnTo>
                    <a:pt x="57807" y="119774"/>
                  </a:lnTo>
                  <a:lnTo>
                    <a:pt x="57807" y="119774"/>
                  </a:lnTo>
                  <a:cubicBezTo>
                    <a:pt x="2990" y="94237"/>
                    <a:pt x="2990" y="94237"/>
                    <a:pt x="2990" y="94237"/>
                  </a:cubicBezTo>
                  <a:lnTo>
                    <a:pt x="2990" y="94237"/>
                  </a:lnTo>
                  <a:cubicBezTo>
                    <a:pt x="1395" y="92655"/>
                    <a:pt x="0" y="91073"/>
                    <a:pt x="0" y="87683"/>
                  </a:cubicBezTo>
                  <a:cubicBezTo>
                    <a:pt x="0" y="84519"/>
                    <a:pt x="2990" y="81355"/>
                    <a:pt x="5780" y="81355"/>
                  </a:cubicBezTo>
                  <a:close/>
                </a:path>
              </a:pathLst>
            </a:custGeom>
            <a:solidFill>
              <a:sysClr val="window" lastClr="FFFFFF"/>
            </a:solidFill>
            <a:ln>
              <a:noFill/>
            </a:ln>
            <a:effectLst/>
          </p:spPr>
          <p:txBody>
            <a:bodyPr wrap="square" lIns="91440" tIns="45720" rIns="91440" bIns="45720" anchor="ctr">
              <a:normAutofit fontScale="25000" lnSpcReduction="20000"/>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schemeClr val="bg1"/>
                </a:solidFill>
                <a:effectLst/>
                <a:uLnTx/>
                <a:uFillTx/>
                <a:latin typeface="Source Han Sans SC"/>
                <a:cs typeface="+mn-ea"/>
                <a:sym typeface="Source Han Sans SC"/>
              </a:endParaRPr>
            </a:p>
          </p:txBody>
        </p:sp>
      </p:grpSp>
      <p:sp>
        <p:nvSpPr>
          <p:cNvPr id="2" name="TextBox 1"/>
          <p:cNvSpPr txBox="1"/>
          <p:nvPr/>
        </p:nvSpPr>
        <p:spPr>
          <a:xfrm>
            <a:off x="5531599" y="3172640"/>
            <a:ext cx="6110605" cy="3169285"/>
          </a:xfrm>
          <a:prstGeom prst="rect">
            <a:avLst/>
          </a:prstGeom>
          <a:noFill/>
        </p:spPr>
        <p:txBody>
          <a:bodyPr wrap="square" rtlCol="0">
            <a:spAutoFit/>
          </a:bodyPr>
          <a:lstStyle/>
          <a:p>
            <a:r>
              <a:rPr lang="en-US" altLang="zh-CN" b="1" dirty="0">
                <a:solidFill>
                  <a:srgbClr val="014723"/>
                </a:solidFill>
                <a:latin typeface="Times New Roman" panose="02020603050405020304" pitchFamily="18" charset="0"/>
                <a:cs typeface="Times New Roman" panose="02020603050405020304" pitchFamily="18" charset="0"/>
              </a:rPr>
              <a:t>Campuses are located in the three core cities of Guangdong-Hong Kong-Macao Greater Bay Area: </a:t>
            </a:r>
            <a:endParaRPr lang="en-US" altLang="zh-CN" b="1" dirty="0">
              <a:solidFill>
                <a:srgbClr val="014723"/>
              </a:solidFill>
              <a:latin typeface="Times New Roman" panose="02020603050405020304" pitchFamily="18" charset="0"/>
              <a:cs typeface="Times New Roman" panose="02020603050405020304" pitchFamily="18" charset="0"/>
            </a:endParaRPr>
          </a:p>
          <a:p>
            <a:r>
              <a:rPr lang="en-US" altLang="zh-CN" b="1" dirty="0">
                <a:solidFill>
                  <a:srgbClr val="014723"/>
                </a:solidFill>
                <a:latin typeface="Times New Roman" panose="02020603050405020304" pitchFamily="18" charset="0"/>
                <a:cs typeface="Times New Roman" panose="02020603050405020304" pitchFamily="18" charset="0"/>
              </a:rPr>
              <a:t>Guangzhou, Zhuhai and Shenzhen.</a:t>
            </a:r>
            <a:endParaRPr lang="en-US" altLang="zh-CN" b="1" dirty="0">
              <a:solidFill>
                <a:srgbClr val="014723"/>
              </a:solidFill>
              <a:latin typeface="Times New Roman" panose="02020603050405020304" pitchFamily="18" charset="0"/>
              <a:cs typeface="Times New Roman" panose="02020603050405020304" pitchFamily="18" charset="0"/>
            </a:endParaRPr>
          </a:p>
          <a:p>
            <a:r>
              <a:rPr lang="zh-CN" altLang="en-US" sz="1400" b="1" dirty="0">
                <a:solidFill>
                  <a:srgbClr val="014723"/>
                </a:solidFill>
                <a:latin typeface="楷体" panose="02010609060101010101" pitchFamily="49" charset="-122"/>
                <a:ea typeface="楷体" panose="02010609060101010101" pitchFamily="49" charset="-122"/>
              </a:rPr>
              <a:t>实现在广州、珠海、深圳</a:t>
            </a:r>
            <a:r>
              <a:rPr lang="en-US" altLang="zh-CN" sz="1400" b="1" dirty="0">
                <a:solidFill>
                  <a:srgbClr val="014723"/>
                </a:solidFill>
                <a:latin typeface="楷体" panose="02010609060101010101" pitchFamily="49" charset="-122"/>
                <a:ea typeface="楷体" panose="02010609060101010101" pitchFamily="49" charset="-122"/>
              </a:rPr>
              <a:t>3</a:t>
            </a:r>
            <a:r>
              <a:rPr lang="zh-CN" altLang="en-US" sz="1400" b="1" dirty="0">
                <a:solidFill>
                  <a:srgbClr val="014723"/>
                </a:solidFill>
                <a:latin typeface="楷体" panose="02010609060101010101" pitchFamily="49" charset="-122"/>
                <a:ea typeface="楷体" panose="02010609060101010101" pitchFamily="49" charset="-122"/>
              </a:rPr>
              <a:t>个粤港澳大湾区的增长核心城市办学</a:t>
            </a:r>
            <a:endParaRPr lang="en-US" altLang="zh-CN" sz="1400" b="1" dirty="0">
              <a:solidFill>
                <a:srgbClr val="014723"/>
              </a:solidFill>
              <a:latin typeface="楷体" panose="02010609060101010101" pitchFamily="49" charset="-122"/>
              <a:ea typeface="楷体" panose="02010609060101010101" pitchFamily="49" charset="-122"/>
            </a:endParaRPr>
          </a:p>
          <a:p>
            <a:endParaRPr lang="en-US" altLang="zh-CN" sz="1400" b="1" dirty="0">
              <a:solidFill>
                <a:srgbClr val="014723"/>
              </a:solidFill>
              <a:latin typeface="楷体" panose="02010609060101010101" pitchFamily="49" charset="-122"/>
              <a:ea typeface="楷体" panose="02010609060101010101" pitchFamily="49" charset="-122"/>
            </a:endParaRPr>
          </a:p>
          <a:p>
            <a:r>
              <a:rPr lang="en-US" altLang="zh-CN" b="1" dirty="0">
                <a:solidFill>
                  <a:srgbClr val="014723"/>
                </a:solidFill>
                <a:latin typeface="Times New Roman" panose="02020603050405020304" pitchFamily="18" charset="0"/>
                <a:ea typeface="微软雅黑" panose="020B0503020204020204" pitchFamily="34" charset="-122"/>
                <a:cs typeface="Times New Roman" panose="02020603050405020304" pitchFamily="18" charset="0"/>
              </a:rPr>
              <a:t>SYSU has formed scale of “Three Sites, Five Campuses" and integrated development of various disciplines,</a:t>
            </a:r>
            <a:endParaRPr lang="zh-CN" altLang="en-US" b="1" dirty="0">
              <a:solidFill>
                <a:srgbClr val="014723"/>
              </a:solidFill>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sz="1400" b="1" dirty="0">
                <a:solidFill>
                  <a:srgbClr val="014723"/>
                </a:solidFill>
                <a:latin typeface="楷体" panose="02010609060101010101" pitchFamily="49" charset="-122"/>
                <a:ea typeface="楷体" panose="02010609060101010101" pitchFamily="49" charset="-122"/>
              </a:rPr>
              <a:t>形成“三校区五校园”扎根办学、文理医工农艺融合发展的新格局</a:t>
            </a:r>
            <a:endParaRPr lang="en-US" altLang="zh-CN" sz="1400" b="1" dirty="0">
              <a:solidFill>
                <a:srgbClr val="014723"/>
              </a:solidFill>
              <a:latin typeface="楷体" panose="02010609060101010101" pitchFamily="49" charset="-122"/>
              <a:ea typeface="楷体" panose="02010609060101010101" pitchFamily="49" charset="-122"/>
            </a:endParaRPr>
          </a:p>
          <a:p>
            <a:endParaRPr lang="en-US" altLang="zh-CN" b="1" dirty="0">
              <a:solidFill>
                <a:srgbClr val="014723"/>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b="1" dirty="0">
                <a:solidFill>
                  <a:srgbClr val="014723"/>
                </a:solidFill>
                <a:latin typeface="Times New Roman" panose="02020603050405020304" pitchFamily="18" charset="0"/>
                <a:ea typeface="微软雅黑" panose="020B0503020204020204" pitchFamily="34" charset="-122"/>
                <a:cs typeface="Times New Roman" panose="02020603050405020304" pitchFamily="18" charset="0"/>
              </a:rPr>
              <a:t>Which helped to lay a strategic foundation for the future school to step into the forefront of world-class universities</a:t>
            </a:r>
            <a:endParaRPr lang="zh-CN" altLang="en-US" b="1" dirty="0">
              <a:solidFill>
                <a:srgbClr val="014723"/>
              </a:solidFill>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sz="1400" b="1" dirty="0">
                <a:solidFill>
                  <a:srgbClr val="014723"/>
                </a:solidFill>
                <a:latin typeface="楷体" panose="02010609060101010101" pitchFamily="49" charset="-122"/>
                <a:ea typeface="楷体" panose="02010609060101010101" pitchFamily="49" charset="-122"/>
              </a:rPr>
              <a:t>奠定了未来学校迈进世界一流大学前列的战略基础</a:t>
            </a:r>
            <a:endParaRPr lang="zh-CN" altLang="en-US" sz="1400" b="1" dirty="0">
              <a:solidFill>
                <a:srgbClr val="014723"/>
              </a:solidFill>
              <a:latin typeface="楷体" panose="02010609060101010101" pitchFamily="49" charset="-122"/>
              <a:ea typeface="楷体" panose="02010609060101010101" pitchFamily="49" charset="-122"/>
            </a:endParaRPr>
          </a:p>
        </p:txBody>
      </p:sp>
      <p:grpSp>
        <p:nvGrpSpPr>
          <p:cNvPr id="4" name="组合 3"/>
          <p:cNvGrpSpPr/>
          <p:nvPr/>
        </p:nvGrpSpPr>
        <p:grpSpPr>
          <a:xfrm>
            <a:off x="4081363" y="556165"/>
            <a:ext cx="4248472" cy="972768"/>
            <a:chOff x="4153371" y="471715"/>
            <a:chExt cx="4248472" cy="972768"/>
          </a:xfrm>
        </p:grpSpPr>
        <p:cxnSp>
          <p:nvCxnSpPr>
            <p:cNvPr id="5" name="直接连接符 4"/>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043135" y="471715"/>
              <a:ext cx="2468946" cy="461665"/>
            </a:xfrm>
            <a:prstGeom prst="rect">
              <a:avLst/>
            </a:prstGeom>
            <a:noFill/>
          </p:spPr>
          <p:txBody>
            <a:bodyPr wrap="none" rtlCol="0">
              <a:spAutoFit/>
            </a:bodyPr>
            <a:lstStyle/>
            <a:p>
              <a:pPr algn="ctr"/>
              <a:r>
                <a:rPr lang="en-US" altLang="zh-CN" sz="2400" b="1" dirty="0">
                  <a:solidFill>
                    <a:schemeClr val="tx2"/>
                  </a:solidFill>
                  <a:latin typeface="微软雅黑" panose="020B0503020204020204" pitchFamily="34" charset="-122"/>
                  <a:ea typeface="微软雅黑" panose="020B0503020204020204" pitchFamily="34" charset="-122"/>
                </a:rPr>
                <a:t>STUDY IN GBA</a:t>
              </a:r>
              <a:endParaRPr lang="en-US" altLang="zh-CN" sz="2400" b="1" dirty="0">
                <a:solidFill>
                  <a:schemeClr val="tx2"/>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5377526" y="922513"/>
              <a:ext cx="1605280" cy="521970"/>
            </a:xfrm>
            <a:prstGeom prst="rect">
              <a:avLst/>
            </a:prstGeom>
            <a:noFill/>
          </p:spPr>
          <p:txBody>
            <a:bodyPr wrap="none" rtlCol="0">
              <a:spAutoFit/>
            </a:bodyPr>
            <a:lstStyle/>
            <a:p>
              <a:r>
                <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rPr>
                <a:t>地域优势</a:t>
              </a:r>
              <a:endPar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advTm="4510"/>
    </mc:Choice>
    <mc:Fallback>
      <p:transition advTm="451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p:cNvSpPr/>
          <p:nvPr/>
        </p:nvSpPr>
        <p:spPr bwMode="auto">
          <a:xfrm>
            <a:off x="3613423" y="1628800"/>
            <a:ext cx="2774763" cy="3146118"/>
          </a:xfrm>
          <a:custGeom>
            <a:avLst/>
            <a:gdLst>
              <a:gd name="T0" fmla="*/ 0 w 397"/>
              <a:gd name="T1" fmla="*/ 2147483646 h 459"/>
              <a:gd name="T2" fmla="*/ 2147483646 w 397"/>
              <a:gd name="T3" fmla="*/ 0 h 459"/>
              <a:gd name="T4" fmla="*/ 2147483646 w 397"/>
              <a:gd name="T5" fmla="*/ 2147483646 h 459"/>
              <a:gd name="T6" fmla="*/ 2147483646 w 397"/>
              <a:gd name="T7" fmla="*/ 2147483646 h 459"/>
              <a:gd name="T8" fmla="*/ 2147483646 w 397"/>
              <a:gd name="T9" fmla="*/ 2147483646 h 459"/>
              <a:gd name="T10" fmla="*/ 0 w 397"/>
              <a:gd name="T11" fmla="*/ 2147483646 h 459"/>
              <a:gd name="T12" fmla="*/ 0 w 397"/>
              <a:gd name="T13" fmla="*/ 2147483646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459">
                <a:moveTo>
                  <a:pt x="0" y="115"/>
                </a:moveTo>
                <a:lnTo>
                  <a:pt x="198" y="0"/>
                </a:lnTo>
                <a:lnTo>
                  <a:pt x="397" y="115"/>
                </a:lnTo>
                <a:lnTo>
                  <a:pt x="397" y="344"/>
                </a:lnTo>
                <a:lnTo>
                  <a:pt x="198" y="459"/>
                </a:lnTo>
                <a:lnTo>
                  <a:pt x="0" y="344"/>
                </a:lnTo>
                <a:lnTo>
                  <a:pt x="0" y="115"/>
                </a:lnTo>
                <a:close/>
              </a:path>
            </a:pathLst>
          </a:custGeom>
          <a:solidFill>
            <a:schemeClr val="tx2"/>
          </a:solidFill>
          <a:ln>
            <a:noFill/>
          </a:ln>
        </p:spPr>
        <p:txBody>
          <a:bodyPr/>
          <a:lstStyle/>
          <a:p>
            <a:endParaRPr lang="zh-CN" altLang="en-US">
              <a:solidFill>
                <a:schemeClr val="accent6"/>
              </a:solidFill>
            </a:endParaRPr>
          </a:p>
        </p:txBody>
      </p:sp>
      <p:sp>
        <p:nvSpPr>
          <p:cNvPr id="15" name="Freeform 5"/>
          <p:cNvSpPr/>
          <p:nvPr/>
        </p:nvSpPr>
        <p:spPr bwMode="auto">
          <a:xfrm>
            <a:off x="6510582" y="1628800"/>
            <a:ext cx="2222445" cy="2568006"/>
          </a:xfrm>
          <a:custGeom>
            <a:avLst/>
            <a:gdLst>
              <a:gd name="T0" fmla="*/ 0 w 789"/>
              <a:gd name="T1" fmla="*/ 2147483646 h 912"/>
              <a:gd name="T2" fmla="*/ 2147483646 w 789"/>
              <a:gd name="T3" fmla="*/ 0 h 912"/>
              <a:gd name="T4" fmla="*/ 2147483646 w 789"/>
              <a:gd name="T5" fmla="*/ 2147483646 h 912"/>
              <a:gd name="T6" fmla="*/ 2147483646 w 789"/>
              <a:gd name="T7" fmla="*/ 2147483646 h 912"/>
              <a:gd name="T8" fmla="*/ 2147483646 w 789"/>
              <a:gd name="T9" fmla="*/ 2147483646 h 912"/>
              <a:gd name="T10" fmla="*/ 0 w 789"/>
              <a:gd name="T11" fmla="*/ 2147483646 h 912"/>
              <a:gd name="T12" fmla="*/ 0 w 789"/>
              <a:gd name="T13" fmla="*/ 2147483646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9" h="912">
                <a:moveTo>
                  <a:pt x="0" y="227"/>
                </a:moveTo>
                <a:lnTo>
                  <a:pt x="396" y="0"/>
                </a:lnTo>
                <a:lnTo>
                  <a:pt x="789" y="227"/>
                </a:lnTo>
                <a:lnTo>
                  <a:pt x="789" y="682"/>
                </a:lnTo>
                <a:lnTo>
                  <a:pt x="396" y="912"/>
                </a:lnTo>
                <a:lnTo>
                  <a:pt x="0" y="682"/>
                </a:lnTo>
                <a:lnTo>
                  <a:pt x="0" y="227"/>
                </a:lnTo>
                <a:close/>
              </a:path>
            </a:pathLst>
          </a:custGeom>
          <a:solidFill>
            <a:schemeClr val="accent1">
              <a:alpha val="79000"/>
            </a:schemeClr>
          </a:solidFill>
          <a:ln>
            <a:noFill/>
          </a:ln>
        </p:spPr>
        <p:txBody>
          <a:bodyPr/>
          <a:lstStyle/>
          <a:p>
            <a:endParaRPr lang="zh-CN" altLang="en-US"/>
          </a:p>
        </p:txBody>
      </p:sp>
      <p:sp>
        <p:nvSpPr>
          <p:cNvPr id="16" name="Freeform 10"/>
          <p:cNvSpPr/>
          <p:nvPr/>
        </p:nvSpPr>
        <p:spPr bwMode="auto">
          <a:xfrm>
            <a:off x="5797719" y="4013665"/>
            <a:ext cx="2077098" cy="2404629"/>
          </a:xfrm>
          <a:custGeom>
            <a:avLst/>
            <a:gdLst>
              <a:gd name="T0" fmla="*/ 0 w 545"/>
              <a:gd name="T1" fmla="*/ 2147483646 h 629"/>
              <a:gd name="T2" fmla="*/ 2147483646 w 545"/>
              <a:gd name="T3" fmla="*/ 0 h 629"/>
              <a:gd name="T4" fmla="*/ 2147483646 w 545"/>
              <a:gd name="T5" fmla="*/ 2147483646 h 629"/>
              <a:gd name="T6" fmla="*/ 2147483646 w 545"/>
              <a:gd name="T7" fmla="*/ 2147483646 h 629"/>
              <a:gd name="T8" fmla="*/ 2147483646 w 545"/>
              <a:gd name="T9" fmla="*/ 2147483646 h 629"/>
              <a:gd name="T10" fmla="*/ 0 w 545"/>
              <a:gd name="T11" fmla="*/ 2147483646 h 629"/>
              <a:gd name="T12" fmla="*/ 0 w 545"/>
              <a:gd name="T13" fmla="*/ 2147483646 h 6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5" h="629">
                <a:moveTo>
                  <a:pt x="0" y="157"/>
                </a:moveTo>
                <a:lnTo>
                  <a:pt x="274" y="0"/>
                </a:lnTo>
                <a:lnTo>
                  <a:pt x="545" y="157"/>
                </a:lnTo>
                <a:lnTo>
                  <a:pt x="545" y="472"/>
                </a:lnTo>
                <a:lnTo>
                  <a:pt x="274" y="629"/>
                </a:lnTo>
                <a:lnTo>
                  <a:pt x="0" y="472"/>
                </a:lnTo>
                <a:lnTo>
                  <a:pt x="0" y="157"/>
                </a:lnTo>
                <a:close/>
              </a:path>
            </a:pathLst>
          </a:custGeom>
          <a:solidFill>
            <a:schemeClr val="accent6"/>
          </a:solidFill>
          <a:ln>
            <a:noFill/>
          </a:ln>
        </p:spPr>
        <p:txBody>
          <a:bodyPr/>
          <a:lstStyle/>
          <a:p>
            <a:endParaRPr lang="zh-CN" altLang="en-US"/>
          </a:p>
        </p:txBody>
      </p:sp>
      <p:pic>
        <p:nvPicPr>
          <p:cNvPr id="17" name="图片 16"/>
          <p:cNvPicPr>
            <a:picLocks noChangeAspect="1"/>
          </p:cNvPicPr>
          <p:nvPr/>
        </p:nvPicPr>
        <p:blipFill rotWithShape="1">
          <a:blip r:embed="rId1">
            <a:extLst>
              <a:ext uri="{28A0092B-C50C-407E-A947-70E740481C1C}">
                <a14:useLocalDpi xmlns:a14="http://schemas.microsoft.com/office/drawing/2010/main" val="0"/>
              </a:ext>
            </a:extLst>
          </a:blip>
          <a:srcRect r="41434"/>
          <a:stretch>
            <a:fillRect/>
          </a:stretch>
        </p:blipFill>
        <p:spPr>
          <a:xfrm>
            <a:off x="3759357" y="1830534"/>
            <a:ext cx="2425574" cy="2756762"/>
          </a:xfrm>
          <a:custGeom>
            <a:avLst/>
            <a:gdLst>
              <a:gd name="connsiteX0" fmla="*/ 768399 w 1552705"/>
              <a:gd name="connsiteY0" fmla="*/ 0 h 1787882"/>
              <a:gd name="connsiteX1" fmla="*/ 790127 w 1552705"/>
              <a:gd name="connsiteY1" fmla="*/ 0 h 1787882"/>
              <a:gd name="connsiteX2" fmla="*/ 1552705 w 1552705"/>
              <a:gd name="connsiteY2" fmla="*/ 440317 h 1787882"/>
              <a:gd name="connsiteX3" fmla="*/ 1552705 w 1552705"/>
              <a:gd name="connsiteY3" fmla="*/ 1335415 h 1787882"/>
              <a:gd name="connsiteX4" fmla="*/ 779304 w 1552705"/>
              <a:gd name="connsiteY4" fmla="*/ 1787882 h 1787882"/>
              <a:gd name="connsiteX5" fmla="*/ 0 w 1552705"/>
              <a:gd name="connsiteY5" fmla="*/ 1335415 h 1787882"/>
              <a:gd name="connsiteX6" fmla="*/ 0 w 1552705"/>
              <a:gd name="connsiteY6" fmla="*/ 440317 h 178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705" h="1787882">
                <a:moveTo>
                  <a:pt x="768399" y="0"/>
                </a:moveTo>
                <a:lnTo>
                  <a:pt x="790127" y="0"/>
                </a:lnTo>
                <a:lnTo>
                  <a:pt x="1552705" y="440317"/>
                </a:lnTo>
                <a:lnTo>
                  <a:pt x="1552705" y="1335415"/>
                </a:lnTo>
                <a:lnTo>
                  <a:pt x="779304" y="1787882"/>
                </a:lnTo>
                <a:lnTo>
                  <a:pt x="0" y="1335415"/>
                </a:lnTo>
                <a:lnTo>
                  <a:pt x="0" y="440317"/>
                </a:lnTo>
                <a:close/>
              </a:path>
            </a:pathLst>
          </a:custGeom>
        </p:spPr>
      </p:pic>
      <p:pic>
        <p:nvPicPr>
          <p:cNvPr id="18" name="图片 17"/>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7356" t="32686" r="6039" b="11090"/>
          <a:stretch>
            <a:fillRect/>
          </a:stretch>
        </p:blipFill>
        <p:spPr>
          <a:xfrm>
            <a:off x="5934628" y="4177002"/>
            <a:ext cx="1803281" cy="2077953"/>
          </a:xfrm>
          <a:custGeom>
            <a:avLst/>
            <a:gdLst>
              <a:gd name="connsiteX0" fmla="*/ 986363 w 1961925"/>
              <a:gd name="connsiteY0" fmla="*/ 0 h 2260762"/>
              <a:gd name="connsiteX1" fmla="*/ 1961925 w 1961925"/>
              <a:gd name="connsiteY1" fmla="*/ 564597 h 2260762"/>
              <a:gd name="connsiteX2" fmla="*/ 1961925 w 1961925"/>
              <a:gd name="connsiteY2" fmla="*/ 1697387 h 2260762"/>
              <a:gd name="connsiteX3" fmla="*/ 988474 w 1961925"/>
              <a:gd name="connsiteY3" fmla="*/ 2260762 h 2260762"/>
              <a:gd name="connsiteX4" fmla="*/ 984228 w 1961925"/>
              <a:gd name="connsiteY4" fmla="*/ 2260762 h 2260762"/>
              <a:gd name="connsiteX5" fmla="*/ 0 w 1961925"/>
              <a:gd name="connsiteY5" fmla="*/ 1697387 h 2260762"/>
              <a:gd name="connsiteX6" fmla="*/ 0 w 1961925"/>
              <a:gd name="connsiteY6" fmla="*/ 564597 h 22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25" h="2260762">
                <a:moveTo>
                  <a:pt x="986363" y="0"/>
                </a:moveTo>
                <a:lnTo>
                  <a:pt x="1961925" y="564597"/>
                </a:lnTo>
                <a:lnTo>
                  <a:pt x="1961925" y="1697387"/>
                </a:lnTo>
                <a:lnTo>
                  <a:pt x="988474" y="2260762"/>
                </a:lnTo>
                <a:lnTo>
                  <a:pt x="984228" y="2260762"/>
                </a:lnTo>
                <a:lnTo>
                  <a:pt x="0" y="1697387"/>
                </a:lnTo>
                <a:lnTo>
                  <a:pt x="0" y="564597"/>
                </a:lnTo>
                <a:close/>
              </a:path>
            </a:pathLst>
          </a:custGeom>
        </p:spPr>
      </p:pic>
      <p:pic>
        <p:nvPicPr>
          <p:cNvPr id="19" name="图片 18"/>
          <p:cNvPicPr>
            <a:picLocks noChangeAspect="1"/>
          </p:cNvPicPr>
          <p:nvPr/>
        </p:nvPicPr>
        <p:blipFill>
          <a:blip r:embed="rId4">
            <a:extLst>
              <a:ext uri="{28A0092B-C50C-407E-A947-70E740481C1C}">
                <a14:useLocalDpi xmlns:a14="http://schemas.microsoft.com/office/drawing/2010/main" val="0"/>
              </a:ext>
            </a:extLst>
          </a:blip>
          <a:srcRect l="17228" t="1075" r="25280"/>
          <a:stretch>
            <a:fillRect/>
          </a:stretch>
        </p:blipFill>
        <p:spPr>
          <a:xfrm>
            <a:off x="6672214" y="1795674"/>
            <a:ext cx="1912333" cy="2191658"/>
          </a:xfrm>
          <a:custGeom>
            <a:avLst/>
            <a:gdLst>
              <a:gd name="connsiteX0" fmla="*/ 1434460 w 2853213"/>
              <a:gd name="connsiteY0" fmla="*/ 0 h 3269968"/>
              <a:gd name="connsiteX1" fmla="*/ 2853213 w 2853213"/>
              <a:gd name="connsiteY1" fmla="*/ 821089 h 3269968"/>
              <a:gd name="connsiteX2" fmla="*/ 2853213 w 2853213"/>
              <a:gd name="connsiteY2" fmla="*/ 2468498 h 3269968"/>
              <a:gd name="connsiteX3" fmla="*/ 1468359 w 2853213"/>
              <a:gd name="connsiteY3" fmla="*/ 3269968 h 3269968"/>
              <a:gd name="connsiteX4" fmla="*/ 1400185 w 2853213"/>
              <a:gd name="connsiteY4" fmla="*/ 3269968 h 3269968"/>
              <a:gd name="connsiteX5" fmla="*/ 0 w 2853213"/>
              <a:gd name="connsiteY5" fmla="*/ 2468498 h 3269968"/>
              <a:gd name="connsiteX6" fmla="*/ 0 w 2853213"/>
              <a:gd name="connsiteY6" fmla="*/ 821089 h 32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3213" h="3269968">
                <a:moveTo>
                  <a:pt x="1434460" y="0"/>
                </a:moveTo>
                <a:lnTo>
                  <a:pt x="2853213" y="821089"/>
                </a:lnTo>
                <a:lnTo>
                  <a:pt x="2853213" y="2468498"/>
                </a:lnTo>
                <a:lnTo>
                  <a:pt x="1468359" y="3269968"/>
                </a:lnTo>
                <a:lnTo>
                  <a:pt x="1400185" y="3269968"/>
                </a:lnTo>
                <a:lnTo>
                  <a:pt x="0" y="2468498"/>
                </a:lnTo>
                <a:lnTo>
                  <a:pt x="0" y="821089"/>
                </a:lnTo>
                <a:close/>
              </a:path>
            </a:pathLst>
          </a:custGeom>
        </p:spPr>
      </p:pic>
      <p:grpSp>
        <p:nvGrpSpPr>
          <p:cNvPr id="22" name="组合 21"/>
          <p:cNvGrpSpPr/>
          <p:nvPr/>
        </p:nvGrpSpPr>
        <p:grpSpPr>
          <a:xfrm>
            <a:off x="4081363" y="556165"/>
            <a:ext cx="4248472" cy="972768"/>
            <a:chOff x="4153371" y="471715"/>
            <a:chExt cx="4248472" cy="972768"/>
          </a:xfrm>
        </p:grpSpPr>
        <p:cxnSp>
          <p:nvCxnSpPr>
            <p:cNvPr id="23" name="直接连接符 22"/>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5043135" y="471715"/>
              <a:ext cx="2468946" cy="461665"/>
            </a:xfrm>
            <a:prstGeom prst="rect">
              <a:avLst/>
            </a:prstGeom>
            <a:noFill/>
          </p:spPr>
          <p:txBody>
            <a:bodyPr wrap="none" rtlCol="0">
              <a:spAutoFit/>
            </a:bodyPr>
            <a:lstStyle/>
            <a:p>
              <a:pPr algn="ctr"/>
              <a:r>
                <a:rPr lang="en-US" altLang="zh-CN" sz="2400" b="1" dirty="0">
                  <a:solidFill>
                    <a:schemeClr val="tx2"/>
                  </a:solidFill>
                  <a:latin typeface="微软雅黑" panose="020B0503020204020204" pitchFamily="34" charset="-122"/>
                  <a:ea typeface="微软雅黑" panose="020B0503020204020204" pitchFamily="34" charset="-122"/>
                </a:rPr>
                <a:t>STUDY IN GBA</a:t>
              </a:r>
              <a:endParaRPr lang="en-US" altLang="zh-CN" sz="2400" b="1" dirty="0">
                <a:solidFill>
                  <a:schemeClr val="tx2"/>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5377526" y="922513"/>
              <a:ext cx="1605280" cy="521970"/>
            </a:xfrm>
            <a:prstGeom prst="rect">
              <a:avLst/>
            </a:prstGeom>
            <a:noFill/>
          </p:spPr>
          <p:txBody>
            <a:bodyPr wrap="none" rtlCol="0">
              <a:spAutoFit/>
            </a:bodyPr>
            <a:lstStyle/>
            <a:p>
              <a:r>
                <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rPr>
                <a:t>地域优势</a:t>
              </a:r>
              <a:endParaRPr lang="zh-CN" altLang="en-US" sz="2800" b="1" dirty="0">
                <a:solidFill>
                  <a:srgbClr val="014723"/>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2" name="TextBox 1"/>
          <p:cNvSpPr txBox="1"/>
          <p:nvPr/>
        </p:nvSpPr>
        <p:spPr>
          <a:xfrm>
            <a:off x="-32686" y="2577677"/>
            <a:ext cx="3646109" cy="1415772"/>
          </a:xfrm>
          <a:prstGeom prst="rect">
            <a:avLst/>
          </a:prstGeom>
          <a:noFill/>
        </p:spPr>
        <p:txBody>
          <a:bodyPr wrap="square" rtlCol="0">
            <a:spAutoFit/>
          </a:bodyPr>
          <a:lstStyle/>
          <a:p>
            <a:pPr algn="r"/>
            <a:r>
              <a:rPr lang="en-US" altLang="zh-CN" sz="3200" b="1" dirty="0">
                <a:solidFill>
                  <a:srgbClr val="014723"/>
                </a:solidFill>
                <a:latin typeface="Times New Roman" panose="02020603050405020304" pitchFamily="18" charset="0"/>
                <a:cs typeface="Times New Roman" panose="02020603050405020304" pitchFamily="18" charset="0"/>
              </a:rPr>
              <a:t>Guangzhou</a:t>
            </a:r>
            <a:endParaRPr lang="en-US" altLang="zh-CN" sz="3200" b="1" dirty="0">
              <a:solidFill>
                <a:srgbClr val="014723"/>
              </a:solidFill>
              <a:latin typeface="Times New Roman" panose="02020603050405020304" pitchFamily="18" charset="0"/>
              <a:cs typeface="Times New Roman" panose="02020603050405020304" pitchFamily="18" charset="0"/>
            </a:endParaRPr>
          </a:p>
          <a:p>
            <a:pPr algn="r"/>
            <a:r>
              <a:rPr lang="en-US" altLang="zh-CN" dirty="0">
                <a:solidFill>
                  <a:srgbClr val="014723"/>
                </a:solidFill>
                <a:latin typeface="Times New Roman" panose="02020603050405020304" pitchFamily="18" charset="0"/>
                <a:cs typeface="Times New Roman" panose="02020603050405020304" pitchFamily="18" charset="0"/>
              </a:rPr>
              <a:t>Center of culture, </a:t>
            </a:r>
            <a:endParaRPr lang="en-US" altLang="zh-CN" dirty="0">
              <a:solidFill>
                <a:srgbClr val="014723"/>
              </a:solidFill>
              <a:latin typeface="Times New Roman" panose="02020603050405020304" pitchFamily="18" charset="0"/>
              <a:cs typeface="Times New Roman" panose="02020603050405020304" pitchFamily="18" charset="0"/>
            </a:endParaRPr>
          </a:p>
          <a:p>
            <a:pPr algn="r"/>
            <a:r>
              <a:rPr lang="en-US" altLang="zh-CN" dirty="0">
                <a:solidFill>
                  <a:srgbClr val="014723"/>
                </a:solidFill>
                <a:latin typeface="Times New Roman" panose="02020603050405020304" pitchFamily="18" charset="0"/>
                <a:cs typeface="Times New Roman" panose="02020603050405020304" pitchFamily="18" charset="0"/>
              </a:rPr>
              <a:t>economy </a:t>
            </a:r>
            <a:endParaRPr lang="en-US" altLang="zh-CN" dirty="0">
              <a:solidFill>
                <a:srgbClr val="014723"/>
              </a:solidFill>
              <a:latin typeface="Times New Roman" panose="02020603050405020304" pitchFamily="18" charset="0"/>
              <a:cs typeface="Times New Roman" panose="02020603050405020304" pitchFamily="18" charset="0"/>
            </a:endParaRPr>
          </a:p>
          <a:p>
            <a:pPr algn="r"/>
            <a:r>
              <a:rPr lang="en-US" altLang="zh-CN" dirty="0">
                <a:solidFill>
                  <a:srgbClr val="014723"/>
                </a:solidFill>
                <a:latin typeface="Times New Roman" panose="02020603050405020304" pitchFamily="18" charset="0"/>
                <a:cs typeface="Times New Roman" panose="02020603050405020304" pitchFamily="18" charset="0"/>
              </a:rPr>
              <a:t>&amp; international communications</a:t>
            </a:r>
            <a:endParaRPr lang="zh-CN" altLang="en-US" dirty="0">
              <a:solidFill>
                <a:srgbClr val="014723"/>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8733027" y="2183617"/>
            <a:ext cx="3646109" cy="1415772"/>
          </a:xfrm>
          <a:prstGeom prst="rect">
            <a:avLst/>
          </a:prstGeom>
          <a:noFill/>
        </p:spPr>
        <p:txBody>
          <a:bodyPr wrap="square" rtlCol="0">
            <a:spAutoFit/>
          </a:bodyPr>
          <a:lstStyle/>
          <a:p>
            <a:r>
              <a:rPr lang="en-US" altLang="zh-CN" sz="3200" b="1" dirty="0">
                <a:solidFill>
                  <a:srgbClr val="014723"/>
                </a:solidFill>
                <a:latin typeface="Times New Roman" panose="02020603050405020304" pitchFamily="18" charset="0"/>
                <a:cs typeface="Times New Roman" panose="02020603050405020304" pitchFamily="18" charset="0"/>
              </a:rPr>
              <a:t>Shenzhen</a:t>
            </a:r>
            <a:endParaRPr lang="en-US" altLang="zh-CN" sz="3200" b="1" dirty="0">
              <a:solidFill>
                <a:srgbClr val="014723"/>
              </a:solidFill>
              <a:latin typeface="Times New Roman" panose="02020603050405020304" pitchFamily="18" charset="0"/>
              <a:cs typeface="Times New Roman" panose="02020603050405020304" pitchFamily="18" charset="0"/>
            </a:endParaRPr>
          </a:p>
          <a:p>
            <a:r>
              <a:rPr lang="en-US" altLang="zh-CN" dirty="0">
                <a:solidFill>
                  <a:srgbClr val="014723"/>
                </a:solidFill>
                <a:latin typeface="Times New Roman" panose="02020603050405020304" pitchFamily="18" charset="0"/>
                <a:cs typeface="Times New Roman" panose="02020603050405020304" pitchFamily="18" charset="0"/>
              </a:rPr>
              <a:t>Leading demonstration area of development with Chinese characteristics</a:t>
            </a:r>
            <a:endParaRPr lang="zh-CN" altLang="en-US" dirty="0">
              <a:solidFill>
                <a:srgbClr val="014723"/>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2151610" y="4839183"/>
            <a:ext cx="3646109" cy="1138773"/>
          </a:xfrm>
          <a:prstGeom prst="rect">
            <a:avLst/>
          </a:prstGeom>
          <a:noFill/>
        </p:spPr>
        <p:txBody>
          <a:bodyPr wrap="square" rtlCol="0">
            <a:spAutoFit/>
          </a:bodyPr>
          <a:lstStyle/>
          <a:p>
            <a:pPr algn="r"/>
            <a:r>
              <a:rPr lang="en-US" altLang="zh-CN" sz="3200" b="1" dirty="0">
                <a:solidFill>
                  <a:srgbClr val="014723"/>
                </a:solidFill>
                <a:latin typeface="Times New Roman" panose="02020603050405020304" pitchFamily="18" charset="0"/>
                <a:cs typeface="Times New Roman" panose="02020603050405020304" pitchFamily="18" charset="0"/>
              </a:rPr>
              <a:t>Zhuhai</a:t>
            </a:r>
            <a:endParaRPr lang="en-US" altLang="zh-CN" sz="3200" b="1" dirty="0">
              <a:solidFill>
                <a:srgbClr val="014723"/>
              </a:solidFill>
              <a:latin typeface="Times New Roman" panose="02020603050405020304" pitchFamily="18" charset="0"/>
              <a:cs typeface="Times New Roman" panose="02020603050405020304" pitchFamily="18" charset="0"/>
            </a:endParaRPr>
          </a:p>
          <a:p>
            <a:pPr algn="r"/>
            <a:r>
              <a:rPr lang="en-US" altLang="zh-CN" dirty="0">
                <a:solidFill>
                  <a:srgbClr val="014723"/>
                </a:solidFill>
                <a:latin typeface="Times New Roman" panose="02020603050405020304" pitchFamily="18" charset="0"/>
                <a:cs typeface="Times New Roman" panose="02020603050405020304" pitchFamily="18" charset="0"/>
              </a:rPr>
              <a:t>A city filled with love and romance,</a:t>
            </a:r>
            <a:endParaRPr lang="en-US" altLang="zh-CN" dirty="0">
              <a:solidFill>
                <a:srgbClr val="014723"/>
              </a:solidFill>
              <a:latin typeface="Times New Roman" panose="02020603050405020304" pitchFamily="18" charset="0"/>
              <a:cs typeface="Times New Roman" panose="02020603050405020304" pitchFamily="18" charset="0"/>
            </a:endParaRPr>
          </a:p>
          <a:p>
            <a:pPr algn="r"/>
            <a:r>
              <a:rPr lang="en-US" altLang="zh-CN" dirty="0">
                <a:solidFill>
                  <a:srgbClr val="014723"/>
                </a:solidFill>
                <a:latin typeface="Times New Roman" panose="02020603050405020304" pitchFamily="18" charset="0"/>
                <a:cs typeface="Times New Roman" panose="02020603050405020304" pitchFamily="18" charset="0"/>
              </a:rPr>
              <a:t>where people live happily</a:t>
            </a:r>
            <a:endParaRPr lang="zh-CN" altLang="en-US" dirty="0">
              <a:solidFill>
                <a:srgbClr val="014723"/>
              </a:solidFill>
              <a:latin typeface="Times New Roman" panose="02020603050405020304" pitchFamily="18" charset="0"/>
              <a:cs typeface="Times New Roman" panose="02020603050405020304" pitchFamily="18" charset="0"/>
            </a:endParaRPr>
          </a:p>
        </p:txBody>
      </p:sp>
      <p:sp>
        <p:nvSpPr>
          <p:cNvPr id="20" name="矩形 19"/>
          <p:cNvSpPr/>
          <p:nvPr/>
        </p:nvSpPr>
        <p:spPr>
          <a:xfrm>
            <a:off x="5797719" y="6457740"/>
            <a:ext cx="6397457" cy="369332"/>
          </a:xfrm>
          <a:prstGeom prst="rect">
            <a:avLst/>
          </a:prstGeom>
        </p:spPr>
        <p:txBody>
          <a:bodyPr wrap="square">
            <a:spAutoFit/>
          </a:bodyPr>
          <a:lstStyle/>
          <a:p>
            <a:pPr algn="r"/>
            <a:r>
              <a:rPr lang="zh-CN" altLang="en-US" b="1" dirty="0">
                <a:latin typeface="Arial" panose="020B0604020202020204" pitchFamily="34" charset="0"/>
                <a:cs typeface="Arial" panose="020B0604020202020204" pitchFamily="34" charset="0"/>
              </a:rPr>
              <a:t>院系及专业介绍https://www.sysu.edu.cn/cn/jgsz/yx                   </a:t>
            </a:r>
            <a:endParaRPr lang="zh-CN" altLang="en-US"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Tm="98224"/>
    </mc:Choice>
    <mc:Fallback>
      <p:transition advTm="9822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图片 107" descr="6017c7eafb7368657b18d3abe087ba1"/>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300"/>
                    </a14:imgEffect>
                    <a14:imgEffect>
                      <a14:saturation sat="66000"/>
                    </a14:imgEffect>
                  </a14:imgLayer>
                </a14:imgProps>
              </a:ext>
            </a:extLst>
          </a:blip>
          <a:srcRect t="20197" b="18839"/>
          <a:stretch>
            <a:fillRect/>
          </a:stretch>
        </p:blipFill>
        <p:spPr>
          <a:xfrm>
            <a:off x="1" y="0"/>
            <a:ext cx="12195174" cy="4181980"/>
          </a:xfrm>
          <a:prstGeom prst="rect">
            <a:avLst/>
          </a:prstGeom>
        </p:spPr>
      </p:pic>
      <p:sp>
        <p:nvSpPr>
          <p:cNvPr id="87" name="Rectangle 2"/>
          <p:cNvSpPr/>
          <p:nvPr/>
        </p:nvSpPr>
        <p:spPr>
          <a:xfrm>
            <a:off x="-2" y="1"/>
            <a:ext cx="12195175" cy="4181980"/>
          </a:xfrm>
          <a:prstGeom prst="rect">
            <a:avLst/>
          </a:prstGeom>
          <a:gradFill flip="none" rotWithShape="1">
            <a:gsLst>
              <a:gs pos="0">
                <a:srgbClr val="FDFDF7">
                  <a:alpha val="23000"/>
                </a:srgbClr>
              </a:gs>
              <a:gs pos="97000">
                <a:schemeClr val="tx1">
                  <a:lumMod val="95000"/>
                  <a:lumOff val="5000"/>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2"/>
          <p:cNvSpPr/>
          <p:nvPr/>
        </p:nvSpPr>
        <p:spPr>
          <a:xfrm>
            <a:off x="-1" y="4181981"/>
            <a:ext cx="12195175" cy="2559388"/>
          </a:xfrm>
          <a:prstGeom prst="rect">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lumMod val="95000"/>
                </a:schemeClr>
              </a:solidFill>
            </a:endParaRPr>
          </a:p>
        </p:txBody>
      </p:sp>
      <p:sp>
        <p:nvSpPr>
          <p:cNvPr id="60" name="矩形 59"/>
          <p:cNvSpPr/>
          <p:nvPr/>
        </p:nvSpPr>
        <p:spPr>
          <a:xfrm>
            <a:off x="3502047" y="1737049"/>
            <a:ext cx="5407103" cy="1323431"/>
          </a:xfrm>
          <a:prstGeom prst="rect">
            <a:avLst/>
          </a:prstGeom>
          <a:ln w="22225">
            <a:solidFill>
              <a:schemeClr val="accent2"/>
            </a:solidFill>
          </a:ln>
        </p:spPr>
        <p:txBody>
          <a:bodyPr wrap="none" lIns="91431" tIns="45716" rIns="91431" bIns="45716">
            <a:spAutoFit/>
          </a:bodyPr>
          <a:lstStyle/>
          <a:p>
            <a:pPr algn="ctr"/>
            <a:r>
              <a:rPr lang="en-US" altLang="zh-CN" sz="4000" b="1" dirty="0">
                <a:solidFill>
                  <a:srgbClr val="FDFDF7"/>
                </a:solidFill>
                <a:latin typeface="微软雅黑" panose="020B0503020204020204" pitchFamily="34" charset="-122"/>
                <a:ea typeface="微软雅黑" panose="020B0503020204020204" pitchFamily="34" charset="-122"/>
              </a:rPr>
              <a:t>FOUR ADVANTAGES</a:t>
            </a:r>
            <a:endParaRPr lang="en-US" altLang="zh-CN" sz="4000" b="1" dirty="0">
              <a:solidFill>
                <a:srgbClr val="FDFDF7"/>
              </a:solidFill>
              <a:latin typeface="微软雅黑" panose="020B0503020204020204" pitchFamily="34" charset="-122"/>
              <a:ea typeface="微软雅黑" panose="020B0503020204020204" pitchFamily="34" charset="-122"/>
            </a:endParaRPr>
          </a:p>
          <a:p>
            <a:pPr algn="ctr"/>
            <a:r>
              <a:rPr lang="zh-CN" altLang="en-US" sz="4000" b="1" dirty="0">
                <a:solidFill>
                  <a:srgbClr val="FDFDF7"/>
                </a:solidFill>
                <a:latin typeface="微软雅黑" panose="020B0503020204020204" pitchFamily="34" charset="-122"/>
                <a:ea typeface="微软雅黑" panose="020B0503020204020204" pitchFamily="34" charset="-122"/>
              </a:rPr>
              <a:t>中山大学四大优势</a:t>
            </a:r>
            <a:endParaRPr lang="zh-CN" altLang="en-US" sz="4000" b="1" dirty="0">
              <a:solidFill>
                <a:srgbClr val="FDFDF7"/>
              </a:solidFill>
              <a:latin typeface="微软雅黑" panose="020B0503020204020204" pitchFamily="34" charset="-122"/>
              <a:ea typeface="微软雅黑" panose="020B0503020204020204" pitchFamily="34" charset="-122"/>
            </a:endParaRPr>
          </a:p>
        </p:txBody>
      </p:sp>
      <p:grpSp>
        <p:nvGrpSpPr>
          <p:cNvPr id="43" name="组合 42"/>
          <p:cNvGrpSpPr/>
          <p:nvPr/>
        </p:nvGrpSpPr>
        <p:grpSpPr>
          <a:xfrm>
            <a:off x="4081363" y="603513"/>
            <a:ext cx="4248472" cy="754897"/>
            <a:chOff x="4153371" y="519063"/>
            <a:chExt cx="4248472" cy="754897"/>
          </a:xfrm>
        </p:grpSpPr>
        <p:cxnSp>
          <p:nvCxnSpPr>
            <p:cNvPr id="44" name="直接连接符 43"/>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5461708" y="519063"/>
              <a:ext cx="1415772" cy="461665"/>
            </a:xfrm>
            <a:prstGeom prst="rect">
              <a:avLst/>
            </a:prstGeom>
            <a:noFill/>
          </p:spPr>
          <p:txBody>
            <a:bodyPr wrap="none" rtlCol="0">
              <a:spAutoFit/>
            </a:bodyPr>
            <a:lstStyle/>
            <a:p>
              <a:pPr algn="ctr"/>
              <a:r>
                <a:rPr lang="zh-CN" altLang="en-US" sz="2400" b="1" dirty="0">
                  <a:solidFill>
                    <a:schemeClr val="tx2"/>
                  </a:solidFill>
                  <a:latin typeface="微软雅黑" panose="020B0503020204020204" pitchFamily="34" charset="-122"/>
                  <a:ea typeface="微软雅黑" panose="020B0503020204020204" pitchFamily="34" charset="-122"/>
                </a:rPr>
                <a:t>中山大学</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5050636" y="966183"/>
              <a:ext cx="2453942" cy="307777"/>
            </a:xfrm>
            <a:prstGeom prst="rect">
              <a:avLst/>
            </a:prstGeom>
            <a:noFill/>
          </p:spPr>
          <p:txBody>
            <a:bodyPr wrap="none" rtlCol="0">
              <a:spAutoFit/>
            </a:bodyPr>
            <a:lstStyle/>
            <a:p>
              <a:r>
                <a:rPr lang="en-US" altLang="zh-CN" sz="140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SUN YAT-SEN UNIVERSITY</a:t>
              </a:r>
              <a:endParaRPr lang="en-US" altLang="zh-CN" sz="1400" dirty="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85" name="TextBox 76"/>
          <p:cNvSpPr txBox="1"/>
          <p:nvPr/>
        </p:nvSpPr>
        <p:spPr>
          <a:xfrm>
            <a:off x="424717" y="5155089"/>
            <a:ext cx="2892585" cy="83099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rPr>
              <a:t>LOCATIONS</a:t>
            </a:r>
            <a:endPar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rPr>
              <a:t>地域优势</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endParaRPr>
          </a:p>
        </p:txBody>
      </p:sp>
      <p:sp>
        <p:nvSpPr>
          <p:cNvPr id="86" name="矩形 85"/>
          <p:cNvSpPr/>
          <p:nvPr/>
        </p:nvSpPr>
        <p:spPr>
          <a:xfrm>
            <a:off x="709588" y="4694337"/>
            <a:ext cx="2322842" cy="461665"/>
          </a:xfrm>
          <a:prstGeom prst="rect">
            <a:avLst/>
          </a:prstGeom>
          <a:noFill/>
          <a:ln>
            <a:noFill/>
          </a:ln>
        </p:spPr>
        <p:txBody>
          <a:bodyPr wrap="square">
            <a:spAutoFit/>
          </a:bodyPr>
          <a:lstStyle/>
          <a:p>
            <a:pPr algn="ctr"/>
            <a:r>
              <a:rPr lang="en-US" altLang="zh-CN" sz="2400" dirty="0">
                <a:solidFill>
                  <a:schemeClr val="accent1"/>
                </a:solidFill>
                <a:latin typeface="Source Han Sans SC"/>
                <a:cs typeface="+mn-ea"/>
                <a:sym typeface="Source Han Sans SC"/>
              </a:rPr>
              <a:t>PART ONE</a:t>
            </a:r>
            <a:endParaRPr lang="en-US" altLang="zh-CN" sz="2400" dirty="0">
              <a:solidFill>
                <a:schemeClr val="accent1"/>
              </a:solidFill>
              <a:latin typeface="Source Han Sans SC"/>
              <a:cs typeface="+mn-ea"/>
              <a:sym typeface="Source Han Sans SC"/>
            </a:endParaRPr>
          </a:p>
        </p:txBody>
      </p:sp>
      <p:cxnSp>
        <p:nvCxnSpPr>
          <p:cNvPr id="49" name="直接连接符 48"/>
          <p:cNvCxnSpPr/>
          <p:nvPr/>
        </p:nvCxnSpPr>
        <p:spPr>
          <a:xfrm flipV="1">
            <a:off x="3047035" y="4694337"/>
            <a:ext cx="546312" cy="11278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TextBox 76"/>
          <p:cNvSpPr txBox="1"/>
          <p:nvPr/>
        </p:nvSpPr>
        <p:spPr>
          <a:xfrm>
            <a:off x="3242434" y="5155089"/>
            <a:ext cx="2892585" cy="830997"/>
          </a:xfrm>
          <a:prstGeom prst="rect">
            <a:avLst/>
          </a:prstGeom>
          <a:noFill/>
        </p:spPr>
        <p:txBody>
          <a:bodyPr wrap="square" rtlCol="0">
            <a:spAutoFit/>
          </a:bodyPr>
          <a:lstStyle/>
          <a:p>
            <a:pPr algn="ctr"/>
            <a:r>
              <a:rPr lang="en-US" altLang="zh-CN" sz="2400" b="1" dirty="0">
                <a:solidFill>
                  <a:srgbClr val="FFC000"/>
                </a:solidFill>
                <a:latin typeface="微软雅黑" panose="020B0503020204020204" pitchFamily="34" charset="-122"/>
                <a:ea typeface="微软雅黑" panose="020B0503020204020204" pitchFamily="34" charset="-122"/>
                <a:cs typeface="+mn-ea"/>
                <a:sym typeface="Source Han Sans SC"/>
              </a:rPr>
              <a:t>SUBJECTS</a:t>
            </a:r>
            <a:endParaRPr lang="en-US" altLang="zh-CN" sz="2400" b="1" dirty="0">
              <a:solidFill>
                <a:srgbClr val="FFC000"/>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rgbClr val="FFC000"/>
                </a:solidFill>
                <a:latin typeface="微软雅黑" panose="020B0503020204020204" pitchFamily="34" charset="-122"/>
                <a:ea typeface="微软雅黑" panose="020B0503020204020204" pitchFamily="34" charset="-122"/>
                <a:cs typeface="+mn-ea"/>
                <a:sym typeface="Source Han Sans SC"/>
              </a:rPr>
              <a:t>学科优势</a:t>
            </a:r>
            <a:endParaRPr lang="zh-CN" altLang="en-US" sz="2400" b="1" dirty="0">
              <a:solidFill>
                <a:srgbClr val="FFC000"/>
              </a:solidFill>
              <a:latin typeface="微软雅黑" panose="020B0503020204020204" pitchFamily="34" charset="-122"/>
              <a:ea typeface="微软雅黑" panose="020B0503020204020204" pitchFamily="34" charset="-122"/>
              <a:cs typeface="+mn-ea"/>
              <a:sym typeface="Source Han Sans SC"/>
            </a:endParaRPr>
          </a:p>
        </p:txBody>
      </p:sp>
      <p:sp>
        <p:nvSpPr>
          <p:cNvPr id="83" name="矩形 82"/>
          <p:cNvSpPr/>
          <p:nvPr/>
        </p:nvSpPr>
        <p:spPr>
          <a:xfrm>
            <a:off x="3527305" y="4694337"/>
            <a:ext cx="2322842" cy="461665"/>
          </a:xfrm>
          <a:prstGeom prst="rect">
            <a:avLst/>
          </a:prstGeom>
          <a:noFill/>
          <a:ln>
            <a:noFill/>
          </a:ln>
        </p:spPr>
        <p:txBody>
          <a:bodyPr wrap="square">
            <a:spAutoFit/>
          </a:bodyPr>
          <a:lstStyle/>
          <a:p>
            <a:pPr algn="ctr"/>
            <a:r>
              <a:rPr lang="en-US" altLang="zh-CN" sz="2400" dirty="0">
                <a:solidFill>
                  <a:srgbClr val="FFC000"/>
                </a:solidFill>
                <a:latin typeface="Source Han Sans SC"/>
                <a:cs typeface="+mn-ea"/>
                <a:sym typeface="Source Han Sans SC"/>
              </a:rPr>
              <a:t>PART TWO</a:t>
            </a:r>
            <a:endParaRPr lang="en-US" altLang="zh-CN" sz="2400" dirty="0">
              <a:solidFill>
                <a:srgbClr val="FFC000"/>
              </a:solidFill>
              <a:latin typeface="Source Han Sans SC"/>
              <a:cs typeface="+mn-ea"/>
              <a:sym typeface="Source Han Sans SC"/>
            </a:endParaRPr>
          </a:p>
        </p:txBody>
      </p:sp>
      <p:sp>
        <p:nvSpPr>
          <p:cNvPr id="66" name="TextBox 76"/>
          <p:cNvSpPr txBox="1"/>
          <p:nvPr/>
        </p:nvSpPr>
        <p:spPr>
          <a:xfrm>
            <a:off x="6060151" y="5155089"/>
            <a:ext cx="2892585" cy="83099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rPr>
              <a:t>ENVIRONMENT</a:t>
            </a:r>
            <a:endPar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rPr>
              <a:t>环境优势</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endParaRPr>
          </a:p>
        </p:txBody>
      </p:sp>
      <p:sp>
        <p:nvSpPr>
          <p:cNvPr id="68" name="矩形 67"/>
          <p:cNvSpPr/>
          <p:nvPr/>
        </p:nvSpPr>
        <p:spPr>
          <a:xfrm>
            <a:off x="6345022" y="4694337"/>
            <a:ext cx="2322842" cy="461665"/>
          </a:xfrm>
          <a:prstGeom prst="rect">
            <a:avLst/>
          </a:prstGeom>
          <a:noFill/>
          <a:ln>
            <a:noFill/>
          </a:ln>
        </p:spPr>
        <p:txBody>
          <a:bodyPr wrap="square">
            <a:spAutoFit/>
          </a:bodyPr>
          <a:lstStyle/>
          <a:p>
            <a:pPr algn="ctr"/>
            <a:r>
              <a:rPr lang="en-US" altLang="zh-CN" sz="2400" dirty="0">
                <a:solidFill>
                  <a:schemeClr val="accent1"/>
                </a:solidFill>
                <a:latin typeface="Source Han Sans SC"/>
                <a:cs typeface="+mn-ea"/>
                <a:sym typeface="Source Han Sans SC"/>
              </a:rPr>
              <a:t>PART THREE</a:t>
            </a:r>
            <a:endParaRPr lang="en-US" altLang="zh-CN" sz="2400" dirty="0">
              <a:solidFill>
                <a:schemeClr val="accent1"/>
              </a:solidFill>
              <a:latin typeface="Source Han Sans SC"/>
              <a:cs typeface="+mn-ea"/>
              <a:sym typeface="Source Han Sans SC"/>
            </a:endParaRPr>
          </a:p>
        </p:txBody>
      </p:sp>
      <p:sp>
        <p:nvSpPr>
          <p:cNvPr id="56" name="TextBox 76"/>
          <p:cNvSpPr txBox="1"/>
          <p:nvPr/>
        </p:nvSpPr>
        <p:spPr>
          <a:xfrm>
            <a:off x="8877869" y="5155089"/>
            <a:ext cx="2892585" cy="83099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rPr>
              <a:t>CULTURE</a:t>
            </a:r>
            <a:endParaRPr lang="en-US" altLang="zh-CN" sz="2400" b="1" dirty="0">
              <a:solidFill>
                <a:schemeClr val="bg1"/>
              </a:solidFill>
              <a:latin typeface="微软雅黑" panose="020B0503020204020204" pitchFamily="34" charset="-122"/>
              <a:ea typeface="微软雅黑" panose="020B0503020204020204" pitchFamily="34" charset="-122"/>
              <a:cs typeface="+mn-ea"/>
              <a:sym typeface="Source Han Sans SC"/>
            </a:endParaRPr>
          </a:p>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rPr>
              <a:t>文化优势</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Source Han Sans SC"/>
            </a:endParaRPr>
          </a:p>
        </p:txBody>
      </p:sp>
      <p:sp>
        <p:nvSpPr>
          <p:cNvPr id="57" name="矩形 56"/>
          <p:cNvSpPr/>
          <p:nvPr/>
        </p:nvSpPr>
        <p:spPr>
          <a:xfrm>
            <a:off x="9162740" y="4694337"/>
            <a:ext cx="2322842" cy="461665"/>
          </a:xfrm>
          <a:prstGeom prst="rect">
            <a:avLst/>
          </a:prstGeom>
          <a:noFill/>
          <a:ln>
            <a:noFill/>
          </a:ln>
        </p:spPr>
        <p:txBody>
          <a:bodyPr wrap="square">
            <a:spAutoFit/>
          </a:bodyPr>
          <a:lstStyle/>
          <a:p>
            <a:pPr algn="ctr"/>
            <a:r>
              <a:rPr lang="en-US" altLang="zh-CN" sz="2400" dirty="0">
                <a:solidFill>
                  <a:schemeClr val="accent1"/>
                </a:solidFill>
                <a:latin typeface="Source Han Sans SC"/>
                <a:cs typeface="+mn-ea"/>
                <a:sym typeface="Source Han Sans SC"/>
              </a:rPr>
              <a:t>PART FOUR</a:t>
            </a:r>
            <a:endParaRPr lang="en-US" altLang="zh-CN" sz="2400" dirty="0">
              <a:solidFill>
                <a:schemeClr val="accent1"/>
              </a:solidFill>
              <a:latin typeface="Source Han Sans SC"/>
              <a:cs typeface="+mn-ea"/>
              <a:sym typeface="Source Han Sans SC"/>
            </a:endParaRPr>
          </a:p>
        </p:txBody>
      </p:sp>
      <p:cxnSp>
        <p:nvCxnSpPr>
          <p:cNvPr id="53" name="直接连接符 52"/>
          <p:cNvCxnSpPr/>
          <p:nvPr/>
        </p:nvCxnSpPr>
        <p:spPr>
          <a:xfrm flipV="1">
            <a:off x="5859292" y="4694337"/>
            <a:ext cx="546312" cy="11278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8620001" y="4749452"/>
            <a:ext cx="546312" cy="11278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等腰三角形 88"/>
          <p:cNvSpPr/>
          <p:nvPr/>
        </p:nvSpPr>
        <p:spPr>
          <a:xfrm rot="10800000">
            <a:off x="5521523" y="0"/>
            <a:ext cx="1152128" cy="548680"/>
          </a:xfrm>
          <a:prstGeom prst="triangle">
            <a:avLst/>
          </a:prstGeom>
          <a:solidFill>
            <a:srgbClr val="014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961"/>
    </mc:Choice>
    <mc:Fallback>
      <p:transition advTm="196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16242" b="16041"/>
          <a:stretch>
            <a:fillRect/>
          </a:stretch>
        </p:blipFill>
        <p:spPr>
          <a:xfrm>
            <a:off x="-1" y="0"/>
            <a:ext cx="10354803" cy="6869146"/>
          </a:xfrm>
          <a:prstGeom prst="rect">
            <a:avLst/>
          </a:prstGeom>
        </p:spPr>
      </p:pic>
      <p:sp>
        <p:nvSpPr>
          <p:cNvPr id="11" name="矩形 10"/>
          <p:cNvSpPr/>
          <p:nvPr/>
        </p:nvSpPr>
        <p:spPr>
          <a:xfrm>
            <a:off x="9726607" y="-11146"/>
            <a:ext cx="24685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70005" y="132364"/>
            <a:ext cx="9509178" cy="6858000"/>
          </a:xfrm>
          <a:prstGeom prst="rect">
            <a:avLst/>
          </a:prstGeom>
          <a:gradFill flip="none" rotWithShape="1">
            <a:gsLst>
              <a:gs pos="44000">
                <a:srgbClr val="FFFFFF">
                  <a:alpha val="0"/>
                </a:srgbClr>
              </a:gs>
              <a:gs pos="100000">
                <a:srgbClr val="F3F2F1"/>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p:txBody>
      </p:sp>
      <p:grpSp>
        <p:nvGrpSpPr>
          <p:cNvPr id="12" name="组合 11"/>
          <p:cNvGrpSpPr/>
          <p:nvPr/>
        </p:nvGrpSpPr>
        <p:grpSpPr>
          <a:xfrm>
            <a:off x="-106926" y="-116882"/>
            <a:ext cx="12331228" cy="7018038"/>
            <a:chOff x="-28210" y="-126654"/>
            <a:chExt cx="12331228" cy="7018038"/>
          </a:xfrm>
        </p:grpSpPr>
        <p:sp>
          <p:nvSpPr>
            <p:cNvPr id="13" name="任意多边形: 形状 12"/>
            <p:cNvSpPr/>
            <p:nvPr/>
          </p:nvSpPr>
          <p:spPr>
            <a:xfrm flipH="1">
              <a:off x="6092169" y="1115884"/>
              <a:ext cx="6210849" cy="5775500"/>
            </a:xfrm>
            <a:custGeom>
              <a:avLst/>
              <a:gdLst>
                <a:gd name="connsiteX0" fmla="*/ 0 w 5771767"/>
                <a:gd name="connsiteY0" fmla="*/ 0 h 5367195"/>
                <a:gd name="connsiteX1" fmla="*/ 0 w 5771767"/>
                <a:gd name="connsiteY1" fmla="*/ 5367195 h 5367195"/>
                <a:gd name="connsiteX2" fmla="*/ 5771767 w 5771767"/>
                <a:gd name="connsiteY2" fmla="*/ 5367195 h 5367195"/>
              </a:gdLst>
              <a:ahLst/>
              <a:cxnLst>
                <a:cxn ang="0">
                  <a:pos x="connsiteX0" y="connsiteY0"/>
                </a:cxn>
                <a:cxn ang="0">
                  <a:pos x="connsiteX1" y="connsiteY1"/>
                </a:cxn>
                <a:cxn ang="0">
                  <a:pos x="connsiteX2" y="connsiteY2"/>
                </a:cxn>
              </a:cxnLst>
              <a:rect l="l" t="t" r="r" b="b"/>
              <a:pathLst>
                <a:path w="5771767" h="5367195">
                  <a:moveTo>
                    <a:pt x="0" y="0"/>
                  </a:moveTo>
                  <a:lnTo>
                    <a:pt x="0" y="5367195"/>
                  </a:lnTo>
                  <a:lnTo>
                    <a:pt x="5771767" y="5367195"/>
                  </a:lnTo>
                  <a:close/>
                </a:path>
              </a:pathLst>
            </a:custGeom>
            <a:solidFill>
              <a:schemeClr val="accent2">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25"/>
            <p:cNvSpPr/>
            <p:nvPr/>
          </p:nvSpPr>
          <p:spPr>
            <a:xfrm flipH="1">
              <a:off x="6317123" y="-126654"/>
              <a:ext cx="4279185" cy="1989619"/>
            </a:xfrm>
            <a:custGeom>
              <a:avLst/>
              <a:gdLst>
                <a:gd name="connsiteX0" fmla="*/ 0 w 3773336"/>
                <a:gd name="connsiteY0" fmla="*/ 0 h 1886669"/>
                <a:gd name="connsiteX1" fmla="*/ 3773336 w 3773336"/>
                <a:gd name="connsiteY1" fmla="*/ 0 h 1886669"/>
                <a:gd name="connsiteX2" fmla="*/ 1886668 w 3773336"/>
                <a:gd name="connsiteY2" fmla="*/ 1886669 h 1886669"/>
              </a:gdLst>
              <a:ahLst/>
              <a:cxnLst>
                <a:cxn ang="0">
                  <a:pos x="connsiteX0" y="connsiteY0"/>
                </a:cxn>
                <a:cxn ang="0">
                  <a:pos x="connsiteX1" y="connsiteY1"/>
                </a:cxn>
                <a:cxn ang="0">
                  <a:pos x="connsiteX2" y="connsiteY2"/>
                </a:cxn>
              </a:cxnLst>
              <a:rect l="l" t="t" r="r" b="b"/>
              <a:pathLst>
                <a:path w="3773336" h="1886669">
                  <a:moveTo>
                    <a:pt x="0" y="0"/>
                  </a:moveTo>
                  <a:lnTo>
                    <a:pt x="3773336" y="0"/>
                  </a:lnTo>
                  <a:lnTo>
                    <a:pt x="1886668" y="1886669"/>
                  </a:lnTo>
                  <a:close/>
                </a:path>
              </a:pathLst>
            </a:cu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416"/>
            <p:cNvSpPr/>
            <p:nvPr/>
          </p:nvSpPr>
          <p:spPr>
            <a:xfrm>
              <a:off x="-28210" y="4969771"/>
              <a:ext cx="1898173" cy="1900035"/>
            </a:xfrm>
            <a:custGeom>
              <a:avLst/>
              <a:gdLst>
                <a:gd name="connsiteX0" fmla="*/ 0 w 1789793"/>
                <a:gd name="connsiteY0" fmla="*/ 0 h 1789793"/>
                <a:gd name="connsiteX1" fmla="*/ 1789793 w 1789793"/>
                <a:gd name="connsiteY1" fmla="*/ 1789793 h 1789793"/>
                <a:gd name="connsiteX2" fmla="*/ 0 w 1789793"/>
                <a:gd name="connsiteY2" fmla="*/ 1789793 h 1789793"/>
              </a:gdLst>
              <a:ahLst/>
              <a:cxnLst>
                <a:cxn ang="0">
                  <a:pos x="connsiteX0" y="connsiteY0"/>
                </a:cxn>
                <a:cxn ang="0">
                  <a:pos x="connsiteX1" y="connsiteY1"/>
                </a:cxn>
                <a:cxn ang="0">
                  <a:pos x="connsiteX2" y="connsiteY2"/>
                </a:cxn>
              </a:cxnLst>
              <a:rect l="l" t="t" r="r" b="b"/>
              <a:pathLst>
                <a:path w="1789793" h="1789793">
                  <a:moveTo>
                    <a:pt x="0" y="0"/>
                  </a:moveTo>
                  <a:lnTo>
                    <a:pt x="1789793" y="1789793"/>
                  </a:lnTo>
                  <a:lnTo>
                    <a:pt x="0" y="1789793"/>
                  </a:lnTo>
                  <a:close/>
                </a:path>
              </a:pathLst>
            </a:cu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p:cNvSpPr/>
            <p:nvPr/>
          </p:nvSpPr>
          <p:spPr>
            <a:xfrm flipH="1">
              <a:off x="6363289" y="-62240"/>
              <a:ext cx="5870381" cy="5458896"/>
            </a:xfrm>
            <a:custGeom>
              <a:avLst/>
              <a:gdLst>
                <a:gd name="connsiteX0" fmla="*/ 1892326 w 6428819"/>
                <a:gd name="connsiteY0" fmla="*/ 0 h 5978191"/>
                <a:gd name="connsiteX1" fmla="*/ 0 w 6428819"/>
                <a:gd name="connsiteY1" fmla="*/ 0 h 5978191"/>
                <a:gd name="connsiteX2" fmla="*/ 0 w 6428819"/>
                <a:gd name="connsiteY2" fmla="*/ 5978191 h 5978191"/>
                <a:gd name="connsiteX3" fmla="*/ 4160572 w 6428819"/>
                <a:gd name="connsiteY3" fmla="*/ 2109254 h 5978191"/>
                <a:gd name="connsiteX4" fmla="*/ 6428819 w 6428819"/>
                <a:gd name="connsiteY4" fmla="*/ 0 h 5978191"/>
                <a:gd name="connsiteX5" fmla="*/ 6428818 w 6428819"/>
                <a:gd name="connsiteY5" fmla="*/ 0 h 5978191"/>
                <a:gd name="connsiteX6" fmla="*/ 4170761 w 6428819"/>
                <a:gd name="connsiteY6" fmla="*/ 2099781 h 59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8819" h="5978191">
                  <a:moveTo>
                    <a:pt x="1892326" y="0"/>
                  </a:moveTo>
                  <a:lnTo>
                    <a:pt x="0" y="0"/>
                  </a:lnTo>
                  <a:lnTo>
                    <a:pt x="0" y="5978191"/>
                  </a:lnTo>
                  <a:lnTo>
                    <a:pt x="4160572" y="2109254"/>
                  </a:lnTo>
                  <a:close/>
                  <a:moveTo>
                    <a:pt x="6428819" y="0"/>
                  </a:moveTo>
                  <a:lnTo>
                    <a:pt x="6428818" y="0"/>
                  </a:lnTo>
                  <a:lnTo>
                    <a:pt x="4170761" y="2099781"/>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4" name="Rectangle 5"/>
          <p:cNvSpPr/>
          <p:nvPr/>
        </p:nvSpPr>
        <p:spPr>
          <a:xfrm>
            <a:off x="8617867" y="3615139"/>
            <a:ext cx="3129690" cy="2118117"/>
          </a:xfrm>
          <a:prstGeom prst="rect">
            <a:avLst/>
          </a:prstGeom>
          <a:noFill/>
          <a:ln w="9525">
            <a:noFill/>
          </a:ln>
        </p:spPr>
        <p:txBody>
          <a:bodyPr lIns="0" rIns="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250825" lvl="1" indent="0" algn="ctr" eaLnBrk="1" hangingPunct="1">
              <a:lnSpc>
                <a:spcPct val="160000"/>
              </a:lnSpc>
              <a:spcBef>
                <a:spcPct val="0"/>
              </a:spcBef>
              <a:buNone/>
            </a:pPr>
            <a:r>
              <a:rPr lang="en-US" altLang="zh-CN" sz="2400" b="1" dirty="0">
                <a:solidFill>
                  <a:srgbClr val="3F5F41"/>
                </a:solidFill>
                <a:latin typeface="Adobe Garamond Pro Bold" panose="02020702060506020403" pitchFamily="18" charset="0"/>
                <a:ea typeface="微软雅黑" panose="020B0503020204020204" pitchFamily="34" charset="-122"/>
              </a:rPr>
              <a:t>Fast &amp; Strong</a:t>
            </a:r>
            <a:endParaRPr lang="en-US" altLang="zh-CN" sz="2400" b="1" dirty="0">
              <a:solidFill>
                <a:srgbClr val="3F5F41"/>
              </a:solidFill>
              <a:latin typeface="Adobe Garamond Pro Bold" panose="02020702060506020403" pitchFamily="18" charset="0"/>
              <a:ea typeface="微软雅黑" panose="020B0503020204020204" pitchFamily="34" charset="-122"/>
            </a:endParaRPr>
          </a:p>
          <a:p>
            <a:pPr marL="250825" lvl="1" indent="0" algn="just" eaLnBrk="1" hangingPunct="1">
              <a:lnSpc>
                <a:spcPct val="160000"/>
              </a:lnSpc>
              <a:spcBef>
                <a:spcPct val="0"/>
              </a:spcBef>
              <a:buNone/>
            </a:pPr>
            <a:r>
              <a:rPr lang="zh-CN" altLang="en-US" sz="1600" dirty="0">
                <a:solidFill>
                  <a:srgbClr val="3F5F41"/>
                </a:solidFill>
                <a:latin typeface="微软雅黑" panose="020B0503020204020204" pitchFamily="34" charset="-122"/>
                <a:ea typeface="微软雅黑" panose="020B0503020204020204" pitchFamily="34" charset="-122"/>
              </a:rPr>
              <a:t>“天河二号”曾在超级计算机</a:t>
            </a:r>
            <a:r>
              <a:rPr lang="en-US" altLang="zh-CN" sz="1600" dirty="0">
                <a:solidFill>
                  <a:srgbClr val="3F5F41"/>
                </a:solidFill>
                <a:latin typeface="微软雅黑" panose="020B0503020204020204" pitchFamily="34" charset="-122"/>
                <a:ea typeface="微软雅黑" panose="020B0503020204020204" pitchFamily="34" charset="-122"/>
              </a:rPr>
              <a:t>500</a:t>
            </a:r>
            <a:r>
              <a:rPr lang="zh-CN" altLang="en-US" sz="1600" dirty="0">
                <a:solidFill>
                  <a:srgbClr val="3F5F41"/>
                </a:solidFill>
                <a:latin typeface="微软雅黑" panose="020B0503020204020204" pitchFamily="34" charset="-122"/>
                <a:ea typeface="微软雅黑" panose="020B0503020204020204" pitchFamily="34" charset="-122"/>
              </a:rPr>
              <a:t>强排行榜上</a:t>
            </a:r>
            <a:r>
              <a:rPr lang="zh-CN" altLang="en-US" sz="1600" b="1" dirty="0">
                <a:solidFill>
                  <a:srgbClr val="3F5F41"/>
                </a:solidFill>
                <a:latin typeface="微软雅黑" panose="020B0503020204020204" pitchFamily="34" charset="-122"/>
                <a:ea typeface="微软雅黑" panose="020B0503020204020204" pitchFamily="34" charset="-122"/>
              </a:rPr>
              <a:t>连续六次排名世界第一</a:t>
            </a:r>
            <a:r>
              <a:rPr lang="zh-CN" altLang="en-US" sz="1600" dirty="0">
                <a:solidFill>
                  <a:srgbClr val="3F5F41"/>
                </a:solidFill>
                <a:latin typeface="微软雅黑" panose="020B0503020204020204" pitchFamily="34" charset="-122"/>
                <a:ea typeface="微软雅黑" panose="020B0503020204020204" pitchFamily="34" charset="-122"/>
              </a:rPr>
              <a:t>，成为世界超算史上第一台连续六次夺冠的超级计算机，打破超算领域世界纪录。</a:t>
            </a:r>
            <a:endParaRPr sz="1600" dirty="0">
              <a:solidFill>
                <a:srgbClr val="3F5F41"/>
              </a:solidFill>
              <a:latin typeface="微软雅黑" panose="020B0503020204020204" pitchFamily="34" charset="-122"/>
              <a:ea typeface="微软雅黑" panose="020B0503020204020204" pitchFamily="34" charset="-122"/>
            </a:endParaRPr>
          </a:p>
          <a:p>
            <a:pPr marL="250825" lvl="1" indent="0" algn="just" eaLnBrk="1" hangingPunct="1">
              <a:lnSpc>
                <a:spcPct val="160000"/>
              </a:lnSpc>
              <a:spcBef>
                <a:spcPct val="0"/>
              </a:spcBef>
              <a:buNone/>
            </a:pPr>
            <a:endParaRPr lang="en-US" altLang="zh-CN" sz="1400" dirty="0">
              <a:solidFill>
                <a:srgbClr val="3F5F4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3865339" y="476672"/>
            <a:ext cx="8183433" cy="2492990"/>
          </a:xfrm>
          <a:prstGeom prst="rect">
            <a:avLst/>
          </a:prstGeom>
          <a:noFill/>
        </p:spPr>
        <p:txBody>
          <a:bodyPr wrap="square" rtlCol="0">
            <a:spAutoFit/>
          </a:bodyPr>
          <a:lstStyle/>
          <a:p>
            <a:pPr algn="r"/>
            <a:r>
              <a:rPr lang="zh-CN" altLang="en-US" sz="5400" b="1" dirty="0">
                <a:solidFill>
                  <a:srgbClr val="014723"/>
                </a:solidFill>
                <a:latin typeface="微软雅黑" panose="020B0503020204020204" pitchFamily="34" charset="-122"/>
                <a:ea typeface="微软雅黑" panose="020B0503020204020204" pitchFamily="34" charset="-122"/>
              </a:rPr>
              <a:t>天河二号</a:t>
            </a:r>
            <a:endParaRPr lang="en-US" altLang="zh-CN" sz="5400" b="1" dirty="0">
              <a:solidFill>
                <a:srgbClr val="014723"/>
              </a:solidFill>
              <a:latin typeface="微软雅黑" panose="020B0503020204020204" pitchFamily="34" charset="-122"/>
              <a:ea typeface="微软雅黑" panose="020B0503020204020204" pitchFamily="34" charset="-122"/>
            </a:endParaRPr>
          </a:p>
          <a:p>
            <a:pPr algn="r"/>
            <a:r>
              <a:rPr lang="en-GB" altLang="zh-CN" sz="4800" b="1" i="0" dirty="0">
                <a:solidFill>
                  <a:srgbClr val="014723"/>
                </a:solidFill>
                <a:effectLst/>
                <a:latin typeface="Adobe Garamond Pro Bold" panose="02020702060506020403" pitchFamily="18" charset="0"/>
              </a:rPr>
              <a:t>Tianhe-2 </a:t>
            </a:r>
            <a:endParaRPr lang="en-GB" altLang="zh-CN" sz="4800" b="1" i="0" dirty="0">
              <a:solidFill>
                <a:srgbClr val="014723"/>
              </a:solidFill>
              <a:effectLst/>
              <a:latin typeface="Adobe Garamond Pro Bold" panose="02020702060506020403" pitchFamily="18" charset="0"/>
            </a:endParaRPr>
          </a:p>
          <a:p>
            <a:pPr algn="r"/>
            <a:r>
              <a:rPr lang="en-US" altLang="zh-CN" sz="4800" b="1" dirty="0">
                <a:solidFill>
                  <a:srgbClr val="014723"/>
                </a:solidFill>
                <a:latin typeface="Adobe Garamond Pro Bold" panose="02020702060506020403" pitchFamily="18" charset="0"/>
                <a:sym typeface="Wingdings" panose="05000000000000000000" pitchFamily="2" charset="2"/>
              </a:rPr>
              <a:t>Supercomputer</a:t>
            </a:r>
            <a:endParaRPr lang="en-US" altLang="zh-CN" sz="4800" b="1" dirty="0">
              <a:solidFill>
                <a:srgbClr val="014723"/>
              </a:solidFill>
              <a:latin typeface="Adobe Garamond Pro Bold" panose="02020702060506020403" pitchFamily="18" charset="0"/>
              <a:sym typeface="Wingdings" panose="05000000000000000000" pitchFamily="2" charset="2"/>
            </a:endParaRPr>
          </a:p>
        </p:txBody>
      </p:sp>
      <p:grpSp>
        <p:nvGrpSpPr>
          <p:cNvPr id="29" name="组合 28"/>
          <p:cNvGrpSpPr/>
          <p:nvPr/>
        </p:nvGrpSpPr>
        <p:grpSpPr>
          <a:xfrm>
            <a:off x="49113" y="5660970"/>
            <a:ext cx="4248472" cy="999398"/>
            <a:chOff x="4153371" y="490805"/>
            <a:chExt cx="4248472" cy="999398"/>
          </a:xfrm>
        </p:grpSpPr>
        <p:cxnSp>
          <p:nvCxnSpPr>
            <p:cNvPr id="30" name="直接连接符 29"/>
            <p:cNvCxnSpPr/>
            <p:nvPr/>
          </p:nvCxnSpPr>
          <p:spPr>
            <a:xfrm>
              <a:off x="4153371" y="933380"/>
              <a:ext cx="4248472" cy="14987"/>
            </a:xfrm>
            <a:prstGeom prst="line">
              <a:avLst/>
            </a:prstGeom>
            <a:ln w="12700" cmpd="sng">
              <a:gradFill flip="none" rotWithShape="1">
                <a:gsLst>
                  <a:gs pos="0">
                    <a:schemeClr val="accent1">
                      <a:lumMod val="5000"/>
                      <a:lumOff val="95000"/>
                      <a:alpha val="0"/>
                    </a:schemeClr>
                  </a:gs>
                  <a:gs pos="25000">
                    <a:schemeClr val="tx2"/>
                  </a:gs>
                  <a:gs pos="73000">
                    <a:schemeClr val="tx2"/>
                  </a:gs>
                  <a:gs pos="100000">
                    <a:schemeClr val="bg1">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5275473" y="490805"/>
              <a:ext cx="1725152"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SUBJECTS</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5367366" y="968233"/>
              <a:ext cx="1605280" cy="521970"/>
            </a:xfrm>
            <a:prstGeom prst="rect">
              <a:avLst/>
            </a:prstGeom>
            <a:noFill/>
          </p:spPr>
          <p:txBody>
            <a:bodyPr wrap="non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学科优势</a:t>
              </a:r>
              <a:endPar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advTm="37425"/>
    </mc:Choice>
    <mc:Fallback>
      <p:transition advTm="37425"/>
    </mc:Fallback>
  </mc:AlternateContent>
</p:sld>
</file>

<file path=ppt/tags/tag1.xml><?xml version="1.0" encoding="utf-8"?>
<p:tagLst xmlns:p="http://schemas.openxmlformats.org/presentationml/2006/main">
  <p:tag name="KSO_WM_TEMPLATE_CATEGORY" val="diagram"/>
  <p:tag name="KSO_WM_TEMPLATE_INDEX" val="20200321"/>
  <p:tag name="KSO_WM_UNIT_TYPE" val="d"/>
  <p:tag name="KSO_WM_UNIT_INDEX" val="1"/>
  <p:tag name="KSO_WM_UNIT_ID" val="diagram20200321_1*d*1"/>
  <p:tag name="KSO_WM_UNIT_LAYERLEVEL" val="1"/>
  <p:tag name="KSO_WM_UNIT_VALUE" val="1266*2031"/>
  <p:tag name="KSO_WM_UNIT_HIGHLIGHT" val="0"/>
  <p:tag name="KSO_WM_UNIT_COMPATIBLE" val="0"/>
  <p:tag name="KSO_WM_UNIT_CLEAR" val="0"/>
  <p:tag name="KSO_WM_BEAUTIFY_FLAG" val="#wm#"/>
  <p:tag name="KSO_WM_TAG_VERSION" val="1.0"/>
  <p:tag name="REFSHAPE" val="1493295028"/>
  <p:tag name="FEATURENAME" val="collage"/>
  <p:tag name="KSO_WM_UNIT_DIAGRAM_ISNUMVISUAL" val="0"/>
  <p:tag name="KSO_WM_UNIT_DIAGRAM_ISREFERUNIT" val="0"/>
  <p:tag name="KSO_WM_UNIT_PLACING_PICTURE_INFO" val="{&quot;code&quot;:&quot;bcAb&quot;,&quot;full_picture&quot;:true,&quot;last_crop_picture&quot;:&quot;[1]&quot;,&quot;last_full_picture&quot;:&quot;bcAb&quot;,&quot;margin&quot;:{&quot;left&quot;:3.0390546180594242,&quot;right&quot;:3.4802207251308914},&quot;scheme&quot;:&quot;5-1&quot;,&quot;spacing&quot;:5}"/>
  <p:tag name="KSO_WM_UNIT_SUPPORT_UNIT_TYPE" val="[&quot;all&quot;]"/>
  <p:tag name="KSO_WM_UNIT_BLOCK" val="0"/>
  <p:tag name="KSO_WM_UNIT_PLACING_PICTURE" val="144956.378"/>
  <p:tag name="KSO_WM_UNIT_PLACING_PICTURE_USER_VIEWPORT" val="{&quot;height&quot;:4889.5326034138461,&quot;width&quot;:7306.1208847160178}"/>
  <p:tag name="KSO_WM_UNIT_PLACING_PICTURE_USER_RELATIVERECTANGLE" val="{&quot;bottom&quot;:0,&quot;left&quot;:0,&quot;right&quot;:0,&quot;top&quot;:0}"/>
  <p:tag name="KSO_WM_UNIT_PLACING_PICTURE_COLLAGE_RELATIVERECTANGLE" val="{&quot;bottom&quot;:0,&quot;left&quot;:0,&quot;right&quot;:0,&quot;top&quot;:0}"/>
  <p:tag name="KSO_WM_UNIT_PLACING_PICTURE_COLLAGE_VIEWPORT" val="{&quot;height&quot;:2915.6688798434789,&quot;width&quot;:4395.0102401829836}"/>
</p:tagLst>
</file>

<file path=ppt/tags/tag10.xml><?xml version="1.0" encoding="utf-8"?>
<p:tagLst xmlns:p="http://schemas.openxmlformats.org/presentationml/2006/main">
  <p:tag name="KSO_WM_UNIT_PLACING_PICTURE_USER_VIEWPORT" val="{&quot;height&quot;:3813.2803149606298,&quot;width&quot;:5990.749606299212}"/>
</p:tagLst>
</file>

<file path=ppt/tags/tag11.xml><?xml version="1.0" encoding="utf-8"?>
<p:tagLst xmlns:p="http://schemas.openxmlformats.org/presentationml/2006/main">
  <p:tag name="TABLE_ENDDRAG_ORIGIN_RECT" val="882*398"/>
  <p:tag name="TABLE_ENDDRAG_RECT" val="40*145*882*398"/>
</p:tagLst>
</file>

<file path=ppt/tags/tag12.xml><?xml version="1.0" encoding="utf-8"?>
<p:tagLst xmlns:p="http://schemas.openxmlformats.org/presentationml/2006/main">
  <p:tag name="COMMONDATA" val="eyJoZGlkIjoiYTNiNGM0NDczODc0YjI0YmQ1OGU5Mjc1ODk5ZjU3YjgifQ=="/>
  <p:tag name="KSO_WPP_MARK_KEY" val="8af7dbf9-0579-4628-88ed-38e52e3a3694"/>
</p:tagLst>
</file>

<file path=ppt/tags/tag2.xml><?xml version="1.0" encoding="utf-8"?>
<p:tagLst xmlns:p="http://schemas.openxmlformats.org/presentationml/2006/main">
  <p:tag name="KSO_WM_TEMPLATE_CATEGORY" val="diagram"/>
  <p:tag name="KSO_WM_TEMPLATE_INDEX" val="20200321"/>
  <p:tag name="KSO_WM_UNIT_TYPE" val="d"/>
  <p:tag name="KSO_WM_UNIT_INDEX" val="1"/>
  <p:tag name="KSO_WM_UNIT_ID" val="diagram20200321_1*d*1"/>
  <p:tag name="KSO_WM_UNIT_LAYERLEVEL" val="1"/>
  <p:tag name="KSO_WM_UNIT_VALUE" val="1266*2031"/>
  <p:tag name="KSO_WM_UNIT_HIGHLIGHT" val="0"/>
  <p:tag name="KSO_WM_UNIT_COMPATIBLE" val="0"/>
  <p:tag name="KSO_WM_UNIT_CLEAR" val="0"/>
  <p:tag name="KSO_WM_BEAUTIFY_FLAG" val="#wm#"/>
  <p:tag name="KSO_WM_TAG_VERSION" val="1.0"/>
  <p:tag name="REFSHAPE" val="1493314884"/>
  <p:tag name="FEATURENAME" val="collage"/>
  <p:tag name="KSO_WM_UNIT_DIAGRAM_ISNUMVISUAL" val="0"/>
  <p:tag name="KSO_WM_UNIT_DIAGRAM_ISREFERUNIT" val="0"/>
  <p:tag name="KSO_WM_UNIT_PLACING_PICTURE_INFO" val="{&quot;code&quot;:&quot;bcAb&quot;,&quot;full_picture&quot;:true,&quot;last_crop_picture&quot;:&quot;[1]&quot;,&quot;last_full_picture&quot;:&quot;bcAb&quot;,&quot;margin&quot;:{&quot;left&quot;:3.0390546180594242,&quot;right&quot;:3.4802207251308914},&quot;scheme&quot;:&quot;5-1&quot;,&quot;spacing&quot;:5}"/>
  <p:tag name="KSO_WM_UNIT_SUPPORT_UNIT_TYPE" val="[&quot;all&quot;]"/>
  <p:tag name="KSO_WM_UNIT_BLOCK" val="0"/>
  <p:tag name="KSO_WM_UNIT_PLACING_PICTURE" val="144956.378"/>
  <p:tag name="KSO_WM_UNIT_PLACING_PICTURE_USER_VIEWPORT" val="{&quot;height&quot;:1202.394361145324,&quot;width&quot;:1099.5370835043977}"/>
  <p:tag name="KSO_WM_UNIT_PLACING_PICTURE_USER_RELATIVERECTANGLE" val="{&quot;bottom&quot;:0,&quot;left&quot;:0,&quot;right&quot;:0,&quot;top&quot;:0}"/>
  <p:tag name="KSO_WM_UNIT_PLACING_PICTURE_COLLAGE_RELATIVERECTANGLE" val="{&quot;bottom&quot;:0,&quot;left&quot;:0,&quot;right&quot;:0,&quot;top&quot;:0}"/>
  <p:tag name="KSO_WM_UNIT_PLACING_PICTURE_COLLAGE_VIEWPORT" val="{&quot;height&quot;:2915.6688798434789,&quot;width&quot;:2631.4951630837727}"/>
</p:tagLst>
</file>

<file path=ppt/tags/tag3.xml><?xml version="1.0" encoding="utf-8"?>
<p:tagLst xmlns:p="http://schemas.openxmlformats.org/presentationml/2006/main">
  <p:tag name="KSO_WM_TEMPLATE_CATEGORY" val="diagram"/>
  <p:tag name="KSO_WM_TEMPLATE_INDEX" val="20200321"/>
  <p:tag name="KSO_WM_UNIT_TYPE" val="d"/>
  <p:tag name="KSO_WM_UNIT_INDEX" val="1"/>
  <p:tag name="KSO_WM_UNIT_ID" val="diagram20200321_1*d*1"/>
  <p:tag name="KSO_WM_UNIT_LAYERLEVEL" val="1"/>
  <p:tag name="KSO_WM_UNIT_VALUE" val="1266*2031"/>
  <p:tag name="KSO_WM_UNIT_HIGHLIGHT" val="0"/>
  <p:tag name="KSO_WM_UNIT_COMPATIBLE" val="0"/>
  <p:tag name="KSO_WM_UNIT_CLEAR" val="0"/>
  <p:tag name="KSO_WM_BEAUTIFY_FLAG" val="#wm#"/>
  <p:tag name="KSO_WM_TAG_VERSION" val="1.0"/>
  <p:tag name="REFSHAPE" val="1493314204"/>
  <p:tag name="FEATURENAME" val="collage"/>
  <p:tag name="KSO_WM_UNIT_DIAGRAM_ISNUMVISUAL" val="0"/>
  <p:tag name="KSO_WM_UNIT_DIAGRAM_ISREFERUNIT" val="0"/>
  <p:tag name="KSO_WM_UNIT_PLACING_PICTURE_INFO" val="{&quot;code&quot;:&quot;bcAb&quot;,&quot;full_picture&quot;:true,&quot;last_crop_picture&quot;:&quot;[1]&quot;,&quot;last_full_picture&quot;:&quot;bcAb&quot;,&quot;margin&quot;:{&quot;left&quot;:3.0390546180594242,&quot;right&quot;:3.4802207251308914},&quot;scheme&quot;:&quot;5-1&quot;,&quot;spacing&quot;:5}"/>
  <p:tag name="KSO_WM_UNIT_SUPPORT_UNIT_TYPE" val="[&quot;all&quot;]"/>
  <p:tag name="KSO_WM_UNIT_BLOCK" val="0"/>
  <p:tag name="KSO_WM_UNIT_PLACING_PICTURE" val="144956.378"/>
  <p:tag name="KSO_WM_UNIT_PLACING_PICTURE_USER_VIEWPORT" val="{&quot;height&quot;:793.38309403458175,&quot;width&quot;:1099.5370835043977}"/>
  <p:tag name="KSO_WM_UNIT_PLACING_PICTURE_USER_RELATIVERECTANGLE" val="{&quot;bottom&quot;:0,&quot;left&quot;:0,&quot;right&quot;:0,&quot;top&quot;:0}"/>
  <p:tag name="KSO_WM_UNIT_PLACING_PICTURE_COLLAGE_RELATIVERECTANGLE" val="{&quot;bottom&quot;:0,&quot;left&quot;:0,&quot;right&quot;:0,&quot;top&quot;:0}"/>
  <p:tag name="KSO_WM_UNIT_PLACING_PICTURE_COLLAGE_VIEWPORT" val="{&quot;height&quot;:2915.6688798434789,&quot;width&quot;:4065.4340378459647}"/>
</p:tagLst>
</file>

<file path=ppt/tags/tag4.xml><?xml version="1.0" encoding="utf-8"?>
<p:tagLst xmlns:p="http://schemas.openxmlformats.org/presentationml/2006/main">
  <p:tag name="KSO_WM_TEMPLATE_CATEGORY" val="diagram"/>
  <p:tag name="KSO_WM_TEMPLATE_INDEX" val="20200321"/>
  <p:tag name="KSO_WM_UNIT_TYPE" val="d"/>
  <p:tag name="KSO_WM_UNIT_INDEX" val="1"/>
  <p:tag name="KSO_WM_UNIT_ID" val="diagram20200321_1*d*1"/>
  <p:tag name="KSO_WM_UNIT_LAYERLEVEL" val="1"/>
  <p:tag name="KSO_WM_UNIT_VALUE" val="1266*2031"/>
  <p:tag name="KSO_WM_UNIT_HIGHLIGHT" val="0"/>
  <p:tag name="KSO_WM_UNIT_COMPATIBLE" val="0"/>
  <p:tag name="KSO_WM_UNIT_CLEAR" val="0"/>
  <p:tag name="KSO_WM_BEAUTIFY_FLAG" val="#wm#"/>
  <p:tag name="KSO_WM_TAG_VERSION" val="1.0"/>
  <p:tag name="REFSHAPE" val="1493293668"/>
  <p:tag name="FEATURENAME" val="collage"/>
  <p:tag name="KSO_WM_UNIT_DIAGRAM_ISNUMVISUAL" val="0"/>
  <p:tag name="KSO_WM_UNIT_DIAGRAM_ISREFERUNIT" val="0"/>
  <p:tag name="KSO_WM_UNIT_PLACING_PICTURE_INFO" val="{&quot;code&quot;:&quot;bcAb&quot;,&quot;full_picture&quot;:true,&quot;last_crop_picture&quot;:&quot;[1]&quot;,&quot;last_full_picture&quot;:&quot;bcAb&quot;,&quot;margin&quot;:{&quot;left&quot;:3.0390546180594242,&quot;right&quot;:3.4802207251308914},&quot;scheme&quot;:&quot;5-1&quot;,&quot;spacing&quot;:5}"/>
  <p:tag name="KSO_WM_UNIT_SUPPORT_UNIT_TYPE" val="[&quot;all&quot;]"/>
  <p:tag name="KSO_WM_UNIT_BLOCK" val="0"/>
  <p:tag name="KSO_WM_UNIT_PLACING_PICTURE" val="144956.378"/>
  <p:tag name="KSO_WM_UNIT_PLACING_PICTURE_USER_VIEWPORT" val="{&quot;height&quot;:2145.7774551799057,&quot;width&quot;:2892.5466123386327}"/>
  <p:tag name="KSO_WM_UNIT_PLACING_PICTURE_USER_RELATIVERECTANGLE" val="{&quot;bottom&quot;:0,&quot;left&quot;:0,&quot;right&quot;:0,&quot;top&quot;:0}"/>
  <p:tag name="KSO_WM_UNIT_PLACING_PICTURE_COLLAGE_RELATIVERECTANGLE" val="{&quot;bottom&quot;:0,&quot;left&quot;:0,&quot;right&quot;:0,&quot;top&quot;:0}"/>
  <p:tag name="KSO_WM_UNIT_PLACING_PICTURE_COLLAGE_VIEWPORT" val="{&quot;height&quot;:4076.0729140758813,&quot;width&quot;:5502.2685453747144}"/>
</p:tagLst>
</file>

<file path=ppt/tags/tag5.xml><?xml version="1.0" encoding="utf-8"?>
<p:tagLst xmlns:p="http://schemas.openxmlformats.org/presentationml/2006/main">
  <p:tag name="KSO_WM_TEMPLATE_CATEGORY" val="diagram"/>
  <p:tag name="KSO_WM_TEMPLATE_INDEX" val="20200321"/>
  <p:tag name="KSO_WM_TAG_VERSION" val="1.0"/>
  <p:tag name="KSO_WM_SLIDE_ID" val="diagram20200321_1"/>
  <p:tag name="KSO_WM_SLIDE_INDEX" val="1"/>
  <p:tag name="KSO_WM_SLIDE_ITEM_CNT" val="0"/>
  <p:tag name="KSO_WM_SLIDE_LAYOUT" val="a_d_f"/>
  <p:tag name="KSO_WM_SLIDE_LAYOUT_CNT" val="1_1_1"/>
  <p:tag name="KSO_WM_SLIDE_TYPE" val="text"/>
  <p:tag name="KSO_WM_SLIDE_SUBTYPE" val="picTxt"/>
  <p:tag name="KSO_WM_BEAUTIFY_FLAG" val="#wm#"/>
  <p:tag name="KSO_WM_SLIDE_POSITION" val="47*34"/>
  <p:tag name="KSO_WM_SLIDE_SIZE" val="866*458"/>
  <p:tag name="KSO_WM_TEMPLATE_SUBCATEGORY" val="11"/>
  <p:tag name="KSO_WM_TEMPLATE_MASTER_TYPE" val="0"/>
  <p:tag name="KSO_WM_TEMPLATE_COLOR_TYPE" val="0"/>
  <p:tag name="KSO_WM_SLIDE_LAYOUT_INFO" val="{&quot;direction&quot;:0,&quot;horizontalAlign&quot;:-1,&quot;verticalAlign&quot;:-1,&quot;type&quot;:1,&quot;diagramDirection&quot;:0,&quot;canSetOverLayout&quot;:0,&quot;isOverLayout&quot;:0,&quot;normalSize&quot;:{&quot;size1&quot;:24.6},&quot;minSize&quot;:{&quot;size1&quot;:24.6},&quot;maxSize&quot;:{&quot;size1&quot;:32.8},&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quot;subLayout&quot;:[{&quot;direction&quot;:0,&quot;horizontalAlign&quot;:0,&quot;verticalAlign&quot;:1,&quot;type&quot;:0,&quot;diagramDirection&quot;:0,&quot;canSetOverLayout&quot;:0,&quot;isOverLayout&quot;:0,&quot;margin&quot;:{&quot;left&quot;:1.69,&quot;top&quot;:1.69,&quot;right&quot;:1.69,&quot;bottom&quot;:1.244},&quot;edge&quot;:{&quot;left&quot;:true,&quot;top&quot;:true,&quot;right&quot;:true,&quot;bottom&quot;:false}},{&quot;direction&quot;:1,&quot;horizontalAlign&quot;:-1,&quot;verticalAlign&quot;:-1,&quot;type&quot;:0,&quot;diagramDirection&quot;:0,&quot;canSetOverLayout&quot;:0,&quot;isOverLayout&quot;:0,&quot;normalSize&quot;:{&quot;size1&quot;:68.1},&quot;minSize&quot;:{&quot;size1&quot;:36.2},&quot;maxSize&quot;:{&quot;size1&quot;:68.1},&quot;edge&quot;:{&quot;left&quot;:true,&quot;top&quot;:false,&quot;right&quot;:true,&quot;bottom&quot;:true},&quot;backgroundInfo&quot;:[{&quot;type&quot;:&quot;bottomTop&quot;,&quot;left&quot;:0.0,&quot;top&quot;:-0.0583697557,&quot;right&quot;:0.0,&quot;bottom&quot;:0.0583697557,&quot;leftAbs&quot;:false,&quot;topAbs&quot;:false,&quot;rightAbs&quot;:false,&quot;bottomAbs&quot;:false}],&quot;subLayout&quot;:[{&quot;direction&quot;:0,&quot;horizontalAlign&quot;:0,&quot;verticalAlign&quot;:1,&quot;type&quot;:1,&quot;diagramDirection&quot;:0,&quot;canSetOverLayout&quot;:1,&quot;isOverLayout&quot;:0,&quot;margin&quot;:{&quot;left&quot;:1.703,&quot;top&quot;:0.026,&quot;right&quot;:1.034,&quot;bottom&quot;:1.69},&quot;marginOverLayout&quot;:{&quot;left&quot;:0.0,&quot;top&quot;:0.026,&quot;right&quot;:1.034,&quot;bottom&quot;:1.69},&quot;edge&quot;:{&quot;left&quot;:true,&quot;top&quot;:false,&quot;right&quot;:false,&quot;bottom&quot;:true}},{&quot;direction&quot;:0,&quot;horizontalAlign&quot;:0,&quot;verticalAlign&quot;:1,&quot;type&quot;:0,&quot;diagramDirection&quot;:0,&quot;canSetOverLayout&quot;:0,&quot;isOverLayout&quot;:0,&quot;margin&quot;:{&quot;left&quot;:0.026,&quot;top&quot;:0.026,&quot;right&quot;:1.69,&quot;bottom&quot;:1.69},&quot;edge&quot;:{&quot;left&quot;:false,&quot;top&quot;:false,&quot;right&quot;:true,&quot;bottom&quot;:true}}]}]}"/>
  <p:tag name="KSO_WM_SLIDE_CAN_ADD_NAVIGATION" val="1"/>
  <p:tag name="KSO_WM_SLIDE_BACKGROUND" val="[&quot;general&quot;,&quot;frame&quot;,&quot;bottomTop&quot;]"/>
  <p:tag name="KSO_WM_SLIDE_RATIO" val="1.777778"/>
</p:tagLst>
</file>

<file path=ppt/tags/tag6.xml><?xml version="1.0" encoding="utf-8"?>
<p:tagLst xmlns:p="http://schemas.openxmlformats.org/presentationml/2006/main">
  <p:tag name="TIMING" val="|0.5|1.5|2.6|1.3|2.1"/>
</p:tagLst>
</file>

<file path=ppt/tags/tag7.xml><?xml version="1.0" encoding="utf-8"?>
<p:tagLst xmlns:p="http://schemas.openxmlformats.org/presentationml/2006/main">
  <p:tag name="TABLE_ENDDRAG_ORIGIN_RECT" val="882*398"/>
  <p:tag name="TABLE_ENDDRAG_RECT" val="40*145*882*398"/>
</p:tagLst>
</file>

<file path=ppt/tags/tag8.xml><?xml version="1.0" encoding="utf-8"?>
<p:tagLst xmlns:p="http://schemas.openxmlformats.org/presentationml/2006/main">
  <p:tag name="KSO_WM_UNIT_PLACING_PICTURE_USER_VIEWPORT" val="{&quot;height&quot;:3824.2755905511813,&quot;width&quot;:4960.548031496063}"/>
</p:tagLst>
</file>

<file path=ppt/tags/tag9.xml><?xml version="1.0" encoding="utf-8"?>
<p:tagLst xmlns:p="http://schemas.openxmlformats.org/presentationml/2006/main">
  <p:tag name="KSO_WM_UNIT_PLACING_PICTURE_USER_VIEWPORT" val="{&quot;height&quot;:3813.496062992126,&quot;width&quot;:5206.900787401575}"/>
</p:tagLst>
</file>

<file path=ppt/theme/theme1.xml><?xml version="1.0" encoding="utf-8"?>
<a:theme xmlns:a="http://schemas.openxmlformats.org/drawingml/2006/main" name="1">
  <a:themeElements>
    <a:clrScheme name="自定义 8">
      <a:dk1>
        <a:sysClr val="windowText" lastClr="000000"/>
      </a:dk1>
      <a:lt1>
        <a:sysClr val="window" lastClr="FFFFFF"/>
      </a:lt1>
      <a:dk2>
        <a:srgbClr val="014723"/>
      </a:dk2>
      <a:lt2>
        <a:srgbClr val="DFE3E5"/>
      </a:lt2>
      <a:accent1>
        <a:srgbClr val="8DC472"/>
      </a:accent1>
      <a:accent2>
        <a:srgbClr val="F2F2F2"/>
      </a:accent2>
      <a:accent3>
        <a:srgbClr val="0C0C0C"/>
      </a:accent3>
      <a:accent4>
        <a:srgbClr val="262626"/>
      </a:accent4>
      <a:accent5>
        <a:srgbClr val="014723"/>
      </a:accent5>
      <a:accent6>
        <a:srgbClr val="609D42"/>
      </a:accent6>
      <a:hlink>
        <a:srgbClr val="D8D8D8"/>
      </a:hlink>
      <a:folHlink>
        <a:srgbClr val="F2F2F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8051</Words>
  <Application>WPS 演示</Application>
  <PresentationFormat>自定义</PresentationFormat>
  <Paragraphs>644</Paragraphs>
  <Slides>40</Slides>
  <Notes>40</Notes>
  <HiddenSlides>0</HiddenSlides>
  <MMClips>0</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40</vt:i4>
      </vt:variant>
    </vt:vector>
  </HeadingPairs>
  <TitlesOfParts>
    <vt:vector size="69" baseType="lpstr">
      <vt:lpstr>Arial</vt:lpstr>
      <vt:lpstr>宋体</vt:lpstr>
      <vt:lpstr>Wingdings</vt:lpstr>
      <vt:lpstr>微软雅黑</vt:lpstr>
      <vt:lpstr>Aharoni</vt:lpstr>
      <vt:lpstr>Yu Gothic UI Semibold</vt:lpstr>
      <vt:lpstr>方正小标宋_GBK</vt:lpstr>
      <vt:lpstr>Eras Medium ITC</vt:lpstr>
      <vt:lpstr>Segoe Print</vt:lpstr>
      <vt:lpstr>微软雅黑 Light</vt:lpstr>
      <vt:lpstr>Microsoft YaHei Heavy</vt:lpstr>
      <vt:lpstr>Microsoft YaHei Semilight</vt:lpstr>
      <vt:lpstr>Times New Roman</vt:lpstr>
      <vt:lpstr>Constantia</vt:lpstr>
      <vt:lpstr>Verdana</vt:lpstr>
      <vt:lpstr>Arial Unicode MS</vt:lpstr>
      <vt:lpstr>Source Han Sans SC</vt:lpstr>
      <vt:lpstr>楷体</vt:lpstr>
      <vt:lpstr>Adobe Garamond Pro Bold</vt:lpstr>
      <vt:lpstr>Garamond</vt:lpstr>
      <vt:lpstr>Calibri</vt:lpstr>
      <vt:lpstr>Arial Unicode MS</vt:lpstr>
      <vt:lpstr>隶书</vt:lpstr>
      <vt:lpstr>文泉驿微米黑</vt:lpstr>
      <vt:lpstr>黑体</vt:lpstr>
      <vt:lpstr>Calibri</vt:lpstr>
      <vt:lpstr>Arial Black</vt:lpstr>
      <vt:lpstr>Adobe Hebrew</vt:lpstr>
      <vt:lpstr>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招生办</dc:creator>
  <cp:lastModifiedBy>Jing</cp:lastModifiedBy>
  <cp:revision>140</cp:revision>
  <dcterms:created xsi:type="dcterms:W3CDTF">2015-12-03T10:50:00Z</dcterms:created>
  <dcterms:modified xsi:type="dcterms:W3CDTF">2022-06-21T07:57:03Z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805E7579A70749E09039705B810E22BF</vt:lpwstr>
  </property>
</Properties>
</file>