
<file path=[Content_Types].xml><?xml version="1.0" encoding="utf-8"?>
<Types xmlns="http://schemas.openxmlformats.org/package/2006/content-types">
  <Default Extension="jpeg" ContentType="image/jpeg"/>
  <Default Extension="JPG" ContentType="image/.jpg"/>
  <Default Extension="tiff" ContentType="image/tif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49" r:id="rId3"/>
    <p:sldMasterId id="2147483662" r:id="rId4"/>
  </p:sldMasterIdLst>
  <p:notesMasterIdLst>
    <p:notesMasterId r:id="rId34"/>
  </p:notesMasterIdLst>
  <p:handoutMasterIdLst>
    <p:handoutMasterId r:id="rId35"/>
  </p:handoutMasterIdLst>
  <p:sldIdLst>
    <p:sldId id="310" r:id="rId5"/>
    <p:sldId id="283" r:id="rId6"/>
    <p:sldId id="294" r:id="rId7"/>
    <p:sldId id="316" r:id="rId8"/>
    <p:sldId id="295" r:id="rId9"/>
    <p:sldId id="297" r:id="rId10"/>
    <p:sldId id="317" r:id="rId11"/>
    <p:sldId id="287" r:id="rId12"/>
    <p:sldId id="318" r:id="rId13"/>
    <p:sldId id="320" r:id="rId14"/>
    <p:sldId id="321" r:id="rId15"/>
    <p:sldId id="323" r:id="rId16"/>
    <p:sldId id="330" r:id="rId17"/>
    <p:sldId id="331" r:id="rId18"/>
    <p:sldId id="332" r:id="rId19"/>
    <p:sldId id="333" r:id="rId20"/>
    <p:sldId id="334" r:id="rId21"/>
    <p:sldId id="335" r:id="rId22"/>
    <p:sldId id="336" r:id="rId23"/>
    <p:sldId id="337" r:id="rId24"/>
    <p:sldId id="338" r:id="rId25"/>
    <p:sldId id="339" r:id="rId26"/>
    <p:sldId id="340" r:id="rId27"/>
    <p:sldId id="341" r:id="rId28"/>
    <p:sldId id="342" r:id="rId29"/>
    <p:sldId id="343" r:id="rId30"/>
    <p:sldId id="344" r:id="rId31"/>
    <p:sldId id="345" r:id="rId32"/>
    <p:sldId id="346" r:id="rId33"/>
  </p:sldIdLst>
  <p:sldSz cx="12192000" cy="6858000"/>
  <p:notesSz cx="6858000" cy="9144000"/>
  <p:embeddedFontLst>
    <p:embeddedFont>
      <p:font typeface="德彪钢笔行书字库" panose="02000000000000000000" pitchFamily="2" charset="-122"/>
      <p:regular r:id="rId40"/>
    </p:embeddedFont>
    <p:embeddedFont>
      <p:font typeface="华文细黑" panose="02010600040101010101" pitchFamily="2" charset="-122"/>
      <p:regular r:id="rId41"/>
    </p:embeddedFont>
    <p:embeddedFont>
      <p:font typeface="等线 Light" panose="02010600030101010101" charset="-122"/>
      <p:regular r:id="rId42"/>
    </p:embeddedFont>
    <p:embeddedFont>
      <p:font typeface="等线" panose="02010600030101010101" charset="-122"/>
      <p:regular r:id="rId43"/>
    </p:embeddedFont>
    <p:embeddedFont>
      <p:font typeface="Calibri" panose="020F0502020204030204" pitchFamily="34" charset="0"/>
      <p:regular r:id="rId44"/>
      <p:bold r:id="rId45"/>
      <p:italic r:id="rId46"/>
      <p:boldItalic r:id="rId47"/>
    </p:embeddedFont>
    <p:embeddedFont>
      <p:font typeface="汉仪颜楷简" panose="00020600040101010101" charset="-122"/>
      <p:regular r:id="rId48"/>
    </p:embeddedFont>
    <p:embeddedFont>
      <p:font typeface="Calibri Light" panose="020F0302020204030204" charset="0"/>
      <p:regular r:id="rId49"/>
      <p:italic r:id="rId50"/>
    </p:embeddedFont>
  </p:embeddedFontLst>
  <p:custDataLst>
    <p:tags r:id="rId5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a" initials="l"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0028"/>
    <a:srgbClr val="93253A"/>
    <a:srgbClr val="CDBF97"/>
    <a:srgbClr val="913D43"/>
    <a:srgbClr val="C6AE26"/>
    <a:srgbClr val="92924A"/>
    <a:srgbClr val="3A3E61"/>
    <a:srgbClr val="8D7545"/>
    <a:srgbClr val="ECE8E5"/>
    <a:srgbClr val="E4CB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65" autoAdjust="0"/>
    <p:restoredTop sz="94718" autoAdjust="0"/>
  </p:normalViewPr>
  <p:slideViewPr>
    <p:cSldViewPr snapToGrid="0">
      <p:cViewPr varScale="1">
        <p:scale>
          <a:sx n="106" d="100"/>
          <a:sy n="106" d="100"/>
        </p:scale>
        <p:origin x="1248" y="114"/>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1" Type="http://schemas.openxmlformats.org/officeDocument/2006/relationships/tags" Target="tags/tag3.xml"/><Relationship Id="rId50" Type="http://schemas.openxmlformats.org/officeDocument/2006/relationships/font" Target="fonts/font11.fntdata"/><Relationship Id="rId5" Type="http://schemas.openxmlformats.org/officeDocument/2006/relationships/slide" Target="slides/slide1.xml"/><Relationship Id="rId49" Type="http://schemas.openxmlformats.org/officeDocument/2006/relationships/font" Target="fonts/font10.fntdata"/><Relationship Id="rId48" Type="http://schemas.openxmlformats.org/officeDocument/2006/relationships/font" Target="fonts/font9.fntdata"/><Relationship Id="rId47" Type="http://schemas.openxmlformats.org/officeDocument/2006/relationships/font" Target="fonts/font8.fntdata"/><Relationship Id="rId46" Type="http://schemas.openxmlformats.org/officeDocument/2006/relationships/font" Target="fonts/font7.fntdata"/><Relationship Id="rId45" Type="http://schemas.openxmlformats.org/officeDocument/2006/relationships/font" Target="fonts/font6.fntdata"/><Relationship Id="rId44" Type="http://schemas.openxmlformats.org/officeDocument/2006/relationships/font" Target="fonts/font5.fntdata"/><Relationship Id="rId43" Type="http://schemas.openxmlformats.org/officeDocument/2006/relationships/font" Target="fonts/font4.fntdata"/><Relationship Id="rId42" Type="http://schemas.openxmlformats.org/officeDocument/2006/relationships/font" Target="fonts/font3.fntdata"/><Relationship Id="rId41" Type="http://schemas.openxmlformats.org/officeDocument/2006/relationships/font" Target="fonts/font2.fntdata"/><Relationship Id="rId40" Type="http://schemas.openxmlformats.org/officeDocument/2006/relationships/font" Target="fonts/font1.fntdata"/><Relationship Id="rId4" Type="http://schemas.openxmlformats.org/officeDocument/2006/relationships/slideMaster" Target="slideMasters/slideMaster3.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notesMaster" Target="notesMasters/notesMaster1.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3-25T11:09:39.438" idx="3">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2-03-28T15:41:31.370" idx="4">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en-US" altLang="en-US" dirty="0"/>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en-US" alt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fld>
            <a:endParaRPr lang="en-US"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fld>
            <a:endParaRPr lang="en-US"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AC0E6A45-3BAD-0844-926C-D46E9C3CDCB3}"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679C05D5-EE38-9340-BC72-E88BB6A85D3C}"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AC0E6A45-3BAD-0844-926C-D46E9C3CDCB3}"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679C05D5-EE38-9340-BC72-E88BB6A85D3C}"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C0E6A45-3BAD-0844-926C-D46E9C3CDCB3}"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679C05D5-EE38-9340-BC72-E88BB6A85D3C}"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C0E6A45-3BAD-0844-926C-D46E9C3CDCB3}"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679C05D5-EE38-9340-BC72-E88BB6A85D3C}"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1"/>
          <p:cNvSpPr/>
          <p:nvPr userDrawn="1"/>
        </p:nvSpPr>
        <p:spPr>
          <a:xfrm>
            <a:off x="453297" y="0"/>
            <a:ext cx="271532" cy="624468"/>
          </a:xfrm>
          <a:prstGeom prst="rect">
            <a:avLst/>
          </a:prstGeom>
          <a:solidFill>
            <a:srgbClr val="932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10470994" y="6634976"/>
            <a:ext cx="966625" cy="223024"/>
          </a:xfrm>
          <a:prstGeom prst="rect">
            <a:avLst/>
          </a:prstGeom>
          <a:solidFill>
            <a:srgbClr val="932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C8C8F8A1-8876-43FD-9A5F-613ECA91A300}" type="datetimeFigureOut">
              <a:rPr lang="zh-CN" altLang="en-US"/>
            </a:fld>
            <a:endParaRPr lang="zh-CN" altLang="en-US"/>
          </a:p>
        </p:txBody>
      </p:sp>
      <p:sp>
        <p:nvSpPr>
          <p:cNvPr id="4"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4D62F75-16C3-4287-B779-864DA492DA75}" type="slidenum">
              <a:rPr lang="zh-CN" altLang="en-US"/>
            </a:fld>
            <a:endParaRPr lang="zh-CN" altLang="en-US"/>
          </a:p>
        </p:txBody>
      </p:sp>
    </p:spTree>
  </p:cSld>
  <p:clrMapOvr>
    <a:masterClrMapping/>
  </p:clrMapOvr>
  <p:transition spd="slow" advTm="2000">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2_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2000">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C0E6A45-3BAD-0844-926C-D46E9C3CDCB3}"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679C05D5-EE38-9340-BC72-E88BB6A85D3C}"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fld id="{AC0E6A45-3BAD-0844-926C-D46E9C3CDCB3}"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679C05D5-EE38-9340-BC72-E88BB6A85D3C}"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AC0E6A45-3BAD-0844-926C-D46E9C3CDCB3}"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679C05D5-EE38-9340-BC72-E88BB6A85D3C}"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AC0E6A45-3BAD-0844-926C-D46E9C3CDCB3}"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679C05D5-EE38-9340-BC72-E88BB6A85D3C}"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AC0E6A45-3BAD-0844-926C-D46E9C3CDCB3}"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679C05D5-EE38-9340-BC72-E88BB6A85D3C}"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p:cNvSpPr/>
          <p:nvPr userDrawn="1"/>
        </p:nvSpPr>
        <p:spPr>
          <a:xfrm>
            <a:off x="453297" y="0"/>
            <a:ext cx="271532" cy="624468"/>
          </a:xfrm>
          <a:prstGeom prst="rect">
            <a:avLst/>
          </a:prstGeom>
          <a:solidFill>
            <a:srgbClr val="932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10470994" y="6634976"/>
            <a:ext cx="966625" cy="223024"/>
          </a:xfrm>
          <a:prstGeom prst="rect">
            <a:avLst/>
          </a:prstGeom>
          <a:solidFill>
            <a:srgbClr val="932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AC0E6A45-3BAD-0844-926C-D46E9C3CDCB3}"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679C05D5-EE38-9340-BC72-E88BB6A85D3C}"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2.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3.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image" Target="../media/image1.jpeg"/><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E6A45-3BAD-0844-926C-D46E9C3CDCB3}"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9C05D5-EE38-9340-BC72-E88BB6A85D3C}"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矩形 1"/>
          <p:cNvSpPr/>
          <p:nvPr userDrawn="1"/>
        </p:nvSpPr>
        <p:spPr>
          <a:xfrm>
            <a:off x="453297" y="0"/>
            <a:ext cx="271532" cy="624468"/>
          </a:xfrm>
          <a:prstGeom prst="rect">
            <a:avLst/>
          </a:prstGeom>
          <a:solidFill>
            <a:srgbClr val="932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10470994" y="6634976"/>
            <a:ext cx="966625" cy="223024"/>
          </a:xfrm>
          <a:prstGeom prst="rect">
            <a:avLst/>
          </a:prstGeom>
          <a:solidFill>
            <a:srgbClr val="932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1.tiff"/><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pn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png"/><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png"/><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png"/><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tiff"/></Relationships>
</file>

<file path=ppt/slides/_rels/slide20.xml.rels><?xml version="1.0" encoding="UTF-8" standalone="yes"?>
<Relationships xmlns="http://schemas.openxmlformats.org/package/2006/relationships"><Relationship Id="rId5" Type="http://schemas.openxmlformats.org/officeDocument/2006/relationships/comments" Target="../comments/comment1.xml"/><Relationship Id="rId4" Type="http://schemas.openxmlformats.org/officeDocument/2006/relationships/slideLayout" Target="../slideLayouts/slideLayout13.xml"/><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tags" Target="../tags/tag1.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5" Type="http://schemas.openxmlformats.org/officeDocument/2006/relationships/comments" Target="../comments/comment2.xml"/><Relationship Id="rId4" Type="http://schemas.openxmlformats.org/officeDocument/2006/relationships/slideLayout" Target="../slideLayouts/slideLayout14.xml"/><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image" Target="../media/image30.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3.pn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tags" Target="../tags/tag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5.png"/><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6.png"/><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7.png"/><Relationship Id="rId1"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8.png"/><Relationship Id="rId1" Type="http://schemas.openxmlformats.org/officeDocument/2006/relationships/image" Target="../media/image3.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3.pn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png"/><Relationship Id="rId1" Type="http://schemas.openxmlformats.org/officeDocument/2006/relationships/image" Target="../media/image10.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3.jpe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image" Target="../media/image3.tiff"/></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38100" y="186854"/>
            <a:ext cx="12192000" cy="6858000"/>
          </a:xfrm>
          <a:prstGeom prst="rect">
            <a:avLst/>
          </a:prstGeom>
        </p:spPr>
      </p:pic>
      <p:pic>
        <p:nvPicPr>
          <p:cNvPr id="12" name="图片 11"/>
          <p:cNvPicPr>
            <a:picLocks noChangeAspect="1"/>
          </p:cNvPicPr>
          <p:nvPr/>
        </p:nvPicPr>
        <p:blipFill>
          <a:blip r:embed="rId2" cstate="screen"/>
          <a:stretch>
            <a:fillRect/>
          </a:stretch>
        </p:blipFill>
        <p:spPr>
          <a:xfrm>
            <a:off x="8002662" y="-146718"/>
            <a:ext cx="4211355" cy="2429777"/>
          </a:xfrm>
          <a:prstGeom prst="rect">
            <a:avLst/>
          </a:prstGeom>
        </p:spPr>
      </p:pic>
      <p:sp>
        <p:nvSpPr>
          <p:cNvPr id="2" name="文本框 1"/>
          <p:cNvSpPr txBox="1"/>
          <p:nvPr/>
        </p:nvSpPr>
        <p:spPr>
          <a:xfrm>
            <a:off x="28582" y="2236683"/>
            <a:ext cx="12115800" cy="830997"/>
          </a:xfrm>
          <a:prstGeom prst="rect">
            <a:avLst/>
          </a:prstGeom>
          <a:noFill/>
        </p:spPr>
        <p:txBody>
          <a:bodyPr wrap="square" rtlCol="0">
            <a:spAutoFit/>
          </a:bodyPr>
          <a:lstStyle/>
          <a:p>
            <a:pPr algn="ctr">
              <a:spcBef>
                <a:spcPct val="0"/>
              </a:spcBef>
              <a:defRPr/>
            </a:pPr>
            <a:r>
              <a:rPr lang="en-US" altLang="en-US" sz="4800" b="1" noProof="1">
                <a:effectLst>
                  <a:outerShdw blurRad="38100" dist="38100" dir="2700000" algn="tl">
                    <a:srgbClr val="000000">
                      <a:alpha val="43137"/>
                    </a:srgbClr>
                  </a:outerShdw>
                </a:effectLst>
                <a:latin typeface="Arial" panose="020B0604020202020204" pitchFamily="34" charset="0"/>
                <a:cs typeface="Arial" panose="020B0604020202020204" pitchFamily="34" charset="0"/>
              </a:rPr>
              <a:t>Hunan University of Chinese Medicine</a:t>
            </a:r>
            <a:endParaRPr kumimoji="1" lang="en-US" altLang="en-US" sz="4800" b="1" spc="-300" dirty="0">
              <a:latin typeface="Arial" panose="020B0604020202020204" pitchFamily="34" charset="0"/>
              <a:ea typeface="德彪钢笔行书字库" panose="02000000000000000000" pitchFamily="2" charset="-122"/>
              <a:cs typeface="Arial" panose="020B0604020202020204" pitchFamily="34" charset="0"/>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31" y="0"/>
            <a:ext cx="1011115" cy="10111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273550" y="1407815"/>
            <a:ext cx="3734568" cy="5812557"/>
          </a:xfrm>
          <a:prstGeom prst="rect">
            <a:avLst/>
          </a:prstGeom>
        </p:spPr>
      </p:pic>
      <p:sp>
        <p:nvSpPr>
          <p:cNvPr id="38" name="文本框 37"/>
          <p:cNvSpPr txBox="1"/>
          <p:nvPr/>
        </p:nvSpPr>
        <p:spPr>
          <a:xfrm>
            <a:off x="552713" y="-161845"/>
            <a:ext cx="1399179" cy="1569660"/>
          </a:xfrm>
          <a:prstGeom prst="rect">
            <a:avLst/>
          </a:prstGeom>
          <a:noFill/>
        </p:spPr>
        <p:txBody>
          <a:bodyPr wrap="square">
            <a:spAutoFit/>
          </a:bodyPr>
          <a:lstStyle/>
          <a:p>
            <a:r>
              <a:rPr lang="en-US" altLang="en-US" sz="96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endParaRPr lang="en-US" altLang="en-US" sz="96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9" name="文本框 38"/>
          <p:cNvSpPr txBox="1"/>
          <p:nvPr/>
        </p:nvSpPr>
        <p:spPr>
          <a:xfrm>
            <a:off x="1696103" y="509336"/>
            <a:ext cx="6255726" cy="707886"/>
          </a:xfrm>
          <a:prstGeom prst="rect">
            <a:avLst/>
          </a:prstGeom>
          <a:noFill/>
        </p:spPr>
        <p:txBody>
          <a:bodyPr wrap="square">
            <a:spAutoFit/>
          </a:bodyPr>
          <a:lstStyle/>
          <a:p>
            <a:r>
              <a:rPr lang="en-US" altLang="en-US" sz="4000" b="1" dirty="0">
                <a:latin typeface="Arial" panose="020B0604020202020204" pitchFamily="34" charset="0"/>
                <a:cs typeface="Arial" panose="020B0604020202020204" pitchFamily="34" charset="0"/>
              </a:rPr>
              <a:t>Faculty</a:t>
            </a:r>
            <a:endParaRPr lang="en-US" altLang="en-US" sz="4000" b="1" dirty="0">
              <a:latin typeface="Arial" panose="020B0604020202020204" pitchFamily="34" charset="0"/>
              <a:cs typeface="Arial" panose="020B0604020202020204" pitchFamily="34" charset="0"/>
            </a:endParaRPr>
          </a:p>
        </p:txBody>
      </p:sp>
      <p:pic>
        <p:nvPicPr>
          <p:cNvPr id="40" name="图片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2583" y="31565"/>
            <a:ext cx="1011600" cy="1011600"/>
          </a:xfrm>
          <a:prstGeom prst="rect">
            <a:avLst/>
          </a:prstGeom>
        </p:spPr>
      </p:pic>
      <p:sp>
        <p:nvSpPr>
          <p:cNvPr id="42" name="椭圆 41"/>
          <p:cNvSpPr/>
          <p:nvPr/>
        </p:nvSpPr>
        <p:spPr>
          <a:xfrm flipH="1">
            <a:off x="4287281" y="1379593"/>
            <a:ext cx="272343" cy="272343"/>
          </a:xfrm>
          <a:prstGeom prst="ellipse">
            <a:avLst/>
          </a:prstGeom>
          <a:solidFill>
            <a:srgbClr val="932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 name="文本框 3"/>
          <p:cNvSpPr txBox="1"/>
          <p:nvPr/>
        </p:nvSpPr>
        <p:spPr>
          <a:xfrm>
            <a:off x="4684006" y="1278777"/>
            <a:ext cx="4646645" cy="461665"/>
          </a:xfrm>
          <a:prstGeom prst="rect">
            <a:avLst/>
          </a:prstGeom>
          <a:noFill/>
        </p:spPr>
        <p:txBody>
          <a:bodyPr wrap="square" rtlCol="0">
            <a:spAutoFit/>
          </a:bodyPr>
          <a:lstStyle/>
          <a:p>
            <a:r>
              <a:rPr lang="en-US" altLang="en-US" sz="2400" dirty="0">
                <a:latin typeface="Arial" panose="020B0604020202020204" pitchFamily="34" charset="0"/>
                <a:cs typeface="Arial" panose="020B0604020202020204" pitchFamily="34" charset="0"/>
              </a:rPr>
              <a:t>Scientific research institute: 14</a:t>
            </a:r>
            <a:endParaRPr lang="en-US" altLang="en-US" sz="2400" dirty="0">
              <a:latin typeface="Arial" panose="020B0604020202020204" pitchFamily="34" charset="0"/>
              <a:cs typeface="Arial" panose="020B0604020202020204" pitchFamily="34" charset="0"/>
            </a:endParaRPr>
          </a:p>
        </p:txBody>
      </p:sp>
      <p:sp>
        <p:nvSpPr>
          <p:cNvPr id="12" name="文本框 11"/>
          <p:cNvSpPr txBox="1"/>
          <p:nvPr/>
        </p:nvSpPr>
        <p:spPr>
          <a:xfrm>
            <a:off x="4684006" y="1949958"/>
            <a:ext cx="3069344" cy="4893647"/>
          </a:xfrm>
          <a:prstGeom prst="rect">
            <a:avLst/>
          </a:prstGeom>
          <a:noFill/>
        </p:spPr>
        <p:txBody>
          <a:bodyPr wrap="square">
            <a:spAutoFit/>
          </a:bodyPr>
          <a:lstStyle/>
          <a:p>
            <a:pPr>
              <a:lnSpc>
                <a:spcPct val="150000"/>
              </a:lnSpc>
              <a:buClr>
                <a:srgbClr val="FF0000"/>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 </a:t>
            </a:r>
            <a:r>
              <a:rPr lang="en-US" altLang="en-US" sz="1600" noProof="1">
                <a:latin typeface="Arial" panose="020B0604020202020204" pitchFamily="34" charset="0"/>
                <a:cs typeface="Arial" panose="020B0604020202020204" pitchFamily="34" charset="0"/>
              </a:rPr>
              <a:t>Institute of TCM Diagnosis</a:t>
            </a:r>
            <a:endParaRPr lang="en-US" altLang="en-US" sz="1600" noProof="1">
              <a:latin typeface="Arial" panose="020B0604020202020204" pitchFamily="34" charset="0"/>
              <a:cs typeface="Arial" panose="020B0604020202020204" pitchFamily="34" charset="0"/>
            </a:endParaRPr>
          </a:p>
          <a:p>
            <a:pPr>
              <a:lnSpc>
                <a:spcPct val="150000"/>
              </a:lnSpc>
              <a:buClr>
                <a:srgbClr val="FF0000"/>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 </a:t>
            </a:r>
            <a:r>
              <a:rPr lang="en-US" altLang="en-US" sz="1600" noProof="1">
                <a:latin typeface="Arial" panose="020B0604020202020204" pitchFamily="34" charset="0"/>
                <a:cs typeface="Arial" panose="020B0604020202020204" pitchFamily="34" charset="0"/>
              </a:rPr>
              <a:t>Institute of Integrated Traditional Chinese and Western Medicine</a:t>
            </a:r>
            <a:endParaRPr lang="en-US" altLang="en-US" sz="1600" noProof="1">
              <a:latin typeface="Arial" panose="020B0604020202020204" pitchFamily="34" charset="0"/>
              <a:cs typeface="Arial" panose="020B0604020202020204" pitchFamily="34" charset="0"/>
            </a:endParaRPr>
          </a:p>
          <a:p>
            <a:pPr>
              <a:lnSpc>
                <a:spcPct val="150000"/>
              </a:lnSpc>
              <a:buClr>
                <a:srgbClr val="FF0000"/>
              </a:buClr>
              <a:buFont typeface="Wingdings" panose="05000000000000000000" pitchFamily="2" charset="2"/>
              <a:buChar char="Ø"/>
            </a:pPr>
            <a:r>
              <a:rPr lang="en-US" altLang="en-US" sz="1600" noProof="1">
                <a:latin typeface="Arial" panose="020B0604020202020204" pitchFamily="34" charset="0"/>
                <a:cs typeface="Arial" panose="020B0604020202020204" pitchFamily="34" charset="0"/>
              </a:rPr>
              <a:t> Institute of Medical History Philology</a:t>
            </a:r>
            <a:endParaRPr lang="en-US" altLang="en-US" sz="1600" noProof="1">
              <a:latin typeface="Arial" panose="020B0604020202020204" pitchFamily="34" charset="0"/>
              <a:cs typeface="Arial" panose="020B0604020202020204" pitchFamily="34" charset="0"/>
            </a:endParaRPr>
          </a:p>
          <a:p>
            <a:pPr>
              <a:lnSpc>
                <a:spcPct val="150000"/>
              </a:lnSpc>
              <a:buClr>
                <a:srgbClr val="FF0000"/>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 </a:t>
            </a:r>
            <a:r>
              <a:rPr lang="en-US" altLang="en-US" sz="1600" noProof="1">
                <a:latin typeface="Arial" panose="020B0604020202020204" pitchFamily="34" charset="0"/>
                <a:cs typeface="Arial" panose="020B0604020202020204" pitchFamily="34" charset="0"/>
              </a:rPr>
              <a:t>Institute of TCM Traumatosis</a:t>
            </a:r>
            <a:endParaRPr lang="en-US" altLang="en-US" sz="1600" noProof="1">
              <a:latin typeface="Arial" panose="020B0604020202020204" pitchFamily="34" charset="0"/>
              <a:cs typeface="Arial" panose="020B0604020202020204" pitchFamily="34" charset="0"/>
            </a:endParaRPr>
          </a:p>
          <a:p>
            <a:pPr>
              <a:lnSpc>
                <a:spcPct val="150000"/>
              </a:lnSpc>
              <a:buClr>
                <a:srgbClr val="FF0000"/>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 </a:t>
            </a:r>
            <a:r>
              <a:rPr lang="en-US" altLang="en-US" sz="1600" noProof="1">
                <a:latin typeface="Arial" panose="020B0604020202020204" pitchFamily="34" charset="0"/>
                <a:cs typeface="Arial" panose="020B0604020202020204" pitchFamily="34" charset="0"/>
              </a:rPr>
              <a:t>Institute of Chinese Medicated Diet</a:t>
            </a:r>
            <a:endParaRPr lang="en-US" altLang="en-US" sz="1600" noProof="1">
              <a:latin typeface="Arial" panose="020B0604020202020204" pitchFamily="34" charset="0"/>
              <a:cs typeface="Arial" panose="020B0604020202020204" pitchFamily="34" charset="0"/>
            </a:endParaRPr>
          </a:p>
          <a:p>
            <a:pPr>
              <a:lnSpc>
                <a:spcPct val="150000"/>
              </a:lnSpc>
              <a:buClr>
                <a:srgbClr val="FF0000"/>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 </a:t>
            </a:r>
            <a:r>
              <a:rPr lang="en-US" altLang="en-US" sz="1600" noProof="1">
                <a:latin typeface="Arial" panose="020B0604020202020204" pitchFamily="34" charset="0"/>
                <a:cs typeface="Arial" panose="020B0604020202020204" pitchFamily="34" charset="0"/>
              </a:rPr>
              <a:t>Clinical Research Institute of Traditional Chinese Medicine</a:t>
            </a:r>
            <a:endParaRPr lang="en-US" altLang="en-US" sz="1600" noProof="1">
              <a:latin typeface="Arial" panose="020B0604020202020204" pitchFamily="34" charset="0"/>
              <a:cs typeface="Arial" panose="020B0604020202020204" pitchFamily="34" charset="0"/>
            </a:endParaRPr>
          </a:p>
          <a:p>
            <a:pPr>
              <a:lnSpc>
                <a:spcPct val="150000"/>
              </a:lnSpc>
              <a:buClr>
                <a:srgbClr val="FF0000"/>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 </a:t>
            </a:r>
            <a:r>
              <a:rPr lang="en-US" altLang="en-US" sz="1600" noProof="1">
                <a:latin typeface="Arial" panose="020B0604020202020204" pitchFamily="34" charset="0"/>
                <a:cs typeface="Arial" panose="020B0604020202020204" pitchFamily="34" charset="0"/>
              </a:rPr>
              <a:t>Institute of Basic TCM Theories</a:t>
            </a:r>
            <a:endParaRPr lang="en-US" altLang="en-US" sz="1600" noProof="1">
              <a:latin typeface="Arial" panose="020B0604020202020204" pitchFamily="34" charset="0"/>
              <a:cs typeface="Arial" panose="020B0604020202020204" pitchFamily="34" charset="0"/>
            </a:endParaRPr>
          </a:p>
        </p:txBody>
      </p:sp>
      <p:sp>
        <p:nvSpPr>
          <p:cNvPr id="13" name="Rectangle 18"/>
          <p:cNvSpPr/>
          <p:nvPr/>
        </p:nvSpPr>
        <p:spPr>
          <a:xfrm>
            <a:off x="7951829" y="1903753"/>
            <a:ext cx="3352800" cy="4524315"/>
          </a:xfrm>
          <a:prstGeom prst="rect">
            <a:avLst/>
          </a:prstGeom>
          <a:noFill/>
          <a:ln w="9525">
            <a:noFill/>
          </a:ln>
        </p:spPr>
        <p:txBody>
          <a:bodyPr>
            <a:spAutoFit/>
          </a:bodyPr>
          <a:lstStyle/>
          <a:p>
            <a:pPr algn="just">
              <a:lnSpc>
                <a:spcPct val="150000"/>
              </a:lnSpc>
              <a:buClr>
                <a:srgbClr val="FF0000"/>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 </a:t>
            </a:r>
            <a:r>
              <a:rPr lang="en-US" altLang="en-US" sz="1600" noProof="1">
                <a:latin typeface="Arial" panose="020B0604020202020204" pitchFamily="34" charset="0"/>
                <a:cs typeface="Arial" panose="020B0604020202020204" pitchFamily="34" charset="0"/>
              </a:rPr>
              <a:t>Institute of Acupuncture &amp; Moxibustion and Meridian</a:t>
            </a:r>
            <a:endParaRPr lang="en-US" altLang="en-US" sz="1600" noProof="1">
              <a:latin typeface="Arial" panose="020B0604020202020204" pitchFamily="34" charset="0"/>
              <a:cs typeface="Arial" panose="020B0604020202020204" pitchFamily="34" charset="0"/>
            </a:endParaRPr>
          </a:p>
          <a:p>
            <a:pPr algn="just">
              <a:lnSpc>
                <a:spcPct val="150000"/>
              </a:lnSpc>
              <a:buClr>
                <a:srgbClr val="FF0000"/>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 </a:t>
            </a:r>
            <a:r>
              <a:rPr lang="en-US" altLang="en-US" sz="1600" noProof="1">
                <a:latin typeface="Arial" panose="020B0604020202020204" pitchFamily="34" charset="0"/>
                <a:cs typeface="Arial" panose="020B0604020202020204" pitchFamily="34" charset="0"/>
              </a:rPr>
              <a:t>Institute of Chinese Medicine Development</a:t>
            </a:r>
            <a:endParaRPr lang="en-US" altLang="en-US" sz="1600" noProof="1">
              <a:latin typeface="Arial" panose="020B0604020202020204" pitchFamily="34" charset="0"/>
              <a:cs typeface="Arial" panose="020B0604020202020204" pitchFamily="34" charset="0"/>
            </a:endParaRPr>
          </a:p>
          <a:p>
            <a:pPr algn="just">
              <a:lnSpc>
                <a:spcPct val="150000"/>
              </a:lnSpc>
              <a:buClr>
                <a:srgbClr val="FF0000"/>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 </a:t>
            </a:r>
            <a:r>
              <a:rPr lang="en-US" altLang="en-US" sz="1600" noProof="1">
                <a:latin typeface="Arial" panose="020B0604020202020204" pitchFamily="34" charset="0"/>
                <a:cs typeface="Arial" panose="020B0604020202020204" pitchFamily="34" charset="0"/>
              </a:rPr>
              <a:t>Institute of TCM Internal Diseases</a:t>
            </a:r>
            <a:endParaRPr lang="en-US" altLang="en-US" sz="1600" noProof="1">
              <a:latin typeface="Arial" panose="020B0604020202020204" pitchFamily="34" charset="0"/>
              <a:cs typeface="Arial" panose="020B0604020202020204" pitchFamily="34" charset="0"/>
            </a:endParaRPr>
          </a:p>
          <a:p>
            <a:pPr algn="just">
              <a:lnSpc>
                <a:spcPct val="150000"/>
              </a:lnSpc>
              <a:buClr>
                <a:srgbClr val="FF0000"/>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 </a:t>
            </a:r>
            <a:r>
              <a:rPr lang="en-US" altLang="en-US" sz="1600" noProof="1">
                <a:latin typeface="Arial" panose="020B0604020202020204" pitchFamily="34" charset="0"/>
                <a:cs typeface="Arial" panose="020B0604020202020204" pitchFamily="34" charset="0"/>
              </a:rPr>
              <a:t>Institute of Ophthalmology and Otolaryngoloy Diseases by TCM</a:t>
            </a:r>
            <a:endParaRPr lang="en-US" altLang="en-US" sz="1600" noProof="1">
              <a:latin typeface="Arial" panose="020B0604020202020204" pitchFamily="34" charset="0"/>
              <a:cs typeface="Arial" panose="020B0604020202020204" pitchFamily="34" charset="0"/>
            </a:endParaRPr>
          </a:p>
          <a:p>
            <a:pPr algn="just">
              <a:lnSpc>
                <a:spcPct val="150000"/>
              </a:lnSpc>
              <a:buClr>
                <a:srgbClr val="FF0000"/>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 </a:t>
            </a:r>
            <a:r>
              <a:rPr lang="en-US" altLang="en-US" sz="1600" noProof="1">
                <a:latin typeface="Arial" panose="020B0604020202020204" pitchFamily="34" charset="0"/>
                <a:cs typeface="Arial" panose="020B0604020202020204" pitchFamily="34" charset="0"/>
              </a:rPr>
              <a:t>Institute of higher education</a:t>
            </a:r>
            <a:r>
              <a:rPr lang="en-US" sz="160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algn="just">
              <a:lnSpc>
                <a:spcPct val="150000"/>
              </a:lnSpc>
              <a:buClr>
                <a:srgbClr val="FF0000"/>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 </a:t>
            </a:r>
            <a:r>
              <a:rPr lang="en-US" altLang="en-US" sz="1600" noProof="1">
                <a:latin typeface="Arial" panose="020B0604020202020204" pitchFamily="34" charset="0"/>
                <a:cs typeface="Arial" panose="020B0604020202020204" pitchFamily="34" charset="0"/>
              </a:rPr>
              <a:t>Institute of Traditional Chinese Medicine</a:t>
            </a:r>
            <a:endParaRPr lang="en-US" altLang="en-US" sz="1600" noProof="1">
              <a:latin typeface="Arial" panose="020B0604020202020204" pitchFamily="34" charset="0"/>
              <a:cs typeface="Arial" panose="020B0604020202020204" pitchFamily="34" charset="0"/>
            </a:endParaRPr>
          </a:p>
          <a:p>
            <a:pPr algn="just">
              <a:lnSpc>
                <a:spcPct val="150000"/>
              </a:lnSpc>
              <a:buClr>
                <a:srgbClr val="FF0000"/>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 </a:t>
            </a:r>
            <a:r>
              <a:rPr lang="en-US" altLang="en-US" sz="1600" noProof="1">
                <a:latin typeface="Arial" panose="020B0604020202020204" pitchFamily="34" charset="0"/>
                <a:cs typeface="Arial" panose="020B0604020202020204" pitchFamily="34" charset="0"/>
              </a:rPr>
              <a:t>Institute of Philology Information</a:t>
            </a:r>
            <a:endParaRPr lang="en-US" altLang="en-US" sz="1600" noProof="1">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500"/>
                                        <p:tgtEl>
                                          <p:spTgt spid="39"/>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par>
                          <p:cTn id="25" fill="hold">
                            <p:stCondLst>
                              <p:cond delay="2000"/>
                            </p:stCondLst>
                            <p:childTnLst>
                              <p:par>
                                <p:cTn id="26" presetID="8"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amond(in)">
                                      <p:cBhvr>
                                        <p:cTn id="28" dur="2000"/>
                                        <p:tgtEl>
                                          <p:spTgt spid="1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2" grpId="0" animBg="1"/>
      <p:bldP spid="4"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273550" y="1407815"/>
            <a:ext cx="3734568" cy="5812557"/>
          </a:xfrm>
          <a:prstGeom prst="rect">
            <a:avLst/>
          </a:prstGeom>
        </p:spPr>
      </p:pic>
      <p:sp>
        <p:nvSpPr>
          <p:cNvPr id="39" name="文本框 38"/>
          <p:cNvSpPr txBox="1"/>
          <p:nvPr/>
        </p:nvSpPr>
        <p:spPr>
          <a:xfrm>
            <a:off x="1696103" y="509336"/>
            <a:ext cx="6255726" cy="707886"/>
          </a:xfrm>
          <a:prstGeom prst="rect">
            <a:avLst/>
          </a:prstGeom>
          <a:noFill/>
        </p:spPr>
        <p:txBody>
          <a:bodyPr wrap="square">
            <a:spAutoFit/>
          </a:bodyPr>
          <a:lstStyle/>
          <a:p>
            <a:r>
              <a:rPr lang="en-US" altLang="en-US" sz="4000" b="1" dirty="0">
                <a:latin typeface="Arial" panose="020B0604020202020204" pitchFamily="34" charset="0"/>
                <a:cs typeface="Arial" panose="020B0604020202020204" pitchFamily="34" charset="0"/>
              </a:rPr>
              <a:t>Faculty</a:t>
            </a:r>
            <a:endParaRPr lang="en-US" altLang="en-US" sz="4000" b="1" dirty="0">
              <a:latin typeface="Arial" panose="020B0604020202020204" pitchFamily="34" charset="0"/>
              <a:cs typeface="Arial" panose="020B0604020202020204" pitchFamily="34" charset="0"/>
            </a:endParaRPr>
          </a:p>
        </p:txBody>
      </p:sp>
      <p:pic>
        <p:nvPicPr>
          <p:cNvPr id="40" name="图片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2583" y="31565"/>
            <a:ext cx="1011600" cy="1011600"/>
          </a:xfrm>
          <a:prstGeom prst="rect">
            <a:avLst/>
          </a:prstGeom>
        </p:spPr>
      </p:pic>
      <p:sp>
        <p:nvSpPr>
          <p:cNvPr id="42" name="椭圆 41"/>
          <p:cNvSpPr/>
          <p:nvPr/>
        </p:nvSpPr>
        <p:spPr>
          <a:xfrm flipH="1">
            <a:off x="4287281" y="1379593"/>
            <a:ext cx="272343" cy="272343"/>
          </a:xfrm>
          <a:prstGeom prst="ellipse">
            <a:avLst/>
          </a:prstGeom>
          <a:solidFill>
            <a:srgbClr val="932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 name="文本框 3"/>
          <p:cNvSpPr txBox="1"/>
          <p:nvPr/>
        </p:nvSpPr>
        <p:spPr>
          <a:xfrm>
            <a:off x="4723963" y="1278777"/>
            <a:ext cx="4646645" cy="461665"/>
          </a:xfrm>
          <a:prstGeom prst="rect">
            <a:avLst/>
          </a:prstGeom>
          <a:noFill/>
        </p:spPr>
        <p:txBody>
          <a:bodyPr wrap="square" rtlCol="0">
            <a:spAutoFit/>
          </a:bodyPr>
          <a:lstStyle/>
          <a:p>
            <a:r>
              <a:rPr lang="en-US" altLang="en-US" sz="2400" dirty="0">
                <a:latin typeface="Arial" panose="020B0604020202020204" pitchFamily="34" charset="0"/>
                <a:cs typeface="Arial" panose="020B0604020202020204" pitchFamily="34" charset="0"/>
              </a:rPr>
              <a:t>Affiliated hospitals: 20</a:t>
            </a:r>
            <a:endParaRPr lang="en-US" altLang="en-US" sz="2400" dirty="0">
              <a:latin typeface="Arial" panose="020B0604020202020204" pitchFamily="34" charset="0"/>
              <a:cs typeface="Arial" panose="020B0604020202020204" pitchFamily="34" charset="0"/>
            </a:endParaRPr>
          </a:p>
        </p:txBody>
      </p:sp>
      <p:sp>
        <p:nvSpPr>
          <p:cNvPr id="10" name="文本框 9"/>
          <p:cNvSpPr txBox="1"/>
          <p:nvPr/>
        </p:nvSpPr>
        <p:spPr>
          <a:xfrm>
            <a:off x="4287281" y="1740397"/>
            <a:ext cx="3141588" cy="4893647"/>
          </a:xfrm>
          <a:prstGeom prst="rect">
            <a:avLst/>
          </a:prstGeom>
          <a:noFill/>
          <a:ln w="9525">
            <a:noFill/>
          </a:ln>
        </p:spPr>
        <p:txBody>
          <a:bodyPr vert="horz" wrap="square">
            <a:spAutoFit/>
          </a:bodyPr>
          <a:lstStyle/>
          <a:p>
            <a:pPr algn="just">
              <a:buFont typeface="Arial" panose="020B0604020202020204" pitchFamily="34" charset="0"/>
              <a:buChar char="•"/>
            </a:pPr>
            <a:r>
              <a:rPr lang="en-US" altLang="en-US" sz="1300" dirty="0">
                <a:latin typeface="Arial" panose="020B0604020202020204" pitchFamily="34" charset="0"/>
                <a:cs typeface="Arial" panose="020B0604020202020204" pitchFamily="34" charset="0"/>
                <a:sym typeface="+mn-ea"/>
              </a:rPr>
              <a:t>The First Hospital of Hunan University of Chinese Medicine</a:t>
            </a:r>
            <a:endParaRPr lang="en-US" altLang="zh-CN" sz="1300" noProof="1">
              <a:latin typeface="Arial" panose="020B0604020202020204" pitchFamily="34" charset="0"/>
              <a:ea typeface="德彪钢笔行书字库" panose="02000000000000000000" pitchFamily="2" charset="-122"/>
              <a:cs typeface="Arial" panose="020B0604020202020204" pitchFamily="34" charset="0"/>
            </a:endParaRPr>
          </a:p>
          <a:p>
            <a:pPr algn="just">
              <a:buFont typeface="Arial" panose="020B0604020202020204" pitchFamily="34" charset="0"/>
              <a:buChar char="•"/>
            </a:pPr>
            <a:r>
              <a:rPr lang="en-US" altLang="en-US" sz="1300" dirty="0">
                <a:latin typeface="Arial" panose="020B0604020202020204" pitchFamily="34" charset="0"/>
                <a:cs typeface="Arial" panose="020B0604020202020204" pitchFamily="34" charset="0"/>
                <a:sym typeface="+mn-ea"/>
              </a:rPr>
              <a:t>The Second Hospital of Hunan University of Chinese Medicine</a:t>
            </a:r>
            <a:endParaRPr lang="en-US" altLang="en-US" sz="1300" dirty="0">
              <a:latin typeface="Arial" panose="020B0604020202020204" pitchFamily="34" charset="0"/>
              <a:cs typeface="Arial" panose="020B0604020202020204" pitchFamily="34" charset="0"/>
              <a:sym typeface="+mn-ea"/>
            </a:endParaRPr>
          </a:p>
          <a:p>
            <a:pPr algn="just">
              <a:buFont typeface="Arial" panose="020B0604020202020204" pitchFamily="34" charset="0"/>
              <a:buChar char="•"/>
            </a:pPr>
            <a:r>
              <a:rPr lang="en-US" altLang="en-US" sz="1300" dirty="0">
                <a:latin typeface="Arial" panose="020B0604020202020204" pitchFamily="34" charset="0"/>
                <a:cs typeface="Arial" panose="020B0604020202020204" pitchFamily="34" charset="0"/>
                <a:sym typeface="+mn-ea"/>
              </a:rPr>
              <a:t>Integrated Traditional Chinese and Western Medicine Hospital Affiliated with Hunan University of Chinese Medicine</a:t>
            </a:r>
            <a:endParaRPr lang="en-US" altLang="en-US" sz="1300" noProof="1">
              <a:latin typeface="Arial" panose="020B0604020202020204" pitchFamily="34" charset="0"/>
              <a:ea typeface="德彪钢笔行书字库" panose="02000000000000000000" pitchFamily="2" charset="-122"/>
              <a:cs typeface="Arial" panose="020B0604020202020204" pitchFamily="34" charset="0"/>
            </a:endParaRPr>
          </a:p>
          <a:p>
            <a:pPr algn="just">
              <a:buFont typeface="Arial" panose="020B0604020202020204" pitchFamily="34" charset="0"/>
              <a:buChar char="•"/>
            </a:pPr>
            <a:r>
              <a:rPr lang="en-US" altLang="en-US" sz="1300" dirty="0">
                <a:latin typeface="Arial" panose="020B0604020202020204" pitchFamily="34" charset="0"/>
                <a:cs typeface="Arial" panose="020B0604020202020204" pitchFamily="34" charset="0"/>
                <a:sym typeface="+mn-ea"/>
              </a:rPr>
              <a:t>The Third Hospital of Hunan University of Chinese Medicine</a:t>
            </a:r>
            <a:endParaRPr lang="en-US" altLang="zh-CN" sz="1300" noProof="1">
              <a:latin typeface="Arial" panose="020B0604020202020204" pitchFamily="34" charset="0"/>
              <a:ea typeface="德彪钢笔行书字库" panose="02000000000000000000" pitchFamily="2" charset="-122"/>
              <a:cs typeface="Arial" panose="020B0604020202020204" pitchFamily="34" charset="0"/>
            </a:endParaRPr>
          </a:p>
          <a:p>
            <a:pPr algn="just">
              <a:buFont typeface="Arial" panose="020B0604020202020204" pitchFamily="34" charset="0"/>
              <a:buChar char="•"/>
            </a:pPr>
            <a:r>
              <a:rPr lang="en-US" altLang="en-US" sz="1300" dirty="0">
                <a:latin typeface="Arial" panose="020B0604020202020204" pitchFamily="34" charset="0"/>
                <a:cs typeface="Arial" panose="020B0604020202020204" pitchFamily="34" charset="0"/>
                <a:sym typeface="+mn-ea"/>
              </a:rPr>
              <a:t>Integrated Traditional Chinese and Western Medicine Second Hospital Affiliated with Hunan University of Chinese Medicine</a:t>
            </a:r>
            <a:endParaRPr lang="en-US" altLang="zh-CN" sz="1300" noProof="1">
              <a:latin typeface="Arial" panose="020B0604020202020204" pitchFamily="34" charset="0"/>
              <a:ea typeface="德彪钢笔行书字库" panose="02000000000000000000" pitchFamily="2" charset="-122"/>
              <a:cs typeface="Arial" panose="020B0604020202020204" pitchFamily="34" charset="0"/>
            </a:endParaRPr>
          </a:p>
          <a:p>
            <a:pPr algn="just">
              <a:buFont typeface="Arial" panose="020B0604020202020204" pitchFamily="34" charset="0"/>
              <a:buChar char="•"/>
            </a:pPr>
            <a:r>
              <a:rPr lang="en-US" altLang="en-US" sz="1300" noProof="1">
                <a:latin typeface="Arial" panose="020B0604020202020204" pitchFamily="34" charset="0"/>
                <a:cs typeface="Arial" panose="020B0604020202020204" pitchFamily="34" charset="0"/>
              </a:rPr>
              <a:t>Changsha Hospital Affiliated with Hunan University of Chinese Medicine</a:t>
            </a:r>
            <a:endParaRPr lang="en-US" altLang="en-US" sz="1300" noProof="1">
              <a:latin typeface="Arial" panose="020B0604020202020204" pitchFamily="34" charset="0"/>
              <a:cs typeface="Arial" panose="020B0604020202020204" pitchFamily="34" charset="0"/>
            </a:endParaRPr>
          </a:p>
          <a:p>
            <a:pPr algn="just">
              <a:buFont typeface="Arial" panose="020B0604020202020204" pitchFamily="34" charset="0"/>
              <a:buChar char="•"/>
            </a:pPr>
            <a:r>
              <a:rPr lang="en-US" altLang="en-US" sz="1300" dirty="0">
                <a:latin typeface="Arial" panose="020B0604020202020204" pitchFamily="34" charset="0"/>
                <a:cs typeface="Arial" panose="020B0604020202020204" pitchFamily="34" charset="0"/>
                <a:sym typeface="+mn-ea"/>
              </a:rPr>
              <a:t>Changsha Hospital of Traditional Chinese Medicine Affiliated with Hunan University of Chinese Medicine</a:t>
            </a:r>
            <a:endParaRPr lang="en-US" altLang="zh-CN" sz="1300" noProof="1">
              <a:latin typeface="Arial" panose="020B0604020202020204" pitchFamily="34" charset="0"/>
              <a:ea typeface="德彪钢笔行书字库" panose="02000000000000000000" pitchFamily="2" charset="-122"/>
              <a:cs typeface="Arial" panose="020B0604020202020204" pitchFamily="34" charset="0"/>
            </a:endParaRPr>
          </a:p>
          <a:p>
            <a:pPr algn="just">
              <a:buFont typeface="Arial" panose="020B0604020202020204" pitchFamily="34" charset="0"/>
              <a:buChar char="•"/>
            </a:pPr>
            <a:r>
              <a:rPr lang="en-US" altLang="en-US" sz="1300" noProof="1">
                <a:latin typeface="Arial" panose="020B0604020202020204" pitchFamily="34" charset="0"/>
                <a:cs typeface="Arial" panose="020B0604020202020204" pitchFamily="34" charset="0"/>
              </a:rPr>
              <a:t>Yiyang Central Hospital Affiliated with Hunan University of Chinese Medicine</a:t>
            </a:r>
            <a:endParaRPr lang="en-US" altLang="zh-CN" sz="1300" noProof="1">
              <a:latin typeface="Arial" panose="020B0604020202020204" pitchFamily="34" charset="0"/>
              <a:ea typeface="德彪钢笔行书字库" panose="02000000000000000000" pitchFamily="2" charset="-122"/>
              <a:cs typeface="Arial" panose="020B0604020202020204" pitchFamily="34" charset="0"/>
            </a:endParaRPr>
          </a:p>
          <a:p>
            <a:pPr algn="just">
              <a:buFont typeface="Arial" panose="020B0604020202020204" pitchFamily="34" charset="0"/>
              <a:buChar char="•"/>
            </a:pPr>
            <a:r>
              <a:rPr lang="en-US" altLang="en-US" sz="1300" noProof="1">
                <a:latin typeface="Arial" panose="020B0604020202020204" pitchFamily="34" charset="0"/>
                <a:cs typeface="Arial" panose="020B0604020202020204" pitchFamily="34" charset="0"/>
              </a:rPr>
              <a:t>Shaoyang Hospital Affiliated with Hunan University of Chinese Medicine</a:t>
            </a:r>
            <a:endParaRPr lang="en-US" altLang="zh-CN" sz="1300" noProof="1">
              <a:latin typeface="Arial" panose="020B0604020202020204" pitchFamily="34" charset="0"/>
              <a:ea typeface="德彪钢笔行书字库" panose="02000000000000000000" pitchFamily="2" charset="-122"/>
              <a:cs typeface="Arial" panose="020B0604020202020204" pitchFamily="34" charset="0"/>
            </a:endParaRPr>
          </a:p>
          <a:p>
            <a:pPr algn="just">
              <a:buFont typeface="Arial" panose="020B0604020202020204" pitchFamily="34" charset="0"/>
              <a:buChar char="•"/>
            </a:pPr>
            <a:endParaRPr lang="en-US" altLang="en-US" sz="1300" noProof="1">
              <a:latin typeface="Arial" panose="020B0604020202020204" pitchFamily="34" charset="0"/>
              <a:ea typeface="德彪钢笔行书字库" panose="02000000000000000000" pitchFamily="2" charset="-122"/>
              <a:cs typeface="Arial" panose="020B0604020202020204" pitchFamily="34" charset="0"/>
            </a:endParaRPr>
          </a:p>
        </p:txBody>
      </p:sp>
      <p:sp>
        <p:nvSpPr>
          <p:cNvPr id="2" name="文本框 1"/>
          <p:cNvSpPr txBox="1"/>
          <p:nvPr/>
        </p:nvSpPr>
        <p:spPr>
          <a:xfrm>
            <a:off x="7429156" y="1651497"/>
            <a:ext cx="4381844" cy="4893647"/>
          </a:xfrm>
          <a:prstGeom prst="rect">
            <a:avLst/>
          </a:prstGeom>
          <a:noFill/>
        </p:spPr>
        <p:txBody>
          <a:bodyPr wrap="square" rtlCol="0">
            <a:spAutoFit/>
          </a:bodyPr>
          <a:lstStyle/>
          <a:p>
            <a:pPr algn="just">
              <a:buFont typeface="Arial" panose="020B0604020202020204" pitchFamily="34" charset="0"/>
              <a:buChar char="•"/>
            </a:pPr>
            <a:r>
              <a:rPr lang="en-US" altLang="en-US" sz="1300" noProof="1">
                <a:latin typeface="Arial" panose="020B0604020202020204" pitchFamily="34" charset="0"/>
                <a:cs typeface="Arial" panose="020B0604020202020204" pitchFamily="34" charset="0"/>
              </a:rPr>
              <a:t>People's Hospital Affiliated with Hunan University of Chinese Medicine</a:t>
            </a:r>
            <a:endParaRPr lang="en-US" altLang="en-US" sz="1300" noProof="1">
              <a:latin typeface="Arial" panose="020B0604020202020204" pitchFamily="34" charset="0"/>
              <a:cs typeface="Arial" panose="020B0604020202020204" pitchFamily="34" charset="0"/>
            </a:endParaRPr>
          </a:p>
          <a:p>
            <a:pPr algn="just">
              <a:buFont typeface="Arial" panose="020B0604020202020204" pitchFamily="34" charset="0"/>
              <a:buChar char="•"/>
            </a:pPr>
            <a:r>
              <a:rPr lang="en-US" altLang="en-US" sz="1300" noProof="1">
                <a:latin typeface="Arial" panose="020B0604020202020204" pitchFamily="34" charset="0"/>
                <a:cs typeface="Arial" panose="020B0604020202020204" pitchFamily="34" charset="0"/>
              </a:rPr>
              <a:t>Stomatological Hospital Affiliated with Hunan University of Chinese Medicine</a:t>
            </a:r>
            <a:endParaRPr lang="en-US" altLang="zh-CN" sz="1300" noProof="1">
              <a:latin typeface="Arial" panose="020B0604020202020204" pitchFamily="34" charset="0"/>
              <a:ea typeface="德彪钢笔行书字库" panose="02000000000000000000" pitchFamily="2" charset="-122"/>
              <a:cs typeface="Arial" panose="020B0604020202020204" pitchFamily="34" charset="0"/>
            </a:endParaRPr>
          </a:p>
          <a:p>
            <a:pPr algn="just">
              <a:buFont typeface="Arial" panose="020B0604020202020204" pitchFamily="34" charset="0"/>
              <a:buChar char="•"/>
            </a:pPr>
            <a:r>
              <a:rPr lang="en-US" altLang="en-US" sz="1300" noProof="1">
                <a:latin typeface="Arial" panose="020B0604020202020204" pitchFamily="34" charset="0"/>
                <a:cs typeface="Arial" panose="020B0604020202020204" pitchFamily="34" charset="0"/>
              </a:rPr>
              <a:t>Hengyang Hospital Affiliated with Hunan University of Chinese Medicine</a:t>
            </a:r>
            <a:endParaRPr lang="en-US" altLang="zh-CN" sz="1300" noProof="1">
              <a:latin typeface="Arial" panose="020B0604020202020204" pitchFamily="34" charset="0"/>
              <a:ea typeface="德彪钢笔行书字库" panose="02000000000000000000" pitchFamily="2" charset="-122"/>
              <a:cs typeface="Arial" panose="020B0604020202020204" pitchFamily="34" charset="0"/>
            </a:endParaRPr>
          </a:p>
          <a:p>
            <a:pPr algn="just">
              <a:buFont typeface="Arial" panose="020B0604020202020204" pitchFamily="34" charset="0"/>
              <a:buChar char="•"/>
            </a:pPr>
            <a:r>
              <a:rPr lang="en-US" altLang="en-US" sz="1300" noProof="1">
                <a:latin typeface="Arial" panose="020B0604020202020204" pitchFamily="34" charset="0"/>
                <a:cs typeface="Arial" panose="020B0604020202020204" pitchFamily="34" charset="0"/>
              </a:rPr>
              <a:t>Changde Hospital Affiliated with Hunan University of Chinese Medicine</a:t>
            </a:r>
            <a:endParaRPr lang="en-US" altLang="zh-CN" sz="1300" noProof="1">
              <a:latin typeface="Arial" panose="020B0604020202020204" pitchFamily="34" charset="0"/>
              <a:ea typeface="德彪钢笔行书字库" panose="02000000000000000000" pitchFamily="2" charset="-122"/>
              <a:cs typeface="Arial" panose="020B0604020202020204" pitchFamily="34" charset="0"/>
            </a:endParaRPr>
          </a:p>
          <a:p>
            <a:pPr algn="just">
              <a:buFont typeface="Arial" panose="020B0604020202020204" pitchFamily="34" charset="0"/>
              <a:buChar char="•"/>
            </a:pPr>
            <a:r>
              <a:rPr lang="en-US" altLang="en-US" sz="1300" noProof="1">
                <a:latin typeface="Arial" panose="020B0604020202020204" pitchFamily="34" charset="0"/>
                <a:cs typeface="Arial" panose="020B0604020202020204" pitchFamily="34" charset="0"/>
              </a:rPr>
              <a:t>Luoyang Orthopedic-Traumatological Hospital of Henan Province Affiliated with Hunan University of Chinese Medicine</a:t>
            </a:r>
            <a:endParaRPr lang="en-US" altLang="zh-CN" sz="1300" noProof="1">
              <a:latin typeface="Arial" panose="020B0604020202020204" pitchFamily="34" charset="0"/>
              <a:ea typeface="德彪钢笔行书字库" panose="02000000000000000000" pitchFamily="2" charset="-122"/>
              <a:cs typeface="Arial" panose="020B0604020202020204" pitchFamily="34" charset="0"/>
            </a:endParaRPr>
          </a:p>
          <a:p>
            <a:pPr algn="just">
              <a:buFont typeface="Arial" panose="020B0604020202020204" pitchFamily="34" charset="0"/>
              <a:buChar char="•"/>
            </a:pPr>
            <a:r>
              <a:rPr lang="en-US" altLang="en-US" sz="1300" noProof="1">
                <a:latin typeface="Arial" panose="020B0604020202020204" pitchFamily="34" charset="0"/>
                <a:cs typeface="Arial" panose="020B0604020202020204" pitchFamily="34" charset="0"/>
              </a:rPr>
              <a:t>Ningxiang Hospital Affiliated Hunan University of Chinese Medicine</a:t>
            </a:r>
            <a:endParaRPr lang="en-US" altLang="zh-CN" sz="1300" noProof="1">
              <a:latin typeface="Arial" panose="020B0604020202020204" pitchFamily="34" charset="0"/>
              <a:ea typeface="德彪钢笔行书字库" panose="02000000000000000000" pitchFamily="2" charset="-122"/>
              <a:cs typeface="Arial" panose="020B0604020202020204" pitchFamily="34" charset="0"/>
            </a:endParaRPr>
          </a:p>
          <a:p>
            <a:pPr algn="just">
              <a:buFont typeface="Arial" panose="020B0604020202020204" pitchFamily="34" charset="0"/>
              <a:buChar char="•"/>
            </a:pPr>
            <a:r>
              <a:rPr lang="en-US" altLang="en-US" sz="1300" noProof="1">
                <a:latin typeface="Arial" panose="020B0604020202020204" pitchFamily="34" charset="0"/>
                <a:cs typeface="Arial" panose="020B0604020202020204" pitchFamily="34" charset="0"/>
              </a:rPr>
              <a:t>Yueyang Hospital Affiliated with Hunan University of Chinese Medicine</a:t>
            </a:r>
            <a:endParaRPr lang="en-US" altLang="zh-CN" sz="1300" noProof="1">
              <a:latin typeface="Arial" panose="020B0604020202020204" pitchFamily="34" charset="0"/>
              <a:ea typeface="德彪钢笔行书字库" panose="02000000000000000000" pitchFamily="2" charset="-122"/>
              <a:cs typeface="Arial" panose="020B0604020202020204" pitchFamily="34" charset="0"/>
            </a:endParaRPr>
          </a:p>
          <a:p>
            <a:pPr algn="just">
              <a:buFont typeface="Arial" panose="020B0604020202020204" pitchFamily="34" charset="0"/>
              <a:buChar char="•"/>
            </a:pPr>
            <a:r>
              <a:rPr lang="en-US" altLang="en-US" sz="1300" dirty="0">
                <a:latin typeface="Arial" panose="020B0604020202020204" pitchFamily="34" charset="0"/>
                <a:cs typeface="Arial" panose="020B0604020202020204" pitchFamily="34" charset="0"/>
                <a:sym typeface="+mn-ea"/>
              </a:rPr>
              <a:t>Liling Hospital of Traditional Chinese Medicine Affiliated with Hunan University of Chinese Medicine</a:t>
            </a:r>
            <a:endParaRPr lang="en-US" altLang="en-US" sz="1300" noProof="1">
              <a:latin typeface="Arial" panose="020B0604020202020204" pitchFamily="34" charset="0"/>
              <a:ea typeface="德彪钢笔行书字库" panose="02000000000000000000" pitchFamily="2" charset="-122"/>
              <a:cs typeface="Arial" panose="020B0604020202020204" pitchFamily="34" charset="0"/>
            </a:endParaRPr>
          </a:p>
          <a:p>
            <a:pPr algn="just">
              <a:buFont typeface="Arial" panose="020B0604020202020204" pitchFamily="34" charset="0"/>
              <a:buChar char="•"/>
            </a:pPr>
            <a:r>
              <a:rPr lang="en-US" altLang="en-US" sz="1300" dirty="0">
                <a:latin typeface="Arial" panose="020B0604020202020204" pitchFamily="34" charset="0"/>
                <a:cs typeface="Arial" panose="020B0604020202020204" pitchFamily="34" charset="0"/>
                <a:sym typeface="+mn-ea"/>
              </a:rPr>
              <a:t>Yiyang Traditional Chinese Medicine Hospital Affiliated with Hunan University of Chinese Medicine</a:t>
            </a:r>
            <a:endParaRPr lang="en-US" altLang="zh-CN" sz="1300" noProof="1">
              <a:latin typeface="Arial" panose="020B0604020202020204" pitchFamily="34" charset="0"/>
              <a:ea typeface="德彪钢笔行书字库" panose="02000000000000000000" pitchFamily="2" charset="-122"/>
              <a:cs typeface="Arial" panose="020B0604020202020204" pitchFamily="34" charset="0"/>
            </a:endParaRPr>
          </a:p>
          <a:p>
            <a:pPr algn="just">
              <a:buFont typeface="Arial" panose="020B0604020202020204" pitchFamily="34" charset="0"/>
              <a:buChar char="•"/>
            </a:pPr>
            <a:r>
              <a:rPr lang="en-US" altLang="en-US" sz="1300" noProof="1">
                <a:latin typeface="Arial" panose="020B0604020202020204" pitchFamily="34" charset="0"/>
                <a:cs typeface="Arial" panose="020B0604020202020204" pitchFamily="34" charset="0"/>
              </a:rPr>
              <a:t>Dianjiang Hospital Affiliated with Hunan University of Chinese Medicine</a:t>
            </a:r>
            <a:endParaRPr lang="en-US" altLang="en-US" sz="1300" noProof="1">
              <a:latin typeface="Arial" panose="020B0604020202020204" pitchFamily="34" charset="0"/>
              <a:cs typeface="Arial" panose="020B0604020202020204" pitchFamily="34" charset="0"/>
            </a:endParaRPr>
          </a:p>
          <a:p>
            <a:pPr algn="just">
              <a:buFont typeface="Arial" panose="020B0604020202020204" pitchFamily="34" charset="0"/>
              <a:buChar char="•"/>
            </a:pPr>
            <a:r>
              <a:rPr lang="en-US" altLang="en-US" sz="1300" noProof="1">
                <a:latin typeface="Arial" panose="020B0604020202020204" pitchFamily="34" charset="0"/>
                <a:cs typeface="Arial" panose="020B0604020202020204" pitchFamily="34" charset="0"/>
              </a:rPr>
              <a:t>Zhengda Shaoyang Orthopaedics Hospital Affiliated with Hunan University of Chinese Medicine</a:t>
            </a:r>
            <a:endParaRPr lang="en-US" altLang="zh-CN" sz="1300" noProof="1">
              <a:latin typeface="Arial" panose="020B0604020202020204" pitchFamily="34" charset="0"/>
              <a:ea typeface="德彪钢笔行书字库" panose="02000000000000000000" pitchFamily="2" charset="-122"/>
              <a:cs typeface="Arial" panose="020B0604020202020204" pitchFamily="34" charset="0"/>
            </a:endParaRPr>
          </a:p>
          <a:p>
            <a:pPr algn="just"/>
            <a:r>
              <a:rPr lang="en-US" sz="1300" dirty="0">
                <a:latin typeface="Arial" panose="020B0604020202020204" pitchFamily="34" charset="0"/>
                <a:cs typeface="Arial" panose="020B0604020202020204" pitchFamily="34" charset="0"/>
              </a:rPr>
              <a:t>  </a:t>
            </a:r>
            <a:endParaRPr lang="en-US" altLang="en-US" sz="13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down)">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ppt_x</p:attrName>
                                        </p:attrNameLst>
                                      </p:cBhvr>
                                      <p:tavLst>
                                        <p:tav tm="0">
                                          <p:val>
                                            <p:strVal val="#ppt_x-.2"/>
                                          </p:val>
                                        </p:tav>
                                        <p:tav tm="100000">
                                          <p:val>
                                            <p:strVal val="#ppt_x"/>
                                          </p:val>
                                        </p:tav>
                                      </p:tavLst>
                                    </p:anim>
                                    <p:anim calcmode="lin" valueType="num">
                                      <p:cBhvr>
                                        <p:cTn id="27"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animBg="1"/>
      <p:bldP spid="4" grpId="0"/>
      <p:bldP spid="10"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508057" y="1450548"/>
            <a:ext cx="3734568" cy="5812557"/>
          </a:xfrm>
          <a:prstGeom prst="rect">
            <a:avLst/>
          </a:prstGeom>
        </p:spPr>
      </p:pic>
      <p:sp>
        <p:nvSpPr>
          <p:cNvPr id="38" name="文本框 37"/>
          <p:cNvSpPr txBox="1"/>
          <p:nvPr/>
        </p:nvSpPr>
        <p:spPr>
          <a:xfrm>
            <a:off x="552713" y="-161845"/>
            <a:ext cx="1399179" cy="1569660"/>
          </a:xfrm>
          <a:prstGeom prst="rect">
            <a:avLst/>
          </a:prstGeom>
          <a:noFill/>
        </p:spPr>
        <p:txBody>
          <a:bodyPr wrap="square">
            <a:spAutoFit/>
          </a:bodyPr>
          <a:lstStyle/>
          <a:p>
            <a:r>
              <a:rPr lang="en-US" altLang="en-US" sz="96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endParaRPr lang="en-US" altLang="en-US" sz="96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9" name="文本框 38"/>
          <p:cNvSpPr txBox="1"/>
          <p:nvPr/>
        </p:nvSpPr>
        <p:spPr>
          <a:xfrm>
            <a:off x="1660305" y="508452"/>
            <a:ext cx="6255726" cy="707886"/>
          </a:xfrm>
          <a:prstGeom prst="rect">
            <a:avLst/>
          </a:prstGeom>
          <a:noFill/>
        </p:spPr>
        <p:txBody>
          <a:bodyPr wrap="square">
            <a:spAutoFit/>
          </a:bodyPr>
          <a:lstStyle/>
          <a:p>
            <a:r>
              <a:rPr lang="en-US" altLang="en-US" sz="4000" b="1" dirty="0">
                <a:latin typeface="Arial" panose="020B0604020202020204" pitchFamily="34" charset="0"/>
                <a:cs typeface="Arial" panose="020B0604020202020204" pitchFamily="34" charset="0"/>
              </a:rPr>
              <a:t>Faculty</a:t>
            </a:r>
            <a:endParaRPr lang="en-US" altLang="en-US" sz="4000" b="1" dirty="0">
              <a:latin typeface="Arial" panose="020B0604020202020204" pitchFamily="34" charset="0"/>
              <a:cs typeface="Arial" panose="020B0604020202020204" pitchFamily="34" charset="0"/>
            </a:endParaRPr>
          </a:p>
        </p:txBody>
      </p:sp>
      <p:pic>
        <p:nvPicPr>
          <p:cNvPr id="40" name="图片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2583" y="31565"/>
            <a:ext cx="1011600" cy="1011600"/>
          </a:xfrm>
          <a:prstGeom prst="rect">
            <a:avLst/>
          </a:prstGeom>
        </p:spPr>
      </p:pic>
      <p:sp>
        <p:nvSpPr>
          <p:cNvPr id="3" name="文本框 2"/>
          <p:cNvSpPr txBox="1"/>
          <p:nvPr/>
        </p:nvSpPr>
        <p:spPr>
          <a:xfrm>
            <a:off x="2770094" y="1605565"/>
            <a:ext cx="8581800" cy="707886"/>
          </a:xfrm>
          <a:prstGeom prst="rect">
            <a:avLst/>
          </a:prstGeom>
          <a:noFill/>
        </p:spPr>
        <p:txBody>
          <a:bodyPr wrap="square" rtlCol="0">
            <a:spAutoFit/>
          </a:bodyPr>
          <a:lstStyle/>
          <a:p>
            <a:r>
              <a:rPr lang="en-US" altLang="en-US" sz="4000" dirty="0">
                <a:latin typeface="Arial" panose="020B0604020202020204" pitchFamily="34" charset="0"/>
                <a:cs typeface="Arial" panose="020B0604020202020204" pitchFamily="34" charset="0"/>
              </a:rPr>
              <a:t>Three-level key discipline system</a:t>
            </a:r>
            <a:endParaRPr lang="en-US" altLang="en-US" sz="4000" dirty="0">
              <a:latin typeface="Arial" panose="020B0604020202020204" pitchFamily="34" charset="0"/>
              <a:cs typeface="Arial" panose="020B0604020202020204" pitchFamily="34" charset="0"/>
            </a:endParaRPr>
          </a:p>
        </p:txBody>
      </p:sp>
      <p:sp>
        <p:nvSpPr>
          <p:cNvPr id="4" name="立方体 3"/>
          <p:cNvSpPr/>
          <p:nvPr/>
        </p:nvSpPr>
        <p:spPr>
          <a:xfrm>
            <a:off x="2537012" y="4491318"/>
            <a:ext cx="4276164" cy="132677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 name="立方体 4"/>
          <p:cNvSpPr/>
          <p:nvPr/>
        </p:nvSpPr>
        <p:spPr>
          <a:xfrm>
            <a:off x="3167413" y="3711828"/>
            <a:ext cx="3241510" cy="1052654"/>
          </a:xfrm>
          <a:prstGeom prst="cub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 name="立方体 5"/>
          <p:cNvSpPr/>
          <p:nvPr/>
        </p:nvSpPr>
        <p:spPr>
          <a:xfrm>
            <a:off x="3711388" y="3056575"/>
            <a:ext cx="2286000" cy="856845"/>
          </a:xfrm>
          <a:prstGeom prst="cub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 name="文本框 6"/>
          <p:cNvSpPr txBox="1"/>
          <p:nvPr/>
        </p:nvSpPr>
        <p:spPr>
          <a:xfrm>
            <a:off x="3636569" y="5172591"/>
            <a:ext cx="2061882" cy="430887"/>
          </a:xfrm>
          <a:prstGeom prst="rect">
            <a:avLst/>
          </a:prstGeom>
          <a:noFill/>
        </p:spPr>
        <p:txBody>
          <a:bodyPr wrap="square" rtlCol="0">
            <a:spAutoFit/>
          </a:bodyPr>
          <a:lstStyle/>
          <a:p>
            <a:pPr algn="ctr"/>
            <a:r>
              <a:rPr lang="en-US" altLang="en-US" sz="2200" dirty="0">
                <a:latin typeface="Arial" panose="020B0604020202020204" pitchFamily="34" charset="0"/>
                <a:cs typeface="Arial" panose="020B0604020202020204" pitchFamily="34" charset="0"/>
              </a:rPr>
              <a:t>Country</a:t>
            </a:r>
            <a:endParaRPr lang="en-US" altLang="en-US" sz="2200" dirty="0">
              <a:latin typeface="Arial" panose="020B0604020202020204" pitchFamily="34" charset="0"/>
              <a:cs typeface="Arial" panose="020B0604020202020204" pitchFamily="34" charset="0"/>
            </a:endParaRPr>
          </a:p>
        </p:txBody>
      </p:sp>
      <p:sp>
        <p:nvSpPr>
          <p:cNvPr id="8" name="文本框 7"/>
          <p:cNvSpPr txBox="1"/>
          <p:nvPr/>
        </p:nvSpPr>
        <p:spPr>
          <a:xfrm>
            <a:off x="3636569" y="4004215"/>
            <a:ext cx="2160883" cy="769441"/>
          </a:xfrm>
          <a:prstGeom prst="rect">
            <a:avLst/>
          </a:prstGeom>
          <a:noFill/>
        </p:spPr>
        <p:txBody>
          <a:bodyPr wrap="square" rtlCol="0">
            <a:spAutoFit/>
          </a:bodyPr>
          <a:lstStyle/>
          <a:p>
            <a:r>
              <a:rPr lang="en-US" altLang="en-US" sz="2200" dirty="0">
                <a:latin typeface="Arial" panose="020B0604020202020204" pitchFamily="34" charset="0"/>
                <a:cs typeface="Arial" panose="020B0604020202020204" pitchFamily="34" charset="0"/>
              </a:rPr>
              <a:t>Provincial and ministerial level</a:t>
            </a:r>
            <a:endParaRPr lang="en-US" altLang="en-US" sz="2200" dirty="0">
              <a:latin typeface="Arial" panose="020B0604020202020204" pitchFamily="34" charset="0"/>
              <a:cs typeface="Arial" panose="020B0604020202020204" pitchFamily="34" charset="0"/>
            </a:endParaRPr>
          </a:p>
        </p:txBody>
      </p:sp>
      <p:sp>
        <p:nvSpPr>
          <p:cNvPr id="9" name="文本框 8"/>
          <p:cNvSpPr txBox="1"/>
          <p:nvPr/>
        </p:nvSpPr>
        <p:spPr>
          <a:xfrm>
            <a:off x="3711388" y="3270913"/>
            <a:ext cx="2173941" cy="430887"/>
          </a:xfrm>
          <a:prstGeom prst="rect">
            <a:avLst/>
          </a:prstGeom>
          <a:noFill/>
        </p:spPr>
        <p:txBody>
          <a:bodyPr wrap="square" rtlCol="0">
            <a:spAutoFit/>
          </a:bodyPr>
          <a:lstStyle/>
          <a:p>
            <a:r>
              <a:rPr lang="en-US" altLang="en-US" sz="2200" dirty="0">
                <a:latin typeface="Arial" panose="020B0604020202020204" pitchFamily="34" charset="0"/>
                <a:cs typeface="Arial" panose="020B0604020202020204" pitchFamily="34" charset="0"/>
              </a:rPr>
              <a:t>University level</a:t>
            </a:r>
            <a:endParaRPr lang="en-US" altLang="en-US" sz="2200" dirty="0">
              <a:latin typeface="Arial" panose="020B0604020202020204" pitchFamily="34" charset="0"/>
              <a:cs typeface="Arial" panose="020B0604020202020204" pitchFamily="34" charset="0"/>
            </a:endParaRPr>
          </a:p>
        </p:txBody>
      </p:sp>
      <p:cxnSp>
        <p:nvCxnSpPr>
          <p:cNvPr id="12" name="直接箭头连接符 11"/>
          <p:cNvCxnSpPr>
            <a:stCxn id="9" idx="3"/>
          </p:cNvCxnSpPr>
          <p:nvPr/>
        </p:nvCxnSpPr>
        <p:spPr>
          <a:xfrm>
            <a:off x="5885329" y="3486357"/>
            <a:ext cx="2389095" cy="7694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13" name="矩形: 圆角 12"/>
          <p:cNvSpPr/>
          <p:nvPr/>
        </p:nvSpPr>
        <p:spPr>
          <a:xfrm>
            <a:off x="8296416" y="3228870"/>
            <a:ext cx="3004017" cy="64418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6" name="文本框 105"/>
          <p:cNvSpPr txBox="1"/>
          <p:nvPr/>
        </p:nvSpPr>
        <p:spPr>
          <a:xfrm>
            <a:off x="8347877" y="3289350"/>
            <a:ext cx="3004017" cy="523220"/>
          </a:xfrm>
          <a:prstGeom prst="rect">
            <a:avLst/>
          </a:prstGeom>
          <a:noFill/>
        </p:spPr>
        <p:txBody>
          <a:bodyPr wrap="square" rtlCol="0">
            <a:spAutoFit/>
          </a:bodyPr>
          <a:lstStyle/>
          <a:p>
            <a:r>
              <a:rPr lang="en-US" altLang="en-US" sz="1400" dirty="0">
                <a:latin typeface="Arial" panose="020B0604020202020204" pitchFamily="34" charset="0"/>
                <a:cs typeface="Arial" panose="020B0604020202020204" pitchFamily="34" charset="0"/>
              </a:rPr>
              <a:t>20 key discipline systems at university level</a:t>
            </a:r>
            <a:endParaRPr lang="en-US" altLang="en-US" sz="1400" dirty="0">
              <a:latin typeface="Arial" panose="020B0604020202020204" pitchFamily="34" charset="0"/>
              <a:cs typeface="Arial" panose="020B0604020202020204" pitchFamily="34" charset="0"/>
            </a:endParaRPr>
          </a:p>
        </p:txBody>
      </p:sp>
      <p:sp>
        <p:nvSpPr>
          <p:cNvPr id="110" name="矩形: 圆角 109"/>
          <p:cNvSpPr/>
          <p:nvPr/>
        </p:nvSpPr>
        <p:spPr>
          <a:xfrm>
            <a:off x="8246330" y="4034737"/>
            <a:ext cx="3412053" cy="64418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1" name="矩形: 圆角 110"/>
          <p:cNvSpPr/>
          <p:nvPr/>
        </p:nvSpPr>
        <p:spPr>
          <a:xfrm>
            <a:off x="8453718" y="4986339"/>
            <a:ext cx="3705560" cy="80339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114" name="直接箭头连接符 113"/>
          <p:cNvCxnSpPr/>
          <p:nvPr/>
        </p:nvCxnSpPr>
        <p:spPr>
          <a:xfrm flipV="1">
            <a:off x="6324599" y="4315886"/>
            <a:ext cx="1752601" cy="1"/>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15" name="直接箭头连接符 114"/>
          <p:cNvCxnSpPr/>
          <p:nvPr/>
        </p:nvCxnSpPr>
        <p:spPr>
          <a:xfrm flipV="1">
            <a:off x="6593541" y="5308175"/>
            <a:ext cx="1860177" cy="1"/>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117" name="文本框 116"/>
          <p:cNvSpPr txBox="1"/>
          <p:nvPr/>
        </p:nvSpPr>
        <p:spPr>
          <a:xfrm>
            <a:off x="8296416" y="4010328"/>
            <a:ext cx="3361967" cy="738664"/>
          </a:xfrm>
          <a:prstGeom prst="rect">
            <a:avLst/>
          </a:prstGeom>
          <a:noFill/>
        </p:spPr>
        <p:txBody>
          <a:bodyPr wrap="square" rtlCol="0">
            <a:spAutoFit/>
          </a:bodyPr>
          <a:lstStyle/>
          <a:p>
            <a:r>
              <a:rPr lang="en-US" altLang="en-US" sz="1400" b="0" i="0" dirty="0">
                <a:solidFill>
                  <a:srgbClr val="000000"/>
                </a:solidFill>
                <a:effectLst/>
                <a:latin typeface="Arial" panose="020B0604020202020204" pitchFamily="34" charset="0"/>
                <a:cs typeface="Arial" panose="020B0604020202020204" pitchFamily="34" charset="0"/>
              </a:rPr>
              <a:t>2 key disciplines with advantages and characteristics in Hunan</a:t>
            </a:r>
            <a:endParaRPr lang="en-US" altLang="zh-CN" sz="1400" b="0" i="0" dirty="0">
              <a:solidFill>
                <a:srgbClr val="000000"/>
              </a:solidFill>
              <a:effectLst/>
              <a:latin typeface="Arial" panose="020B0604020202020204" pitchFamily="34" charset="0"/>
              <a:ea typeface="德彪钢笔行书字库" panose="02000000000000000000" pitchFamily="2" charset="-122"/>
              <a:cs typeface="Arial" panose="020B0604020202020204" pitchFamily="34" charset="0"/>
            </a:endParaRPr>
          </a:p>
          <a:p>
            <a:r>
              <a:rPr lang="en-US" altLang="en-US" sz="1400" b="0" i="0" dirty="0">
                <a:solidFill>
                  <a:srgbClr val="000000"/>
                </a:solidFill>
                <a:effectLst/>
                <a:latin typeface="Arial" panose="020B0604020202020204" pitchFamily="34" charset="0"/>
                <a:cs typeface="Arial" panose="020B0604020202020204" pitchFamily="34" charset="0"/>
              </a:rPr>
              <a:t>8 key disciplines in Hunan</a:t>
            </a:r>
            <a:endParaRPr lang="en-US" altLang="en-US" sz="1400" dirty="0">
              <a:latin typeface="Arial" panose="020B0604020202020204" pitchFamily="34" charset="0"/>
              <a:ea typeface="德彪钢笔行书字库" panose="02000000000000000000" pitchFamily="2" charset="-122"/>
              <a:cs typeface="Arial" panose="020B0604020202020204" pitchFamily="34" charset="0"/>
            </a:endParaRPr>
          </a:p>
        </p:txBody>
      </p:sp>
      <p:sp>
        <p:nvSpPr>
          <p:cNvPr id="118" name="文本框 117"/>
          <p:cNvSpPr txBox="1"/>
          <p:nvPr/>
        </p:nvSpPr>
        <p:spPr>
          <a:xfrm>
            <a:off x="8458201" y="4992770"/>
            <a:ext cx="3701077" cy="738664"/>
          </a:xfrm>
          <a:prstGeom prst="rect">
            <a:avLst/>
          </a:prstGeom>
          <a:noFill/>
        </p:spPr>
        <p:txBody>
          <a:bodyPr wrap="square" rtlCol="0">
            <a:spAutoFit/>
          </a:bodyPr>
          <a:lstStyle/>
          <a:p>
            <a:r>
              <a:rPr lang="en-US" altLang="en-US" sz="1400" b="0" i="0" dirty="0">
                <a:solidFill>
                  <a:srgbClr val="000000"/>
                </a:solidFill>
                <a:effectLst/>
                <a:latin typeface="Arial" panose="020B0604020202020204" pitchFamily="34" charset="0"/>
                <a:cs typeface="Arial" panose="020B0604020202020204" pitchFamily="34" charset="0"/>
              </a:rPr>
              <a:t>1 key discipline at national level</a:t>
            </a:r>
            <a:endParaRPr lang="en-US" altLang="zh-CN" sz="1400" b="0" i="0" dirty="0">
              <a:solidFill>
                <a:srgbClr val="000000"/>
              </a:solidFill>
              <a:effectLst/>
              <a:latin typeface="Arial" panose="020B0604020202020204" pitchFamily="34" charset="0"/>
              <a:ea typeface="德彪钢笔行书字库" panose="02000000000000000000" pitchFamily="2" charset="-122"/>
              <a:cs typeface="Arial" panose="020B0604020202020204" pitchFamily="34" charset="0"/>
            </a:endParaRPr>
          </a:p>
          <a:p>
            <a:r>
              <a:rPr lang="en-US" altLang="en-US" sz="1400" b="0" i="0" dirty="0">
                <a:solidFill>
                  <a:srgbClr val="000000"/>
                </a:solidFill>
                <a:effectLst/>
                <a:latin typeface="Arial" panose="020B0604020202020204" pitchFamily="34" charset="0"/>
                <a:cs typeface="Arial" panose="020B0604020202020204" pitchFamily="34" charset="0"/>
              </a:rPr>
              <a:t>23 key disciplines of National Administration of Traditional Chinese Medicine</a:t>
            </a:r>
            <a:endParaRPr lang="en-US" altLang="en-US" sz="1400" dirty="0">
              <a:latin typeface="Arial" panose="020B0604020202020204" pitchFamily="34" charset="0"/>
              <a:ea typeface="德彪钢笔行书字库" panose="02000000000000000000" pitchFamily="2"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par>
                                <p:cTn id="46" presetID="10" presetClass="entr" presetSubtype="0" fill="hold" nodeType="withEffect">
                                  <p:stCondLst>
                                    <p:cond delay="0"/>
                                  </p:stCondLst>
                                  <p:childTnLst>
                                    <p:set>
                                      <p:cBhvr>
                                        <p:cTn id="47" dur="1" fill="hold">
                                          <p:stCondLst>
                                            <p:cond delay="0"/>
                                          </p:stCondLst>
                                        </p:cTn>
                                        <p:tgtEl>
                                          <p:spTgt spid="7">
                                            <p:txEl>
                                              <p:pRg st="0" end="0"/>
                                            </p:txEl>
                                          </p:spTgt>
                                        </p:tgtEl>
                                        <p:attrNameLst>
                                          <p:attrName>style.visibility</p:attrName>
                                        </p:attrNameLst>
                                      </p:cBhvr>
                                      <p:to>
                                        <p:strVal val="visible"/>
                                      </p:to>
                                    </p:set>
                                    <p:animEffect transition="in" filter="fade">
                                      <p:cBhvr>
                                        <p:cTn id="48" dur="500"/>
                                        <p:tgtEl>
                                          <p:spTgt spid="7">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06"/>
                                        </p:tgtEl>
                                        <p:attrNameLst>
                                          <p:attrName>style.visibility</p:attrName>
                                        </p:attrNameLst>
                                      </p:cBhvr>
                                      <p:to>
                                        <p:strVal val="visible"/>
                                      </p:to>
                                    </p:set>
                                    <p:animEffect transition="in" filter="fade">
                                      <p:cBhvr>
                                        <p:cTn id="63" dur="1000"/>
                                        <p:tgtEl>
                                          <p:spTgt spid="106"/>
                                        </p:tgtEl>
                                      </p:cBhvr>
                                    </p:animEffect>
                                    <p:anim calcmode="lin" valueType="num">
                                      <p:cBhvr>
                                        <p:cTn id="64" dur="1000" fill="hold"/>
                                        <p:tgtEl>
                                          <p:spTgt spid="106"/>
                                        </p:tgtEl>
                                        <p:attrNameLst>
                                          <p:attrName>ppt_x</p:attrName>
                                        </p:attrNameLst>
                                      </p:cBhvr>
                                      <p:tavLst>
                                        <p:tav tm="0">
                                          <p:val>
                                            <p:strVal val="#ppt_x"/>
                                          </p:val>
                                        </p:tav>
                                        <p:tav tm="100000">
                                          <p:val>
                                            <p:strVal val="#ppt_x"/>
                                          </p:val>
                                        </p:tav>
                                      </p:tavLst>
                                    </p:anim>
                                    <p:anim calcmode="lin" valueType="num">
                                      <p:cBhvr>
                                        <p:cTn id="65"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14"/>
                                        </p:tgtEl>
                                        <p:attrNameLst>
                                          <p:attrName>style.visibility</p:attrName>
                                        </p:attrNameLst>
                                      </p:cBhvr>
                                      <p:to>
                                        <p:strVal val="visible"/>
                                      </p:to>
                                    </p:set>
                                    <p:animEffect transition="in" filter="wipe(left)">
                                      <p:cBhvr>
                                        <p:cTn id="70" dur="500"/>
                                        <p:tgtEl>
                                          <p:spTgt spid="114"/>
                                        </p:tgtEl>
                                      </p:cBhvr>
                                    </p:animEffect>
                                  </p:childTnLst>
                                </p:cTn>
                              </p:par>
                              <p:par>
                                <p:cTn id="71" presetID="42" presetClass="entr" presetSubtype="0" fill="hold" grpId="0" nodeType="withEffect">
                                  <p:stCondLst>
                                    <p:cond delay="0"/>
                                  </p:stCondLst>
                                  <p:childTnLst>
                                    <p:set>
                                      <p:cBhvr>
                                        <p:cTn id="72" dur="1" fill="hold">
                                          <p:stCondLst>
                                            <p:cond delay="0"/>
                                          </p:stCondLst>
                                        </p:cTn>
                                        <p:tgtEl>
                                          <p:spTgt spid="110"/>
                                        </p:tgtEl>
                                        <p:attrNameLst>
                                          <p:attrName>style.visibility</p:attrName>
                                        </p:attrNameLst>
                                      </p:cBhvr>
                                      <p:to>
                                        <p:strVal val="visible"/>
                                      </p:to>
                                    </p:set>
                                    <p:animEffect transition="in" filter="fade">
                                      <p:cBhvr>
                                        <p:cTn id="73" dur="1000"/>
                                        <p:tgtEl>
                                          <p:spTgt spid="110"/>
                                        </p:tgtEl>
                                      </p:cBhvr>
                                    </p:animEffect>
                                    <p:anim calcmode="lin" valueType="num">
                                      <p:cBhvr>
                                        <p:cTn id="74" dur="1000" fill="hold"/>
                                        <p:tgtEl>
                                          <p:spTgt spid="110"/>
                                        </p:tgtEl>
                                        <p:attrNameLst>
                                          <p:attrName>ppt_x</p:attrName>
                                        </p:attrNameLst>
                                      </p:cBhvr>
                                      <p:tavLst>
                                        <p:tav tm="0">
                                          <p:val>
                                            <p:strVal val="#ppt_x"/>
                                          </p:val>
                                        </p:tav>
                                        <p:tav tm="100000">
                                          <p:val>
                                            <p:strVal val="#ppt_x"/>
                                          </p:val>
                                        </p:tav>
                                      </p:tavLst>
                                    </p:anim>
                                    <p:anim calcmode="lin" valueType="num">
                                      <p:cBhvr>
                                        <p:cTn id="75" dur="1000" fill="hold"/>
                                        <p:tgtEl>
                                          <p:spTgt spid="110"/>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17"/>
                                        </p:tgtEl>
                                        <p:attrNameLst>
                                          <p:attrName>style.visibility</p:attrName>
                                        </p:attrNameLst>
                                      </p:cBhvr>
                                      <p:to>
                                        <p:strVal val="visible"/>
                                      </p:to>
                                    </p:set>
                                    <p:animEffect transition="in" filter="fade">
                                      <p:cBhvr>
                                        <p:cTn id="78" dur="1000"/>
                                        <p:tgtEl>
                                          <p:spTgt spid="117"/>
                                        </p:tgtEl>
                                      </p:cBhvr>
                                    </p:animEffect>
                                    <p:anim calcmode="lin" valueType="num">
                                      <p:cBhvr>
                                        <p:cTn id="79" dur="1000" fill="hold"/>
                                        <p:tgtEl>
                                          <p:spTgt spid="117"/>
                                        </p:tgtEl>
                                        <p:attrNameLst>
                                          <p:attrName>ppt_x</p:attrName>
                                        </p:attrNameLst>
                                      </p:cBhvr>
                                      <p:tavLst>
                                        <p:tav tm="0">
                                          <p:val>
                                            <p:strVal val="#ppt_x"/>
                                          </p:val>
                                        </p:tav>
                                        <p:tav tm="100000">
                                          <p:val>
                                            <p:strVal val="#ppt_x"/>
                                          </p:val>
                                        </p:tav>
                                      </p:tavLst>
                                    </p:anim>
                                    <p:anim calcmode="lin" valueType="num">
                                      <p:cBhvr>
                                        <p:cTn id="80" dur="1000" fill="hold"/>
                                        <p:tgtEl>
                                          <p:spTgt spid="117"/>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115"/>
                                        </p:tgtEl>
                                        <p:attrNameLst>
                                          <p:attrName>style.visibility</p:attrName>
                                        </p:attrNameLst>
                                      </p:cBhvr>
                                      <p:to>
                                        <p:strVal val="visible"/>
                                      </p:to>
                                    </p:set>
                                    <p:animEffect transition="in" filter="wipe(left)">
                                      <p:cBhvr>
                                        <p:cTn id="85" dur="500"/>
                                        <p:tgtEl>
                                          <p:spTgt spid="115"/>
                                        </p:tgtEl>
                                      </p:cBhvr>
                                    </p:animEffect>
                                  </p:childTnLst>
                                </p:cTn>
                              </p:par>
                              <p:par>
                                <p:cTn id="86" presetID="42" presetClass="entr" presetSubtype="0" fill="hold" grpId="0" nodeType="withEffect">
                                  <p:stCondLst>
                                    <p:cond delay="0"/>
                                  </p:stCondLst>
                                  <p:childTnLst>
                                    <p:set>
                                      <p:cBhvr>
                                        <p:cTn id="87" dur="1" fill="hold">
                                          <p:stCondLst>
                                            <p:cond delay="0"/>
                                          </p:stCondLst>
                                        </p:cTn>
                                        <p:tgtEl>
                                          <p:spTgt spid="118"/>
                                        </p:tgtEl>
                                        <p:attrNameLst>
                                          <p:attrName>style.visibility</p:attrName>
                                        </p:attrNameLst>
                                      </p:cBhvr>
                                      <p:to>
                                        <p:strVal val="visible"/>
                                      </p:to>
                                    </p:set>
                                    <p:animEffect transition="in" filter="fade">
                                      <p:cBhvr>
                                        <p:cTn id="88" dur="1000"/>
                                        <p:tgtEl>
                                          <p:spTgt spid="118"/>
                                        </p:tgtEl>
                                      </p:cBhvr>
                                    </p:animEffect>
                                    <p:anim calcmode="lin" valueType="num">
                                      <p:cBhvr>
                                        <p:cTn id="89" dur="1000" fill="hold"/>
                                        <p:tgtEl>
                                          <p:spTgt spid="118"/>
                                        </p:tgtEl>
                                        <p:attrNameLst>
                                          <p:attrName>ppt_x</p:attrName>
                                        </p:attrNameLst>
                                      </p:cBhvr>
                                      <p:tavLst>
                                        <p:tav tm="0">
                                          <p:val>
                                            <p:strVal val="#ppt_x"/>
                                          </p:val>
                                        </p:tav>
                                        <p:tav tm="100000">
                                          <p:val>
                                            <p:strVal val="#ppt_x"/>
                                          </p:val>
                                        </p:tav>
                                      </p:tavLst>
                                    </p:anim>
                                    <p:anim calcmode="lin" valueType="num">
                                      <p:cBhvr>
                                        <p:cTn id="90" dur="1000" fill="hold"/>
                                        <p:tgtEl>
                                          <p:spTgt spid="118"/>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111"/>
                                        </p:tgtEl>
                                        <p:attrNameLst>
                                          <p:attrName>style.visibility</p:attrName>
                                        </p:attrNameLst>
                                      </p:cBhvr>
                                      <p:to>
                                        <p:strVal val="visible"/>
                                      </p:to>
                                    </p:set>
                                    <p:animEffect transition="in" filter="fade">
                                      <p:cBhvr>
                                        <p:cTn id="93" dur="1000"/>
                                        <p:tgtEl>
                                          <p:spTgt spid="111"/>
                                        </p:tgtEl>
                                      </p:cBhvr>
                                    </p:animEffect>
                                    <p:anim calcmode="lin" valueType="num">
                                      <p:cBhvr>
                                        <p:cTn id="94" dur="1000" fill="hold"/>
                                        <p:tgtEl>
                                          <p:spTgt spid="111"/>
                                        </p:tgtEl>
                                        <p:attrNameLst>
                                          <p:attrName>ppt_x</p:attrName>
                                        </p:attrNameLst>
                                      </p:cBhvr>
                                      <p:tavLst>
                                        <p:tav tm="0">
                                          <p:val>
                                            <p:strVal val="#ppt_x"/>
                                          </p:val>
                                        </p:tav>
                                        <p:tav tm="100000">
                                          <p:val>
                                            <p:strVal val="#ppt_x"/>
                                          </p:val>
                                        </p:tav>
                                      </p:tavLst>
                                    </p:anim>
                                    <p:anim calcmode="lin" valueType="num">
                                      <p:cBhvr>
                                        <p:cTn id="95" dur="1000" fill="hold"/>
                                        <p:tgtEl>
                                          <p:spTgt spid="1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3" grpId="0"/>
      <p:bldP spid="4" grpId="0" animBg="1"/>
      <p:bldP spid="5" grpId="0" animBg="1"/>
      <p:bldP spid="6" grpId="0" animBg="1"/>
      <p:bldP spid="8" grpId="0"/>
      <p:bldP spid="9" grpId="0"/>
      <p:bldP spid="13" grpId="0" animBg="1"/>
      <p:bldP spid="106" grpId="0"/>
      <p:bldP spid="110" grpId="0" animBg="1"/>
      <p:bldP spid="111" grpId="0" animBg="1"/>
      <p:bldP spid="117" grpId="0"/>
      <p:bldP spid="1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273550" y="1407815"/>
            <a:ext cx="3734568" cy="5812557"/>
          </a:xfrm>
          <a:prstGeom prst="rect">
            <a:avLst/>
          </a:prstGeom>
        </p:spPr>
      </p:pic>
      <p:sp>
        <p:nvSpPr>
          <p:cNvPr id="38" name="文本框 37"/>
          <p:cNvSpPr txBox="1"/>
          <p:nvPr/>
        </p:nvSpPr>
        <p:spPr>
          <a:xfrm>
            <a:off x="552713" y="-161845"/>
            <a:ext cx="1399179" cy="1569660"/>
          </a:xfrm>
          <a:prstGeom prst="rect">
            <a:avLst/>
          </a:prstGeom>
          <a:noFill/>
        </p:spPr>
        <p:txBody>
          <a:bodyPr wrap="square">
            <a:spAutoFit/>
          </a:bodyPr>
          <a:lstStyle/>
          <a:p>
            <a:r>
              <a:rPr lang="en-US" altLang="en-US" sz="96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endParaRPr lang="en-US" altLang="en-US" sz="96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9" name="文本框 38"/>
          <p:cNvSpPr txBox="1"/>
          <p:nvPr/>
        </p:nvSpPr>
        <p:spPr>
          <a:xfrm>
            <a:off x="1660305" y="508452"/>
            <a:ext cx="6255726" cy="707886"/>
          </a:xfrm>
          <a:prstGeom prst="rect">
            <a:avLst/>
          </a:prstGeom>
          <a:noFill/>
        </p:spPr>
        <p:txBody>
          <a:bodyPr wrap="square">
            <a:spAutoFit/>
          </a:bodyPr>
          <a:lstStyle/>
          <a:p>
            <a:r>
              <a:rPr lang="en-US" altLang="en-US" sz="4000" b="1" dirty="0">
                <a:latin typeface="Arial" panose="020B0604020202020204" pitchFamily="34" charset="0"/>
                <a:cs typeface="Arial" panose="020B0604020202020204" pitchFamily="34" charset="0"/>
              </a:rPr>
              <a:t>Faculty</a:t>
            </a:r>
            <a:endParaRPr lang="en-US" altLang="en-US" sz="4000" b="1" dirty="0">
              <a:latin typeface="Arial" panose="020B0604020202020204" pitchFamily="34" charset="0"/>
              <a:cs typeface="Arial" panose="020B0604020202020204" pitchFamily="34" charset="0"/>
            </a:endParaRPr>
          </a:p>
        </p:txBody>
      </p:sp>
      <p:pic>
        <p:nvPicPr>
          <p:cNvPr id="40" name="图片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2583" y="31565"/>
            <a:ext cx="1011600" cy="1011600"/>
          </a:xfrm>
          <a:prstGeom prst="rect">
            <a:avLst/>
          </a:prstGeom>
        </p:spPr>
      </p:pic>
      <p:sp>
        <p:nvSpPr>
          <p:cNvPr id="66" name="Rectangle 3"/>
          <p:cNvSpPr>
            <a:spLocks noChangeArrowheads="1"/>
          </p:cNvSpPr>
          <p:nvPr/>
        </p:nvSpPr>
        <p:spPr bwMode="auto">
          <a:xfrm>
            <a:off x="3461018" y="4546303"/>
            <a:ext cx="7326313" cy="1433512"/>
          </a:xfrm>
          <a:prstGeom prst="rect">
            <a:avLst/>
          </a:prstGeom>
          <a:gradFill rotWithShape="1">
            <a:gsLst>
              <a:gs pos="0">
                <a:srgbClr val="CACACA"/>
              </a:gs>
              <a:gs pos="50000">
                <a:srgbClr val="FFFFFF"/>
              </a:gs>
              <a:gs pos="100000">
                <a:srgbClr val="CACACA"/>
              </a:gs>
            </a:gsLst>
            <a:lin ang="5400000" scaled="1"/>
          </a:gradFill>
          <a:ln>
            <a:noFill/>
          </a:ln>
          <a:effectLst>
            <a:outerShdw dist="99190" dir="2388334" algn="ctr" rotWithShape="0">
              <a:srgbClr val="000000">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zh-CN" altLang="en-US" sz="1800" b="0">
              <a:latin typeface="Arial" panose="020B0604020202020204" pitchFamily="34" charset="0"/>
              <a:cs typeface="Arial" panose="020B0604020202020204" pitchFamily="34" charset="0"/>
            </a:endParaRPr>
          </a:p>
        </p:txBody>
      </p:sp>
      <p:sp>
        <p:nvSpPr>
          <p:cNvPr id="67" name="Rectangle 4"/>
          <p:cNvSpPr>
            <a:spLocks noChangeArrowheads="1"/>
          </p:cNvSpPr>
          <p:nvPr/>
        </p:nvSpPr>
        <p:spPr bwMode="auto">
          <a:xfrm>
            <a:off x="4619893" y="4759028"/>
            <a:ext cx="5754688" cy="969962"/>
          </a:xfrm>
          <a:prstGeom prst="rect">
            <a:avLst/>
          </a:prstGeom>
          <a:solidFill>
            <a:srgbClr val="93253A"/>
          </a:solidFill>
          <a:ln w="9525">
            <a:solidFill>
              <a:schemeClr val="tx1"/>
            </a:solidFill>
            <a:miter lim="800000"/>
          </a:ln>
        </p:spPr>
        <p:txBody>
          <a:bodyPr wrap="none" anchor="ct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68" name="Text Box 5"/>
          <p:cNvSpPr txBox="1"/>
          <p:nvPr/>
        </p:nvSpPr>
        <p:spPr>
          <a:xfrm>
            <a:off x="4746099" y="5071826"/>
            <a:ext cx="5659438" cy="461665"/>
          </a:xfrm>
          <a:prstGeom prst="rect">
            <a:avLst/>
          </a:prstGeom>
          <a:noFill/>
          <a:ln w="9525">
            <a:noFill/>
          </a:ln>
          <a:effectLst>
            <a:outerShdw dist="17961" dir="2699999" algn="ctr" rotWithShape="0">
              <a:srgbClr val="000000"/>
            </a:outerShdw>
          </a:effectLst>
        </p:spPr>
        <p:txBody>
          <a:bodyPr>
            <a:spAutoFit/>
          </a:bodyPr>
          <a:lstStyle/>
          <a:p>
            <a:pPr algn="ctr">
              <a:buClr>
                <a:srgbClr val="FF0000"/>
              </a:buClr>
              <a:buFont typeface="Wingdings" panose="05000000000000000000" pitchFamily="2" charset="2"/>
              <a:buNone/>
            </a:pPr>
            <a:r>
              <a:rPr lang="en-US" altLang="en-US" sz="2400" noProof="1">
                <a:solidFill>
                  <a:schemeClr val="bg1"/>
                </a:solidFill>
                <a:effectLst>
                  <a:outerShdw blurRad="38100" dist="38100" dir="2700000">
                    <a:srgbClr val="FFFFFF"/>
                  </a:outerShdw>
                </a:effectLst>
                <a:latin typeface="Arial" panose="020B0604020202020204" pitchFamily="34" charset="0"/>
                <a:cs typeface="Arial" panose="020B0604020202020204" pitchFamily="34" charset="0"/>
              </a:rPr>
              <a:t>Academic journal: 4 types</a:t>
            </a:r>
            <a:endParaRPr lang="en-US" altLang="en-US" sz="2400" noProof="1">
              <a:solidFill>
                <a:schemeClr val="bg1"/>
              </a:solidFill>
              <a:effectLst>
                <a:outerShdw blurRad="38100" dist="38100" dir="2700000">
                  <a:srgbClr val="FFFFFF"/>
                </a:outerShdw>
              </a:effectLst>
              <a:latin typeface="Arial" panose="020B0604020202020204" pitchFamily="34" charset="0"/>
              <a:cs typeface="Arial" panose="020B0604020202020204" pitchFamily="34" charset="0"/>
            </a:endParaRPr>
          </a:p>
        </p:txBody>
      </p:sp>
      <p:grpSp>
        <p:nvGrpSpPr>
          <p:cNvPr id="69" name="组合 33796"/>
          <p:cNvGrpSpPr/>
          <p:nvPr/>
        </p:nvGrpSpPr>
        <p:grpSpPr bwMode="auto">
          <a:xfrm>
            <a:off x="5321577" y="1992016"/>
            <a:ext cx="2200275" cy="1654175"/>
            <a:chOff x="0" y="0"/>
            <a:chExt cx="1014" cy="768"/>
          </a:xfrm>
        </p:grpSpPr>
        <p:sp>
          <p:nvSpPr>
            <p:cNvPr id="70" name="Oval 8"/>
            <p:cNvSpPr>
              <a:spLocks noChangeArrowheads="1"/>
            </p:cNvSpPr>
            <p:nvPr/>
          </p:nvSpPr>
          <p:spPr bwMode="auto">
            <a:xfrm>
              <a:off x="136" y="273"/>
              <a:ext cx="120" cy="241"/>
            </a:xfrm>
            <a:prstGeom prst="ellipse">
              <a:avLst/>
            </a:prstGeom>
            <a:gradFill rotWithShape="1">
              <a:gsLst>
                <a:gs pos="0">
                  <a:schemeClr val="accent2"/>
                </a:gs>
                <a:gs pos="50000">
                  <a:srgbClr val="FFFFFF"/>
                </a:gs>
                <a:gs pos="100000">
                  <a:schemeClr val="accent2"/>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wrap="none" anchor="ctr">
              <a:spAutoFit/>
            </a:bodyP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71" name="Oval 9"/>
            <p:cNvSpPr>
              <a:spLocks noChangeArrowheads="1"/>
            </p:cNvSpPr>
            <p:nvPr/>
          </p:nvSpPr>
          <p:spPr bwMode="auto">
            <a:xfrm>
              <a:off x="0" y="273"/>
              <a:ext cx="1014" cy="241"/>
            </a:xfrm>
            <a:prstGeom prst="ellipse">
              <a:avLst/>
            </a:prstGeom>
            <a:gradFill rotWithShape="1">
              <a:gsLst>
                <a:gs pos="0">
                  <a:schemeClr val="accent2">
                    <a:alpha val="31999"/>
                  </a:schemeClr>
                </a:gs>
                <a:gs pos="100000">
                  <a:srgbClr val="000000">
                    <a:alpha val="89999"/>
                  </a:srgbClr>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nchor="ctr">
              <a:spAutoFit/>
            </a:bodyP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72" name="Oval 10"/>
            <p:cNvSpPr>
              <a:spLocks noChangeArrowheads="1"/>
            </p:cNvSpPr>
            <p:nvPr/>
          </p:nvSpPr>
          <p:spPr bwMode="auto">
            <a:xfrm>
              <a:off x="55" y="260"/>
              <a:ext cx="880" cy="241"/>
            </a:xfrm>
            <a:prstGeom prst="ellipse">
              <a:avLst/>
            </a:prstGeom>
            <a:gradFill rotWithShape="1">
              <a:gsLst>
                <a:gs pos="0">
                  <a:schemeClr val="accent2"/>
                </a:gs>
                <a:gs pos="50000">
                  <a:srgbClr val="2C4C72"/>
                </a:gs>
                <a:gs pos="100000">
                  <a:schemeClr val="accent2"/>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nchor="ctr">
              <a:spAutoFit/>
            </a:bodyP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73" name="Oval 11"/>
            <p:cNvSpPr>
              <a:spLocks noChangeArrowheads="1"/>
            </p:cNvSpPr>
            <p:nvPr/>
          </p:nvSpPr>
          <p:spPr bwMode="auto">
            <a:xfrm>
              <a:off x="58" y="261"/>
              <a:ext cx="880" cy="241"/>
            </a:xfrm>
            <a:prstGeom prst="ellipse">
              <a:avLst/>
            </a:prstGeom>
            <a:gradFill rotWithShape="1">
              <a:gsLst>
                <a:gs pos="0">
                  <a:srgbClr val="335986"/>
                </a:gs>
                <a:gs pos="100000">
                  <a:schemeClr val="accent2">
                    <a:alpha val="0"/>
                  </a:schemeClr>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nchor="ctr">
              <a:spAutoFit/>
            </a:bodyP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74" name="Oval 12"/>
            <p:cNvSpPr>
              <a:spLocks noChangeArrowheads="1"/>
            </p:cNvSpPr>
            <p:nvPr/>
          </p:nvSpPr>
          <p:spPr bwMode="auto">
            <a:xfrm>
              <a:off x="102" y="269"/>
              <a:ext cx="794" cy="241"/>
            </a:xfrm>
            <a:prstGeom prst="ellipse">
              <a:avLst/>
            </a:pr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spAutoFit/>
            </a:bodyP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grpSp>
          <p:nvGrpSpPr>
            <p:cNvPr id="75" name="组合 33802"/>
            <p:cNvGrpSpPr/>
            <p:nvPr/>
          </p:nvGrpSpPr>
          <p:grpSpPr bwMode="auto">
            <a:xfrm>
              <a:off x="118" y="0"/>
              <a:ext cx="769" cy="768"/>
              <a:chOff x="0" y="0"/>
              <a:chExt cx="1252" cy="1252"/>
            </a:xfrm>
          </p:grpSpPr>
          <p:sp>
            <p:nvSpPr>
              <p:cNvPr id="76" name="Oval 14"/>
              <p:cNvSpPr>
                <a:spLocks noChangeArrowheads="1"/>
              </p:cNvSpPr>
              <p:nvPr/>
            </p:nvSpPr>
            <p:spPr bwMode="auto">
              <a:xfrm>
                <a:off x="0" y="0"/>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77" name="Oval 15"/>
              <p:cNvSpPr>
                <a:spLocks noChangeArrowheads="1"/>
              </p:cNvSpPr>
              <p:nvPr/>
            </p:nvSpPr>
            <p:spPr bwMode="auto">
              <a:xfrm>
                <a:off x="16" y="7"/>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78" name="Oval 16"/>
              <p:cNvSpPr>
                <a:spLocks noChangeArrowheads="1"/>
              </p:cNvSpPr>
              <p:nvPr/>
            </p:nvSpPr>
            <p:spPr bwMode="auto">
              <a:xfrm>
                <a:off x="29" y="19"/>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79" name="Oval 17"/>
              <p:cNvSpPr>
                <a:spLocks noChangeArrowheads="1"/>
              </p:cNvSpPr>
              <p:nvPr/>
            </p:nvSpPr>
            <p:spPr bwMode="auto">
              <a:xfrm>
                <a:off x="97" y="51"/>
                <a:ext cx="1033" cy="926"/>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grpSp>
      </p:grpSp>
      <p:grpSp>
        <p:nvGrpSpPr>
          <p:cNvPr id="80" name="组合 33807"/>
          <p:cNvGrpSpPr/>
          <p:nvPr/>
        </p:nvGrpSpPr>
        <p:grpSpPr bwMode="auto">
          <a:xfrm>
            <a:off x="7423418" y="1407815"/>
            <a:ext cx="2144713" cy="1614488"/>
            <a:chOff x="0" y="0"/>
            <a:chExt cx="1012" cy="766"/>
          </a:xfrm>
        </p:grpSpPr>
        <p:sp>
          <p:nvSpPr>
            <p:cNvPr id="81" name="Oval 19"/>
            <p:cNvSpPr>
              <a:spLocks noChangeArrowheads="1"/>
            </p:cNvSpPr>
            <p:nvPr/>
          </p:nvSpPr>
          <p:spPr bwMode="auto">
            <a:xfrm>
              <a:off x="130" y="270"/>
              <a:ext cx="123" cy="246"/>
            </a:xfrm>
            <a:prstGeom prst="ellipse">
              <a:avLst/>
            </a:prstGeom>
            <a:gradFill rotWithShape="1">
              <a:gsLst>
                <a:gs pos="0">
                  <a:schemeClr val="hlink"/>
                </a:gs>
                <a:gs pos="50000">
                  <a:srgbClr val="FFFFFF"/>
                </a:gs>
                <a:gs pos="100000">
                  <a:schemeClr val="hlink"/>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wrap="none" anchor="ctr">
              <a:spAutoFit/>
            </a:bodyP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82" name="Oval 20"/>
            <p:cNvSpPr>
              <a:spLocks noChangeArrowheads="1"/>
            </p:cNvSpPr>
            <p:nvPr/>
          </p:nvSpPr>
          <p:spPr bwMode="auto">
            <a:xfrm>
              <a:off x="0" y="270"/>
              <a:ext cx="1012" cy="246"/>
            </a:xfrm>
            <a:prstGeom prst="ellipse">
              <a:avLst/>
            </a:prstGeom>
            <a:gradFill rotWithShape="1">
              <a:gsLst>
                <a:gs pos="0">
                  <a:schemeClr val="hlink">
                    <a:alpha val="31999"/>
                  </a:schemeClr>
                </a:gs>
                <a:gs pos="100000">
                  <a:srgbClr val="000000">
                    <a:alpha val="89999"/>
                  </a:srgbClr>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nchor="ctr">
              <a:spAutoFit/>
            </a:bodyP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83" name="Oval 21"/>
            <p:cNvSpPr>
              <a:spLocks noChangeArrowheads="1"/>
            </p:cNvSpPr>
            <p:nvPr/>
          </p:nvSpPr>
          <p:spPr bwMode="auto">
            <a:xfrm>
              <a:off x="58" y="257"/>
              <a:ext cx="876" cy="246"/>
            </a:xfrm>
            <a:prstGeom prst="ellipse">
              <a:avLst/>
            </a:prstGeom>
            <a:gradFill rotWithShape="1">
              <a:gsLst>
                <a:gs pos="0">
                  <a:schemeClr val="hlink"/>
                </a:gs>
                <a:gs pos="50000">
                  <a:srgbClr val="7A3243"/>
                </a:gs>
                <a:gs pos="100000">
                  <a:schemeClr val="hlink"/>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nchor="ctr">
              <a:spAutoFit/>
            </a:bodyP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84" name="Oval 22"/>
            <p:cNvSpPr>
              <a:spLocks noChangeArrowheads="1"/>
            </p:cNvSpPr>
            <p:nvPr/>
          </p:nvSpPr>
          <p:spPr bwMode="auto">
            <a:xfrm>
              <a:off x="63" y="258"/>
              <a:ext cx="876" cy="246"/>
            </a:xfrm>
            <a:prstGeom prst="ellipse">
              <a:avLst/>
            </a:prstGeom>
            <a:gradFill rotWithShape="1">
              <a:gsLst>
                <a:gs pos="0">
                  <a:srgbClr val="8F3B4F"/>
                </a:gs>
                <a:gs pos="100000">
                  <a:schemeClr val="hlink">
                    <a:alpha val="0"/>
                  </a:schemeClr>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nchor="ctr">
              <a:spAutoFit/>
            </a:bodyP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85" name="Oval 23"/>
            <p:cNvSpPr>
              <a:spLocks noChangeArrowheads="1"/>
            </p:cNvSpPr>
            <p:nvPr/>
          </p:nvSpPr>
          <p:spPr bwMode="auto">
            <a:xfrm>
              <a:off x="113" y="262"/>
              <a:ext cx="790" cy="24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spAutoFit/>
            </a:bodyP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grpSp>
          <p:nvGrpSpPr>
            <p:cNvPr id="86" name="组合 33813"/>
            <p:cNvGrpSpPr/>
            <p:nvPr/>
          </p:nvGrpSpPr>
          <p:grpSpPr bwMode="auto">
            <a:xfrm>
              <a:off x="129" y="0"/>
              <a:ext cx="765" cy="766"/>
              <a:chOff x="0" y="0"/>
              <a:chExt cx="1252" cy="1252"/>
            </a:xfrm>
          </p:grpSpPr>
          <p:sp>
            <p:nvSpPr>
              <p:cNvPr id="87" name="Oval 25"/>
              <p:cNvSpPr>
                <a:spLocks noChangeArrowheads="1"/>
              </p:cNvSpPr>
              <p:nvPr/>
            </p:nvSpPr>
            <p:spPr bwMode="auto">
              <a:xfrm>
                <a:off x="0" y="0"/>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88" name="Oval 26"/>
              <p:cNvSpPr>
                <a:spLocks noChangeArrowheads="1"/>
              </p:cNvSpPr>
              <p:nvPr/>
            </p:nvSpPr>
            <p:spPr bwMode="auto">
              <a:xfrm>
                <a:off x="16" y="7"/>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89" name="Oval 27"/>
              <p:cNvSpPr>
                <a:spLocks noChangeArrowheads="1"/>
              </p:cNvSpPr>
              <p:nvPr/>
            </p:nvSpPr>
            <p:spPr bwMode="auto">
              <a:xfrm>
                <a:off x="29" y="19"/>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90" name="Oval 28"/>
              <p:cNvSpPr>
                <a:spLocks noChangeArrowheads="1"/>
              </p:cNvSpPr>
              <p:nvPr/>
            </p:nvSpPr>
            <p:spPr bwMode="auto">
              <a:xfrm>
                <a:off x="97" y="51"/>
                <a:ext cx="1033" cy="926"/>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grpSp>
      </p:grpSp>
      <p:grpSp>
        <p:nvGrpSpPr>
          <p:cNvPr id="91" name="组合 33818"/>
          <p:cNvGrpSpPr/>
          <p:nvPr/>
        </p:nvGrpSpPr>
        <p:grpSpPr bwMode="auto">
          <a:xfrm>
            <a:off x="9364931" y="2093615"/>
            <a:ext cx="1868487" cy="1593850"/>
            <a:chOff x="0" y="0"/>
            <a:chExt cx="876" cy="778"/>
          </a:xfrm>
        </p:grpSpPr>
        <p:sp>
          <p:nvSpPr>
            <p:cNvPr id="92" name="Oval 30"/>
            <p:cNvSpPr>
              <a:spLocks noChangeArrowheads="1"/>
            </p:cNvSpPr>
            <p:nvPr/>
          </p:nvSpPr>
          <p:spPr bwMode="auto">
            <a:xfrm>
              <a:off x="74" y="264"/>
              <a:ext cx="122" cy="254"/>
            </a:xfrm>
            <a:prstGeom prst="ellipse">
              <a:avLst/>
            </a:prstGeom>
            <a:gradFill rotWithShape="1">
              <a:gsLst>
                <a:gs pos="0">
                  <a:schemeClr val="folHlink"/>
                </a:gs>
                <a:gs pos="50000">
                  <a:srgbClr val="FFFFFF"/>
                </a:gs>
                <a:gs pos="100000">
                  <a:schemeClr val="folHlink"/>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wrap="none" anchor="ctr">
              <a:spAutoFit/>
            </a:bodyP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93" name="Oval 31"/>
            <p:cNvSpPr>
              <a:spLocks noChangeArrowheads="1"/>
            </p:cNvSpPr>
            <p:nvPr/>
          </p:nvSpPr>
          <p:spPr bwMode="auto">
            <a:xfrm>
              <a:off x="74" y="264"/>
              <a:ext cx="122" cy="254"/>
            </a:xfrm>
            <a:prstGeom prst="ellipse">
              <a:avLst/>
            </a:prstGeom>
            <a:gradFill rotWithShape="1">
              <a:gsLst>
                <a:gs pos="0">
                  <a:schemeClr val="folHlink">
                    <a:alpha val="31999"/>
                  </a:schemeClr>
                </a:gs>
                <a:gs pos="100000">
                  <a:srgbClr val="000000">
                    <a:alpha val="89999"/>
                  </a:srgbClr>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wrap="none" anchor="ctr">
              <a:spAutoFit/>
            </a:bodyP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94" name="Oval 32"/>
            <p:cNvSpPr>
              <a:spLocks noChangeArrowheads="1"/>
            </p:cNvSpPr>
            <p:nvPr/>
          </p:nvSpPr>
          <p:spPr bwMode="auto">
            <a:xfrm>
              <a:off x="0" y="259"/>
              <a:ext cx="876" cy="254"/>
            </a:xfrm>
            <a:prstGeom prst="ellipse">
              <a:avLst/>
            </a:prstGeom>
            <a:gradFill rotWithShape="1">
              <a:gsLst>
                <a:gs pos="0">
                  <a:schemeClr val="folHlink"/>
                </a:gs>
                <a:gs pos="50000">
                  <a:srgbClr val="774E2D"/>
                </a:gs>
                <a:gs pos="100000">
                  <a:schemeClr val="folHlink"/>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nchor="ctr">
              <a:spAutoFit/>
            </a:bodyP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95" name="Oval 33"/>
            <p:cNvSpPr>
              <a:spLocks noChangeArrowheads="1"/>
            </p:cNvSpPr>
            <p:nvPr/>
          </p:nvSpPr>
          <p:spPr bwMode="auto">
            <a:xfrm>
              <a:off x="0" y="247"/>
              <a:ext cx="876" cy="254"/>
            </a:xfrm>
            <a:prstGeom prst="ellipse">
              <a:avLst/>
            </a:prstGeom>
            <a:gradFill rotWithShape="1">
              <a:gsLst>
                <a:gs pos="0">
                  <a:srgbClr val="8B5C35"/>
                </a:gs>
                <a:gs pos="100000">
                  <a:schemeClr val="folHlink">
                    <a:alpha val="0"/>
                  </a:schemeClr>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nchor="ctr">
              <a:spAutoFit/>
            </a:bodyP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96" name="Oval 34"/>
            <p:cNvSpPr>
              <a:spLocks noChangeArrowheads="1"/>
            </p:cNvSpPr>
            <p:nvPr/>
          </p:nvSpPr>
          <p:spPr bwMode="auto">
            <a:xfrm>
              <a:off x="42" y="264"/>
              <a:ext cx="789" cy="254"/>
            </a:xfrm>
            <a:prstGeom prst="ellipse">
              <a:avLst/>
            </a:pr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spAutoFit/>
            </a:bodyP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grpSp>
          <p:nvGrpSpPr>
            <p:cNvPr id="97" name="组合 33824"/>
            <p:cNvGrpSpPr/>
            <p:nvPr/>
          </p:nvGrpSpPr>
          <p:grpSpPr bwMode="auto">
            <a:xfrm>
              <a:off x="57" y="0"/>
              <a:ext cx="763" cy="778"/>
              <a:chOff x="0" y="0"/>
              <a:chExt cx="1252" cy="1252"/>
            </a:xfrm>
          </p:grpSpPr>
          <p:sp>
            <p:nvSpPr>
              <p:cNvPr id="98" name="Oval 36"/>
              <p:cNvSpPr>
                <a:spLocks noChangeArrowheads="1"/>
              </p:cNvSpPr>
              <p:nvPr/>
            </p:nvSpPr>
            <p:spPr bwMode="auto">
              <a:xfrm>
                <a:off x="0" y="0"/>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99" name="Oval 37"/>
              <p:cNvSpPr>
                <a:spLocks noChangeArrowheads="1"/>
              </p:cNvSpPr>
              <p:nvPr/>
            </p:nvSpPr>
            <p:spPr bwMode="auto">
              <a:xfrm>
                <a:off x="16" y="7"/>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100" name="Oval 38"/>
              <p:cNvSpPr>
                <a:spLocks noChangeArrowheads="1"/>
              </p:cNvSpPr>
              <p:nvPr/>
            </p:nvSpPr>
            <p:spPr bwMode="auto">
              <a:xfrm>
                <a:off x="29" y="19"/>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101" name="Oval 39"/>
              <p:cNvSpPr>
                <a:spLocks noChangeArrowheads="1"/>
              </p:cNvSpPr>
              <p:nvPr/>
            </p:nvSpPr>
            <p:spPr bwMode="auto">
              <a:xfrm>
                <a:off x="97" y="51"/>
                <a:ext cx="1033" cy="926"/>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grpSp>
      </p:grpSp>
      <p:sp>
        <p:nvSpPr>
          <p:cNvPr id="102" name="Line 50"/>
          <p:cNvSpPr>
            <a:spLocks noChangeShapeType="1"/>
          </p:cNvSpPr>
          <p:nvPr/>
        </p:nvSpPr>
        <p:spPr bwMode="auto">
          <a:xfrm>
            <a:off x="4458984" y="3125490"/>
            <a:ext cx="0" cy="1289050"/>
          </a:xfrm>
          <a:prstGeom prst="line">
            <a:avLst/>
          </a:prstGeom>
          <a:noFill/>
          <a:ln w="57150" cap="rnd">
            <a:solidFill>
              <a:srgbClr val="000000"/>
            </a:solidFill>
            <a:prstDash val="sysDot"/>
            <a:round/>
            <a:tailEnd type="triangle" w="med" len="med"/>
          </a:ln>
          <a:effectLst>
            <a:outerShdw dist="56796" dir="3806097" algn="ctr" rotWithShape="0">
              <a:srgbClr val="B2B2B2">
                <a:alpha val="50000"/>
              </a:srgbClr>
            </a:outerShdw>
          </a:effectLst>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cs typeface="Arial" panose="020B0604020202020204" pitchFamily="34" charset="0"/>
            </a:endParaRPr>
          </a:p>
        </p:txBody>
      </p:sp>
      <p:sp>
        <p:nvSpPr>
          <p:cNvPr id="103" name="Line 51"/>
          <p:cNvSpPr>
            <a:spLocks noChangeShapeType="1"/>
          </p:cNvSpPr>
          <p:nvPr/>
        </p:nvSpPr>
        <p:spPr bwMode="auto">
          <a:xfrm flipH="1">
            <a:off x="6375667" y="3694187"/>
            <a:ext cx="0" cy="706066"/>
          </a:xfrm>
          <a:prstGeom prst="line">
            <a:avLst/>
          </a:prstGeom>
          <a:noFill/>
          <a:ln w="57150" cap="rnd">
            <a:solidFill>
              <a:srgbClr val="000000"/>
            </a:solidFill>
            <a:prstDash val="sysDot"/>
            <a:round/>
            <a:tailEnd type="triangle" w="med" len="med"/>
          </a:ln>
          <a:effectLst>
            <a:outerShdw dist="56796" dir="3806097" algn="ctr" rotWithShape="0">
              <a:srgbClr val="B2B2B2">
                <a:alpha val="50000"/>
              </a:srgbClr>
            </a:outerShdw>
          </a:effectLst>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cs typeface="Arial" panose="020B0604020202020204" pitchFamily="34" charset="0"/>
            </a:endParaRPr>
          </a:p>
        </p:txBody>
      </p:sp>
      <p:sp>
        <p:nvSpPr>
          <p:cNvPr id="104" name="Line 52"/>
          <p:cNvSpPr>
            <a:spLocks noChangeShapeType="1"/>
          </p:cNvSpPr>
          <p:nvPr/>
        </p:nvSpPr>
        <p:spPr bwMode="auto">
          <a:xfrm>
            <a:off x="8309243" y="3093740"/>
            <a:ext cx="0" cy="1306513"/>
          </a:xfrm>
          <a:prstGeom prst="line">
            <a:avLst/>
          </a:prstGeom>
          <a:noFill/>
          <a:ln w="57150" cap="rnd">
            <a:solidFill>
              <a:srgbClr val="000000"/>
            </a:solidFill>
            <a:prstDash val="sysDot"/>
            <a:round/>
            <a:tailEnd type="triangle" w="med" len="med"/>
          </a:ln>
          <a:effectLst>
            <a:outerShdw dist="56796" dir="3806097" algn="ctr" rotWithShape="0">
              <a:srgbClr val="B2B2B2">
                <a:alpha val="50000"/>
              </a:srgbClr>
            </a:outerShdw>
          </a:effectLst>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cs typeface="Arial" panose="020B0604020202020204" pitchFamily="34" charset="0"/>
            </a:endParaRPr>
          </a:p>
        </p:txBody>
      </p:sp>
      <p:sp>
        <p:nvSpPr>
          <p:cNvPr id="105" name="Line 53"/>
          <p:cNvSpPr>
            <a:spLocks noChangeShapeType="1"/>
          </p:cNvSpPr>
          <p:nvPr/>
        </p:nvSpPr>
        <p:spPr bwMode="auto">
          <a:xfrm flipH="1">
            <a:off x="10242818" y="3770015"/>
            <a:ext cx="0" cy="758825"/>
          </a:xfrm>
          <a:prstGeom prst="line">
            <a:avLst/>
          </a:prstGeom>
          <a:noFill/>
          <a:ln w="57150" cap="rnd">
            <a:solidFill>
              <a:srgbClr val="000000"/>
            </a:solidFill>
            <a:prstDash val="sysDot"/>
            <a:round/>
            <a:tailEnd type="triangle" w="med" len="med"/>
          </a:ln>
          <a:effectLst>
            <a:outerShdw dist="56796" dir="3806097" algn="ctr" rotWithShape="0">
              <a:srgbClr val="B2B2B2">
                <a:alpha val="50000"/>
              </a:srgbClr>
            </a:outerShdw>
          </a:effectLst>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cs typeface="Arial" panose="020B0604020202020204" pitchFamily="34" charset="0"/>
            </a:endParaRPr>
          </a:p>
        </p:txBody>
      </p:sp>
      <p:sp>
        <p:nvSpPr>
          <p:cNvPr id="107" name="Text Box 55"/>
          <p:cNvSpPr txBox="1">
            <a:spLocks noChangeArrowheads="1"/>
          </p:cNvSpPr>
          <p:nvPr/>
        </p:nvSpPr>
        <p:spPr bwMode="auto">
          <a:xfrm>
            <a:off x="5597021" y="2495381"/>
            <a:ext cx="1557292" cy="584775"/>
          </a:xfrm>
          <a:prstGeom prst="rect">
            <a:avLst/>
          </a:prstGeom>
          <a:noFill/>
          <a:ln>
            <a:noFill/>
          </a:ln>
          <a:effectLst>
            <a:outerShdw dist="17961" dir="2700000" algn="ctr" rotWithShape="0">
              <a:srgbClr val="FFFFFF">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600" i="1" dirty="0">
                <a:latin typeface="Arial" panose="020B0604020202020204" pitchFamily="34" charset="0"/>
                <a:cs typeface="Arial" panose="020B0604020202020204" pitchFamily="34" charset="0"/>
              </a:rPr>
              <a:t>Digital Chinese Medicine</a:t>
            </a:r>
            <a:endParaRPr lang="en-US" sz="1600" i="1" dirty="0">
              <a:latin typeface="Arial" panose="020B0604020202020204" pitchFamily="34" charset="0"/>
              <a:cs typeface="Arial" panose="020B0604020202020204" pitchFamily="34" charset="0"/>
            </a:endParaRPr>
          </a:p>
        </p:txBody>
      </p:sp>
      <p:sp>
        <p:nvSpPr>
          <p:cNvPr id="108" name="Text Box 56"/>
          <p:cNvSpPr txBox="1">
            <a:spLocks noChangeArrowheads="1"/>
          </p:cNvSpPr>
          <p:nvPr/>
        </p:nvSpPr>
        <p:spPr bwMode="auto">
          <a:xfrm>
            <a:off x="7631130" y="1926886"/>
            <a:ext cx="1752600" cy="584775"/>
          </a:xfrm>
          <a:prstGeom prst="rect">
            <a:avLst/>
          </a:prstGeom>
          <a:noFill/>
          <a:ln>
            <a:noFill/>
          </a:ln>
          <a:effectLst>
            <a:outerShdw dist="17961" dir="2700000" algn="ctr" rotWithShape="0">
              <a:srgbClr val="FFFFFF">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600" i="1" dirty="0">
                <a:latin typeface="Arial" panose="020B0604020202020204" pitchFamily="34" charset="0"/>
                <a:cs typeface="Arial" panose="020B0604020202020204" pitchFamily="34" charset="0"/>
              </a:rPr>
              <a:t>Oriental Medicated Diet</a:t>
            </a:r>
            <a:endParaRPr lang="en-US" altLang="zh-CN" sz="1600" i="1" dirty="0">
              <a:latin typeface="Arial" panose="020B0604020202020204" pitchFamily="34" charset="0"/>
              <a:cs typeface="Arial" panose="020B0604020202020204" pitchFamily="34" charset="0"/>
            </a:endParaRPr>
          </a:p>
        </p:txBody>
      </p:sp>
      <p:sp>
        <p:nvSpPr>
          <p:cNvPr id="109" name="Text Box 57"/>
          <p:cNvSpPr txBox="1">
            <a:spLocks noChangeArrowheads="1"/>
          </p:cNvSpPr>
          <p:nvPr/>
        </p:nvSpPr>
        <p:spPr bwMode="auto">
          <a:xfrm>
            <a:off x="9586668" y="2305465"/>
            <a:ext cx="1550766" cy="1077218"/>
          </a:xfrm>
          <a:prstGeom prst="rect">
            <a:avLst/>
          </a:prstGeom>
          <a:noFill/>
          <a:ln>
            <a:noFill/>
          </a:ln>
          <a:effectLst>
            <a:outerShdw dist="17961" dir="2700000" algn="ctr" rotWithShape="0">
              <a:srgbClr val="FFFFFF">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1600" dirty="0">
                <a:latin typeface="Arial" panose="020B0604020202020204" pitchFamily="34" charset="0"/>
                <a:cs typeface="Arial" panose="020B0604020202020204" pitchFamily="34" charset="0"/>
              </a:rPr>
              <a:t>Medical Humanities and Management</a:t>
            </a:r>
            <a:endParaRPr lang="en-US" altLang="zh-CN" sz="1600" dirty="0">
              <a:latin typeface="Arial" panose="020B0604020202020204" pitchFamily="34" charset="0"/>
              <a:cs typeface="Arial" panose="020B0604020202020204" pitchFamily="34" charset="0"/>
            </a:endParaRPr>
          </a:p>
        </p:txBody>
      </p:sp>
      <p:grpSp>
        <p:nvGrpSpPr>
          <p:cNvPr id="120" name="组合 33829"/>
          <p:cNvGrpSpPr/>
          <p:nvPr/>
        </p:nvGrpSpPr>
        <p:grpSpPr bwMode="auto">
          <a:xfrm>
            <a:off x="3227809" y="1150384"/>
            <a:ext cx="2600721" cy="1774340"/>
            <a:chOff x="0" y="0"/>
            <a:chExt cx="1031" cy="774"/>
          </a:xfrm>
        </p:grpSpPr>
        <p:sp>
          <p:nvSpPr>
            <p:cNvPr id="121" name="Oval 41"/>
            <p:cNvSpPr>
              <a:spLocks noChangeArrowheads="1"/>
            </p:cNvSpPr>
            <p:nvPr/>
          </p:nvSpPr>
          <p:spPr bwMode="auto">
            <a:xfrm>
              <a:off x="135" y="274"/>
              <a:ext cx="103" cy="227"/>
            </a:xfrm>
            <a:prstGeom prst="ellipse">
              <a:avLst/>
            </a:prstGeom>
            <a:gradFill rotWithShape="1">
              <a:gsLst>
                <a:gs pos="0">
                  <a:schemeClr val="accent1"/>
                </a:gs>
                <a:gs pos="50000">
                  <a:srgbClr val="FFFFFF"/>
                </a:gs>
                <a:gs pos="100000">
                  <a:schemeClr val="accent1"/>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wrap="none" anchor="ctr">
              <a:spAutoFit/>
            </a:bodyP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122" name="Oval 42"/>
            <p:cNvSpPr>
              <a:spLocks noChangeArrowheads="1"/>
            </p:cNvSpPr>
            <p:nvPr/>
          </p:nvSpPr>
          <p:spPr bwMode="auto">
            <a:xfrm>
              <a:off x="0" y="274"/>
              <a:ext cx="1031" cy="226"/>
            </a:xfrm>
            <a:prstGeom prst="ellipse">
              <a:avLst/>
            </a:prstGeom>
            <a:gradFill rotWithShape="1">
              <a:gsLst>
                <a:gs pos="0">
                  <a:schemeClr val="accent1">
                    <a:alpha val="31999"/>
                  </a:schemeClr>
                </a:gs>
                <a:gs pos="100000">
                  <a:srgbClr val="000000">
                    <a:alpha val="89999"/>
                  </a:srgbClr>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nchor="ctr">
              <a:spAutoFit/>
            </a:bodyP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123" name="Oval 43"/>
            <p:cNvSpPr>
              <a:spLocks noChangeArrowheads="1"/>
            </p:cNvSpPr>
            <p:nvPr/>
          </p:nvSpPr>
          <p:spPr bwMode="auto">
            <a:xfrm>
              <a:off x="63" y="274"/>
              <a:ext cx="898" cy="226"/>
            </a:xfrm>
            <a:prstGeom prst="ellipse">
              <a:avLst/>
            </a:prstGeom>
            <a:gradFill rotWithShape="1">
              <a:gsLst>
                <a:gs pos="0">
                  <a:schemeClr val="accent1"/>
                </a:gs>
                <a:gs pos="50000">
                  <a:srgbClr val="456E1D"/>
                </a:gs>
                <a:gs pos="100000">
                  <a:schemeClr val="accent1"/>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nchor="ctr">
              <a:spAutoFit/>
            </a:bodyP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124" name="Oval 44"/>
            <p:cNvSpPr>
              <a:spLocks noChangeArrowheads="1"/>
            </p:cNvSpPr>
            <p:nvPr/>
          </p:nvSpPr>
          <p:spPr bwMode="auto">
            <a:xfrm>
              <a:off x="63" y="274"/>
              <a:ext cx="897" cy="226"/>
            </a:xfrm>
            <a:prstGeom prst="ellipse">
              <a:avLst/>
            </a:prstGeom>
            <a:gradFill rotWithShape="1">
              <a:gsLst>
                <a:gs pos="0">
                  <a:srgbClr val="518122"/>
                </a:gs>
                <a:gs pos="100000">
                  <a:schemeClr val="accent1">
                    <a:alpha val="0"/>
                  </a:schemeClr>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nchor="ctr">
              <a:spAutoFit/>
            </a:bodyP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125" name="Oval 45"/>
            <p:cNvSpPr>
              <a:spLocks noChangeArrowheads="1"/>
            </p:cNvSpPr>
            <p:nvPr/>
          </p:nvSpPr>
          <p:spPr bwMode="auto">
            <a:xfrm>
              <a:off x="111" y="274"/>
              <a:ext cx="809" cy="226"/>
            </a:xfrm>
            <a:prstGeom prst="ellipse">
              <a:avLst/>
            </a:pr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spAutoFit/>
            </a:bodyP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126" name="Oval 46"/>
            <p:cNvSpPr>
              <a:spLocks noChangeArrowheads="1"/>
            </p:cNvSpPr>
            <p:nvPr/>
          </p:nvSpPr>
          <p:spPr bwMode="auto">
            <a:xfrm>
              <a:off x="125" y="0"/>
              <a:ext cx="782" cy="774"/>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127" name="Oval 47"/>
            <p:cNvSpPr>
              <a:spLocks noChangeArrowheads="1"/>
            </p:cNvSpPr>
            <p:nvPr/>
          </p:nvSpPr>
          <p:spPr bwMode="auto">
            <a:xfrm>
              <a:off x="135" y="5"/>
              <a:ext cx="763" cy="75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128" name="Oval 48"/>
            <p:cNvSpPr>
              <a:spLocks noChangeArrowheads="1"/>
            </p:cNvSpPr>
            <p:nvPr/>
          </p:nvSpPr>
          <p:spPr bwMode="auto">
            <a:xfrm>
              <a:off x="143" y="12"/>
              <a:ext cx="726" cy="70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129" name="Oval 49"/>
            <p:cNvSpPr>
              <a:spLocks noChangeArrowheads="1"/>
            </p:cNvSpPr>
            <p:nvPr/>
          </p:nvSpPr>
          <p:spPr bwMode="auto">
            <a:xfrm>
              <a:off x="185" y="32"/>
              <a:ext cx="645" cy="572"/>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grpSp>
      <p:sp>
        <p:nvSpPr>
          <p:cNvPr id="2" name="文本框 1"/>
          <p:cNvSpPr txBox="1"/>
          <p:nvPr/>
        </p:nvSpPr>
        <p:spPr>
          <a:xfrm>
            <a:off x="3498484" y="1662544"/>
            <a:ext cx="2065705" cy="1077218"/>
          </a:xfrm>
          <a:prstGeom prst="rect">
            <a:avLst/>
          </a:prstGeom>
          <a:noFill/>
        </p:spPr>
        <p:txBody>
          <a:bodyPr wrap="square" rtlCol="0">
            <a:spAutoFit/>
          </a:bodyPr>
          <a:lstStyle/>
          <a:p>
            <a:pPr algn="ctr"/>
            <a:r>
              <a:rPr lang="en-US" altLang="zh-CN" sz="1600" i="1" dirty="0">
                <a:latin typeface="Arial" panose="020B0604020202020204" pitchFamily="34" charset="0"/>
                <a:cs typeface="Arial" panose="020B0604020202020204" pitchFamily="34" charset="0"/>
              </a:rPr>
              <a:t>Journal of Hunan University of Chinese Medicine</a:t>
            </a:r>
            <a:endParaRPr lang="en-US" altLang="zh-CN" sz="1600" dirty="0">
              <a:latin typeface="Arial" panose="020B0604020202020204" pitchFamily="34" charset="0"/>
              <a:ea typeface="德彪钢笔行书字库" panose="02000000000000000000" pitchFamily="2" charset="-122"/>
              <a:cs typeface="Arial" panose="020B0604020202020204" pitchFamily="34" charset="0"/>
            </a:endParaRPr>
          </a:p>
          <a:p>
            <a:pPr algn="ctr"/>
            <a:endParaRPr lang="en-US" altLang="en-US" sz="1600" dirty="0">
              <a:latin typeface="Arial" panose="020B0604020202020204" pitchFamily="34" charset="0"/>
              <a:ea typeface="德彪钢笔行书字库" panose="02000000000000000000" pitchFamily="2"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fade">
                                      <p:cBhvr>
                                        <p:cTn id="20" dur="1000"/>
                                        <p:tgtEl>
                                          <p:spTgt spid="66"/>
                                        </p:tgtEl>
                                      </p:cBhvr>
                                    </p:animEffect>
                                    <p:anim calcmode="lin" valueType="num">
                                      <p:cBhvr>
                                        <p:cTn id="21" dur="1000" fill="hold"/>
                                        <p:tgtEl>
                                          <p:spTgt spid="66"/>
                                        </p:tgtEl>
                                        <p:attrNameLst>
                                          <p:attrName>ppt_x</p:attrName>
                                        </p:attrNameLst>
                                      </p:cBhvr>
                                      <p:tavLst>
                                        <p:tav tm="0">
                                          <p:val>
                                            <p:strVal val="#ppt_x"/>
                                          </p:val>
                                        </p:tav>
                                        <p:tav tm="100000">
                                          <p:val>
                                            <p:strVal val="#ppt_x"/>
                                          </p:val>
                                        </p:tav>
                                      </p:tavLst>
                                    </p:anim>
                                    <p:anim calcmode="lin" valueType="num">
                                      <p:cBhvr>
                                        <p:cTn id="22" dur="1000" fill="hold"/>
                                        <p:tgtEl>
                                          <p:spTgt spid="6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1000"/>
                                        <p:tgtEl>
                                          <p:spTgt spid="67"/>
                                        </p:tgtEl>
                                      </p:cBhvr>
                                    </p:animEffect>
                                    <p:anim calcmode="lin" valueType="num">
                                      <p:cBhvr>
                                        <p:cTn id="26" dur="1000" fill="hold"/>
                                        <p:tgtEl>
                                          <p:spTgt spid="67"/>
                                        </p:tgtEl>
                                        <p:attrNameLst>
                                          <p:attrName>ppt_x</p:attrName>
                                        </p:attrNameLst>
                                      </p:cBhvr>
                                      <p:tavLst>
                                        <p:tav tm="0">
                                          <p:val>
                                            <p:strVal val="#ppt_x"/>
                                          </p:val>
                                        </p:tav>
                                        <p:tav tm="100000">
                                          <p:val>
                                            <p:strVal val="#ppt_x"/>
                                          </p:val>
                                        </p:tav>
                                      </p:tavLst>
                                    </p:anim>
                                    <p:anim calcmode="lin" valueType="num">
                                      <p:cBhvr>
                                        <p:cTn id="27" dur="1000" fill="hold"/>
                                        <p:tgtEl>
                                          <p:spTgt spid="6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fade">
                                      <p:cBhvr>
                                        <p:cTn id="30" dur="1000"/>
                                        <p:tgtEl>
                                          <p:spTgt spid="68"/>
                                        </p:tgtEl>
                                      </p:cBhvr>
                                    </p:animEffect>
                                    <p:anim calcmode="lin" valueType="num">
                                      <p:cBhvr>
                                        <p:cTn id="31" dur="1000" fill="hold"/>
                                        <p:tgtEl>
                                          <p:spTgt spid="68"/>
                                        </p:tgtEl>
                                        <p:attrNameLst>
                                          <p:attrName>ppt_x</p:attrName>
                                        </p:attrNameLst>
                                      </p:cBhvr>
                                      <p:tavLst>
                                        <p:tav tm="0">
                                          <p:val>
                                            <p:strVal val="#ppt_x"/>
                                          </p:val>
                                        </p:tav>
                                        <p:tav tm="100000">
                                          <p:val>
                                            <p:strVal val="#ppt_x"/>
                                          </p:val>
                                        </p:tav>
                                      </p:tavLst>
                                    </p:anim>
                                    <p:anim calcmode="lin" valueType="num">
                                      <p:cBhvr>
                                        <p:cTn id="32" dur="1000" fill="hold"/>
                                        <p:tgtEl>
                                          <p:spTgt spid="6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1000"/>
                                        <p:tgtEl>
                                          <p:spTgt spid="69"/>
                                        </p:tgtEl>
                                      </p:cBhvr>
                                    </p:animEffect>
                                    <p:anim calcmode="lin" valueType="num">
                                      <p:cBhvr>
                                        <p:cTn id="36" dur="1000" fill="hold"/>
                                        <p:tgtEl>
                                          <p:spTgt spid="69"/>
                                        </p:tgtEl>
                                        <p:attrNameLst>
                                          <p:attrName>ppt_x</p:attrName>
                                        </p:attrNameLst>
                                      </p:cBhvr>
                                      <p:tavLst>
                                        <p:tav tm="0">
                                          <p:val>
                                            <p:strVal val="#ppt_x"/>
                                          </p:val>
                                        </p:tav>
                                        <p:tav tm="100000">
                                          <p:val>
                                            <p:strVal val="#ppt_x"/>
                                          </p:val>
                                        </p:tav>
                                      </p:tavLst>
                                    </p:anim>
                                    <p:anim calcmode="lin" valueType="num">
                                      <p:cBhvr>
                                        <p:cTn id="37" dur="1000" fill="hold"/>
                                        <p:tgtEl>
                                          <p:spTgt spid="69"/>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fade">
                                      <p:cBhvr>
                                        <p:cTn id="40" dur="1000"/>
                                        <p:tgtEl>
                                          <p:spTgt spid="80"/>
                                        </p:tgtEl>
                                      </p:cBhvr>
                                    </p:animEffect>
                                    <p:anim calcmode="lin" valueType="num">
                                      <p:cBhvr>
                                        <p:cTn id="41" dur="1000" fill="hold"/>
                                        <p:tgtEl>
                                          <p:spTgt spid="80"/>
                                        </p:tgtEl>
                                        <p:attrNameLst>
                                          <p:attrName>ppt_x</p:attrName>
                                        </p:attrNameLst>
                                      </p:cBhvr>
                                      <p:tavLst>
                                        <p:tav tm="0">
                                          <p:val>
                                            <p:strVal val="#ppt_x"/>
                                          </p:val>
                                        </p:tav>
                                        <p:tav tm="100000">
                                          <p:val>
                                            <p:strVal val="#ppt_x"/>
                                          </p:val>
                                        </p:tav>
                                      </p:tavLst>
                                    </p:anim>
                                    <p:anim calcmode="lin" valueType="num">
                                      <p:cBhvr>
                                        <p:cTn id="42" dur="1000" fill="hold"/>
                                        <p:tgtEl>
                                          <p:spTgt spid="8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91"/>
                                        </p:tgtEl>
                                        <p:attrNameLst>
                                          <p:attrName>style.visibility</p:attrName>
                                        </p:attrNameLst>
                                      </p:cBhvr>
                                      <p:to>
                                        <p:strVal val="visible"/>
                                      </p:to>
                                    </p:set>
                                    <p:animEffect transition="in" filter="fade">
                                      <p:cBhvr>
                                        <p:cTn id="45" dur="1000"/>
                                        <p:tgtEl>
                                          <p:spTgt spid="91"/>
                                        </p:tgtEl>
                                      </p:cBhvr>
                                    </p:animEffect>
                                    <p:anim calcmode="lin" valueType="num">
                                      <p:cBhvr>
                                        <p:cTn id="46" dur="1000" fill="hold"/>
                                        <p:tgtEl>
                                          <p:spTgt spid="91"/>
                                        </p:tgtEl>
                                        <p:attrNameLst>
                                          <p:attrName>ppt_x</p:attrName>
                                        </p:attrNameLst>
                                      </p:cBhvr>
                                      <p:tavLst>
                                        <p:tav tm="0">
                                          <p:val>
                                            <p:strVal val="#ppt_x"/>
                                          </p:val>
                                        </p:tav>
                                        <p:tav tm="100000">
                                          <p:val>
                                            <p:strVal val="#ppt_x"/>
                                          </p:val>
                                        </p:tav>
                                      </p:tavLst>
                                    </p:anim>
                                    <p:anim calcmode="lin" valueType="num">
                                      <p:cBhvr>
                                        <p:cTn id="47" dur="1000" fill="hold"/>
                                        <p:tgtEl>
                                          <p:spTgt spid="9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02"/>
                                        </p:tgtEl>
                                        <p:attrNameLst>
                                          <p:attrName>style.visibility</p:attrName>
                                        </p:attrNameLst>
                                      </p:cBhvr>
                                      <p:to>
                                        <p:strVal val="visible"/>
                                      </p:to>
                                    </p:set>
                                    <p:animEffect transition="in" filter="fade">
                                      <p:cBhvr>
                                        <p:cTn id="50" dur="1000"/>
                                        <p:tgtEl>
                                          <p:spTgt spid="102"/>
                                        </p:tgtEl>
                                      </p:cBhvr>
                                    </p:animEffect>
                                    <p:anim calcmode="lin" valueType="num">
                                      <p:cBhvr>
                                        <p:cTn id="51" dur="1000" fill="hold"/>
                                        <p:tgtEl>
                                          <p:spTgt spid="102"/>
                                        </p:tgtEl>
                                        <p:attrNameLst>
                                          <p:attrName>ppt_x</p:attrName>
                                        </p:attrNameLst>
                                      </p:cBhvr>
                                      <p:tavLst>
                                        <p:tav tm="0">
                                          <p:val>
                                            <p:strVal val="#ppt_x"/>
                                          </p:val>
                                        </p:tav>
                                        <p:tav tm="100000">
                                          <p:val>
                                            <p:strVal val="#ppt_x"/>
                                          </p:val>
                                        </p:tav>
                                      </p:tavLst>
                                    </p:anim>
                                    <p:anim calcmode="lin" valueType="num">
                                      <p:cBhvr>
                                        <p:cTn id="52" dur="1000" fill="hold"/>
                                        <p:tgtEl>
                                          <p:spTgt spid="10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3"/>
                                        </p:tgtEl>
                                        <p:attrNameLst>
                                          <p:attrName>style.visibility</p:attrName>
                                        </p:attrNameLst>
                                      </p:cBhvr>
                                      <p:to>
                                        <p:strVal val="visible"/>
                                      </p:to>
                                    </p:set>
                                    <p:animEffect transition="in" filter="fade">
                                      <p:cBhvr>
                                        <p:cTn id="55" dur="1000"/>
                                        <p:tgtEl>
                                          <p:spTgt spid="103"/>
                                        </p:tgtEl>
                                      </p:cBhvr>
                                    </p:animEffect>
                                    <p:anim calcmode="lin" valueType="num">
                                      <p:cBhvr>
                                        <p:cTn id="56" dur="1000" fill="hold"/>
                                        <p:tgtEl>
                                          <p:spTgt spid="103"/>
                                        </p:tgtEl>
                                        <p:attrNameLst>
                                          <p:attrName>ppt_x</p:attrName>
                                        </p:attrNameLst>
                                      </p:cBhvr>
                                      <p:tavLst>
                                        <p:tav tm="0">
                                          <p:val>
                                            <p:strVal val="#ppt_x"/>
                                          </p:val>
                                        </p:tav>
                                        <p:tav tm="100000">
                                          <p:val>
                                            <p:strVal val="#ppt_x"/>
                                          </p:val>
                                        </p:tav>
                                      </p:tavLst>
                                    </p:anim>
                                    <p:anim calcmode="lin" valueType="num">
                                      <p:cBhvr>
                                        <p:cTn id="57" dur="1000" fill="hold"/>
                                        <p:tgtEl>
                                          <p:spTgt spid="10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04"/>
                                        </p:tgtEl>
                                        <p:attrNameLst>
                                          <p:attrName>style.visibility</p:attrName>
                                        </p:attrNameLst>
                                      </p:cBhvr>
                                      <p:to>
                                        <p:strVal val="visible"/>
                                      </p:to>
                                    </p:set>
                                    <p:animEffect transition="in" filter="fade">
                                      <p:cBhvr>
                                        <p:cTn id="60" dur="1000"/>
                                        <p:tgtEl>
                                          <p:spTgt spid="104"/>
                                        </p:tgtEl>
                                      </p:cBhvr>
                                    </p:animEffect>
                                    <p:anim calcmode="lin" valueType="num">
                                      <p:cBhvr>
                                        <p:cTn id="61" dur="1000" fill="hold"/>
                                        <p:tgtEl>
                                          <p:spTgt spid="104"/>
                                        </p:tgtEl>
                                        <p:attrNameLst>
                                          <p:attrName>ppt_x</p:attrName>
                                        </p:attrNameLst>
                                      </p:cBhvr>
                                      <p:tavLst>
                                        <p:tav tm="0">
                                          <p:val>
                                            <p:strVal val="#ppt_x"/>
                                          </p:val>
                                        </p:tav>
                                        <p:tav tm="100000">
                                          <p:val>
                                            <p:strVal val="#ppt_x"/>
                                          </p:val>
                                        </p:tav>
                                      </p:tavLst>
                                    </p:anim>
                                    <p:anim calcmode="lin" valueType="num">
                                      <p:cBhvr>
                                        <p:cTn id="62" dur="1000" fill="hold"/>
                                        <p:tgtEl>
                                          <p:spTgt spid="104"/>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05"/>
                                        </p:tgtEl>
                                        <p:attrNameLst>
                                          <p:attrName>style.visibility</p:attrName>
                                        </p:attrNameLst>
                                      </p:cBhvr>
                                      <p:to>
                                        <p:strVal val="visible"/>
                                      </p:to>
                                    </p:set>
                                    <p:animEffect transition="in" filter="fade">
                                      <p:cBhvr>
                                        <p:cTn id="65" dur="1000"/>
                                        <p:tgtEl>
                                          <p:spTgt spid="105"/>
                                        </p:tgtEl>
                                      </p:cBhvr>
                                    </p:animEffect>
                                    <p:anim calcmode="lin" valueType="num">
                                      <p:cBhvr>
                                        <p:cTn id="66" dur="1000" fill="hold"/>
                                        <p:tgtEl>
                                          <p:spTgt spid="105"/>
                                        </p:tgtEl>
                                        <p:attrNameLst>
                                          <p:attrName>ppt_x</p:attrName>
                                        </p:attrNameLst>
                                      </p:cBhvr>
                                      <p:tavLst>
                                        <p:tav tm="0">
                                          <p:val>
                                            <p:strVal val="#ppt_x"/>
                                          </p:val>
                                        </p:tav>
                                        <p:tav tm="100000">
                                          <p:val>
                                            <p:strVal val="#ppt_x"/>
                                          </p:val>
                                        </p:tav>
                                      </p:tavLst>
                                    </p:anim>
                                    <p:anim calcmode="lin" valueType="num">
                                      <p:cBhvr>
                                        <p:cTn id="67" dur="1000" fill="hold"/>
                                        <p:tgtEl>
                                          <p:spTgt spid="105"/>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07"/>
                                        </p:tgtEl>
                                        <p:attrNameLst>
                                          <p:attrName>style.visibility</p:attrName>
                                        </p:attrNameLst>
                                      </p:cBhvr>
                                      <p:to>
                                        <p:strVal val="visible"/>
                                      </p:to>
                                    </p:set>
                                    <p:animEffect transition="in" filter="fade">
                                      <p:cBhvr>
                                        <p:cTn id="70" dur="1000"/>
                                        <p:tgtEl>
                                          <p:spTgt spid="107"/>
                                        </p:tgtEl>
                                      </p:cBhvr>
                                    </p:animEffect>
                                    <p:anim calcmode="lin" valueType="num">
                                      <p:cBhvr>
                                        <p:cTn id="71" dur="1000" fill="hold"/>
                                        <p:tgtEl>
                                          <p:spTgt spid="107"/>
                                        </p:tgtEl>
                                        <p:attrNameLst>
                                          <p:attrName>ppt_x</p:attrName>
                                        </p:attrNameLst>
                                      </p:cBhvr>
                                      <p:tavLst>
                                        <p:tav tm="0">
                                          <p:val>
                                            <p:strVal val="#ppt_x"/>
                                          </p:val>
                                        </p:tav>
                                        <p:tav tm="100000">
                                          <p:val>
                                            <p:strVal val="#ppt_x"/>
                                          </p:val>
                                        </p:tav>
                                      </p:tavLst>
                                    </p:anim>
                                    <p:anim calcmode="lin" valueType="num">
                                      <p:cBhvr>
                                        <p:cTn id="72" dur="1000" fill="hold"/>
                                        <p:tgtEl>
                                          <p:spTgt spid="107"/>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08"/>
                                        </p:tgtEl>
                                        <p:attrNameLst>
                                          <p:attrName>style.visibility</p:attrName>
                                        </p:attrNameLst>
                                      </p:cBhvr>
                                      <p:to>
                                        <p:strVal val="visible"/>
                                      </p:to>
                                    </p:set>
                                    <p:animEffect transition="in" filter="fade">
                                      <p:cBhvr>
                                        <p:cTn id="75" dur="1000"/>
                                        <p:tgtEl>
                                          <p:spTgt spid="108"/>
                                        </p:tgtEl>
                                      </p:cBhvr>
                                    </p:animEffect>
                                    <p:anim calcmode="lin" valueType="num">
                                      <p:cBhvr>
                                        <p:cTn id="76" dur="1000" fill="hold"/>
                                        <p:tgtEl>
                                          <p:spTgt spid="108"/>
                                        </p:tgtEl>
                                        <p:attrNameLst>
                                          <p:attrName>ppt_x</p:attrName>
                                        </p:attrNameLst>
                                      </p:cBhvr>
                                      <p:tavLst>
                                        <p:tav tm="0">
                                          <p:val>
                                            <p:strVal val="#ppt_x"/>
                                          </p:val>
                                        </p:tav>
                                        <p:tav tm="100000">
                                          <p:val>
                                            <p:strVal val="#ppt_x"/>
                                          </p:val>
                                        </p:tav>
                                      </p:tavLst>
                                    </p:anim>
                                    <p:anim calcmode="lin" valueType="num">
                                      <p:cBhvr>
                                        <p:cTn id="77" dur="1000" fill="hold"/>
                                        <p:tgtEl>
                                          <p:spTgt spid="108"/>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09"/>
                                        </p:tgtEl>
                                        <p:attrNameLst>
                                          <p:attrName>style.visibility</p:attrName>
                                        </p:attrNameLst>
                                      </p:cBhvr>
                                      <p:to>
                                        <p:strVal val="visible"/>
                                      </p:to>
                                    </p:set>
                                    <p:animEffect transition="in" filter="fade">
                                      <p:cBhvr>
                                        <p:cTn id="80" dur="1000"/>
                                        <p:tgtEl>
                                          <p:spTgt spid="109"/>
                                        </p:tgtEl>
                                      </p:cBhvr>
                                    </p:animEffect>
                                    <p:anim calcmode="lin" valueType="num">
                                      <p:cBhvr>
                                        <p:cTn id="81" dur="1000" fill="hold"/>
                                        <p:tgtEl>
                                          <p:spTgt spid="109"/>
                                        </p:tgtEl>
                                        <p:attrNameLst>
                                          <p:attrName>ppt_x</p:attrName>
                                        </p:attrNameLst>
                                      </p:cBhvr>
                                      <p:tavLst>
                                        <p:tav tm="0">
                                          <p:val>
                                            <p:strVal val="#ppt_x"/>
                                          </p:val>
                                        </p:tav>
                                        <p:tav tm="100000">
                                          <p:val>
                                            <p:strVal val="#ppt_x"/>
                                          </p:val>
                                        </p:tav>
                                      </p:tavLst>
                                    </p:anim>
                                    <p:anim calcmode="lin" valueType="num">
                                      <p:cBhvr>
                                        <p:cTn id="82" dur="1000" fill="hold"/>
                                        <p:tgtEl>
                                          <p:spTgt spid="109"/>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120"/>
                                        </p:tgtEl>
                                        <p:attrNameLst>
                                          <p:attrName>style.visibility</p:attrName>
                                        </p:attrNameLst>
                                      </p:cBhvr>
                                      <p:to>
                                        <p:strVal val="visible"/>
                                      </p:to>
                                    </p:set>
                                    <p:animEffect transition="in" filter="fade">
                                      <p:cBhvr>
                                        <p:cTn id="85" dur="1000"/>
                                        <p:tgtEl>
                                          <p:spTgt spid="120"/>
                                        </p:tgtEl>
                                      </p:cBhvr>
                                    </p:animEffect>
                                    <p:anim calcmode="lin" valueType="num">
                                      <p:cBhvr>
                                        <p:cTn id="86" dur="1000" fill="hold"/>
                                        <p:tgtEl>
                                          <p:spTgt spid="120"/>
                                        </p:tgtEl>
                                        <p:attrNameLst>
                                          <p:attrName>ppt_x</p:attrName>
                                        </p:attrNameLst>
                                      </p:cBhvr>
                                      <p:tavLst>
                                        <p:tav tm="0">
                                          <p:val>
                                            <p:strVal val="#ppt_x"/>
                                          </p:val>
                                        </p:tav>
                                        <p:tav tm="100000">
                                          <p:val>
                                            <p:strVal val="#ppt_x"/>
                                          </p:val>
                                        </p:tav>
                                      </p:tavLst>
                                    </p:anim>
                                    <p:anim calcmode="lin" valueType="num">
                                      <p:cBhvr>
                                        <p:cTn id="87" dur="1000" fill="hold"/>
                                        <p:tgtEl>
                                          <p:spTgt spid="120"/>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2"/>
                                        </p:tgtEl>
                                        <p:attrNameLst>
                                          <p:attrName>style.visibility</p:attrName>
                                        </p:attrNameLst>
                                      </p:cBhvr>
                                      <p:to>
                                        <p:strVal val="visible"/>
                                      </p:to>
                                    </p:set>
                                    <p:animEffect transition="in" filter="fade">
                                      <p:cBhvr>
                                        <p:cTn id="90" dur="1000"/>
                                        <p:tgtEl>
                                          <p:spTgt spid="2"/>
                                        </p:tgtEl>
                                      </p:cBhvr>
                                    </p:animEffect>
                                    <p:anim calcmode="lin" valueType="num">
                                      <p:cBhvr>
                                        <p:cTn id="91" dur="1000" fill="hold"/>
                                        <p:tgtEl>
                                          <p:spTgt spid="2"/>
                                        </p:tgtEl>
                                        <p:attrNameLst>
                                          <p:attrName>ppt_x</p:attrName>
                                        </p:attrNameLst>
                                      </p:cBhvr>
                                      <p:tavLst>
                                        <p:tav tm="0">
                                          <p:val>
                                            <p:strVal val="#ppt_x"/>
                                          </p:val>
                                        </p:tav>
                                        <p:tav tm="100000">
                                          <p:val>
                                            <p:strVal val="#ppt_x"/>
                                          </p:val>
                                        </p:tav>
                                      </p:tavLst>
                                    </p:anim>
                                    <p:anim calcmode="lin" valueType="num">
                                      <p:cBhvr>
                                        <p:cTn id="9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66" grpId="0" animBg="1"/>
      <p:bldP spid="67" grpId="0" animBg="1"/>
      <p:bldP spid="68" grpId="0"/>
      <p:bldP spid="102" grpId="0" animBg="1"/>
      <p:bldP spid="103" grpId="0" animBg="1"/>
      <p:bldP spid="104" grpId="0" animBg="1"/>
      <p:bldP spid="105" grpId="0" animBg="1"/>
      <p:bldP spid="107" grpId="0"/>
      <p:bldP spid="108" grpId="0"/>
      <p:bldP spid="109"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bwMode="auto">
          <a:xfrm>
            <a:off x="1720850" y="5838825"/>
            <a:ext cx="1905000" cy="381000"/>
            <a:chOff x="0" y="0"/>
            <a:chExt cx="1344" cy="528"/>
          </a:xfrm>
        </p:grpSpPr>
        <p:sp>
          <p:nvSpPr>
            <p:cNvPr id="6183" name="Line 79"/>
            <p:cNvSpPr>
              <a:spLocks noChangeShapeType="1"/>
            </p:cNvSpPr>
            <p:nvPr/>
          </p:nvSpPr>
          <p:spPr bwMode="auto">
            <a:xfrm>
              <a:off x="0" y="0"/>
              <a:ext cx="0" cy="528"/>
            </a:xfrm>
            <a:prstGeom prst="line">
              <a:avLst/>
            </a:prstGeom>
            <a:noFill/>
            <a:ln w="28575">
              <a:solidFill>
                <a:srgbClr val="C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6184" name="Line 80"/>
            <p:cNvSpPr>
              <a:spLocks noChangeShapeType="1"/>
            </p:cNvSpPr>
            <p:nvPr/>
          </p:nvSpPr>
          <p:spPr bwMode="auto">
            <a:xfrm>
              <a:off x="0" y="528"/>
              <a:ext cx="1344" cy="0"/>
            </a:xfrm>
            <a:prstGeom prst="line">
              <a:avLst/>
            </a:prstGeom>
            <a:noFill/>
            <a:ln w="28575">
              <a:solidFill>
                <a:srgbClr val="C00000"/>
              </a:solidFill>
              <a:round/>
            </a:ln>
            <a:extLst>
              <a:ext uri="{909E8E84-426E-40DD-AFC4-6F175D3DCCD1}">
                <a14:hiddenFill xmlns:a14="http://schemas.microsoft.com/office/drawing/2010/main">
                  <a:noFill/>
                </a14:hiddenFill>
              </a:ext>
            </a:extLst>
          </p:spPr>
          <p:txBody>
            <a:bodyPr/>
            <a:lstStyle/>
            <a:p>
              <a:endParaRPr lang="zh-CN" altLang="en-US"/>
            </a:p>
          </p:txBody>
        </p:sp>
      </p:grpSp>
      <p:sp>
        <p:nvSpPr>
          <p:cNvPr id="29" name="AutoShape 4"/>
          <p:cNvSpPr>
            <a:spLocks noChangeArrowheads="1"/>
          </p:cNvSpPr>
          <p:nvPr/>
        </p:nvSpPr>
        <p:spPr bwMode="auto">
          <a:xfrm>
            <a:off x="3244850" y="5468938"/>
            <a:ext cx="5387975" cy="1192212"/>
          </a:xfrm>
          <a:prstGeom prst="roundRect">
            <a:avLst>
              <a:gd name="adj" fmla="val 10347"/>
            </a:avLst>
          </a:prstGeom>
          <a:solidFill>
            <a:schemeClr val="bg1"/>
          </a:solidFill>
          <a:ln w="50800">
            <a:solidFill>
              <a:srgbClr val="913D43"/>
            </a:solidFill>
            <a:round/>
          </a:ln>
          <a:effectLst>
            <a:outerShdw dist="107763" dir="8100000" algn="ctr" rotWithShape="0">
              <a:srgbClr val="808080">
                <a:alpha val="50000"/>
              </a:srgbClr>
            </a:outerShdw>
          </a:effectLst>
        </p:spPr>
        <p:txBody>
          <a:bodyPr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latin typeface="Arial" panose="020B0604020202020204" pitchFamily="34" charset="0"/>
              <a:cs typeface="Arial" panose="020B0604020202020204" pitchFamily="34" charset="0"/>
            </a:endParaRPr>
          </a:p>
        </p:txBody>
      </p:sp>
      <p:sp>
        <p:nvSpPr>
          <p:cNvPr id="28" name="AutoShape 4"/>
          <p:cNvSpPr>
            <a:spLocks noChangeArrowheads="1"/>
          </p:cNvSpPr>
          <p:nvPr/>
        </p:nvSpPr>
        <p:spPr bwMode="auto">
          <a:xfrm>
            <a:off x="3286125" y="4127500"/>
            <a:ext cx="6570663" cy="1174750"/>
          </a:xfrm>
          <a:prstGeom prst="roundRect">
            <a:avLst>
              <a:gd name="adj" fmla="val 10347"/>
            </a:avLst>
          </a:prstGeom>
          <a:solidFill>
            <a:schemeClr val="bg1"/>
          </a:solidFill>
          <a:ln w="50800">
            <a:solidFill>
              <a:srgbClr val="913D43"/>
            </a:solidFill>
            <a:round/>
          </a:ln>
          <a:effectLst>
            <a:outerShdw dist="107763" dir="8100000" algn="ctr" rotWithShape="0">
              <a:srgbClr val="808080">
                <a:alpha val="50000"/>
              </a:srgbClr>
            </a:outerShdw>
          </a:effectLst>
        </p:spPr>
        <p:txBody>
          <a:bodyPr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latin typeface="Arial" panose="020B0604020202020204" pitchFamily="34" charset="0"/>
              <a:cs typeface="Arial" panose="020B0604020202020204" pitchFamily="34" charset="0"/>
            </a:endParaRPr>
          </a:p>
        </p:txBody>
      </p:sp>
      <p:sp>
        <p:nvSpPr>
          <p:cNvPr id="26" name="AutoShape 4"/>
          <p:cNvSpPr>
            <a:spLocks noChangeArrowheads="1"/>
          </p:cNvSpPr>
          <p:nvPr/>
        </p:nvSpPr>
        <p:spPr bwMode="auto">
          <a:xfrm>
            <a:off x="3286125" y="2413000"/>
            <a:ext cx="4568825" cy="1503363"/>
          </a:xfrm>
          <a:prstGeom prst="roundRect">
            <a:avLst>
              <a:gd name="adj" fmla="val 10347"/>
            </a:avLst>
          </a:prstGeom>
          <a:solidFill>
            <a:schemeClr val="bg1"/>
          </a:solidFill>
          <a:ln w="50800">
            <a:solidFill>
              <a:srgbClr val="913D43"/>
            </a:solidFill>
            <a:round/>
          </a:ln>
          <a:effectLst>
            <a:outerShdw dist="107763" dir="8100000" algn="ctr" rotWithShape="0">
              <a:srgbClr val="808080">
                <a:alpha val="50000"/>
              </a:srgbClr>
            </a:outerShdw>
          </a:effectLst>
        </p:spPr>
        <p:txBody>
          <a:bodyPr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latin typeface="Arial" panose="020B0604020202020204" pitchFamily="34" charset="0"/>
              <a:cs typeface="Arial" panose="020B0604020202020204" pitchFamily="34" charset="0"/>
            </a:endParaRPr>
          </a:p>
        </p:txBody>
      </p:sp>
      <p:sp>
        <p:nvSpPr>
          <p:cNvPr id="7" name="椭圆 6"/>
          <p:cNvSpPr/>
          <p:nvPr/>
        </p:nvSpPr>
        <p:spPr>
          <a:xfrm flipH="1">
            <a:off x="695325" y="1770063"/>
            <a:ext cx="271463" cy="269875"/>
          </a:xfrm>
          <a:prstGeom prst="ellipse">
            <a:avLst/>
          </a:prstGeom>
          <a:solidFill>
            <a:srgbClr val="9325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Arial" panose="020B0604020202020204" pitchFamily="34" charset="0"/>
            </a:endParaRPr>
          </a:p>
        </p:txBody>
      </p:sp>
      <p:sp>
        <p:nvSpPr>
          <p:cNvPr id="11" name="文本框 10"/>
          <p:cNvSpPr txBox="1">
            <a:spLocks noChangeArrowheads="1"/>
          </p:cNvSpPr>
          <p:nvPr/>
        </p:nvSpPr>
        <p:spPr bwMode="auto">
          <a:xfrm>
            <a:off x="2133600" y="638175"/>
            <a:ext cx="34178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4000" b="1" dirty="0">
                <a:solidFill>
                  <a:srgbClr val="191919"/>
                </a:solidFill>
                <a:latin typeface="Arial" panose="020B0604020202020204" pitchFamily="34" charset="0"/>
                <a:ea typeface="德彪钢笔行书字库" panose="02000000000000000000" pitchFamily="2" charset="-122"/>
              </a:rPr>
              <a:t>Major setup</a:t>
            </a:r>
            <a:endParaRPr lang="en-US" altLang="zh-CN" sz="4000" b="1" dirty="0">
              <a:solidFill>
                <a:srgbClr val="191919"/>
              </a:solidFill>
              <a:latin typeface="Arial" panose="020B0604020202020204" pitchFamily="34" charset="0"/>
              <a:ea typeface="德彪钢笔行书字库" panose="02000000000000000000" pitchFamily="2" charset="-122"/>
            </a:endParaRPr>
          </a:p>
        </p:txBody>
      </p:sp>
      <p:sp>
        <p:nvSpPr>
          <p:cNvPr id="8" name="文本框 7"/>
          <p:cNvSpPr txBox="1"/>
          <p:nvPr/>
        </p:nvSpPr>
        <p:spPr>
          <a:xfrm>
            <a:off x="762000" y="-292100"/>
            <a:ext cx="1911350" cy="1862138"/>
          </a:xfrm>
          <a:prstGeom prst="rect">
            <a:avLst/>
          </a:prstGeom>
          <a:no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buSzPct val="100000"/>
              <a:defRPr/>
            </a:pPr>
            <a:r>
              <a:rPr lang="en-US" altLang="zh-CN" sz="11500" dirty="0">
                <a:solidFill>
                  <a:srgbClr val="000000"/>
                </a:solidFill>
                <a:effectLst>
                  <a:outerShdw blurRad="38100" dist="38100" dir="2700000" algn="tl">
                    <a:srgbClr val="C0C0C0"/>
                  </a:outerShdw>
                </a:effectLst>
                <a:latin typeface="Arial" panose="020B0604020202020204" pitchFamily="34" charset="0"/>
                <a:ea typeface="德彪钢笔行书字库" panose="02000000000000000000" pitchFamily="2" charset="-122"/>
                <a:cs typeface="Arial" panose="020B0604020202020204" pitchFamily="34" charset="0"/>
              </a:rPr>
              <a:t>  </a:t>
            </a:r>
            <a:endParaRPr lang="en-US" altLang="zh-CN" sz="11500" dirty="0">
              <a:solidFill>
                <a:srgbClr val="000000"/>
              </a:solidFill>
              <a:effectLst>
                <a:outerShdw blurRad="38100" dist="38100" dir="2700000" algn="tl">
                  <a:srgbClr val="C0C0C0"/>
                </a:outerShdw>
              </a:effectLst>
              <a:latin typeface="Arial" panose="020B0604020202020204" pitchFamily="34" charset="0"/>
              <a:ea typeface="德彪钢笔行书字库" panose="02000000000000000000" pitchFamily="2" charset="-122"/>
              <a:cs typeface="Arial" panose="020B0604020202020204" pitchFamily="34" charset="0"/>
            </a:endParaRPr>
          </a:p>
        </p:txBody>
      </p:sp>
      <p:sp>
        <p:nvSpPr>
          <p:cNvPr id="3" name="文本框 2"/>
          <p:cNvSpPr txBox="1">
            <a:spLocks noChangeArrowheads="1"/>
          </p:cNvSpPr>
          <p:nvPr/>
        </p:nvSpPr>
        <p:spPr bwMode="auto">
          <a:xfrm>
            <a:off x="1374775" y="1706563"/>
            <a:ext cx="8905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1600" dirty="0">
                <a:solidFill>
                  <a:srgbClr val="000000"/>
                </a:solidFill>
                <a:latin typeface="Arial" panose="020B0604020202020204" pitchFamily="34" charset="0"/>
                <a:ea typeface="德彪钢笔行书字库" panose="02000000000000000000" pitchFamily="2" charset="-122"/>
              </a:rPr>
              <a:t>Undergraduate majors: 28, covering five subjects: medicine, science, engineering, management and literature</a:t>
            </a:r>
            <a:endParaRPr lang="en-US" altLang="zh-CN" sz="1600" dirty="0">
              <a:solidFill>
                <a:srgbClr val="000000"/>
              </a:solidFill>
              <a:latin typeface="Arial" panose="020B0604020202020204" pitchFamily="34" charset="0"/>
              <a:ea typeface="德彪钢笔行书字库" panose="02000000000000000000" pitchFamily="2" charset="-122"/>
            </a:endParaRPr>
          </a:p>
        </p:txBody>
      </p:sp>
      <p:sp>
        <p:nvSpPr>
          <p:cNvPr id="4" name="十字形 3"/>
          <p:cNvSpPr/>
          <p:nvPr/>
        </p:nvSpPr>
        <p:spPr>
          <a:xfrm>
            <a:off x="692150" y="2874963"/>
            <a:ext cx="271463" cy="271462"/>
          </a:xfrm>
          <a:prstGeom prst="plus">
            <a:avLst/>
          </a:prstGeom>
          <a:solidFill>
            <a:srgbClr val="93253A"/>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zh-CN" altLang="en-US">
              <a:solidFill>
                <a:srgbClr val="FFFFFF"/>
              </a:solidFill>
              <a:latin typeface="Arial" panose="020B0604020202020204" pitchFamily="34" charset="0"/>
            </a:endParaRPr>
          </a:p>
        </p:txBody>
      </p:sp>
      <p:sp>
        <p:nvSpPr>
          <p:cNvPr id="12" name="Rectangle 58"/>
          <p:cNvSpPr>
            <a:spLocks noChangeArrowheads="1"/>
          </p:cNvSpPr>
          <p:nvPr/>
        </p:nvSpPr>
        <p:spPr bwMode="auto">
          <a:xfrm>
            <a:off x="3335338" y="2520950"/>
            <a:ext cx="44323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buSzPct val="100000"/>
            </a:pPr>
            <a:r>
              <a:rPr lang="en-US" altLang="zh-CN" sz="1100" dirty="0">
                <a:solidFill>
                  <a:srgbClr val="000000"/>
                </a:solidFill>
                <a:latin typeface="Arial" panose="020B0604020202020204" pitchFamily="34" charset="0"/>
                <a:ea typeface="德彪钢笔行书字库" panose="02000000000000000000" pitchFamily="2" charset="-122"/>
              </a:rPr>
              <a:t>Traditional Chinese Medicine         </a:t>
            </a:r>
            <a:endParaRPr lang="en-US" altLang="zh-CN" sz="1100" dirty="0">
              <a:solidFill>
                <a:srgbClr val="000000"/>
              </a:solidFill>
              <a:latin typeface="Arial" panose="020B0604020202020204" pitchFamily="34" charset="0"/>
              <a:ea typeface="德彪钢笔行书字库" panose="02000000000000000000" pitchFamily="2" charset="-122"/>
            </a:endParaRPr>
          </a:p>
          <a:p>
            <a:pPr algn="just" eaLnBrk="1" hangingPunct="1">
              <a:buSzPct val="100000"/>
            </a:pPr>
            <a:endParaRPr lang="en-US" altLang="zh-CN" sz="1100" dirty="0">
              <a:solidFill>
                <a:srgbClr val="000000"/>
              </a:solidFill>
              <a:latin typeface="Arial" panose="020B0604020202020204" pitchFamily="34" charset="0"/>
              <a:ea typeface="德彪钢笔行书字库" panose="02000000000000000000" pitchFamily="2" charset="-122"/>
            </a:endParaRPr>
          </a:p>
          <a:p>
            <a:pPr algn="just" eaLnBrk="1" hangingPunct="1">
              <a:buSzPct val="100000"/>
            </a:pPr>
            <a:r>
              <a:rPr lang="en-US" altLang="zh-CN" sz="1100" dirty="0">
                <a:solidFill>
                  <a:srgbClr val="000000"/>
                </a:solidFill>
                <a:latin typeface="Arial" panose="020B0604020202020204" pitchFamily="34" charset="0"/>
                <a:ea typeface="德彪钢笔行书字库" panose="02000000000000000000" pitchFamily="2" charset="-122"/>
              </a:rPr>
              <a:t>Clinical Discipline of Integrated Traditional Chinese and Western Medicine   </a:t>
            </a:r>
            <a:endParaRPr lang="en-US" altLang="zh-CN" sz="1100" dirty="0">
              <a:solidFill>
                <a:srgbClr val="000000"/>
              </a:solidFill>
              <a:latin typeface="Arial" panose="020B0604020202020204" pitchFamily="34" charset="0"/>
              <a:ea typeface="德彪钢笔行书字库" panose="02000000000000000000" pitchFamily="2" charset="-122"/>
            </a:endParaRPr>
          </a:p>
          <a:p>
            <a:pPr algn="just" eaLnBrk="1" hangingPunct="1">
              <a:buSzPct val="100000"/>
            </a:pPr>
            <a:endParaRPr lang="en-US" altLang="zh-CN" sz="1100" dirty="0">
              <a:solidFill>
                <a:srgbClr val="FF0000"/>
              </a:solidFill>
              <a:latin typeface="Arial" panose="020B0604020202020204" pitchFamily="34" charset="0"/>
              <a:ea typeface="德彪钢笔行书字库" panose="02000000000000000000" pitchFamily="2" charset="-122"/>
            </a:endParaRPr>
          </a:p>
          <a:p>
            <a:pPr algn="just" eaLnBrk="1" hangingPunct="1">
              <a:buSzPct val="100000"/>
            </a:pPr>
            <a:r>
              <a:rPr lang="en-US" altLang="zh-CN" sz="1100" dirty="0">
                <a:solidFill>
                  <a:srgbClr val="000000"/>
                </a:solidFill>
                <a:latin typeface="Arial" panose="020B0604020202020204" pitchFamily="34" charset="0"/>
                <a:ea typeface="德彪钢笔行书字库" panose="02000000000000000000" pitchFamily="2" charset="-122"/>
              </a:rPr>
              <a:t>Acupuncture- Moxibustion &amp; Tuina</a:t>
            </a:r>
            <a:endParaRPr lang="en-US" altLang="zh-CN" sz="1100" dirty="0">
              <a:solidFill>
                <a:srgbClr val="000000"/>
              </a:solidFill>
              <a:latin typeface="Arial" panose="020B0604020202020204" pitchFamily="34" charset="0"/>
              <a:ea typeface="德彪钢笔行书字库" panose="02000000000000000000" pitchFamily="2" charset="-122"/>
            </a:endParaRPr>
          </a:p>
          <a:p>
            <a:pPr algn="just" eaLnBrk="1" hangingPunct="1">
              <a:buSzPct val="100000"/>
            </a:pPr>
            <a:r>
              <a:rPr lang="en-US" altLang="zh-CN" sz="1100" dirty="0">
                <a:solidFill>
                  <a:srgbClr val="000000"/>
                </a:solidFill>
                <a:latin typeface="Arial" panose="020B0604020202020204" pitchFamily="34" charset="0"/>
                <a:ea typeface="德彪钢笔行书字库" panose="02000000000000000000" pitchFamily="2" charset="-122"/>
              </a:rPr>
              <a:t>Traditional Chinese Pharmacy    Chinese Medicinal Resources and Development</a:t>
            </a:r>
            <a:endParaRPr lang="en-US" altLang="zh-CN" sz="1100" dirty="0">
              <a:solidFill>
                <a:srgbClr val="000000"/>
              </a:solidFill>
              <a:latin typeface="Arial" panose="020B0604020202020204" pitchFamily="34" charset="0"/>
              <a:ea typeface="德彪钢笔行书字库" panose="02000000000000000000" pitchFamily="2" charset="-122"/>
            </a:endParaRPr>
          </a:p>
        </p:txBody>
      </p:sp>
      <p:sp>
        <p:nvSpPr>
          <p:cNvPr id="15" name="Rectangle 62"/>
          <p:cNvSpPr>
            <a:spLocks noChangeArrowheads="1"/>
          </p:cNvSpPr>
          <p:nvPr/>
        </p:nvSpPr>
        <p:spPr bwMode="auto">
          <a:xfrm>
            <a:off x="3508375" y="4267200"/>
            <a:ext cx="596106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buSzPct val="100000"/>
            </a:pPr>
            <a:r>
              <a:rPr lang="en-US" altLang="zh-CN" sz="1200" dirty="0">
                <a:solidFill>
                  <a:srgbClr val="000000"/>
                </a:solidFill>
                <a:latin typeface="Arial" panose="020B0604020202020204" pitchFamily="34" charset="0"/>
                <a:ea typeface="德彪钢笔行书字库" panose="02000000000000000000" pitchFamily="2" charset="-122"/>
              </a:rPr>
              <a:t>Clinical Medicine     Stomatology     Medical Imaging      Medical Laboratory Science</a:t>
            </a:r>
            <a:endParaRPr lang="en-US" altLang="zh-CN" sz="1200" dirty="0">
              <a:solidFill>
                <a:srgbClr val="000000"/>
              </a:solidFill>
              <a:latin typeface="Arial" panose="020B0604020202020204" pitchFamily="34" charset="0"/>
              <a:ea typeface="德彪钢笔行书字库" panose="02000000000000000000" pitchFamily="2" charset="-122"/>
            </a:endParaRPr>
          </a:p>
          <a:p>
            <a:pPr eaLnBrk="1" hangingPunct="1">
              <a:lnSpc>
                <a:spcPct val="130000"/>
              </a:lnSpc>
              <a:buSzPct val="100000"/>
            </a:pPr>
            <a:r>
              <a:rPr lang="en-US" altLang="zh-CN" sz="1200" dirty="0">
                <a:solidFill>
                  <a:srgbClr val="000000"/>
                </a:solidFill>
                <a:latin typeface="Arial" panose="020B0604020202020204" pitchFamily="34" charset="0"/>
                <a:ea typeface="德彪钢笔行书字库" panose="02000000000000000000" pitchFamily="2" charset="-122"/>
              </a:rPr>
              <a:t>Rehabilitation Medicine      Pharmacy    Pharmaceutical Engineering     Bioengineering Pharmaceutical Preparation</a:t>
            </a:r>
            <a:endParaRPr lang="en-US" altLang="zh-CN" sz="1200" dirty="0">
              <a:solidFill>
                <a:srgbClr val="000000"/>
              </a:solidFill>
              <a:latin typeface="Arial" panose="020B0604020202020204" pitchFamily="34" charset="0"/>
              <a:ea typeface="德彪钢笔行书字库" panose="02000000000000000000" pitchFamily="2" charset="-122"/>
            </a:endParaRPr>
          </a:p>
        </p:txBody>
      </p:sp>
      <p:grpSp>
        <p:nvGrpSpPr>
          <p:cNvPr id="17" name="组合 16"/>
          <p:cNvGrpSpPr/>
          <p:nvPr/>
        </p:nvGrpSpPr>
        <p:grpSpPr bwMode="auto">
          <a:xfrm>
            <a:off x="1717675" y="3235325"/>
            <a:ext cx="1600200" cy="228600"/>
            <a:chOff x="0" y="0"/>
            <a:chExt cx="1344" cy="528"/>
          </a:xfrm>
        </p:grpSpPr>
        <p:sp>
          <p:nvSpPr>
            <p:cNvPr id="6181" name="Line 69"/>
            <p:cNvSpPr>
              <a:spLocks noChangeShapeType="1"/>
            </p:cNvSpPr>
            <p:nvPr/>
          </p:nvSpPr>
          <p:spPr bwMode="auto">
            <a:xfrm>
              <a:off x="0" y="0"/>
              <a:ext cx="0" cy="528"/>
            </a:xfrm>
            <a:prstGeom prst="line">
              <a:avLst/>
            </a:prstGeom>
            <a:noFill/>
            <a:ln w="28575">
              <a:solidFill>
                <a:srgbClr val="C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6182" name="Line 70"/>
            <p:cNvSpPr>
              <a:spLocks noChangeShapeType="1"/>
            </p:cNvSpPr>
            <p:nvPr/>
          </p:nvSpPr>
          <p:spPr bwMode="auto">
            <a:xfrm>
              <a:off x="0" y="528"/>
              <a:ext cx="1344" cy="0"/>
            </a:xfrm>
            <a:prstGeom prst="line">
              <a:avLst/>
            </a:prstGeom>
            <a:noFill/>
            <a:ln w="28575">
              <a:solidFill>
                <a:srgbClr val="C00000"/>
              </a:solidFill>
              <a:round/>
            </a:ln>
            <a:extLst>
              <a:ext uri="{909E8E84-426E-40DD-AFC4-6F175D3DCCD1}">
                <a14:hiddenFill xmlns:a14="http://schemas.microsoft.com/office/drawing/2010/main">
                  <a:noFill/>
                </a14:hiddenFill>
              </a:ext>
            </a:extLst>
          </p:spPr>
          <p:txBody>
            <a:bodyPr/>
            <a:lstStyle/>
            <a:p>
              <a:endParaRPr lang="zh-CN" altLang="en-US"/>
            </a:p>
          </p:txBody>
        </p:sp>
      </p:grpSp>
      <p:grpSp>
        <p:nvGrpSpPr>
          <p:cNvPr id="20" name="组合 19"/>
          <p:cNvGrpSpPr/>
          <p:nvPr/>
        </p:nvGrpSpPr>
        <p:grpSpPr bwMode="auto">
          <a:xfrm>
            <a:off x="1717675" y="4581525"/>
            <a:ext cx="1600200" cy="307975"/>
            <a:chOff x="0" y="0"/>
            <a:chExt cx="1344" cy="528"/>
          </a:xfrm>
        </p:grpSpPr>
        <p:sp>
          <p:nvSpPr>
            <p:cNvPr id="6179" name="Line 72"/>
            <p:cNvSpPr>
              <a:spLocks noChangeShapeType="1"/>
            </p:cNvSpPr>
            <p:nvPr/>
          </p:nvSpPr>
          <p:spPr bwMode="auto">
            <a:xfrm>
              <a:off x="0" y="0"/>
              <a:ext cx="0" cy="528"/>
            </a:xfrm>
            <a:prstGeom prst="line">
              <a:avLst/>
            </a:prstGeom>
            <a:noFill/>
            <a:ln w="28575">
              <a:solidFill>
                <a:srgbClr val="C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6180" name="Line 73"/>
            <p:cNvSpPr>
              <a:spLocks noChangeShapeType="1"/>
            </p:cNvSpPr>
            <p:nvPr/>
          </p:nvSpPr>
          <p:spPr bwMode="auto">
            <a:xfrm>
              <a:off x="0" y="528"/>
              <a:ext cx="1344" cy="0"/>
            </a:xfrm>
            <a:prstGeom prst="line">
              <a:avLst/>
            </a:prstGeom>
            <a:noFill/>
            <a:ln w="28575">
              <a:solidFill>
                <a:srgbClr val="C00000"/>
              </a:solidFill>
              <a:round/>
            </a:ln>
            <a:extLst>
              <a:ext uri="{909E8E84-426E-40DD-AFC4-6F175D3DCCD1}">
                <a14:hiddenFill xmlns:a14="http://schemas.microsoft.com/office/drawing/2010/main">
                  <a:noFill/>
                </a14:hiddenFill>
              </a:ext>
            </a:extLst>
          </p:spPr>
          <p:txBody>
            <a:bodyPr/>
            <a:lstStyle/>
            <a:p>
              <a:endParaRPr lang="zh-CN" altLang="en-US"/>
            </a:p>
          </p:txBody>
        </p:sp>
      </p:grpSp>
      <p:sp>
        <p:nvSpPr>
          <p:cNvPr id="31" name="Rectangle 75"/>
          <p:cNvSpPr>
            <a:spLocks noChangeArrowheads="1"/>
          </p:cNvSpPr>
          <p:nvPr/>
        </p:nvSpPr>
        <p:spPr bwMode="auto">
          <a:xfrm>
            <a:off x="3340100" y="5648325"/>
            <a:ext cx="529272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30000"/>
              </a:lnSpc>
              <a:buSzPct val="100000"/>
            </a:pPr>
            <a:r>
              <a:rPr lang="en-US" altLang="zh-CN" sz="1200" dirty="0">
                <a:solidFill>
                  <a:srgbClr val="000000"/>
                </a:solidFill>
                <a:latin typeface="Arial" panose="020B0604020202020204" pitchFamily="34" charset="0"/>
                <a:ea typeface="德彪钢笔行书字库" panose="02000000000000000000" pitchFamily="2" charset="-122"/>
              </a:rPr>
              <a:t>Marketing      Public Affairs Administration     Food Engineering and Science      Applied Psychology        Computer Science &amp; Technology English</a:t>
            </a:r>
            <a:endParaRPr lang="en-US" altLang="zh-CN" sz="1200" dirty="0">
              <a:solidFill>
                <a:srgbClr val="000000"/>
              </a:solidFill>
              <a:latin typeface="Arial" panose="020B0604020202020204" pitchFamily="34" charset="0"/>
              <a:ea typeface="德彪钢笔行书字库" panose="02000000000000000000" pitchFamily="2" charset="-122"/>
            </a:endParaRPr>
          </a:p>
        </p:txBody>
      </p:sp>
      <p:sp>
        <p:nvSpPr>
          <p:cNvPr id="34" name="文本框 33"/>
          <p:cNvSpPr txBox="1">
            <a:spLocks noChangeArrowheads="1"/>
          </p:cNvSpPr>
          <p:nvPr/>
        </p:nvSpPr>
        <p:spPr bwMode="auto">
          <a:xfrm>
            <a:off x="1366838" y="2413000"/>
            <a:ext cx="1905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1600" dirty="0">
                <a:solidFill>
                  <a:srgbClr val="000000"/>
                </a:solidFill>
                <a:latin typeface="Arial" panose="020B0604020202020204" pitchFamily="34" charset="0"/>
                <a:ea typeface="德彪钢笔行书字库" panose="02000000000000000000" pitchFamily="2" charset="-122"/>
              </a:rPr>
              <a:t>Traditional Chinese Medicine and Pharmacy</a:t>
            </a:r>
            <a:endParaRPr lang="en-US" altLang="zh-CN" sz="1600" dirty="0">
              <a:solidFill>
                <a:srgbClr val="000000"/>
              </a:solidFill>
              <a:latin typeface="Arial" panose="020B0604020202020204" pitchFamily="34" charset="0"/>
              <a:ea typeface="德彪钢笔行书字库" panose="02000000000000000000" pitchFamily="2" charset="-122"/>
            </a:endParaRPr>
          </a:p>
        </p:txBody>
      </p:sp>
      <p:sp>
        <p:nvSpPr>
          <p:cNvPr id="35" name="十字形 34"/>
          <p:cNvSpPr/>
          <p:nvPr/>
        </p:nvSpPr>
        <p:spPr>
          <a:xfrm>
            <a:off x="692150" y="4310063"/>
            <a:ext cx="271463" cy="271462"/>
          </a:xfrm>
          <a:prstGeom prst="plus">
            <a:avLst/>
          </a:prstGeom>
          <a:solidFill>
            <a:srgbClr val="93253A"/>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zh-CN" altLang="en-US">
              <a:solidFill>
                <a:srgbClr val="FFFFFF"/>
              </a:solidFill>
              <a:latin typeface="Arial" panose="020B0604020202020204" pitchFamily="34" charset="0"/>
            </a:endParaRPr>
          </a:p>
        </p:txBody>
      </p:sp>
      <p:sp>
        <p:nvSpPr>
          <p:cNvPr id="36" name="十字形 35"/>
          <p:cNvSpPr/>
          <p:nvPr/>
        </p:nvSpPr>
        <p:spPr>
          <a:xfrm>
            <a:off x="685800" y="5567363"/>
            <a:ext cx="273050" cy="271462"/>
          </a:xfrm>
          <a:prstGeom prst="plus">
            <a:avLst/>
          </a:prstGeom>
          <a:solidFill>
            <a:srgbClr val="93253A"/>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zh-CN" altLang="en-US">
              <a:solidFill>
                <a:srgbClr val="FFFFFF"/>
              </a:solidFill>
              <a:latin typeface="Arial" panose="020B0604020202020204" pitchFamily="34" charset="0"/>
            </a:endParaRPr>
          </a:p>
        </p:txBody>
      </p:sp>
      <p:sp>
        <p:nvSpPr>
          <p:cNvPr id="38" name="文本框 37"/>
          <p:cNvSpPr txBox="1">
            <a:spLocks noChangeArrowheads="1"/>
          </p:cNvSpPr>
          <p:nvPr/>
        </p:nvSpPr>
        <p:spPr bwMode="auto">
          <a:xfrm>
            <a:off x="1374775" y="4056063"/>
            <a:ext cx="190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1600" dirty="0">
                <a:solidFill>
                  <a:srgbClr val="000000"/>
                </a:solidFill>
                <a:latin typeface="Arial" panose="020B0604020202020204" pitchFamily="34" charset="0"/>
                <a:ea typeface="德彪钢笔行书字库" panose="02000000000000000000" pitchFamily="2" charset="-122"/>
              </a:rPr>
              <a:t>Western Medicine and Pharmacy</a:t>
            </a:r>
            <a:endParaRPr lang="en-US" altLang="zh-CN" sz="1600" dirty="0">
              <a:solidFill>
                <a:srgbClr val="000000"/>
              </a:solidFill>
              <a:latin typeface="Arial" panose="020B0604020202020204" pitchFamily="34" charset="0"/>
              <a:ea typeface="德彪钢笔行书字库" panose="02000000000000000000" pitchFamily="2" charset="-122"/>
            </a:endParaRPr>
          </a:p>
        </p:txBody>
      </p:sp>
      <p:sp>
        <p:nvSpPr>
          <p:cNvPr id="39" name="文本框 38"/>
          <p:cNvSpPr txBox="1">
            <a:spLocks noChangeArrowheads="1"/>
          </p:cNvSpPr>
          <p:nvPr/>
        </p:nvSpPr>
        <p:spPr bwMode="auto">
          <a:xfrm>
            <a:off x="1366838" y="5448300"/>
            <a:ext cx="1905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1600" dirty="0">
                <a:solidFill>
                  <a:srgbClr val="000000"/>
                </a:solidFill>
                <a:latin typeface="Arial" panose="020B0604020202020204" pitchFamily="34" charset="0"/>
                <a:ea typeface="德彪钢笔行书字库" panose="02000000000000000000" pitchFamily="2" charset="-122"/>
              </a:rPr>
              <a:t>Others</a:t>
            </a:r>
            <a:endParaRPr lang="en-US" altLang="zh-CN" sz="1600" dirty="0">
              <a:solidFill>
                <a:srgbClr val="000000"/>
              </a:solidFill>
              <a:latin typeface="Arial" panose="020B0604020202020204" pitchFamily="34" charset="0"/>
              <a:ea typeface="德彪钢笔行书字库" panose="02000000000000000000" pitchFamily="2" charset="-122"/>
            </a:endParaRPr>
          </a:p>
        </p:txBody>
      </p:sp>
      <p:pic>
        <p:nvPicPr>
          <p:cNvPr id="6165" name="图片 3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1152188" y="31750"/>
            <a:ext cx="1011237"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文本框 40"/>
          <p:cNvSpPr txBox="1">
            <a:spLocks noChangeArrowheads="1"/>
          </p:cNvSpPr>
          <p:nvPr/>
        </p:nvSpPr>
        <p:spPr bwMode="auto">
          <a:xfrm>
            <a:off x="2212975" y="3490913"/>
            <a:ext cx="1187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2000" dirty="0">
                <a:solidFill>
                  <a:srgbClr val="000000"/>
                </a:solidFill>
                <a:latin typeface="Arial" panose="020B0604020202020204" pitchFamily="34" charset="0"/>
                <a:ea typeface="德彪钢笔行书字库" panose="02000000000000000000" pitchFamily="2" charset="-122"/>
              </a:rPr>
              <a:t>6</a:t>
            </a:r>
            <a:endParaRPr lang="en-US" altLang="zh-CN" sz="2000" dirty="0">
              <a:solidFill>
                <a:srgbClr val="000000"/>
              </a:solidFill>
              <a:latin typeface="Arial" panose="020B0604020202020204" pitchFamily="34" charset="0"/>
              <a:ea typeface="德彪钢笔行书字库" panose="02000000000000000000" pitchFamily="2" charset="-122"/>
            </a:endParaRPr>
          </a:p>
        </p:txBody>
      </p:sp>
      <p:sp>
        <p:nvSpPr>
          <p:cNvPr id="42" name="文本框 41"/>
          <p:cNvSpPr txBox="1">
            <a:spLocks noChangeArrowheads="1"/>
          </p:cNvSpPr>
          <p:nvPr/>
        </p:nvSpPr>
        <p:spPr bwMode="auto">
          <a:xfrm>
            <a:off x="2198688" y="4889500"/>
            <a:ext cx="1187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2000" dirty="0">
                <a:solidFill>
                  <a:srgbClr val="000000"/>
                </a:solidFill>
                <a:latin typeface="Arial" panose="020B0604020202020204" pitchFamily="34" charset="0"/>
                <a:ea typeface="德彪钢笔行书字库" panose="02000000000000000000" pitchFamily="2" charset="-122"/>
              </a:rPr>
              <a:t>9</a:t>
            </a:r>
            <a:endParaRPr lang="en-US" altLang="zh-CN" sz="2000" dirty="0">
              <a:solidFill>
                <a:srgbClr val="000000"/>
              </a:solidFill>
              <a:latin typeface="Arial" panose="020B0604020202020204" pitchFamily="34" charset="0"/>
              <a:ea typeface="德彪钢笔行书字库" panose="02000000000000000000" pitchFamily="2" charset="-122"/>
            </a:endParaRPr>
          </a:p>
        </p:txBody>
      </p:sp>
      <p:sp>
        <p:nvSpPr>
          <p:cNvPr id="43" name="文本框 42"/>
          <p:cNvSpPr txBox="1">
            <a:spLocks noChangeArrowheads="1"/>
          </p:cNvSpPr>
          <p:nvPr/>
        </p:nvSpPr>
        <p:spPr bwMode="auto">
          <a:xfrm>
            <a:off x="2201863" y="6294438"/>
            <a:ext cx="1187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2000" dirty="0">
                <a:solidFill>
                  <a:srgbClr val="000000"/>
                </a:solidFill>
                <a:latin typeface="Arial" panose="020B0604020202020204" pitchFamily="34" charset="0"/>
                <a:ea typeface="德彪钢笔行书字库" panose="02000000000000000000" pitchFamily="2" charset="-122"/>
              </a:rPr>
              <a:t>6</a:t>
            </a:r>
            <a:endParaRPr lang="en-US" altLang="zh-CN" sz="2000" dirty="0">
              <a:solidFill>
                <a:srgbClr val="000000"/>
              </a:solidFill>
              <a:latin typeface="Arial" panose="020B0604020202020204" pitchFamily="34" charset="0"/>
              <a:ea typeface="德彪钢笔行书字库" panose="02000000000000000000" pitchFamily="2" charset="-122"/>
            </a:endParaRPr>
          </a:p>
        </p:txBody>
      </p:sp>
      <p:sp>
        <p:nvSpPr>
          <p:cNvPr id="2" name="椭圆 1"/>
          <p:cNvSpPr/>
          <p:nvPr/>
        </p:nvSpPr>
        <p:spPr>
          <a:xfrm>
            <a:off x="3317875" y="2541588"/>
            <a:ext cx="2424113" cy="29051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Arial" panose="020B0604020202020204" pitchFamily="34" charset="0"/>
            </a:endParaRPr>
          </a:p>
        </p:txBody>
      </p:sp>
      <p:sp>
        <p:nvSpPr>
          <p:cNvPr id="37" name="椭圆 36"/>
          <p:cNvSpPr/>
          <p:nvPr/>
        </p:nvSpPr>
        <p:spPr>
          <a:xfrm>
            <a:off x="5300663" y="4573588"/>
            <a:ext cx="1054100" cy="25558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Arial" panose="020B0604020202020204" pitchFamily="34" charset="0"/>
            </a:endParaRPr>
          </a:p>
        </p:txBody>
      </p:sp>
      <p:sp>
        <p:nvSpPr>
          <p:cNvPr id="44" name="椭圆 43"/>
          <p:cNvSpPr/>
          <p:nvPr/>
        </p:nvSpPr>
        <p:spPr>
          <a:xfrm>
            <a:off x="3286125" y="2803525"/>
            <a:ext cx="4568825" cy="56673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Arial" panose="020B0604020202020204" pitchFamily="34" charset="0"/>
            </a:endParaRPr>
          </a:p>
        </p:txBody>
      </p:sp>
      <p:cxnSp>
        <p:nvCxnSpPr>
          <p:cNvPr id="9" name="连接符: 曲线 8"/>
          <p:cNvCxnSpPr>
            <a:stCxn id="2" idx="0"/>
          </p:cNvCxnSpPr>
          <p:nvPr/>
        </p:nvCxnSpPr>
        <p:spPr>
          <a:xfrm rot="5400000" flipH="1" flipV="1">
            <a:off x="6642100" y="300038"/>
            <a:ext cx="128588" cy="4354512"/>
          </a:xfrm>
          <a:prstGeom prst="curvedConnector2">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3" name="连接符: 曲线 12"/>
          <p:cNvCxnSpPr>
            <a:stCxn id="44" idx="4"/>
          </p:cNvCxnSpPr>
          <p:nvPr/>
        </p:nvCxnSpPr>
        <p:spPr>
          <a:xfrm rot="5400000" flipH="1" flipV="1">
            <a:off x="6980237" y="1422401"/>
            <a:ext cx="538163" cy="3357562"/>
          </a:xfrm>
          <a:prstGeom prst="curvedConnector4">
            <a:avLst>
              <a:gd name="adj1" fmla="val -42452"/>
              <a:gd name="adj2" fmla="val 84019"/>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6" name="连接符: 曲线 15"/>
          <p:cNvCxnSpPr>
            <a:stCxn id="37" idx="7"/>
          </p:cNvCxnSpPr>
          <p:nvPr/>
        </p:nvCxnSpPr>
        <p:spPr>
          <a:xfrm rot="5400000" flipH="1" flipV="1">
            <a:off x="7474744" y="2509044"/>
            <a:ext cx="827087" cy="3375025"/>
          </a:xfrm>
          <a:prstGeom prst="curvedConnector2">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27" name="椭圆 26"/>
          <p:cNvSpPr/>
          <p:nvPr/>
        </p:nvSpPr>
        <p:spPr>
          <a:xfrm>
            <a:off x="8816975" y="2154238"/>
            <a:ext cx="2549525" cy="1011237"/>
          </a:xfrm>
          <a:prstGeom prst="ellipse">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zh-CN" altLang="en-US">
              <a:solidFill>
                <a:srgbClr val="FFFFFF"/>
              </a:solidFill>
              <a:latin typeface="Arial" panose="020B0604020202020204" pitchFamily="34" charset="0"/>
            </a:endParaRPr>
          </a:p>
        </p:txBody>
      </p:sp>
      <p:sp>
        <p:nvSpPr>
          <p:cNvPr id="45" name="椭圆 44"/>
          <p:cNvSpPr/>
          <p:nvPr/>
        </p:nvSpPr>
        <p:spPr>
          <a:xfrm>
            <a:off x="9080500" y="3317875"/>
            <a:ext cx="2551113" cy="1012825"/>
          </a:xfrm>
          <a:prstGeom prst="ellipse">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zh-CN" altLang="en-US">
              <a:solidFill>
                <a:srgbClr val="FFFFFF"/>
              </a:solidFill>
              <a:latin typeface="Arial" panose="020B0604020202020204" pitchFamily="34" charset="0"/>
            </a:endParaRPr>
          </a:p>
        </p:txBody>
      </p:sp>
      <p:sp>
        <p:nvSpPr>
          <p:cNvPr id="30" name="文本框 29"/>
          <p:cNvSpPr txBox="1">
            <a:spLocks noChangeArrowheads="1"/>
          </p:cNvSpPr>
          <p:nvPr/>
        </p:nvSpPr>
        <p:spPr bwMode="auto">
          <a:xfrm>
            <a:off x="8883650" y="2489200"/>
            <a:ext cx="2268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“Domestic first-class construction subjects”</a:t>
            </a:r>
            <a:endParaRPr lang="en-US" altLang="zh-CN" sz="1400" dirty="0">
              <a:solidFill>
                <a:srgbClr val="000000"/>
              </a:solidFill>
              <a:latin typeface="Arial" panose="020B0604020202020204" pitchFamily="34" charset="0"/>
              <a:ea typeface="德彪钢笔行书字库" panose="02000000000000000000" pitchFamily="2" charset="-122"/>
            </a:endParaRPr>
          </a:p>
        </p:txBody>
      </p:sp>
      <p:sp>
        <p:nvSpPr>
          <p:cNvPr id="32" name="文本框 31"/>
          <p:cNvSpPr txBox="1">
            <a:spLocks noChangeArrowheads="1"/>
          </p:cNvSpPr>
          <p:nvPr/>
        </p:nvSpPr>
        <p:spPr bwMode="auto">
          <a:xfrm>
            <a:off x="9356725" y="3532188"/>
            <a:ext cx="19970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“Domestic first-class cultivation subjects”</a:t>
            </a:r>
            <a:endParaRPr lang="en-US" altLang="zh-CN" sz="1400" dirty="0">
              <a:solidFill>
                <a:srgbClr val="000000"/>
              </a:solidFill>
              <a:latin typeface="Arial" panose="020B0604020202020204" pitchFamily="34" charset="0"/>
              <a:ea typeface="德彪钢笔行书字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ppt_x"/>
                                          </p:val>
                                        </p:tav>
                                        <p:tav tm="100000">
                                          <p:val>
                                            <p:strVal val="#ppt_x"/>
                                          </p:val>
                                        </p:tav>
                                      </p:tavLst>
                                    </p:anim>
                                    <p:anim calcmode="lin" valueType="num">
                                      <p:cBhvr additive="base">
                                        <p:cTn id="22" dur="500" fill="hold"/>
                                        <p:tgtEl>
                                          <p:spTgt spid="36"/>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left)">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wipe(left)">
                                      <p:cBhvr>
                                        <p:cTn id="41" dur="500"/>
                                        <p:tgtEl>
                                          <p:spTgt spid="4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par>
                          <p:cTn id="45" fill="hold">
                            <p:stCondLst>
                              <p:cond delay="500"/>
                            </p:stCondLst>
                            <p:childTnLst>
                              <p:par>
                                <p:cTn id="46" presetID="22" presetClass="entr" presetSubtype="4"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down)">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wipe(left)">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left)">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ipe(left)">
                                      <p:cBhvr>
                                        <p:cTn id="63" dur="500"/>
                                        <p:tgtEl>
                                          <p:spTgt spid="42"/>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down)">
                                      <p:cBhvr>
                                        <p:cTn id="66" dur="500"/>
                                        <p:tgtEl>
                                          <p:spTgt spid="28"/>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down)">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wipe(left)">
                                      <p:cBhvr>
                                        <p:cTn id="74" dur="500"/>
                                        <p:tgtEl>
                                          <p:spTgt spid="3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wipe(left)">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wipe(left)">
                                      <p:cBhvr>
                                        <p:cTn id="84" dur="500"/>
                                        <p:tgtEl>
                                          <p:spTgt spid="43"/>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down)">
                                      <p:cBhvr>
                                        <p:cTn id="87" dur="500"/>
                                        <p:tgtEl>
                                          <p:spTgt spid="29"/>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ipe(down)">
                                      <p:cBhvr>
                                        <p:cTn id="90" dur="500"/>
                                        <p:tgtEl>
                                          <p:spTgt spid="31"/>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anim calcmode="lin" valueType="num">
                                      <p:cBhvr additive="base">
                                        <p:cTn id="95" dur="500" fill="hold"/>
                                        <p:tgtEl>
                                          <p:spTgt spid="2"/>
                                        </p:tgtEl>
                                        <p:attrNameLst>
                                          <p:attrName>ppt_x</p:attrName>
                                        </p:attrNameLst>
                                      </p:cBhvr>
                                      <p:tavLst>
                                        <p:tav tm="0">
                                          <p:val>
                                            <p:strVal val="#ppt_x"/>
                                          </p:val>
                                        </p:tav>
                                        <p:tav tm="100000">
                                          <p:val>
                                            <p:strVal val="#ppt_x"/>
                                          </p:val>
                                        </p:tav>
                                      </p:tavLst>
                                    </p:anim>
                                    <p:anim calcmode="lin" valueType="num">
                                      <p:cBhvr additive="base">
                                        <p:cTn id="9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nodeType="clickEffect">
                                  <p:stCondLst>
                                    <p:cond delay="0"/>
                                  </p:stCondLst>
                                  <p:childTnLst>
                                    <p:set>
                                      <p:cBhvr>
                                        <p:cTn id="100" dur="1" fill="hold">
                                          <p:stCondLst>
                                            <p:cond delay="0"/>
                                          </p:stCondLst>
                                        </p:cTn>
                                        <p:tgtEl>
                                          <p:spTgt spid="9"/>
                                        </p:tgtEl>
                                        <p:attrNameLst>
                                          <p:attrName>style.visibility</p:attrName>
                                        </p:attrNameLst>
                                      </p:cBhvr>
                                      <p:to>
                                        <p:strVal val="visible"/>
                                      </p:to>
                                    </p:set>
                                    <p:animEffect transition="in" filter="wipe(down)">
                                      <p:cBhvr>
                                        <p:cTn id="101" dur="500"/>
                                        <p:tgtEl>
                                          <p:spTgt spid="9"/>
                                        </p:tgtEl>
                                      </p:cBhvr>
                                    </p:animEffect>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27"/>
                                        </p:tgtEl>
                                        <p:attrNameLst>
                                          <p:attrName>style.visibility</p:attrName>
                                        </p:attrNameLst>
                                      </p:cBhvr>
                                      <p:to>
                                        <p:strVal val="visible"/>
                                      </p:to>
                                    </p:set>
                                    <p:anim calcmode="lin" valueType="num">
                                      <p:cBhvr additive="base">
                                        <p:cTn id="106" dur="500" fill="hold"/>
                                        <p:tgtEl>
                                          <p:spTgt spid="27"/>
                                        </p:tgtEl>
                                        <p:attrNameLst>
                                          <p:attrName>ppt_x</p:attrName>
                                        </p:attrNameLst>
                                      </p:cBhvr>
                                      <p:tavLst>
                                        <p:tav tm="0">
                                          <p:val>
                                            <p:strVal val="#ppt_x"/>
                                          </p:val>
                                        </p:tav>
                                        <p:tav tm="100000">
                                          <p:val>
                                            <p:strVal val="#ppt_x"/>
                                          </p:val>
                                        </p:tav>
                                      </p:tavLst>
                                    </p:anim>
                                    <p:anim calcmode="lin" valueType="num">
                                      <p:cBhvr additive="base">
                                        <p:cTn id="107" dur="500" fill="hold"/>
                                        <p:tgtEl>
                                          <p:spTgt spid="27"/>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additive="base">
                                        <p:cTn id="110" dur="500" fill="hold"/>
                                        <p:tgtEl>
                                          <p:spTgt spid="30"/>
                                        </p:tgtEl>
                                        <p:attrNameLst>
                                          <p:attrName>ppt_x</p:attrName>
                                        </p:attrNameLst>
                                      </p:cBhvr>
                                      <p:tavLst>
                                        <p:tav tm="0">
                                          <p:val>
                                            <p:strVal val="#ppt_x"/>
                                          </p:val>
                                        </p:tav>
                                        <p:tav tm="100000">
                                          <p:val>
                                            <p:strVal val="#ppt_x"/>
                                          </p:val>
                                        </p:tav>
                                      </p:tavLst>
                                    </p:anim>
                                    <p:anim calcmode="lin" valueType="num">
                                      <p:cBhvr additive="base">
                                        <p:cTn id="11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44"/>
                                        </p:tgtEl>
                                        <p:attrNameLst>
                                          <p:attrName>style.visibility</p:attrName>
                                        </p:attrNameLst>
                                      </p:cBhvr>
                                      <p:to>
                                        <p:strVal val="visible"/>
                                      </p:to>
                                    </p:set>
                                    <p:anim calcmode="lin" valueType="num">
                                      <p:cBhvr additive="base">
                                        <p:cTn id="116" dur="500" fill="hold"/>
                                        <p:tgtEl>
                                          <p:spTgt spid="44"/>
                                        </p:tgtEl>
                                        <p:attrNameLst>
                                          <p:attrName>ppt_x</p:attrName>
                                        </p:attrNameLst>
                                      </p:cBhvr>
                                      <p:tavLst>
                                        <p:tav tm="0">
                                          <p:val>
                                            <p:strVal val="#ppt_x"/>
                                          </p:val>
                                        </p:tav>
                                        <p:tav tm="100000">
                                          <p:val>
                                            <p:strVal val="#ppt_x"/>
                                          </p:val>
                                        </p:tav>
                                      </p:tavLst>
                                    </p:anim>
                                    <p:anim calcmode="lin" valueType="num">
                                      <p:cBhvr additive="base">
                                        <p:cTn id="117" dur="500" fill="hold"/>
                                        <p:tgtEl>
                                          <p:spTgt spid="44"/>
                                        </p:tgtEl>
                                        <p:attrNameLst>
                                          <p:attrName>ppt_y</p:attrName>
                                        </p:attrNameLst>
                                      </p:cBhvr>
                                      <p:tavLst>
                                        <p:tav tm="0">
                                          <p:val>
                                            <p:strVal val="1+#ppt_h/2"/>
                                          </p:val>
                                        </p:tav>
                                        <p:tav tm="100000">
                                          <p:val>
                                            <p:strVal val="#ppt_y"/>
                                          </p:val>
                                        </p:tav>
                                      </p:tavLst>
                                    </p:anim>
                                  </p:childTnLst>
                                </p:cTn>
                              </p:par>
                              <p:par>
                                <p:cTn id="118" presetID="2" presetClass="entr" presetSubtype="4" fill="hold" grpId="0" nodeType="withEffect">
                                  <p:stCondLst>
                                    <p:cond delay="0"/>
                                  </p:stCondLst>
                                  <p:childTnLst>
                                    <p:set>
                                      <p:cBhvr>
                                        <p:cTn id="119" dur="1" fill="hold">
                                          <p:stCondLst>
                                            <p:cond delay="0"/>
                                          </p:stCondLst>
                                        </p:cTn>
                                        <p:tgtEl>
                                          <p:spTgt spid="37"/>
                                        </p:tgtEl>
                                        <p:attrNameLst>
                                          <p:attrName>style.visibility</p:attrName>
                                        </p:attrNameLst>
                                      </p:cBhvr>
                                      <p:to>
                                        <p:strVal val="visible"/>
                                      </p:to>
                                    </p:set>
                                    <p:anim calcmode="lin" valueType="num">
                                      <p:cBhvr additive="base">
                                        <p:cTn id="120" dur="500" fill="hold"/>
                                        <p:tgtEl>
                                          <p:spTgt spid="37"/>
                                        </p:tgtEl>
                                        <p:attrNameLst>
                                          <p:attrName>ppt_x</p:attrName>
                                        </p:attrNameLst>
                                      </p:cBhvr>
                                      <p:tavLst>
                                        <p:tav tm="0">
                                          <p:val>
                                            <p:strVal val="#ppt_x"/>
                                          </p:val>
                                        </p:tav>
                                        <p:tav tm="100000">
                                          <p:val>
                                            <p:strVal val="#ppt_x"/>
                                          </p:val>
                                        </p:tav>
                                      </p:tavLst>
                                    </p:anim>
                                    <p:anim calcmode="lin" valueType="num">
                                      <p:cBhvr additive="base">
                                        <p:cTn id="12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nodeType="clickEffect">
                                  <p:stCondLst>
                                    <p:cond delay="0"/>
                                  </p:stCondLst>
                                  <p:childTnLst>
                                    <p:set>
                                      <p:cBhvr>
                                        <p:cTn id="125" dur="1" fill="hold">
                                          <p:stCondLst>
                                            <p:cond delay="0"/>
                                          </p:stCondLst>
                                        </p:cTn>
                                        <p:tgtEl>
                                          <p:spTgt spid="13"/>
                                        </p:tgtEl>
                                        <p:attrNameLst>
                                          <p:attrName>style.visibility</p:attrName>
                                        </p:attrNameLst>
                                      </p:cBhvr>
                                      <p:to>
                                        <p:strVal val="visible"/>
                                      </p:to>
                                    </p:set>
                                    <p:animEffect transition="in" filter="wipe(left)">
                                      <p:cBhvr>
                                        <p:cTn id="126" dur="500"/>
                                        <p:tgtEl>
                                          <p:spTgt spid="13"/>
                                        </p:tgtEl>
                                      </p:cBhvr>
                                    </p:animEffect>
                                  </p:childTnLst>
                                </p:cTn>
                              </p:par>
                              <p:par>
                                <p:cTn id="127" presetID="22" presetClass="entr" presetSubtype="4" fill="hold" nodeType="withEffect">
                                  <p:stCondLst>
                                    <p:cond delay="0"/>
                                  </p:stCondLst>
                                  <p:childTnLst>
                                    <p:set>
                                      <p:cBhvr>
                                        <p:cTn id="128" dur="1" fill="hold">
                                          <p:stCondLst>
                                            <p:cond delay="0"/>
                                          </p:stCondLst>
                                        </p:cTn>
                                        <p:tgtEl>
                                          <p:spTgt spid="16"/>
                                        </p:tgtEl>
                                        <p:attrNameLst>
                                          <p:attrName>style.visibility</p:attrName>
                                        </p:attrNameLst>
                                      </p:cBhvr>
                                      <p:to>
                                        <p:strVal val="visible"/>
                                      </p:to>
                                    </p:set>
                                    <p:animEffect transition="in" filter="wipe(down)">
                                      <p:cBhvr>
                                        <p:cTn id="129" dur="500"/>
                                        <p:tgtEl>
                                          <p:spTgt spid="16"/>
                                        </p:tgtEl>
                                      </p:cBhvr>
                                    </p:animEffect>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grpId="0" nodeType="clickEffect">
                                  <p:stCondLst>
                                    <p:cond delay="0"/>
                                  </p:stCondLst>
                                  <p:childTnLst>
                                    <p:set>
                                      <p:cBhvr>
                                        <p:cTn id="133" dur="1" fill="hold">
                                          <p:stCondLst>
                                            <p:cond delay="0"/>
                                          </p:stCondLst>
                                        </p:cTn>
                                        <p:tgtEl>
                                          <p:spTgt spid="45"/>
                                        </p:tgtEl>
                                        <p:attrNameLst>
                                          <p:attrName>style.visibility</p:attrName>
                                        </p:attrNameLst>
                                      </p:cBhvr>
                                      <p:to>
                                        <p:strVal val="visible"/>
                                      </p:to>
                                    </p:set>
                                    <p:anim calcmode="lin" valueType="num">
                                      <p:cBhvr additive="base">
                                        <p:cTn id="134" dur="500" fill="hold"/>
                                        <p:tgtEl>
                                          <p:spTgt spid="45"/>
                                        </p:tgtEl>
                                        <p:attrNameLst>
                                          <p:attrName>ppt_x</p:attrName>
                                        </p:attrNameLst>
                                      </p:cBhvr>
                                      <p:tavLst>
                                        <p:tav tm="0">
                                          <p:val>
                                            <p:strVal val="#ppt_x"/>
                                          </p:val>
                                        </p:tav>
                                        <p:tav tm="100000">
                                          <p:val>
                                            <p:strVal val="#ppt_x"/>
                                          </p:val>
                                        </p:tav>
                                      </p:tavLst>
                                    </p:anim>
                                    <p:anim calcmode="lin" valueType="num">
                                      <p:cBhvr additive="base">
                                        <p:cTn id="135" dur="500" fill="hold"/>
                                        <p:tgtEl>
                                          <p:spTgt spid="45"/>
                                        </p:tgtEl>
                                        <p:attrNameLst>
                                          <p:attrName>ppt_y</p:attrName>
                                        </p:attrNameLst>
                                      </p:cBhvr>
                                      <p:tavLst>
                                        <p:tav tm="0">
                                          <p:val>
                                            <p:strVal val="1+#ppt_h/2"/>
                                          </p:val>
                                        </p:tav>
                                        <p:tav tm="100000">
                                          <p:val>
                                            <p:strVal val="#ppt_y"/>
                                          </p:val>
                                        </p:tav>
                                      </p:tavLst>
                                    </p:anim>
                                  </p:childTnLst>
                                </p:cTn>
                              </p:par>
                              <p:par>
                                <p:cTn id="136" presetID="2" presetClass="entr" presetSubtype="4" fill="hold" grpId="0" nodeType="withEffect">
                                  <p:stCondLst>
                                    <p:cond delay="0"/>
                                  </p:stCondLst>
                                  <p:childTnLst>
                                    <p:set>
                                      <p:cBhvr>
                                        <p:cTn id="137" dur="1" fill="hold">
                                          <p:stCondLst>
                                            <p:cond delay="0"/>
                                          </p:stCondLst>
                                        </p:cTn>
                                        <p:tgtEl>
                                          <p:spTgt spid="32"/>
                                        </p:tgtEl>
                                        <p:attrNameLst>
                                          <p:attrName>style.visibility</p:attrName>
                                        </p:attrNameLst>
                                      </p:cBhvr>
                                      <p:to>
                                        <p:strVal val="visible"/>
                                      </p:to>
                                    </p:set>
                                    <p:anim calcmode="lin" valueType="num">
                                      <p:cBhvr additive="base">
                                        <p:cTn id="138" dur="500" fill="hold"/>
                                        <p:tgtEl>
                                          <p:spTgt spid="32"/>
                                        </p:tgtEl>
                                        <p:attrNameLst>
                                          <p:attrName>ppt_x</p:attrName>
                                        </p:attrNameLst>
                                      </p:cBhvr>
                                      <p:tavLst>
                                        <p:tav tm="0">
                                          <p:val>
                                            <p:strVal val="#ppt_x"/>
                                          </p:val>
                                        </p:tav>
                                        <p:tav tm="100000">
                                          <p:val>
                                            <p:strVal val="#ppt_x"/>
                                          </p:val>
                                        </p:tav>
                                      </p:tavLst>
                                    </p:anim>
                                    <p:anim calcmode="lin" valueType="num">
                                      <p:cBhvr additive="base">
                                        <p:cTn id="13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28" grpId="0" animBg="1"/>
      <p:bldP spid="26" grpId="0" animBg="1"/>
      <p:bldP spid="7" grpId="0" animBg="1"/>
      <p:bldP spid="11" grpId="0"/>
      <p:bldP spid="3" grpId="0"/>
      <p:bldP spid="4" grpId="0" animBg="1"/>
      <p:bldP spid="12" grpId="0"/>
      <p:bldP spid="15" grpId="0"/>
      <p:bldP spid="31" grpId="0"/>
      <p:bldP spid="34" grpId="0"/>
      <p:bldP spid="35" grpId="0" animBg="1"/>
      <p:bldP spid="36" grpId="0" animBg="1"/>
      <p:bldP spid="38" grpId="0"/>
      <p:bldP spid="39" grpId="0"/>
      <p:bldP spid="41" grpId="0"/>
      <p:bldP spid="42" grpId="0"/>
      <p:bldP spid="43" grpId="0"/>
      <p:bldP spid="2" grpId="0" animBg="1"/>
      <p:bldP spid="37" grpId="0" animBg="1"/>
      <p:bldP spid="44" grpId="0" animBg="1"/>
      <p:bldP spid="27" grpId="0" animBg="1"/>
      <p:bldP spid="45" grpId="0" animBg="1"/>
      <p:bldP spid="30"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2863" y="1279525"/>
            <a:ext cx="3735387" cy="581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irculer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9450" y="2036763"/>
            <a:ext cx="2657475"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rc 4"/>
          <p:cNvSpPr>
            <a:spLocks noChangeArrowheads="1"/>
          </p:cNvSpPr>
          <p:nvPr/>
        </p:nvSpPr>
        <p:spPr bwMode="auto">
          <a:xfrm rot="5400000" flipH="1" flipV="1">
            <a:off x="5066506" y="2720182"/>
            <a:ext cx="2684463" cy="1358900"/>
          </a:xfrm>
          <a:custGeom>
            <a:avLst/>
            <a:gdLst>
              <a:gd name="T0" fmla="*/ 0 w 43192"/>
              <a:gd name="T1" fmla="*/ 2147483647 h 21809"/>
              <a:gd name="T2" fmla="*/ 2147483647 w 43192"/>
              <a:gd name="T3" fmla="*/ 0 h 21809"/>
              <a:gd name="T4" fmla="*/ 2147483647 w 43192"/>
              <a:gd name="T5" fmla="*/ 2147483647 h 21809"/>
              <a:gd name="T6" fmla="*/ 2147483647 w 43192"/>
              <a:gd name="T7" fmla="*/ 2147483647 h 21809"/>
              <a:gd name="T8" fmla="*/ 0 w 43192"/>
              <a:gd name="T9" fmla="*/ 2147483647 h 21809"/>
              <a:gd name="T10" fmla="*/ 2147483647 w 43192"/>
              <a:gd name="T11" fmla="*/ 0 h 21809"/>
              <a:gd name="T12" fmla="*/ 2147483647 w 43192"/>
              <a:gd name="T13" fmla="*/ 2147483647 h 21809"/>
              <a:gd name="T14" fmla="*/ 2147483647 w 43192"/>
              <a:gd name="T15" fmla="*/ 2147483647 h 21809"/>
              <a:gd name="T16" fmla="*/ 2147483647 w 43192"/>
              <a:gd name="T17" fmla="*/ 2147483647 h 218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192" h="21809" fill="none">
                <a:moveTo>
                  <a:pt x="0" y="21001"/>
                </a:moveTo>
                <a:cubicBezTo>
                  <a:pt x="324" y="9309"/>
                  <a:pt x="9895" y="-1"/>
                  <a:pt x="21592" y="0"/>
                </a:cubicBezTo>
                <a:cubicBezTo>
                  <a:pt x="33521" y="0"/>
                  <a:pt x="43192" y="9670"/>
                  <a:pt x="43192" y="21600"/>
                </a:cubicBezTo>
                <a:cubicBezTo>
                  <a:pt x="43192" y="21669"/>
                  <a:pt x="43191" y="21739"/>
                  <a:pt x="43190" y="21808"/>
                </a:cubicBezTo>
              </a:path>
              <a:path w="43192" h="21809" stroke="0">
                <a:moveTo>
                  <a:pt x="0" y="21001"/>
                </a:moveTo>
                <a:cubicBezTo>
                  <a:pt x="324" y="9309"/>
                  <a:pt x="9895" y="-1"/>
                  <a:pt x="21592" y="0"/>
                </a:cubicBezTo>
                <a:cubicBezTo>
                  <a:pt x="33521" y="0"/>
                  <a:pt x="43192" y="9670"/>
                  <a:pt x="43192" y="21600"/>
                </a:cubicBezTo>
                <a:cubicBezTo>
                  <a:pt x="43192" y="21669"/>
                  <a:pt x="43191" y="21739"/>
                  <a:pt x="43190" y="21808"/>
                </a:cubicBezTo>
                <a:lnTo>
                  <a:pt x="21592" y="21600"/>
                </a:lnTo>
                <a:lnTo>
                  <a:pt x="0" y="21001"/>
                </a:lnTo>
                <a:close/>
              </a:path>
            </a:pathLst>
          </a:custGeom>
          <a:solidFill>
            <a:schemeClr val="accent1">
              <a:alpha val="85881"/>
            </a:schemeClr>
          </a:soli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endParaRPr lang="zh-CN" altLang="en-US"/>
          </a:p>
        </p:txBody>
      </p:sp>
      <p:sp>
        <p:nvSpPr>
          <p:cNvPr id="14" name="Arc 5"/>
          <p:cNvSpPr>
            <a:spLocks noChangeArrowheads="1"/>
          </p:cNvSpPr>
          <p:nvPr/>
        </p:nvSpPr>
        <p:spPr bwMode="auto">
          <a:xfrm rot="-5092787" flipH="1" flipV="1">
            <a:off x="6339681" y="2709070"/>
            <a:ext cx="2682875" cy="1484312"/>
          </a:xfrm>
          <a:custGeom>
            <a:avLst/>
            <a:gdLst>
              <a:gd name="T0" fmla="*/ 2147483647 w 43180"/>
              <a:gd name="T1" fmla="*/ 2147483647 h 23297"/>
              <a:gd name="T2" fmla="*/ 0 w 43180"/>
              <a:gd name="T3" fmla="*/ 2147483647 h 23297"/>
              <a:gd name="T4" fmla="*/ 2147483647 w 43180"/>
              <a:gd name="T5" fmla="*/ 0 h 23297"/>
              <a:gd name="T6" fmla="*/ 2147483647 w 43180"/>
              <a:gd name="T7" fmla="*/ 2147483647 h 23297"/>
              <a:gd name="T8" fmla="*/ 2147483647 w 43180"/>
              <a:gd name="T9" fmla="*/ 2147483647 h 23297"/>
              <a:gd name="T10" fmla="*/ 0 w 43180"/>
              <a:gd name="T11" fmla="*/ 2147483647 h 23297"/>
              <a:gd name="T12" fmla="*/ 2147483647 w 43180"/>
              <a:gd name="T13" fmla="*/ 0 h 23297"/>
              <a:gd name="T14" fmla="*/ 2147483647 w 43180"/>
              <a:gd name="T15" fmla="*/ 2147483647 h 23297"/>
              <a:gd name="T16" fmla="*/ 2147483647 w 43180"/>
              <a:gd name="T17" fmla="*/ 2147483647 h 232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180" h="23297" fill="none">
                <a:moveTo>
                  <a:pt x="66" y="23297"/>
                </a:moveTo>
                <a:cubicBezTo>
                  <a:pt x="22" y="22732"/>
                  <a:pt x="0" y="22166"/>
                  <a:pt x="0" y="21600"/>
                </a:cubicBezTo>
                <a:cubicBezTo>
                  <a:pt x="0" y="9670"/>
                  <a:pt x="9670" y="0"/>
                  <a:pt x="21600" y="0"/>
                </a:cubicBezTo>
                <a:cubicBezTo>
                  <a:pt x="33167" y="-1"/>
                  <a:pt x="42681" y="9112"/>
                  <a:pt x="43179" y="20669"/>
                </a:cubicBezTo>
              </a:path>
              <a:path w="43180" h="23297" stroke="0">
                <a:moveTo>
                  <a:pt x="66" y="23297"/>
                </a:moveTo>
                <a:cubicBezTo>
                  <a:pt x="22" y="22732"/>
                  <a:pt x="0" y="22166"/>
                  <a:pt x="0" y="21600"/>
                </a:cubicBezTo>
                <a:cubicBezTo>
                  <a:pt x="0" y="9670"/>
                  <a:pt x="9670" y="0"/>
                  <a:pt x="21600" y="0"/>
                </a:cubicBezTo>
                <a:cubicBezTo>
                  <a:pt x="33167" y="-1"/>
                  <a:pt x="42681" y="9112"/>
                  <a:pt x="43179" y="20669"/>
                </a:cubicBezTo>
                <a:lnTo>
                  <a:pt x="21600" y="21600"/>
                </a:lnTo>
                <a:lnTo>
                  <a:pt x="66" y="23297"/>
                </a:lnTo>
                <a:close/>
              </a:path>
            </a:pathLst>
          </a:custGeom>
          <a:solidFill>
            <a:schemeClr val="folHlink">
              <a:alpha val="98822"/>
            </a:schemeClr>
          </a:solidFill>
          <a:ln>
            <a:noFill/>
          </a:ln>
          <a:extLst>
            <a:ext uri="{91240B29-F687-4F45-9708-019B960494DF}">
              <a14:hiddenLine xmlns:a14="http://schemas.microsoft.com/office/drawing/2010/main" w="9525">
                <a:solidFill>
                  <a:srgbClr val="000000"/>
                </a:solidFill>
                <a:round/>
              </a14:hiddenLine>
            </a:ext>
          </a:extLst>
        </p:spPr>
        <p:txBody>
          <a:bodyPr rot="10800000" vert="eaVert" wrap="none" anchor="ctr"/>
          <a:lstStyle/>
          <a:p>
            <a:endParaRPr lang="zh-CN" altLang="en-US"/>
          </a:p>
        </p:txBody>
      </p:sp>
      <p:grpSp>
        <p:nvGrpSpPr>
          <p:cNvPr id="7174" name="组合 14"/>
          <p:cNvGrpSpPr/>
          <p:nvPr/>
        </p:nvGrpSpPr>
        <p:grpSpPr bwMode="auto">
          <a:xfrm rot="-3733502" flipH="1" flipV="1">
            <a:off x="6571456" y="3853657"/>
            <a:ext cx="2351087" cy="558800"/>
            <a:chOff x="0" y="0"/>
            <a:chExt cx="893" cy="246"/>
          </a:xfrm>
        </p:grpSpPr>
        <p:grpSp>
          <p:nvGrpSpPr>
            <p:cNvPr id="7189" name="组合 15"/>
            <p:cNvGrpSpPr/>
            <p:nvPr/>
          </p:nvGrpSpPr>
          <p:grpSpPr bwMode="auto">
            <a:xfrm>
              <a:off x="0" y="0"/>
              <a:ext cx="743" cy="185"/>
              <a:chOff x="0" y="0"/>
              <a:chExt cx="1118" cy="279"/>
            </a:xfrm>
          </p:grpSpPr>
          <p:sp>
            <p:nvSpPr>
              <p:cNvPr id="7195" name="AutoShape 8"/>
              <p:cNvSpPr>
                <a:spLocks noChangeArrowheads="1"/>
              </p:cNvSpPr>
              <p:nvPr/>
            </p:nvSpPr>
            <p:spPr bwMode="auto">
              <a:xfrm rot="5263130">
                <a:off x="288" y="-29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latin typeface="Arial" panose="020B0604020202020204" pitchFamily="34" charset="0"/>
                  <a:cs typeface="Arial" panose="020B0604020202020204" pitchFamily="34" charset="0"/>
                </a:endParaRPr>
              </a:p>
            </p:txBody>
          </p:sp>
          <p:sp>
            <p:nvSpPr>
              <p:cNvPr id="7196" name="AutoShape 9"/>
              <p:cNvSpPr>
                <a:spLocks noChangeArrowheads="1"/>
              </p:cNvSpPr>
              <p:nvPr/>
            </p:nvSpPr>
            <p:spPr bwMode="auto">
              <a:xfrm rot="6078281">
                <a:off x="424" y="-29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latin typeface="Arial" panose="020B0604020202020204" pitchFamily="34" charset="0"/>
                  <a:cs typeface="Arial" panose="020B0604020202020204" pitchFamily="34" charset="0"/>
                </a:endParaRPr>
              </a:p>
            </p:txBody>
          </p:sp>
          <p:sp>
            <p:nvSpPr>
              <p:cNvPr id="7197" name="AutoShape 10"/>
              <p:cNvSpPr>
                <a:spLocks noChangeArrowheads="1"/>
              </p:cNvSpPr>
              <p:nvPr/>
            </p:nvSpPr>
            <p:spPr bwMode="auto">
              <a:xfrm rot="6373927">
                <a:off x="500" y="-272"/>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latin typeface="Arial" panose="020B0604020202020204" pitchFamily="34" charset="0"/>
                  <a:cs typeface="Arial" panose="020B0604020202020204" pitchFamily="34" charset="0"/>
                </a:endParaRPr>
              </a:p>
            </p:txBody>
          </p:sp>
          <p:sp>
            <p:nvSpPr>
              <p:cNvPr id="7198" name="AutoShape 11"/>
              <p:cNvSpPr>
                <a:spLocks noChangeArrowheads="1"/>
              </p:cNvSpPr>
              <p:nvPr/>
            </p:nvSpPr>
            <p:spPr bwMode="auto">
              <a:xfrm rot="6906312">
                <a:off x="590" y="-242"/>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latin typeface="Arial" panose="020B0604020202020204" pitchFamily="34" charset="0"/>
                  <a:cs typeface="Arial" panose="020B0604020202020204" pitchFamily="34" charset="0"/>
                </a:endParaRPr>
              </a:p>
            </p:txBody>
          </p:sp>
        </p:grpSp>
        <p:grpSp>
          <p:nvGrpSpPr>
            <p:cNvPr id="7190" name="组合 16"/>
            <p:cNvGrpSpPr/>
            <p:nvPr/>
          </p:nvGrpSpPr>
          <p:grpSpPr bwMode="auto">
            <a:xfrm rot="1353540">
              <a:off x="150" y="60"/>
              <a:ext cx="743" cy="186"/>
              <a:chOff x="0" y="0"/>
              <a:chExt cx="1118" cy="279"/>
            </a:xfrm>
          </p:grpSpPr>
          <p:sp>
            <p:nvSpPr>
              <p:cNvPr id="7191" name="AutoShape 13"/>
              <p:cNvSpPr>
                <a:spLocks noChangeArrowheads="1"/>
              </p:cNvSpPr>
              <p:nvPr/>
            </p:nvSpPr>
            <p:spPr bwMode="auto">
              <a:xfrm rot="5263130">
                <a:off x="288" y="-29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latin typeface="Arial" panose="020B0604020202020204" pitchFamily="34" charset="0"/>
                  <a:cs typeface="Arial" panose="020B0604020202020204" pitchFamily="34" charset="0"/>
                </a:endParaRPr>
              </a:p>
            </p:txBody>
          </p:sp>
          <p:sp>
            <p:nvSpPr>
              <p:cNvPr id="7192" name="AutoShape 14"/>
              <p:cNvSpPr>
                <a:spLocks noChangeArrowheads="1"/>
              </p:cNvSpPr>
              <p:nvPr/>
            </p:nvSpPr>
            <p:spPr bwMode="auto">
              <a:xfrm rot="6078281">
                <a:off x="424" y="-29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latin typeface="Arial" panose="020B0604020202020204" pitchFamily="34" charset="0"/>
                  <a:cs typeface="Arial" panose="020B0604020202020204" pitchFamily="34" charset="0"/>
                </a:endParaRPr>
              </a:p>
            </p:txBody>
          </p:sp>
          <p:sp>
            <p:nvSpPr>
              <p:cNvPr id="7193" name="AutoShape 15"/>
              <p:cNvSpPr>
                <a:spLocks noChangeArrowheads="1"/>
              </p:cNvSpPr>
              <p:nvPr/>
            </p:nvSpPr>
            <p:spPr bwMode="auto">
              <a:xfrm rot="6373927">
                <a:off x="500" y="-272"/>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latin typeface="Arial" panose="020B0604020202020204" pitchFamily="34" charset="0"/>
                  <a:cs typeface="Arial" panose="020B0604020202020204" pitchFamily="34" charset="0"/>
                </a:endParaRPr>
              </a:p>
            </p:txBody>
          </p:sp>
          <p:sp>
            <p:nvSpPr>
              <p:cNvPr id="7194" name="AutoShape 16"/>
              <p:cNvSpPr>
                <a:spLocks noChangeArrowheads="1"/>
              </p:cNvSpPr>
              <p:nvPr/>
            </p:nvSpPr>
            <p:spPr bwMode="auto">
              <a:xfrm rot="6906312">
                <a:off x="590" y="-242"/>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latin typeface="Arial" panose="020B0604020202020204" pitchFamily="34" charset="0"/>
                  <a:cs typeface="Arial" panose="020B0604020202020204" pitchFamily="34" charset="0"/>
                </a:endParaRPr>
              </a:p>
            </p:txBody>
          </p:sp>
        </p:grpSp>
      </p:grpSp>
      <p:sp>
        <p:nvSpPr>
          <p:cNvPr id="26" name="Text Box 17"/>
          <p:cNvSpPr txBox="1"/>
          <p:nvPr/>
        </p:nvSpPr>
        <p:spPr>
          <a:xfrm>
            <a:off x="6089650" y="2347913"/>
            <a:ext cx="1023938" cy="2062162"/>
          </a:xfrm>
          <a:prstGeom prst="rect">
            <a:avLst/>
          </a:prstGeom>
          <a:noFill/>
          <a:ln w="9525">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buSzPct val="100000"/>
              <a:defRPr/>
            </a:pPr>
            <a:r>
              <a:rPr lang="en-US" altLang="zh-CN" sz="1600" dirty="0">
                <a:solidFill>
                  <a:srgbClr val="000000"/>
                </a:solidFill>
                <a:effectLst>
                  <a:outerShdw blurRad="38100" dist="38100" dir="2700000" algn="tl">
                    <a:srgbClr val="C0C0C0"/>
                  </a:outerShdw>
                </a:effectLst>
                <a:latin typeface="Arial" panose="020B0604020202020204" pitchFamily="34" charset="0"/>
                <a:ea typeface="等线" panose="02010600030101010101" charset="-122"/>
                <a:cs typeface="Arial" panose="020B0604020202020204" pitchFamily="34" charset="0"/>
              </a:rPr>
              <a:t>Master’s Degree and Doctoral Degree Authorization Centers</a:t>
            </a:r>
            <a:endParaRPr lang="en-US" altLang="zh-CN" sz="1600" dirty="0">
              <a:solidFill>
                <a:srgbClr val="000000"/>
              </a:solidFill>
              <a:effectLst>
                <a:outerShdw blurRad="38100" dist="38100" dir="2700000" algn="tl">
                  <a:srgbClr val="C0C0C0"/>
                </a:outerShdw>
              </a:effectLst>
              <a:latin typeface="Arial" panose="020B0604020202020204" pitchFamily="34" charset="0"/>
              <a:ea typeface="等线" panose="02010600030101010101" charset="-122"/>
              <a:cs typeface="Arial" panose="020B0604020202020204" pitchFamily="34" charset="0"/>
            </a:endParaRPr>
          </a:p>
        </p:txBody>
      </p:sp>
      <p:sp>
        <p:nvSpPr>
          <p:cNvPr id="27" name="Text Box 18"/>
          <p:cNvSpPr txBox="1"/>
          <p:nvPr/>
        </p:nvSpPr>
        <p:spPr>
          <a:xfrm>
            <a:off x="7192963" y="2851150"/>
            <a:ext cx="1025525" cy="1323975"/>
          </a:xfrm>
          <a:prstGeom prst="rect">
            <a:avLst/>
          </a:prstGeom>
          <a:noFill/>
          <a:ln w="9525">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buSzPct val="100000"/>
              <a:defRPr/>
            </a:pPr>
            <a:r>
              <a:rPr lang="en-US" altLang="zh-CN" sz="1600" dirty="0">
                <a:solidFill>
                  <a:srgbClr val="000000"/>
                </a:solidFill>
                <a:effectLst>
                  <a:outerShdw blurRad="38100" dist="38100" dir="2700000" algn="tl">
                    <a:srgbClr val="C0C0C0"/>
                  </a:outerShdw>
                </a:effectLst>
                <a:latin typeface="Arial" panose="020B0604020202020204" pitchFamily="34" charset="0"/>
                <a:ea typeface="等线" panose="02010600030101010101" charset="-122"/>
                <a:cs typeface="Arial" panose="020B0604020202020204" pitchFamily="34" charset="0"/>
              </a:rPr>
              <a:t>Postdoctoral research mobile stations</a:t>
            </a:r>
            <a:endParaRPr lang="en-US" altLang="zh-CN" sz="1600" dirty="0">
              <a:solidFill>
                <a:srgbClr val="000000"/>
              </a:solidFill>
              <a:effectLst>
                <a:outerShdw blurRad="38100" dist="38100" dir="2700000" algn="tl">
                  <a:srgbClr val="C0C0C0"/>
                </a:outerShdw>
              </a:effectLst>
              <a:latin typeface="Arial" panose="020B0604020202020204" pitchFamily="34" charset="0"/>
              <a:ea typeface="等线" panose="02010600030101010101" charset="-122"/>
              <a:cs typeface="Arial" panose="020B0604020202020204" pitchFamily="34" charset="0"/>
            </a:endParaRPr>
          </a:p>
        </p:txBody>
      </p:sp>
      <p:grpSp>
        <p:nvGrpSpPr>
          <p:cNvPr id="29" name="组合 28"/>
          <p:cNvGrpSpPr/>
          <p:nvPr/>
        </p:nvGrpSpPr>
        <p:grpSpPr bwMode="auto">
          <a:xfrm rot="-917989">
            <a:off x="8524875" y="1354138"/>
            <a:ext cx="3368675" cy="2192337"/>
            <a:chOff x="-147" y="0"/>
            <a:chExt cx="1770" cy="1029"/>
          </a:xfrm>
        </p:grpSpPr>
        <p:sp>
          <p:nvSpPr>
            <p:cNvPr id="7185" name="AutoShape 44"/>
            <p:cNvSpPr>
              <a:spLocks noChangeArrowheads="1"/>
            </p:cNvSpPr>
            <p:nvPr/>
          </p:nvSpPr>
          <p:spPr bwMode="auto">
            <a:xfrm rot="1450622" flipH="1">
              <a:off x="308" y="0"/>
              <a:ext cx="1315" cy="1029"/>
            </a:xfrm>
            <a:prstGeom prst="roundRect">
              <a:avLst>
                <a:gd name="adj" fmla="val 50000"/>
              </a:avLst>
            </a:prstGeom>
            <a:solidFill>
              <a:srgbClr val="B2B2B2"/>
            </a:solidFill>
            <a:ln>
              <a:noFill/>
            </a:ln>
            <a:effectLst>
              <a:outerShdw dist="63500" dir="3187806" algn="ctr" rotWithShape="0">
                <a:srgbClr val="1C1C1C">
                  <a:alpha val="50000"/>
                </a:srgbClr>
              </a:outerShdw>
            </a:effectLst>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1600">
                <a:latin typeface="Arial" panose="020B0604020202020204" pitchFamily="34" charset="0"/>
                <a:cs typeface="Arial" panose="020B0604020202020204" pitchFamily="34" charset="0"/>
              </a:endParaRPr>
            </a:p>
          </p:txBody>
        </p:sp>
        <p:sp>
          <p:nvSpPr>
            <p:cNvPr id="7186" name="AutoShape 45"/>
            <p:cNvSpPr>
              <a:spLocks noChangeArrowheads="1"/>
            </p:cNvSpPr>
            <p:nvPr/>
          </p:nvSpPr>
          <p:spPr bwMode="auto">
            <a:xfrm rot="1450622" flipH="1">
              <a:off x="348" y="57"/>
              <a:ext cx="1236" cy="891"/>
            </a:xfrm>
            <a:prstGeom prst="roundRect">
              <a:avLst>
                <a:gd name="adj" fmla="val 50000"/>
              </a:avLst>
            </a:prstGeom>
            <a:gradFill rotWithShape="1">
              <a:gsLst>
                <a:gs pos="0">
                  <a:schemeClr val="folHlink">
                    <a:alpha val="70000"/>
                  </a:schemeClr>
                </a:gs>
                <a:gs pos="100000">
                  <a:srgbClr val="99CC00">
                    <a:alpha val="70000"/>
                  </a:srgbClr>
                </a:gs>
              </a:gsLst>
              <a:lin ang="5400000" scaled="1"/>
            </a:gradFill>
            <a:ln w="19050">
              <a:solidFill>
                <a:srgbClr val="F8F8F8"/>
              </a:solidFill>
              <a:round/>
            </a:ln>
          </p:spPr>
          <p:txBody>
            <a:bodyPr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1600">
                <a:latin typeface="Arial" panose="020B0604020202020204" pitchFamily="34" charset="0"/>
                <a:cs typeface="Arial" panose="020B0604020202020204" pitchFamily="34" charset="0"/>
              </a:endParaRPr>
            </a:p>
          </p:txBody>
        </p:sp>
        <p:sp>
          <p:nvSpPr>
            <p:cNvPr id="7187" name="Rectangle 46"/>
            <p:cNvSpPr>
              <a:spLocks noChangeArrowheads="1"/>
            </p:cNvSpPr>
            <p:nvPr/>
          </p:nvSpPr>
          <p:spPr bwMode="auto">
            <a:xfrm rot="917989">
              <a:off x="400" y="128"/>
              <a:ext cx="1208" cy="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buSzPct val="100000"/>
              </a:pPr>
              <a:r>
                <a:rPr lang="en-US" altLang="zh-CN" sz="1600" dirty="0">
                  <a:solidFill>
                    <a:srgbClr val="000000"/>
                  </a:solidFill>
                  <a:latin typeface="Arial" panose="020B0604020202020204" pitchFamily="34" charset="0"/>
                  <a:ea typeface="等线" panose="02010600030101010101" charset="-122"/>
                </a:rPr>
                <a:t>Traditional Chinese Medicine</a:t>
              </a:r>
              <a:endParaRPr lang="en-US" altLang="zh-CN" sz="1600" dirty="0">
                <a:solidFill>
                  <a:srgbClr val="000000"/>
                </a:solidFill>
                <a:latin typeface="Arial" panose="020B0604020202020204" pitchFamily="34" charset="0"/>
                <a:ea typeface="等线" panose="02010600030101010101" charset="-122"/>
              </a:endParaRPr>
            </a:p>
            <a:p>
              <a:pPr algn="ctr" eaLnBrk="1" hangingPunct="1">
                <a:spcBef>
                  <a:spcPct val="20000"/>
                </a:spcBef>
                <a:buSzPct val="100000"/>
              </a:pPr>
              <a:r>
                <a:rPr lang="en-US" altLang="zh-CN" sz="1600" dirty="0">
                  <a:solidFill>
                    <a:srgbClr val="000000"/>
                  </a:solidFill>
                  <a:latin typeface="Arial" panose="020B0604020202020204" pitchFamily="34" charset="0"/>
                  <a:ea typeface="等线" panose="02010600030101010101" charset="-122"/>
                </a:rPr>
                <a:t>Integration of Traditional Chinese and Western Medicine</a:t>
              </a:r>
              <a:endParaRPr lang="en-US" altLang="zh-CN" sz="1600" dirty="0">
                <a:solidFill>
                  <a:srgbClr val="000000"/>
                </a:solidFill>
                <a:latin typeface="Arial" panose="020B0604020202020204" pitchFamily="34" charset="0"/>
                <a:ea typeface="等线" panose="02010600030101010101" charset="-122"/>
              </a:endParaRPr>
            </a:p>
          </p:txBody>
        </p:sp>
        <p:sp>
          <p:nvSpPr>
            <p:cNvPr id="7188" name="Line 50"/>
            <p:cNvSpPr>
              <a:spLocks noChangeShapeType="1"/>
            </p:cNvSpPr>
            <p:nvPr/>
          </p:nvSpPr>
          <p:spPr bwMode="auto">
            <a:xfrm rot="3597719" flipH="1">
              <a:off x="0" y="-33"/>
              <a:ext cx="172" cy="466"/>
            </a:xfrm>
            <a:prstGeom prst="line">
              <a:avLst/>
            </a:prstGeom>
            <a:noFill/>
            <a:ln w="76200">
              <a:solidFill>
                <a:srgbClr val="C0C0C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sp>
        <p:nvSpPr>
          <p:cNvPr id="34" name="Line 22"/>
          <p:cNvSpPr>
            <a:spLocks noChangeShapeType="1"/>
          </p:cNvSpPr>
          <p:nvPr/>
        </p:nvSpPr>
        <p:spPr bwMode="auto">
          <a:xfrm rot="2103433" flipV="1">
            <a:off x="5334000" y="4006850"/>
            <a:ext cx="307975" cy="750888"/>
          </a:xfrm>
          <a:prstGeom prst="line">
            <a:avLst/>
          </a:prstGeom>
          <a:noFill/>
          <a:ln w="76200">
            <a:solidFill>
              <a:srgbClr val="C0C0C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5" name="AutoShape 32"/>
          <p:cNvSpPr>
            <a:spLocks noChangeArrowheads="1"/>
          </p:cNvSpPr>
          <p:nvPr/>
        </p:nvSpPr>
        <p:spPr bwMode="auto">
          <a:xfrm>
            <a:off x="2760663" y="3690938"/>
            <a:ext cx="2314575" cy="1697037"/>
          </a:xfrm>
          <a:prstGeom prst="roundRect">
            <a:avLst>
              <a:gd name="adj" fmla="val 50000"/>
            </a:avLst>
          </a:prstGeom>
          <a:solidFill>
            <a:srgbClr val="C0C0C0"/>
          </a:solidFill>
          <a:ln>
            <a:noFill/>
          </a:ln>
          <a:effectLst>
            <a:outerShdw dist="63500" dir="3187806" algn="ctr" rotWithShape="0">
              <a:srgbClr val="1C1C1C">
                <a:alpha val="50000"/>
              </a:srgbClr>
            </a:outerShdw>
          </a:effectLst>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latin typeface="Arial" panose="020B0604020202020204" pitchFamily="34" charset="0"/>
              <a:cs typeface="Arial" panose="020B0604020202020204" pitchFamily="34" charset="0"/>
            </a:endParaRPr>
          </a:p>
        </p:txBody>
      </p:sp>
      <p:sp>
        <p:nvSpPr>
          <p:cNvPr id="36" name="AutoShape 33"/>
          <p:cNvSpPr>
            <a:spLocks noChangeArrowheads="1"/>
          </p:cNvSpPr>
          <p:nvPr/>
        </p:nvSpPr>
        <p:spPr bwMode="auto">
          <a:xfrm>
            <a:off x="2830513" y="3805238"/>
            <a:ext cx="2176462" cy="1470025"/>
          </a:xfrm>
          <a:prstGeom prst="roundRect">
            <a:avLst>
              <a:gd name="adj" fmla="val 50000"/>
            </a:avLst>
          </a:prstGeom>
          <a:gradFill rotWithShape="1">
            <a:gsLst>
              <a:gs pos="0">
                <a:schemeClr val="accent1">
                  <a:alpha val="95998"/>
                </a:schemeClr>
              </a:gs>
              <a:gs pos="100000">
                <a:srgbClr val="E1F1F3">
                  <a:alpha val="70000"/>
                </a:srgbClr>
              </a:gs>
            </a:gsLst>
            <a:lin ang="5400000" scaled="1"/>
          </a:gradFill>
          <a:ln w="19050">
            <a:solidFill>
              <a:srgbClr val="F8F8F8"/>
            </a:solidFill>
            <a:round/>
          </a:ln>
        </p:spPr>
        <p:txBody>
          <a:bodyPr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latin typeface="Arial" panose="020B0604020202020204" pitchFamily="34" charset="0"/>
              <a:cs typeface="Arial" panose="020B0604020202020204" pitchFamily="34" charset="0"/>
            </a:endParaRPr>
          </a:p>
        </p:txBody>
      </p:sp>
      <p:sp>
        <p:nvSpPr>
          <p:cNvPr id="37" name="Rectangle 34"/>
          <p:cNvSpPr>
            <a:spLocks noChangeArrowheads="1"/>
          </p:cNvSpPr>
          <p:nvPr/>
        </p:nvSpPr>
        <p:spPr bwMode="auto">
          <a:xfrm>
            <a:off x="2979738" y="4060825"/>
            <a:ext cx="1981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SzPct val="100000"/>
            </a:pPr>
            <a:r>
              <a:rPr lang="en-US" altLang="zh-CN" sz="1600" dirty="0">
                <a:solidFill>
                  <a:srgbClr val="000000"/>
                </a:solidFill>
                <a:latin typeface="Arial" panose="020B0604020202020204" pitchFamily="34" charset="0"/>
                <a:ea typeface="等线" panose="02010600030101010101" charset="-122"/>
              </a:rPr>
              <a:t>27 doctoral programs</a:t>
            </a:r>
            <a:endParaRPr lang="en-US" altLang="zh-CN" sz="1600" dirty="0">
              <a:solidFill>
                <a:srgbClr val="000000"/>
              </a:solidFill>
              <a:latin typeface="Arial" panose="020B0604020202020204" pitchFamily="34" charset="0"/>
              <a:ea typeface="等线" panose="02010600030101010101" charset="-122"/>
            </a:endParaRPr>
          </a:p>
          <a:p>
            <a:pPr algn="ctr" eaLnBrk="1" hangingPunct="1">
              <a:buSzPct val="100000"/>
            </a:pPr>
            <a:r>
              <a:rPr lang="en-US" altLang="zh-CN" sz="1600" dirty="0">
                <a:solidFill>
                  <a:srgbClr val="000000"/>
                </a:solidFill>
                <a:latin typeface="Arial" panose="020B0604020202020204" pitchFamily="34" charset="0"/>
                <a:ea typeface="等线" panose="02010600030101010101" charset="-122"/>
              </a:rPr>
              <a:t>85 master programs</a:t>
            </a:r>
            <a:endParaRPr lang="en-US" altLang="zh-CN" sz="1600" dirty="0">
              <a:solidFill>
                <a:srgbClr val="000000"/>
              </a:solidFill>
              <a:latin typeface="Arial" panose="020B0604020202020204" pitchFamily="34" charset="0"/>
              <a:ea typeface="等线" panose="02010600030101010101" charset="-122"/>
            </a:endParaRPr>
          </a:p>
        </p:txBody>
      </p:sp>
      <p:sp>
        <p:nvSpPr>
          <p:cNvPr id="38" name="文本框 37"/>
          <p:cNvSpPr txBox="1"/>
          <p:nvPr/>
        </p:nvSpPr>
        <p:spPr>
          <a:xfrm>
            <a:off x="552450" y="-161925"/>
            <a:ext cx="1400175" cy="1570038"/>
          </a:xfrm>
          <a:prstGeom prst="rect">
            <a:avLst/>
          </a:prstGeom>
          <a:no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buSzPct val="100000"/>
              <a:defRPr/>
            </a:pPr>
            <a:r>
              <a:rPr lang="en-US" altLang="zh-CN" sz="9600" dirty="0">
                <a:solidFill>
                  <a:srgbClr val="000000"/>
                </a:solidFill>
                <a:effectLst>
                  <a:outerShdw blurRad="38100" dist="38100" dir="2700000" algn="tl">
                    <a:srgbClr val="C0C0C0"/>
                  </a:outerShdw>
                </a:effectLst>
                <a:latin typeface="Arial" panose="020B0604020202020204" pitchFamily="34" charset="0"/>
                <a:ea typeface="德彪钢笔行书字库" panose="02000000000000000000" pitchFamily="2" charset="-122"/>
                <a:cs typeface="Arial" panose="020B0604020202020204" pitchFamily="34" charset="0"/>
              </a:rPr>
              <a:t>   </a:t>
            </a:r>
            <a:endParaRPr lang="en-US" altLang="zh-CN" sz="9600" dirty="0">
              <a:solidFill>
                <a:srgbClr val="000000"/>
              </a:solidFill>
              <a:effectLst>
                <a:outerShdw blurRad="38100" dist="38100" dir="2700000" algn="tl">
                  <a:srgbClr val="C0C0C0"/>
                </a:outerShdw>
              </a:effectLst>
              <a:latin typeface="Arial" panose="020B0604020202020204" pitchFamily="34" charset="0"/>
              <a:ea typeface="德彪钢笔行书字库" panose="02000000000000000000" pitchFamily="2" charset="-122"/>
              <a:cs typeface="Arial" panose="020B0604020202020204" pitchFamily="34" charset="0"/>
            </a:endParaRPr>
          </a:p>
        </p:txBody>
      </p:sp>
      <p:sp>
        <p:nvSpPr>
          <p:cNvPr id="39" name="文本框 38"/>
          <p:cNvSpPr txBox="1">
            <a:spLocks noChangeArrowheads="1"/>
          </p:cNvSpPr>
          <p:nvPr/>
        </p:nvSpPr>
        <p:spPr bwMode="auto">
          <a:xfrm>
            <a:off x="1695450" y="509588"/>
            <a:ext cx="62563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4000" b="1" dirty="0">
                <a:solidFill>
                  <a:srgbClr val="000000"/>
                </a:solidFill>
                <a:latin typeface="Arial" panose="020B0604020202020204" pitchFamily="34" charset="0"/>
                <a:ea typeface="德彪钢笔行书字库" panose="02000000000000000000" pitchFamily="2" charset="-122"/>
              </a:rPr>
              <a:t>Major setup</a:t>
            </a:r>
            <a:endParaRPr lang="en-US" altLang="zh-CN" sz="4000" b="1" dirty="0">
              <a:solidFill>
                <a:srgbClr val="000000"/>
              </a:solidFill>
              <a:latin typeface="Arial" panose="020B0604020202020204" pitchFamily="34" charset="0"/>
              <a:ea typeface="德彪钢笔行书字库" panose="02000000000000000000" pitchFamily="2" charset="-122"/>
            </a:endParaRPr>
          </a:p>
        </p:txBody>
      </p:sp>
      <p:pic>
        <p:nvPicPr>
          <p:cNvPr id="7184" name="图片 3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52188" y="31750"/>
            <a:ext cx="1011237"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down)">
                                      <p:cBhvr>
                                        <p:cTn id="40" dur="500"/>
                                        <p:tgtEl>
                                          <p:spTgt spid="3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500"/>
                                        <p:tgtEl>
                                          <p:spTgt spid="3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down)">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6" grpId="0"/>
      <p:bldP spid="27" grpId="0"/>
      <p:bldP spid="34" grpId="0" animBg="1"/>
      <p:bldP spid="35" grpId="0" animBg="1"/>
      <p:bldP spid="36" grpId="0" animBg="1"/>
      <p:bldP spid="37" grpId="0"/>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1819275" y="692150"/>
            <a:ext cx="7835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4000" b="1" dirty="0">
                <a:solidFill>
                  <a:srgbClr val="000000"/>
                </a:solidFill>
                <a:latin typeface="Arial" panose="020B0604020202020204" pitchFamily="34" charset="0"/>
                <a:ea typeface="德彪钢笔行书字库" panose="02000000000000000000" pitchFamily="2" charset="-122"/>
              </a:rPr>
              <a:t>Foreign affairs and exchange</a:t>
            </a:r>
            <a:endParaRPr lang="en-US" altLang="zh-CN" sz="4000" b="1" dirty="0">
              <a:solidFill>
                <a:srgbClr val="000000"/>
              </a:solidFill>
              <a:latin typeface="Arial" panose="020B0604020202020204" pitchFamily="34" charset="0"/>
              <a:ea typeface="德彪钢笔行书字库" panose="02000000000000000000" pitchFamily="2" charset="-122"/>
            </a:endParaRPr>
          </a:p>
        </p:txBody>
      </p:sp>
      <p:pic>
        <p:nvPicPr>
          <p:cNvPr id="8195" name="图片 2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1152188" y="31750"/>
            <a:ext cx="1011237"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descr="09F57058495A7A92B6409A981E5_9DAC6183_6C050[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3375" y="3816350"/>
            <a:ext cx="4033838"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2141538" y="1730375"/>
            <a:ext cx="91297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SzPct val="100000"/>
            </a:pPr>
            <a:r>
              <a:rPr lang="en-US" altLang="zh-CN" dirty="0">
                <a:solidFill>
                  <a:srgbClr val="000000"/>
                </a:solidFill>
                <a:latin typeface="Arial" panose="020B0604020202020204" pitchFamily="34" charset="0"/>
                <a:ea typeface="德彪钢笔行书字库" panose="02000000000000000000" pitchFamily="2" charset="-122"/>
              </a:rPr>
              <a:t>Since 1981, our school has officially enrolled overseas students. It is the first batch of Chinese medicine universities that recruits students from Hong Kong, Macao and Taiwan regions and foreign countries in China, the “National Chinese Medicine Foreign Exchange and Cooperation Base”, “Hunan International Acupuncture &amp; Moxibustion Training Center in China”, and the “First Contact Unit in the Health Field in EU Framework Plan”.</a:t>
            </a:r>
            <a:endParaRPr lang="en-US" altLang="zh-CN" dirty="0">
              <a:solidFill>
                <a:srgbClr val="000000"/>
              </a:solidFill>
              <a:latin typeface="Arial" panose="020B0604020202020204" pitchFamily="34" charset="0"/>
              <a:ea typeface="德彪钢笔行书字库" panose="02000000000000000000" pitchFamily="2" charset="-122"/>
            </a:endParaRPr>
          </a:p>
        </p:txBody>
      </p:sp>
      <p:pic>
        <p:nvPicPr>
          <p:cNvPr id="9" name="图片 8" descr="E2C4BC25F4827F77BFC117C80F0_9BF0A24C_1AA70[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0538" y="3871913"/>
            <a:ext cx="375285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heel(1)">
                                      <p:cBhvr>
                                        <p:cTn id="18" dur="2000"/>
                                        <p:tgtEl>
                                          <p:spTgt spid="2"/>
                                        </p:tgtEl>
                                      </p:cBhvr>
                                    </p:animEffect>
                                  </p:childTnLst>
                                </p:cTn>
                              </p:par>
                              <p:par>
                                <p:cTn id="19" presetID="18" presetClass="entr" presetSubtype="12"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1819275" y="692150"/>
            <a:ext cx="80692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4000" b="1" dirty="0">
                <a:solidFill>
                  <a:srgbClr val="000000"/>
                </a:solidFill>
                <a:latin typeface="Arial" panose="020B0604020202020204" pitchFamily="34" charset="0"/>
                <a:ea typeface="德彪钢笔行书字库" panose="02000000000000000000" pitchFamily="2" charset="-122"/>
              </a:rPr>
              <a:t>Foreign affairs and exchange</a:t>
            </a:r>
            <a:endParaRPr lang="en-US" altLang="zh-CN" sz="4000" b="1" dirty="0">
              <a:solidFill>
                <a:srgbClr val="000000"/>
              </a:solidFill>
              <a:latin typeface="Arial" panose="020B0604020202020204" pitchFamily="34" charset="0"/>
              <a:ea typeface="德彪钢笔行书字库" panose="02000000000000000000" pitchFamily="2" charset="-122"/>
            </a:endParaRPr>
          </a:p>
        </p:txBody>
      </p:sp>
      <p:pic>
        <p:nvPicPr>
          <p:cNvPr id="9219" name="图片 2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1152188" y="31750"/>
            <a:ext cx="1011237"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1743075" y="1622425"/>
            <a:ext cx="87058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SzPct val="100000"/>
            </a:pPr>
            <a:r>
              <a:rPr lang="en-US" altLang="zh-CN" dirty="0">
                <a:solidFill>
                  <a:srgbClr val="282828"/>
                </a:solidFill>
                <a:latin typeface="Arial" panose="020B0604020202020204" pitchFamily="34" charset="0"/>
                <a:ea typeface="德彪钢笔行书字库" panose="02000000000000000000" pitchFamily="2" charset="-122"/>
              </a:rPr>
              <a:t>the school adheres to the concept of open-up enrollment, actively supports the “belt and road initiative”, continuously expands the international cooperation fields and channels for exchange projects, and has established long-term exchange and cooperation relations with more than 20 countries and regions such as the United States, Canada, Singapore, Japan, South Korea, Malaysia and Pakistan.</a:t>
            </a:r>
            <a:endParaRPr lang="en-US" altLang="zh-CN" dirty="0">
              <a:solidFill>
                <a:srgbClr val="282828"/>
              </a:solidFill>
              <a:latin typeface="Arial" panose="020B0604020202020204" pitchFamily="34" charset="0"/>
              <a:ea typeface="德彪钢笔行书字库" panose="02000000000000000000" pitchFamily="2" charset="-122"/>
            </a:endParaRPr>
          </a:p>
        </p:txBody>
      </p:sp>
      <p:pic>
        <p:nvPicPr>
          <p:cNvPr id="11" name="图片 10" descr="EC8A6DCDCD8C1B16C06047F8269_502F831F_23EBF[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9488" y="4029075"/>
            <a:ext cx="4773612"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4750" y="3867150"/>
            <a:ext cx="4792663"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1819275" y="692150"/>
            <a:ext cx="76342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4000" b="1" dirty="0">
                <a:solidFill>
                  <a:srgbClr val="000000"/>
                </a:solidFill>
                <a:latin typeface="Arial" panose="020B0604020202020204" pitchFamily="34" charset="0"/>
                <a:ea typeface="德彪钢笔行书字库" panose="02000000000000000000" pitchFamily="2" charset="-122"/>
              </a:rPr>
              <a:t>Foreign affairs and exchange</a:t>
            </a:r>
            <a:endParaRPr lang="en-US" altLang="zh-CN" sz="4000" b="1" dirty="0">
              <a:solidFill>
                <a:srgbClr val="000000"/>
              </a:solidFill>
              <a:latin typeface="Arial" panose="020B0604020202020204" pitchFamily="34" charset="0"/>
              <a:ea typeface="德彪钢笔行书字库" panose="02000000000000000000" pitchFamily="2" charset="-122"/>
            </a:endParaRPr>
          </a:p>
        </p:txBody>
      </p:sp>
      <p:pic>
        <p:nvPicPr>
          <p:cNvPr id="10243" name="图片 2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1152188" y="31750"/>
            <a:ext cx="1011237"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1252538" y="1925638"/>
            <a:ext cx="97551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SzPct val="100000"/>
            </a:pPr>
            <a:r>
              <a:rPr lang="en-US" altLang="zh-CN" dirty="0">
                <a:solidFill>
                  <a:srgbClr val="282828"/>
                </a:solidFill>
                <a:latin typeface="Arial" panose="020B0604020202020204" pitchFamily="34" charset="0"/>
                <a:ea typeface="德彪钢笔行书字库" panose="02000000000000000000" pitchFamily="2" charset="-122"/>
              </a:rPr>
              <a:t>The school founded the “Confucius Institute at Wonkwang University” and “Korea Education Center of Confucius Institute at Wonkwang University” in cooperation with Wonkwang University.</a:t>
            </a:r>
            <a:endParaRPr lang="en-US" altLang="zh-CN" dirty="0">
              <a:solidFill>
                <a:srgbClr val="282828"/>
              </a:solidFill>
              <a:latin typeface="Arial" panose="020B0604020202020204" pitchFamily="34" charset="0"/>
              <a:ea typeface="德彪钢笔行书字库" panose="02000000000000000000" pitchFamily="2" charset="-122"/>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863" y="3209925"/>
            <a:ext cx="479901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25" y="3209925"/>
            <a:ext cx="47879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anim calcmode="lin" valueType="num">
                                      <p:cBhvr additive="base">
                                        <p:cTn id="23" dur="500" fill="hold"/>
                                        <p:tgtEl>
                                          <p:spTgt spid="2052"/>
                                        </p:tgtEl>
                                        <p:attrNameLst>
                                          <p:attrName>ppt_x</p:attrName>
                                        </p:attrNameLst>
                                      </p:cBhvr>
                                      <p:tavLst>
                                        <p:tav tm="0">
                                          <p:val>
                                            <p:strVal val="#ppt_x"/>
                                          </p:val>
                                        </p:tav>
                                        <p:tav tm="100000">
                                          <p:val>
                                            <p:strVal val="#ppt_x"/>
                                          </p:val>
                                        </p:tav>
                                      </p:tavLst>
                                    </p:anim>
                                    <p:anim calcmode="lin" valueType="num">
                                      <p:cBhvr additive="base">
                                        <p:cTn id="24"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1819275" y="692150"/>
            <a:ext cx="7542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4000" b="1" dirty="0">
                <a:solidFill>
                  <a:srgbClr val="000000"/>
                </a:solidFill>
                <a:latin typeface="Arial" panose="020B0604020202020204" pitchFamily="34" charset="0"/>
                <a:ea typeface="德彪钢笔行书字库" panose="02000000000000000000" pitchFamily="2" charset="-122"/>
              </a:rPr>
              <a:t>Foreign affairs and exchange</a:t>
            </a:r>
            <a:endParaRPr lang="en-US" altLang="zh-CN" sz="4000" b="1" dirty="0">
              <a:solidFill>
                <a:srgbClr val="000000"/>
              </a:solidFill>
              <a:latin typeface="Arial" panose="020B0604020202020204" pitchFamily="34" charset="0"/>
              <a:ea typeface="德彪钢笔行书字库" panose="02000000000000000000" pitchFamily="2" charset="-122"/>
            </a:endParaRPr>
          </a:p>
        </p:txBody>
      </p:sp>
      <p:pic>
        <p:nvPicPr>
          <p:cNvPr id="11267" name="图片 2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1152188" y="31750"/>
            <a:ext cx="1011237"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1112838" y="1974850"/>
            <a:ext cx="9798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SzPct val="100000"/>
            </a:pPr>
            <a:r>
              <a:rPr lang="en-US" altLang="zh-CN" dirty="0">
                <a:solidFill>
                  <a:srgbClr val="282828"/>
                </a:solidFill>
                <a:latin typeface="Arial" panose="020B0604020202020204" pitchFamily="34" charset="0"/>
                <a:ea typeface="德彪钢笔行书字库" panose="02000000000000000000" pitchFamily="2" charset="-122"/>
              </a:rPr>
              <a:t>Students from French College of Traditional Chinese Medicine carried out internship at the First Hospital of Hunan University of Chinese Medicine</a:t>
            </a:r>
            <a:endParaRPr lang="en-US" altLang="zh-CN" dirty="0">
              <a:solidFill>
                <a:srgbClr val="282828"/>
              </a:solidFill>
              <a:latin typeface="Arial" panose="020B0604020202020204" pitchFamily="34" charset="0"/>
              <a:ea typeface="德彪钢笔行书字库" panose="02000000000000000000" pitchFamily="2"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3009900"/>
            <a:ext cx="4125913"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73888" y="3009900"/>
            <a:ext cx="4178300"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2612390" cy="6858000"/>
          </a:xfrm>
          <a:prstGeom prst="rect">
            <a:avLst/>
          </a:prstGeom>
          <a:solidFill>
            <a:schemeClr val="bg1">
              <a:lumMod val="9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pic>
        <p:nvPicPr>
          <p:cNvPr id="21" name="图片 20"/>
          <p:cNvPicPr>
            <a:picLocks noChangeAspect="1"/>
          </p:cNvPicPr>
          <p:nvPr/>
        </p:nvPicPr>
        <p:blipFill rotWithShape="1">
          <a:blip r:embed="rId1" cstate="screen"/>
          <a:srcRect/>
          <a:stretch>
            <a:fillRect/>
          </a:stretch>
        </p:blipFill>
        <p:spPr>
          <a:xfrm>
            <a:off x="0" y="0"/>
            <a:ext cx="2365796" cy="2683432"/>
          </a:xfrm>
          <a:prstGeom prst="rect">
            <a:avLst/>
          </a:prstGeom>
        </p:spPr>
      </p:pic>
      <p:sp>
        <p:nvSpPr>
          <p:cNvPr id="2" name="文本框 1"/>
          <p:cNvSpPr txBox="1"/>
          <p:nvPr/>
        </p:nvSpPr>
        <p:spPr>
          <a:xfrm>
            <a:off x="831988" y="2662326"/>
            <a:ext cx="1107996" cy="3205939"/>
          </a:xfrm>
          <a:prstGeom prst="rect">
            <a:avLst/>
          </a:prstGeom>
          <a:noFill/>
        </p:spPr>
        <p:txBody>
          <a:bodyPr vert="eaVert" wrap="square" rtlCol="0">
            <a:spAutoFit/>
          </a:bodyPr>
          <a:lstStyle/>
          <a:p>
            <a:pPr algn="dist"/>
            <a:r>
              <a:rPr lang="en-US" altLang="en-US" sz="6000" b="1" kern="0" spc="-300" dirty="0">
                <a:latin typeface="Arial" panose="020B0604020202020204" pitchFamily="34" charset="0"/>
                <a:cs typeface="Arial" panose="020B0604020202020204" pitchFamily="34" charset="0"/>
              </a:rPr>
              <a:t>Contents</a:t>
            </a:r>
            <a:endParaRPr lang="en-US" altLang="en-US" sz="6000" b="1" kern="0" spc="-300" dirty="0">
              <a:latin typeface="Arial" panose="020B0604020202020204" pitchFamily="34" charset="0"/>
              <a:cs typeface="Arial" panose="020B0604020202020204" pitchFamily="34" charset="0"/>
            </a:endParaRPr>
          </a:p>
        </p:txBody>
      </p:sp>
      <p:sp>
        <p:nvSpPr>
          <p:cNvPr id="4" name="矩形 3"/>
          <p:cNvSpPr/>
          <p:nvPr/>
        </p:nvSpPr>
        <p:spPr>
          <a:xfrm>
            <a:off x="3317519" y="184966"/>
            <a:ext cx="650240" cy="2021840"/>
          </a:xfrm>
          <a:prstGeom prst="rect">
            <a:avLst/>
          </a:prstGeom>
          <a:solidFill>
            <a:srgbClr val="932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 name="文本框 9"/>
          <p:cNvSpPr txBox="1"/>
          <p:nvPr/>
        </p:nvSpPr>
        <p:spPr>
          <a:xfrm>
            <a:off x="3326276" y="454294"/>
            <a:ext cx="650240" cy="830997"/>
          </a:xfrm>
          <a:prstGeom prst="rect">
            <a:avLst/>
          </a:prstGeom>
          <a:noFill/>
        </p:spPr>
        <p:txBody>
          <a:bodyPr wrap="square" rtlCol="0">
            <a:spAutoFit/>
          </a:bodyPr>
          <a:lstStyle/>
          <a:p>
            <a:pPr algn="ctr">
              <a:lnSpc>
                <a:spcPct val="150000"/>
              </a:lnSpc>
            </a:pPr>
            <a:r>
              <a:rPr lang="en-US" altLang="en-US" sz="3200" b="1" dirty="0">
                <a:solidFill>
                  <a:schemeClr val="bg1"/>
                </a:solidFill>
                <a:latin typeface="Arial" panose="020B0604020202020204" pitchFamily="34" charset="0"/>
                <a:cs typeface="Arial" panose="020B0604020202020204" pitchFamily="34" charset="0"/>
              </a:rPr>
              <a:t>I.</a:t>
            </a:r>
            <a:endParaRPr lang="en-US" altLang="en-US" sz="3200" b="1" dirty="0">
              <a:solidFill>
                <a:schemeClr val="bg1"/>
              </a:solidFill>
              <a:latin typeface="Arial" panose="020B0604020202020204" pitchFamily="34" charset="0"/>
              <a:cs typeface="Arial" panose="020B0604020202020204" pitchFamily="34" charset="0"/>
            </a:endParaRPr>
          </a:p>
        </p:txBody>
      </p:sp>
      <p:sp>
        <p:nvSpPr>
          <p:cNvPr id="12" name="矩形 11"/>
          <p:cNvSpPr/>
          <p:nvPr/>
        </p:nvSpPr>
        <p:spPr>
          <a:xfrm>
            <a:off x="4509757" y="668131"/>
            <a:ext cx="650240" cy="2021840"/>
          </a:xfrm>
          <a:prstGeom prst="rect">
            <a:avLst/>
          </a:prstGeom>
          <a:solidFill>
            <a:srgbClr val="932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3" name="文本框 12"/>
          <p:cNvSpPr txBox="1"/>
          <p:nvPr/>
        </p:nvSpPr>
        <p:spPr>
          <a:xfrm>
            <a:off x="4508018" y="1109949"/>
            <a:ext cx="650240" cy="830997"/>
          </a:xfrm>
          <a:prstGeom prst="rect">
            <a:avLst/>
          </a:prstGeom>
          <a:noFill/>
        </p:spPr>
        <p:txBody>
          <a:bodyPr wrap="square" rtlCol="0">
            <a:spAutoFit/>
          </a:bodyPr>
          <a:lstStyle/>
          <a:p>
            <a:pPr algn="ctr">
              <a:lnSpc>
                <a:spcPct val="150000"/>
              </a:lnSpc>
            </a:pPr>
            <a:r>
              <a:rPr lang="en-US" altLang="en-US" sz="3200" b="1" dirty="0">
                <a:solidFill>
                  <a:schemeClr val="bg1"/>
                </a:solidFill>
                <a:latin typeface="Arial" panose="020B0604020202020204" pitchFamily="34" charset="0"/>
                <a:cs typeface="Arial" panose="020B0604020202020204" pitchFamily="34" charset="0"/>
              </a:rPr>
              <a:t>II.</a:t>
            </a:r>
            <a:endParaRPr lang="en-US" altLang="en-US" sz="3200" b="1" dirty="0">
              <a:solidFill>
                <a:schemeClr val="bg1"/>
              </a:solidFill>
              <a:latin typeface="Arial" panose="020B0604020202020204" pitchFamily="34" charset="0"/>
              <a:cs typeface="Arial" panose="020B0604020202020204" pitchFamily="34" charset="0"/>
            </a:endParaRPr>
          </a:p>
        </p:txBody>
      </p:sp>
      <p:sp>
        <p:nvSpPr>
          <p:cNvPr id="14" name="文本框 13"/>
          <p:cNvSpPr txBox="1"/>
          <p:nvPr/>
        </p:nvSpPr>
        <p:spPr>
          <a:xfrm>
            <a:off x="3409466" y="2523590"/>
            <a:ext cx="923330" cy="2670108"/>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altLang="en-US" sz="3200" kern="0" dirty="0">
                <a:latin typeface="Arial" panose="020B0604020202020204" pitchFamily="34" charset="0"/>
                <a:cs typeface="Arial" panose="020B0604020202020204" pitchFamily="34" charset="0"/>
              </a:rPr>
              <a:t>Profile</a:t>
            </a:r>
            <a:endParaRPr lang="en-US" altLang="en-US" sz="3200" dirty="0">
              <a:latin typeface="Arial" panose="020B0604020202020204" pitchFamily="34" charset="0"/>
              <a:ea typeface="德彪钢笔行书字库" panose="02000000000000000000" pitchFamily="2" charset="-122"/>
              <a:cs typeface="Arial" panose="020B0604020202020204" pitchFamily="34" charset="0"/>
            </a:endParaRPr>
          </a:p>
        </p:txBody>
      </p:sp>
      <p:sp>
        <p:nvSpPr>
          <p:cNvPr id="15" name="矩形 14"/>
          <p:cNvSpPr/>
          <p:nvPr/>
        </p:nvSpPr>
        <p:spPr>
          <a:xfrm>
            <a:off x="5924491" y="1457078"/>
            <a:ext cx="650240" cy="2021840"/>
          </a:xfrm>
          <a:prstGeom prst="rect">
            <a:avLst/>
          </a:prstGeom>
          <a:solidFill>
            <a:srgbClr val="932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6" name="文本框 15"/>
          <p:cNvSpPr txBox="1"/>
          <p:nvPr/>
        </p:nvSpPr>
        <p:spPr>
          <a:xfrm>
            <a:off x="5922510" y="1802549"/>
            <a:ext cx="650240" cy="830997"/>
          </a:xfrm>
          <a:prstGeom prst="rect">
            <a:avLst/>
          </a:prstGeom>
          <a:noFill/>
        </p:spPr>
        <p:txBody>
          <a:bodyPr wrap="square" rtlCol="0">
            <a:spAutoFit/>
          </a:bodyPr>
          <a:lstStyle>
            <a:defPPr>
              <a:defRPr lang="en-US"/>
            </a:defPPr>
            <a:lvl1pPr algn="ctr">
              <a:lnSpc>
                <a:spcPct val="150000"/>
              </a:lnSpc>
              <a:defRPr sz="2400" b="1">
                <a:solidFill>
                  <a:schemeClr val="bg1"/>
                </a:solidFill>
                <a:latin typeface="汉呈王天喜行楷" panose="00020600040101010101" pitchFamily="18" charset="-128"/>
                <a:ea typeface="汉呈王天喜行楷" panose="00020600040101010101" pitchFamily="18" charset="-128"/>
              </a:defRPr>
            </a:lvl1pPr>
          </a:lstStyle>
          <a:p>
            <a:r>
              <a:rPr lang="en-US" altLang="en-US" sz="3200" dirty="0">
                <a:latin typeface="Arial" panose="020B0604020202020204" pitchFamily="34" charset="0"/>
                <a:cs typeface="Arial" panose="020B0604020202020204" pitchFamily="34" charset="0"/>
              </a:rPr>
              <a:t>III.</a:t>
            </a:r>
            <a:endParaRPr lang="en-US" altLang="en-US" sz="3200" dirty="0">
              <a:latin typeface="Arial" panose="020B0604020202020204" pitchFamily="34" charset="0"/>
              <a:cs typeface="Arial" panose="020B0604020202020204" pitchFamily="34" charset="0"/>
            </a:endParaRPr>
          </a:p>
        </p:txBody>
      </p:sp>
      <p:sp>
        <p:nvSpPr>
          <p:cNvPr id="17" name="文本框 16"/>
          <p:cNvSpPr txBox="1"/>
          <p:nvPr/>
        </p:nvSpPr>
        <p:spPr>
          <a:xfrm>
            <a:off x="11054227" y="1001708"/>
            <a:ext cx="461665" cy="3680758"/>
          </a:xfrm>
          <a:prstGeom prst="rect">
            <a:avLst/>
          </a:prstGeom>
          <a:noFill/>
        </p:spPr>
        <p:txBody>
          <a:bodyPr vert="eaVert"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3000" dirty="0">
                <a:latin typeface="Arial" panose="020B0604020202020204" pitchFamily="34" charset="0"/>
                <a:cs typeface="Arial" panose="020B0604020202020204" pitchFamily="34" charset="0"/>
              </a:rPr>
              <a:t>Application conditions</a:t>
            </a:r>
            <a:endParaRPr lang="en-US" altLang="en-US" sz="3000" dirty="0">
              <a:latin typeface="Arial" panose="020B0604020202020204" pitchFamily="34" charset="0"/>
              <a:cs typeface="Arial" panose="020B0604020202020204" pitchFamily="34" charset="0"/>
            </a:endParaRPr>
          </a:p>
        </p:txBody>
      </p:sp>
      <p:sp>
        <p:nvSpPr>
          <p:cNvPr id="18" name="矩形 17"/>
          <p:cNvSpPr/>
          <p:nvPr/>
        </p:nvSpPr>
        <p:spPr>
          <a:xfrm>
            <a:off x="7266612" y="2269186"/>
            <a:ext cx="650240" cy="2021840"/>
          </a:xfrm>
          <a:prstGeom prst="rect">
            <a:avLst/>
          </a:prstGeom>
          <a:solidFill>
            <a:srgbClr val="932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9" name="文本框 18"/>
          <p:cNvSpPr txBox="1"/>
          <p:nvPr/>
        </p:nvSpPr>
        <p:spPr>
          <a:xfrm>
            <a:off x="7230344" y="2716343"/>
            <a:ext cx="650240" cy="830997"/>
          </a:xfrm>
          <a:prstGeom prst="rect">
            <a:avLst/>
          </a:prstGeom>
          <a:noFill/>
        </p:spPr>
        <p:txBody>
          <a:bodyPr wrap="square" rtlCol="0">
            <a:spAutoFit/>
          </a:bodyPr>
          <a:lstStyle>
            <a:defPPr>
              <a:defRPr lang="en-US"/>
            </a:defPPr>
            <a:lvl1pPr algn="ctr">
              <a:lnSpc>
                <a:spcPct val="150000"/>
              </a:lnSpc>
              <a:defRPr sz="2400" b="1">
                <a:solidFill>
                  <a:schemeClr val="bg1"/>
                </a:solidFill>
                <a:latin typeface="汉呈王天喜行楷" panose="00020600040101010101" pitchFamily="18" charset="-128"/>
                <a:ea typeface="汉呈王天喜行楷" panose="00020600040101010101" pitchFamily="18" charset="-128"/>
              </a:defRPr>
            </a:lvl1pPr>
          </a:lstStyle>
          <a:p>
            <a:r>
              <a:rPr lang="en-US" altLang="en-US" sz="3200" dirty="0">
                <a:latin typeface="Arial" panose="020B0604020202020204" pitchFamily="34" charset="0"/>
                <a:cs typeface="Arial" panose="020B0604020202020204" pitchFamily="34" charset="0"/>
              </a:rPr>
              <a:t>IV.</a:t>
            </a:r>
            <a:endParaRPr lang="en-US" altLang="en-US" sz="3200" dirty="0">
              <a:latin typeface="Arial" panose="020B0604020202020204" pitchFamily="34" charset="0"/>
              <a:cs typeface="Arial" panose="020B0604020202020204" pitchFamily="34" charset="0"/>
            </a:endParaRPr>
          </a:p>
        </p:txBody>
      </p:sp>
      <p:sp>
        <p:nvSpPr>
          <p:cNvPr id="20" name="文本框 19"/>
          <p:cNvSpPr txBox="1"/>
          <p:nvPr/>
        </p:nvSpPr>
        <p:spPr>
          <a:xfrm>
            <a:off x="7318267" y="4506442"/>
            <a:ext cx="923330" cy="2670108"/>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altLang="en-US" sz="3200" kern="0" dirty="0">
                <a:latin typeface="Arial" panose="020B0604020202020204" pitchFamily="34" charset="0"/>
                <a:cs typeface="Arial" panose="020B0604020202020204" pitchFamily="34" charset="0"/>
              </a:rPr>
              <a:t>Major setup</a:t>
            </a:r>
            <a:endParaRPr lang="en-US" altLang="en-US" sz="3200" dirty="0">
              <a:latin typeface="Arial" panose="020B0604020202020204" pitchFamily="34" charset="0"/>
              <a:ea typeface="德彪钢笔行书字库" panose="02000000000000000000" pitchFamily="2" charset="-122"/>
              <a:cs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4227" y="0"/>
            <a:ext cx="1011600" cy="1011600"/>
          </a:xfrm>
          <a:prstGeom prst="rect">
            <a:avLst/>
          </a:prstGeom>
        </p:spPr>
      </p:pic>
      <p:sp>
        <p:nvSpPr>
          <p:cNvPr id="22" name="矩形 21"/>
          <p:cNvSpPr/>
          <p:nvPr/>
        </p:nvSpPr>
        <p:spPr>
          <a:xfrm>
            <a:off x="9687466" y="4182778"/>
            <a:ext cx="650240" cy="2021840"/>
          </a:xfrm>
          <a:prstGeom prst="rect">
            <a:avLst/>
          </a:prstGeom>
          <a:solidFill>
            <a:srgbClr val="932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 name="矩形 22"/>
          <p:cNvSpPr/>
          <p:nvPr/>
        </p:nvSpPr>
        <p:spPr>
          <a:xfrm>
            <a:off x="11006786" y="4830576"/>
            <a:ext cx="650240" cy="2021840"/>
          </a:xfrm>
          <a:prstGeom prst="rect">
            <a:avLst/>
          </a:prstGeom>
          <a:solidFill>
            <a:srgbClr val="932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 name="矩形 23"/>
          <p:cNvSpPr/>
          <p:nvPr/>
        </p:nvSpPr>
        <p:spPr>
          <a:xfrm>
            <a:off x="8443391" y="3309620"/>
            <a:ext cx="650240" cy="2021840"/>
          </a:xfrm>
          <a:prstGeom prst="rect">
            <a:avLst/>
          </a:prstGeom>
          <a:solidFill>
            <a:srgbClr val="932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5" name="文本框 24"/>
          <p:cNvSpPr txBox="1"/>
          <p:nvPr/>
        </p:nvSpPr>
        <p:spPr>
          <a:xfrm>
            <a:off x="4569679" y="2888714"/>
            <a:ext cx="923330" cy="2670108"/>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altLang="en-US" sz="3200" dirty="0">
                <a:latin typeface="Arial" panose="020B0604020202020204" pitchFamily="34" charset="0"/>
                <a:cs typeface="Arial" panose="020B0604020202020204" pitchFamily="34" charset="0"/>
              </a:rPr>
              <a:t>Talent training</a:t>
            </a:r>
            <a:endParaRPr lang="en-US" altLang="en-US" sz="3200" dirty="0">
              <a:latin typeface="Arial" panose="020B0604020202020204" pitchFamily="34" charset="0"/>
              <a:cs typeface="Arial" panose="020B0604020202020204" pitchFamily="34" charset="0"/>
            </a:endParaRPr>
          </a:p>
        </p:txBody>
      </p:sp>
      <p:sp>
        <p:nvSpPr>
          <p:cNvPr id="26" name="文本框 25"/>
          <p:cNvSpPr txBox="1"/>
          <p:nvPr/>
        </p:nvSpPr>
        <p:spPr>
          <a:xfrm>
            <a:off x="5976831" y="3678724"/>
            <a:ext cx="923330" cy="2670108"/>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altLang="en-US" sz="3200" kern="0" dirty="0">
                <a:latin typeface="Arial" panose="020B0604020202020204" pitchFamily="34" charset="0"/>
                <a:cs typeface="Arial" panose="020B0604020202020204" pitchFamily="34" charset="0"/>
              </a:rPr>
              <a:t>Faculty</a:t>
            </a:r>
            <a:endParaRPr lang="en-US" altLang="en-US" sz="3200" dirty="0">
              <a:latin typeface="Arial" panose="020B0604020202020204" pitchFamily="34" charset="0"/>
              <a:ea typeface="德彪钢笔行书字库" panose="02000000000000000000" pitchFamily="2" charset="-122"/>
              <a:cs typeface="Arial" panose="020B0604020202020204" pitchFamily="34" charset="0"/>
            </a:endParaRPr>
          </a:p>
        </p:txBody>
      </p:sp>
      <p:sp>
        <p:nvSpPr>
          <p:cNvPr id="27" name="文本框 26"/>
          <p:cNvSpPr txBox="1"/>
          <p:nvPr/>
        </p:nvSpPr>
        <p:spPr>
          <a:xfrm>
            <a:off x="9738172" y="1011600"/>
            <a:ext cx="877163" cy="2670108"/>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altLang="en-US" sz="3000" dirty="0">
                <a:latin typeface="Arial" panose="020B0604020202020204" pitchFamily="34" charset="0"/>
                <a:cs typeface="Arial" panose="020B0604020202020204" pitchFamily="34" charset="0"/>
              </a:rPr>
              <a:t>Campus life</a:t>
            </a:r>
            <a:endParaRPr lang="en-US" altLang="en-US" sz="3000" dirty="0">
              <a:latin typeface="Arial" panose="020B0604020202020204" pitchFamily="34" charset="0"/>
              <a:cs typeface="Arial" panose="020B0604020202020204" pitchFamily="34" charset="0"/>
            </a:endParaRPr>
          </a:p>
        </p:txBody>
      </p:sp>
      <p:sp>
        <p:nvSpPr>
          <p:cNvPr id="28" name="文本框 27"/>
          <p:cNvSpPr txBox="1"/>
          <p:nvPr/>
        </p:nvSpPr>
        <p:spPr>
          <a:xfrm>
            <a:off x="8478708" y="3798556"/>
            <a:ext cx="830996" cy="584775"/>
          </a:xfrm>
          <a:prstGeom prst="rect">
            <a:avLst/>
          </a:prstGeom>
          <a:noFill/>
        </p:spPr>
        <p:txBody>
          <a:bodyPr wrap="square" rtlCol="0">
            <a:spAutoFit/>
          </a:bodyPr>
          <a:lstStyle/>
          <a:p>
            <a:r>
              <a:rPr lang="en-US" altLang="en-US" sz="3200" b="1" dirty="0">
                <a:solidFill>
                  <a:schemeClr val="bg1"/>
                </a:solidFill>
                <a:latin typeface="Arial" panose="020B0604020202020204" pitchFamily="34" charset="0"/>
                <a:cs typeface="Arial" panose="020B0604020202020204" pitchFamily="34" charset="0"/>
              </a:rPr>
              <a:t>V.</a:t>
            </a:r>
            <a:endParaRPr lang="en-US" altLang="en-US" sz="3200" b="1" dirty="0">
              <a:solidFill>
                <a:schemeClr val="bg1"/>
              </a:solidFill>
              <a:latin typeface="Arial" panose="020B0604020202020204" pitchFamily="34" charset="0"/>
              <a:cs typeface="Arial" panose="020B0604020202020204" pitchFamily="34" charset="0"/>
            </a:endParaRPr>
          </a:p>
        </p:txBody>
      </p:sp>
      <p:sp>
        <p:nvSpPr>
          <p:cNvPr id="30" name="文本框 29"/>
          <p:cNvSpPr txBox="1"/>
          <p:nvPr/>
        </p:nvSpPr>
        <p:spPr>
          <a:xfrm>
            <a:off x="9635249" y="4853480"/>
            <a:ext cx="702457" cy="584775"/>
          </a:xfrm>
          <a:prstGeom prst="rect">
            <a:avLst/>
          </a:prstGeom>
          <a:noFill/>
        </p:spPr>
        <p:txBody>
          <a:bodyPr wrap="square">
            <a:spAutoFit/>
          </a:bodyPr>
          <a:lstStyle/>
          <a:p>
            <a:r>
              <a:rPr lang="en-US" altLang="en-US" sz="3200" b="1" dirty="0">
                <a:solidFill>
                  <a:schemeClr val="bg1"/>
                </a:solidFill>
                <a:latin typeface="Arial" panose="020B0604020202020204" pitchFamily="34" charset="0"/>
                <a:cs typeface="Arial" panose="020B0604020202020204" pitchFamily="34" charset="0"/>
              </a:rPr>
              <a:t>VI.</a:t>
            </a:r>
            <a:endParaRPr lang="en-US" altLang="en-US" sz="3200" b="1" dirty="0">
              <a:solidFill>
                <a:schemeClr val="bg1"/>
              </a:solidFill>
              <a:latin typeface="Arial" panose="020B0604020202020204" pitchFamily="34" charset="0"/>
              <a:cs typeface="Arial" panose="020B0604020202020204" pitchFamily="34" charset="0"/>
            </a:endParaRPr>
          </a:p>
        </p:txBody>
      </p:sp>
      <p:sp>
        <p:nvSpPr>
          <p:cNvPr id="31" name="文本框 30"/>
          <p:cNvSpPr txBox="1"/>
          <p:nvPr/>
        </p:nvSpPr>
        <p:spPr>
          <a:xfrm>
            <a:off x="10942205" y="5558822"/>
            <a:ext cx="887845" cy="584775"/>
          </a:xfrm>
          <a:prstGeom prst="rect">
            <a:avLst/>
          </a:prstGeom>
          <a:noFill/>
        </p:spPr>
        <p:txBody>
          <a:bodyPr wrap="square">
            <a:spAutoFit/>
          </a:bodyPr>
          <a:lstStyle/>
          <a:p>
            <a:r>
              <a:rPr lang="en-US" altLang="en-US" sz="3200" b="1" dirty="0">
                <a:solidFill>
                  <a:schemeClr val="bg1"/>
                </a:solidFill>
                <a:latin typeface="Arial" panose="020B0604020202020204" pitchFamily="34" charset="0"/>
                <a:cs typeface="Arial" panose="020B0604020202020204" pitchFamily="34" charset="0"/>
              </a:rPr>
              <a:t>VII.</a:t>
            </a:r>
            <a:endParaRPr lang="en-US" altLang="en-US" sz="3200" b="1" dirty="0">
              <a:solidFill>
                <a:schemeClr val="bg1"/>
              </a:solidFill>
              <a:latin typeface="Arial" panose="020B0604020202020204" pitchFamily="34" charset="0"/>
              <a:cs typeface="Arial" panose="020B0604020202020204" pitchFamily="34" charset="0"/>
            </a:endParaRPr>
          </a:p>
        </p:txBody>
      </p:sp>
      <p:sp>
        <p:nvSpPr>
          <p:cNvPr id="3" name="文本框 2"/>
          <p:cNvSpPr txBox="1"/>
          <p:nvPr/>
        </p:nvSpPr>
        <p:spPr>
          <a:xfrm>
            <a:off x="8173224" y="133351"/>
            <a:ext cx="1107996" cy="2888714"/>
          </a:xfrm>
          <a:prstGeom prst="rect">
            <a:avLst/>
          </a:prstGeom>
          <a:noFill/>
        </p:spPr>
        <p:txBody>
          <a:bodyPr vert="eaVert" wrap="square" rtlCol="0">
            <a:spAutoFit/>
          </a:bodyPr>
          <a:lstStyle/>
          <a:p>
            <a:pPr algn="r"/>
            <a:r>
              <a:rPr lang="en-US" altLang="en-US" sz="3000" dirty="0">
                <a:latin typeface="Arial" panose="020B0604020202020204" pitchFamily="34" charset="0"/>
                <a:cs typeface="Arial" panose="020B0604020202020204" pitchFamily="34" charset="0"/>
              </a:rPr>
              <a:t>Foreign Affairs and Exchange</a:t>
            </a:r>
            <a:endParaRPr lang="en-US" altLang="zh-CN" sz="3000" dirty="0">
              <a:latin typeface="Arial" panose="020B0604020202020204" pitchFamily="34" charset="0"/>
              <a:ea typeface="德彪钢笔行书字库" panose="02000000000000000000" pitchFamily="2"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up)">
                                      <p:cBhvr>
                                        <p:cTn id="45" dur="500"/>
                                        <p:tgtEl>
                                          <p:spTgt spid="22"/>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up)">
                                      <p:cBhvr>
                                        <p:cTn id="48" dur="500"/>
                                        <p:tgtEl>
                                          <p:spTgt spid="23"/>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up)">
                                      <p:cBhvr>
                                        <p:cTn id="51" dur="500"/>
                                        <p:tgtEl>
                                          <p:spTgt spid="24"/>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up)">
                                      <p:cBhvr>
                                        <p:cTn id="54" dur="500"/>
                                        <p:tgtEl>
                                          <p:spTgt spid="25"/>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up)">
                                      <p:cBhvr>
                                        <p:cTn id="57" dur="500"/>
                                        <p:tgtEl>
                                          <p:spTgt spid="26"/>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up)">
                                      <p:cBhvr>
                                        <p:cTn id="60" dur="500"/>
                                        <p:tgtEl>
                                          <p:spTgt spid="2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down)">
                                      <p:cBhvr>
                                        <p:cTn id="63" dur="500"/>
                                        <p:tgtEl>
                                          <p:spTgt spid="28"/>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down)">
                                      <p:cBhvr>
                                        <p:cTn id="66" dur="500"/>
                                        <p:tgtEl>
                                          <p:spTgt spid="30"/>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down)">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0" grpId="0"/>
      <p:bldP spid="12" grpId="0" animBg="1"/>
      <p:bldP spid="13" grpId="0"/>
      <p:bldP spid="14" grpId="0"/>
      <p:bldP spid="15" grpId="0" animBg="1"/>
      <p:bldP spid="16" grpId="0"/>
      <p:bldP spid="17" grpId="0"/>
      <p:bldP spid="18" grpId="0" animBg="1"/>
      <p:bldP spid="19" grpId="0"/>
      <p:bldP spid="20" grpId="0"/>
      <p:bldP spid="22" grpId="0" animBg="1"/>
      <p:bldP spid="23" grpId="0" animBg="1"/>
      <p:bldP spid="24" grpId="0" animBg="1"/>
      <p:bldP spid="25" grpId="0"/>
      <p:bldP spid="26" grpId="0"/>
      <p:bldP spid="27" grpId="0"/>
      <p:bldP spid="28" grpId="0"/>
      <p:bldP spid="30" grpId="0"/>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1819275" y="692150"/>
            <a:ext cx="88439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4000" b="1" dirty="0">
                <a:solidFill>
                  <a:srgbClr val="000000"/>
                </a:solidFill>
                <a:latin typeface="Arial" panose="020B0604020202020204" pitchFamily="34" charset="0"/>
                <a:ea typeface="德彪钢笔行书字库" panose="02000000000000000000" pitchFamily="2" charset="-122"/>
              </a:rPr>
              <a:t>Foreign affairs and exchange</a:t>
            </a:r>
            <a:endParaRPr lang="en-US" altLang="zh-CN" sz="4000" b="1" dirty="0">
              <a:solidFill>
                <a:srgbClr val="000000"/>
              </a:solidFill>
              <a:latin typeface="Arial" panose="020B0604020202020204" pitchFamily="34" charset="0"/>
              <a:ea typeface="德彪钢笔行书字库" panose="02000000000000000000" pitchFamily="2" charset="-122"/>
            </a:endParaRPr>
          </a:p>
        </p:txBody>
      </p:sp>
      <p:sp>
        <p:nvSpPr>
          <p:cNvPr id="3" name="文本框 2"/>
          <p:cNvSpPr txBox="1">
            <a:spLocks noChangeArrowheads="1"/>
          </p:cNvSpPr>
          <p:nvPr/>
        </p:nvSpPr>
        <p:spPr bwMode="auto">
          <a:xfrm>
            <a:off x="973138" y="1789113"/>
            <a:ext cx="108585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SzPct val="100000"/>
            </a:pPr>
            <a:r>
              <a:rPr lang="en-US" altLang="zh-CN" dirty="0">
                <a:solidFill>
                  <a:srgbClr val="000000"/>
                </a:solidFill>
                <a:latin typeface="Arial" panose="020B0604020202020204" pitchFamily="34" charset="0"/>
                <a:ea typeface="德彪钢笔行书字库" panose="02000000000000000000" pitchFamily="2" charset="-122"/>
              </a:rPr>
              <a:t>Entrusted by National Hanban, the Traditional Health Care Team of Hunan University of Chinese Medicine carried out study tour at Finland, Estonia, Norway, Namibia, Nigeria, Liberia, Philippines and Malaysia</a:t>
            </a:r>
            <a:endParaRPr lang="en-US" altLang="zh-CN" dirty="0">
              <a:solidFill>
                <a:srgbClr val="000000"/>
              </a:solidFill>
              <a:latin typeface="Arial" panose="020B0604020202020204" pitchFamily="34" charset="0"/>
              <a:ea typeface="德彪钢笔行书字库" panose="02000000000000000000" pitchFamily="2" charset="-122"/>
            </a:endParaRPr>
          </a:p>
        </p:txBody>
      </p:sp>
      <p:pic>
        <p:nvPicPr>
          <p:cNvPr id="4" name="图片 3" descr="99C72F808A3AE1BD24594E2901D_501D8511_C8B3[1]"/>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1304925" y="3208338"/>
            <a:ext cx="3619500"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descr="2F24BBF68D733E548CEEE7D2ABE_0123BC86_BD76[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3825" y="3257550"/>
            <a:ext cx="3932238"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par>
                                <p:cTn id="18" presetID="5"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6"/>
          <p:cNvSpPr txBox="1">
            <a:spLocks noChangeArrowheads="1"/>
          </p:cNvSpPr>
          <p:nvPr/>
        </p:nvSpPr>
        <p:spPr bwMode="auto">
          <a:xfrm>
            <a:off x="3881438" y="1252538"/>
            <a:ext cx="4741862" cy="3046412"/>
          </a:xfrm>
          <a:prstGeom prst="rect">
            <a:avLst/>
          </a:prstGeom>
          <a:solidFill>
            <a:schemeClr val="tx1">
              <a:lumMod val="85000"/>
              <a:lumOff val="15000"/>
            </a:schemeClr>
          </a:solidFill>
          <a:ln w="28575">
            <a:solidFill>
              <a:schemeClr val="tx1"/>
            </a:solidFill>
          </a:ln>
        </p:spPr>
        <p:txBody>
          <a:bodyPr>
            <a:spAutoFit/>
          </a:bodyPr>
          <a:lstStyle>
            <a:lvl1pPr defTabSz="1217930">
              <a:defRPr>
                <a:solidFill>
                  <a:schemeClr val="tx1"/>
                </a:solidFill>
                <a:latin typeface="Calibri" panose="020F0502020204030204" pitchFamily="34" charset="0"/>
              </a:defRPr>
            </a:lvl1pPr>
            <a:lvl2pPr marL="742950" indent="-285750" defTabSz="1217930">
              <a:defRPr>
                <a:solidFill>
                  <a:schemeClr val="tx1"/>
                </a:solidFill>
                <a:latin typeface="Calibri" panose="020F0502020204030204" pitchFamily="34" charset="0"/>
              </a:defRPr>
            </a:lvl2pPr>
            <a:lvl3pPr marL="1143000" indent="-228600" defTabSz="1217930">
              <a:defRPr>
                <a:solidFill>
                  <a:schemeClr val="tx1"/>
                </a:solidFill>
                <a:latin typeface="Calibri" panose="020F0502020204030204" pitchFamily="34" charset="0"/>
              </a:defRPr>
            </a:lvl3pPr>
            <a:lvl4pPr marL="1600200" indent="-228600" defTabSz="1217930">
              <a:defRPr>
                <a:solidFill>
                  <a:schemeClr val="tx1"/>
                </a:solidFill>
                <a:latin typeface="Calibri" panose="020F0502020204030204" pitchFamily="34" charset="0"/>
              </a:defRPr>
            </a:lvl4pPr>
            <a:lvl5pPr marL="2057400" indent="-228600" defTabSz="1217930">
              <a:defRPr>
                <a:solidFill>
                  <a:schemeClr val="tx1"/>
                </a:solidFill>
                <a:latin typeface="Calibri" panose="020F0502020204030204" pitchFamily="34" charset="0"/>
              </a:defRPr>
            </a:lvl5pPr>
            <a:lvl6pPr marL="2514600" indent="-228600" defTabSz="1217930" fontAlgn="base">
              <a:spcBef>
                <a:spcPct val="0"/>
              </a:spcBef>
              <a:spcAft>
                <a:spcPct val="0"/>
              </a:spcAft>
              <a:defRPr>
                <a:solidFill>
                  <a:schemeClr val="tx1"/>
                </a:solidFill>
                <a:latin typeface="Calibri" panose="020F0502020204030204" pitchFamily="34" charset="0"/>
              </a:defRPr>
            </a:lvl6pPr>
            <a:lvl7pPr marL="2971800" indent="-228600" defTabSz="1217930" fontAlgn="base">
              <a:spcBef>
                <a:spcPct val="0"/>
              </a:spcBef>
              <a:spcAft>
                <a:spcPct val="0"/>
              </a:spcAft>
              <a:defRPr>
                <a:solidFill>
                  <a:schemeClr val="tx1"/>
                </a:solidFill>
                <a:latin typeface="Calibri" panose="020F0502020204030204" pitchFamily="34" charset="0"/>
              </a:defRPr>
            </a:lvl7pPr>
            <a:lvl8pPr marL="3429000" indent="-228600" defTabSz="1217930" fontAlgn="base">
              <a:spcBef>
                <a:spcPct val="0"/>
              </a:spcBef>
              <a:spcAft>
                <a:spcPct val="0"/>
              </a:spcAft>
              <a:defRPr>
                <a:solidFill>
                  <a:schemeClr val="tx1"/>
                </a:solidFill>
                <a:latin typeface="Calibri" panose="020F0502020204030204" pitchFamily="34" charset="0"/>
              </a:defRPr>
            </a:lvl8pPr>
            <a:lvl9pPr marL="3886200" indent="-228600" defTabSz="1217930" fontAlgn="base">
              <a:spcBef>
                <a:spcPct val="0"/>
              </a:spcBef>
              <a:spcAft>
                <a:spcPct val="0"/>
              </a:spcAft>
              <a:defRPr>
                <a:solidFill>
                  <a:schemeClr val="tx1"/>
                </a:solidFill>
                <a:latin typeface="Calibri" panose="020F0502020204030204" pitchFamily="34" charset="0"/>
              </a:defRPr>
            </a:lvl9pPr>
          </a:lstStyle>
          <a:p>
            <a:pPr algn="just">
              <a:lnSpc>
                <a:spcPct val="150000"/>
              </a:lnSpc>
              <a:buSzPct val="100000"/>
              <a:defRPr/>
            </a:pPr>
            <a:r>
              <a:rPr lang="en-US" altLang="zh-CN" sz="1600" dirty="0">
                <a:solidFill>
                  <a:srgbClr val="FFFFFF"/>
                </a:solidFill>
                <a:latin typeface="Arial" panose="020B0604020202020204" pitchFamily="34" charset="0"/>
                <a:ea typeface="德彪钢笔行书字库" panose="02000000000000000000" pitchFamily="2" charset="-122"/>
                <a:cs typeface="Arial" panose="020B0604020202020204" pitchFamily="34" charset="0"/>
                <a:sym typeface="FZHei-B01S"/>
              </a:rPr>
              <a:t>Since 1981, our school has enrolled overseas students. There are 358 overseas students from 25 countries and regions. Dormitory for overseas students is equipped with air conditioners and water heaters, independent toilets, balconies and basic living furniture. There are classrooms, activity rooms, restaurants, meeting rooms and coffee bars for foreign students in the school.</a:t>
            </a:r>
            <a:endParaRPr lang="en-US" altLang="zh-CN" sz="1600" dirty="0">
              <a:solidFill>
                <a:srgbClr val="FFFFFF"/>
              </a:solidFill>
              <a:latin typeface="Arial" panose="020B0604020202020204" pitchFamily="34" charset="0"/>
              <a:ea typeface="德彪钢笔行书字库" panose="02000000000000000000" pitchFamily="2" charset="-122"/>
              <a:cs typeface="Arial" panose="020B0604020202020204" pitchFamily="34" charset="0"/>
              <a:sym typeface="FZHei-B01S"/>
            </a:endParaRPr>
          </a:p>
        </p:txBody>
      </p:sp>
      <p:sp>
        <p:nvSpPr>
          <p:cNvPr id="12" name="文本框 11"/>
          <p:cNvSpPr txBox="1">
            <a:spLocks noChangeArrowheads="1"/>
          </p:cNvSpPr>
          <p:nvPr/>
        </p:nvSpPr>
        <p:spPr bwMode="auto">
          <a:xfrm>
            <a:off x="1951038" y="335102"/>
            <a:ext cx="62563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4000" b="1" dirty="0">
                <a:solidFill>
                  <a:srgbClr val="000000"/>
                </a:solidFill>
                <a:latin typeface="Arial" panose="020B0604020202020204" pitchFamily="34" charset="0"/>
                <a:ea typeface="德彪钢笔行书字库" panose="02000000000000000000" pitchFamily="2" charset="-122"/>
              </a:rPr>
              <a:t>Campus life</a:t>
            </a:r>
            <a:endParaRPr lang="en-US" altLang="zh-CN" sz="4000" b="1" dirty="0">
              <a:solidFill>
                <a:srgbClr val="000000"/>
              </a:solidFill>
              <a:latin typeface="Arial" panose="020B0604020202020204" pitchFamily="34" charset="0"/>
              <a:ea typeface="德彪钢笔行书字库" panose="02000000000000000000" pitchFamily="2" charset="-122"/>
            </a:endParaRPr>
          </a:p>
        </p:txBody>
      </p:sp>
      <p:pic>
        <p:nvPicPr>
          <p:cNvPr id="13316"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1152188" y="31750"/>
            <a:ext cx="1011237"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77125" y="4276725"/>
            <a:ext cx="4148138"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8" descr="国际交流中心"/>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4459288"/>
            <a:ext cx="3967162"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7113"/>
                                        </p:tgtEl>
                                        <p:attrNameLst>
                                          <p:attrName>style.visibility</p:attrName>
                                        </p:attrNameLst>
                                      </p:cBhvr>
                                      <p:to>
                                        <p:strVal val="visible"/>
                                      </p:to>
                                    </p:set>
                                    <p:animEffect transition="in" filter="circle(in)">
                                      <p:cBhvr>
                                        <p:cTn id="21" dur="2000"/>
                                        <p:tgtEl>
                                          <p:spTgt spid="47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descr="7b0a20202020227461726765744d6f64756c65223a202270726f636573734f6e6c696e65466f6e7473220a7d0a"/>
          <p:cNvSpPr>
            <a:spLocks noGrp="1"/>
          </p:cNvSpPr>
          <p:nvPr>
            <p:ph type="title"/>
          </p:nvPr>
        </p:nvSpPr>
        <p:spPr>
          <a:xfrm>
            <a:off x="1784350" y="4895850"/>
            <a:ext cx="5283200" cy="585788"/>
          </a:xfrm>
        </p:spPr>
        <p:txBody>
          <a:bodyPr>
            <a:normAutofit fontScale="90000"/>
          </a:bodyPr>
          <a:lstStyle/>
          <a:p>
            <a:pPr eaLnBrk="1" hangingPunct="1">
              <a:buSzPct val="100000"/>
              <a:defRPr/>
            </a:pPr>
            <a:r>
              <a:rPr lang="en-US" altLang="zh-CN" sz="4000" b="1" dirty="0">
                <a:solidFill>
                  <a:srgbClr val="000000"/>
                </a:solidFill>
                <a:latin typeface="Arial" panose="020B0604020202020204" pitchFamily="34" charset="0"/>
                <a:ea typeface="德彪钢笔行书字库" panose="02000000000000000000" pitchFamily="2" charset="-122"/>
                <a:cs typeface="Arial" panose="020B0604020202020204" pitchFamily="34" charset="0"/>
              </a:rPr>
              <a:t>Clinical </a:t>
            </a:r>
            <a:r>
              <a:rPr lang="en-US" altLang="zh-CN" sz="4000" b="1" dirty="0">
                <a:solidFill>
                  <a:srgbClr val="000000"/>
                </a:solidFill>
                <a:latin typeface="Arial" panose="020B0604020202020204" pitchFamily="34" charset="0"/>
                <a:ea typeface="德彪钢笔行书字库" panose="02000000000000000000" pitchFamily="2" charset="-122"/>
                <a:cs typeface="Arial" panose="020B0604020202020204" pitchFamily="34" charset="0"/>
                <a:sym typeface="汉仪颜楷简" panose="00020600040101010101" charset="-122"/>
              </a:rPr>
              <a:t>practical class</a:t>
            </a:r>
            <a:endParaRPr lang="en-US" altLang="zh-CN" sz="4000" b="1" dirty="0">
              <a:solidFill>
                <a:srgbClr val="000000"/>
              </a:solidFill>
              <a:latin typeface="Arial" panose="020B0604020202020204" pitchFamily="34" charset="0"/>
              <a:ea typeface="德彪钢笔行书字库" panose="02000000000000000000" pitchFamily="2" charset="-122"/>
              <a:cs typeface="Arial" panose="020B0604020202020204" pitchFamily="34" charset="0"/>
              <a:sym typeface="汉仪颜楷简" panose="00020600040101010101" charset="-122"/>
            </a:endParaRPr>
          </a:p>
        </p:txBody>
      </p:sp>
      <p:pic>
        <p:nvPicPr>
          <p:cNvPr id="14339" name="图片 3" descr="ZOS_828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498600" y="1092200"/>
            <a:ext cx="46704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图片 1" descr="ZOS_88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51713" y="3517900"/>
            <a:ext cx="4487862"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图片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28338" y="455613"/>
            <a:ext cx="1011237"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000">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图片 5"/>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833438" y="735013"/>
            <a:ext cx="5129212"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50" y="3735388"/>
            <a:ext cx="5219700"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a:spLocks noChangeArrowheads="1"/>
          </p:cNvSpPr>
          <p:nvPr/>
        </p:nvSpPr>
        <p:spPr bwMode="auto">
          <a:xfrm>
            <a:off x="6302375" y="1390650"/>
            <a:ext cx="56467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SzPct val="100000"/>
            </a:pPr>
            <a:r>
              <a:rPr lang="en-US" altLang="zh-CN" sz="2800" b="1" dirty="0">
                <a:solidFill>
                  <a:srgbClr val="000000"/>
                </a:solidFill>
                <a:latin typeface="Arial" panose="020B0604020202020204" pitchFamily="34" charset="0"/>
                <a:ea typeface="德彪钢笔行书字库" panose="02000000000000000000" pitchFamily="2" charset="-122"/>
              </a:rPr>
              <a:t>Beijing opera performance</a:t>
            </a:r>
            <a:endParaRPr lang="en-US" altLang="zh-CN" sz="2800" b="1" dirty="0">
              <a:solidFill>
                <a:srgbClr val="000000"/>
              </a:solidFill>
              <a:latin typeface="Arial" panose="020B0604020202020204" pitchFamily="34" charset="0"/>
              <a:ea typeface="德彪钢笔行书字库" panose="02000000000000000000" pitchFamily="2" charset="-122"/>
            </a:endParaRPr>
          </a:p>
        </p:txBody>
      </p:sp>
      <p:sp>
        <p:nvSpPr>
          <p:cNvPr id="4" name="文本框 3"/>
          <p:cNvSpPr txBox="1">
            <a:spLocks noChangeArrowheads="1"/>
          </p:cNvSpPr>
          <p:nvPr/>
        </p:nvSpPr>
        <p:spPr bwMode="auto">
          <a:xfrm>
            <a:off x="1711325" y="5387975"/>
            <a:ext cx="35734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SzPct val="100000"/>
            </a:pPr>
            <a:r>
              <a:rPr lang="en-US" altLang="zh-CN" sz="2800" b="1" dirty="0">
                <a:solidFill>
                  <a:srgbClr val="000000"/>
                </a:solidFill>
                <a:latin typeface="Arial" panose="020B0604020202020204" pitchFamily="34" charset="0"/>
                <a:ea typeface="德彪钢笔行书字库" panose="02000000000000000000" pitchFamily="2" charset="-122"/>
              </a:rPr>
              <a:t>Handwork activity</a:t>
            </a:r>
            <a:endParaRPr lang="en-US" altLang="zh-CN" sz="2800" b="1" dirty="0">
              <a:solidFill>
                <a:srgbClr val="000000"/>
              </a:solidFill>
              <a:latin typeface="Arial" panose="020B0604020202020204" pitchFamily="34" charset="0"/>
              <a:ea typeface="德彪钢笔行书字库" panose="02000000000000000000" pitchFamily="2" charset="-122"/>
            </a:endParaRPr>
          </a:p>
        </p:txBody>
      </p:sp>
      <p:pic>
        <p:nvPicPr>
          <p:cNvPr id="15366" name="图片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80763" y="0"/>
            <a:ext cx="1011237"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7951788" y="0"/>
            <a:ext cx="3467100"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
          <p:cNvSpPr txBox="1">
            <a:spLocks noChangeArrowheads="1"/>
          </p:cNvSpPr>
          <p:nvPr/>
        </p:nvSpPr>
        <p:spPr bwMode="auto">
          <a:xfrm>
            <a:off x="1819275" y="692150"/>
            <a:ext cx="63484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4000" b="1" dirty="0">
                <a:solidFill>
                  <a:srgbClr val="000000"/>
                </a:solidFill>
                <a:latin typeface="Arial" panose="020B0604020202020204" pitchFamily="34" charset="0"/>
                <a:ea typeface="德彪钢笔行书字库" panose="02000000000000000000" pitchFamily="2" charset="-122"/>
              </a:rPr>
              <a:t>Scholarship setup</a:t>
            </a:r>
            <a:endParaRPr lang="en-US" altLang="zh-CN" sz="4000" b="1" dirty="0">
              <a:solidFill>
                <a:srgbClr val="000000"/>
              </a:solidFill>
              <a:latin typeface="Arial" panose="020B0604020202020204" pitchFamily="34" charset="0"/>
              <a:ea typeface="德彪钢笔行书字库" panose="02000000000000000000" pitchFamily="2" charset="-122"/>
            </a:endParaRPr>
          </a:p>
        </p:txBody>
      </p:sp>
      <p:sp>
        <p:nvSpPr>
          <p:cNvPr id="16388" name="文本框 1"/>
          <p:cNvSpPr txBox="1">
            <a:spLocks noChangeArrowheads="1"/>
          </p:cNvSpPr>
          <p:nvPr/>
        </p:nvSpPr>
        <p:spPr bwMode="auto">
          <a:xfrm>
            <a:off x="773113" y="1768475"/>
            <a:ext cx="6664325"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buSzPct val="100000"/>
            </a:pPr>
            <a:r>
              <a:rPr lang="en-US" altLang="zh-CN" sz="1600" dirty="0">
                <a:solidFill>
                  <a:srgbClr val="C0504D"/>
                </a:solidFill>
                <a:latin typeface="Arial" panose="020B0604020202020204" pitchFamily="34" charset="0"/>
                <a:ea typeface="德彪钢笔行书字库" panose="02000000000000000000" pitchFamily="2" charset="-122"/>
              </a:rPr>
              <a:t>Confucius Institute scholarship </a:t>
            </a:r>
            <a:endParaRPr lang="en-US" altLang="zh-CN" sz="1600" dirty="0">
              <a:solidFill>
                <a:srgbClr val="C0504D"/>
              </a:solidFill>
              <a:latin typeface="Arial" panose="020B0604020202020204" pitchFamily="34" charset="0"/>
              <a:ea typeface="德彪钢笔行书字库" panose="02000000000000000000" pitchFamily="2" charset="-122"/>
            </a:endParaRPr>
          </a:p>
          <a:p>
            <a:pPr algn="just" eaLnBrk="1" hangingPunct="1">
              <a:buSzPct val="100000"/>
            </a:pPr>
            <a:r>
              <a:rPr lang="en-US" altLang="zh-CN" sz="1600" dirty="0">
                <a:solidFill>
                  <a:srgbClr val="000000"/>
                </a:solidFill>
                <a:latin typeface="Arial" panose="020B0604020202020204" pitchFamily="34" charset="0"/>
                <a:ea typeface="德彪钢笔行书字库" panose="02000000000000000000" pitchFamily="2" charset="-122"/>
              </a:rPr>
              <a:t>Funded by Hanban/Confucius Institute Headquarters, Confucius Institute Scholarship covers tuition, accommodation, insurance and living expense of students. Applicants can apply to the Confucius Institute in their own countries for one academic year or one semester of research and studies in Chinese or Chinese medicine and Taiji culture.</a:t>
            </a:r>
            <a:endParaRPr lang="en-US" altLang="zh-CN" sz="1600" dirty="0">
              <a:solidFill>
                <a:srgbClr val="000000"/>
              </a:solidFill>
              <a:latin typeface="Arial" panose="020B0604020202020204" pitchFamily="34" charset="0"/>
              <a:ea typeface="德彪钢笔行书字库" panose="02000000000000000000" pitchFamily="2" charset="-122"/>
            </a:endParaRPr>
          </a:p>
          <a:p>
            <a:pPr algn="just" eaLnBrk="1" hangingPunct="1">
              <a:buSzPct val="100000"/>
            </a:pPr>
            <a:r>
              <a:rPr lang="en-US" altLang="zh-CN" sz="1600" dirty="0">
                <a:solidFill>
                  <a:srgbClr val="C0504D"/>
                </a:solidFill>
                <a:latin typeface="Arial" panose="020B0604020202020204" pitchFamily="34" charset="0"/>
                <a:ea typeface="德彪钢笔行书字库" panose="02000000000000000000" pitchFamily="2" charset="-122"/>
              </a:rPr>
              <a:t>Hunan Provincial Scholarships of the “Belt and Road Initiative”</a:t>
            </a:r>
            <a:endParaRPr lang="en-US" altLang="zh-CN" sz="1600" dirty="0">
              <a:solidFill>
                <a:srgbClr val="C0504D"/>
              </a:solidFill>
              <a:latin typeface="Arial" panose="020B0604020202020204" pitchFamily="34" charset="0"/>
              <a:ea typeface="德彪钢笔行书字库" panose="02000000000000000000" pitchFamily="2" charset="-122"/>
            </a:endParaRPr>
          </a:p>
          <a:p>
            <a:pPr algn="just" eaLnBrk="1" hangingPunct="1">
              <a:buSzPct val="100000"/>
            </a:pPr>
            <a:r>
              <a:rPr lang="en-US" altLang="zh-CN" sz="1600" dirty="0">
                <a:solidFill>
                  <a:srgbClr val="000000"/>
                </a:solidFill>
                <a:latin typeface="Arial" panose="020B0604020202020204" pitchFamily="34" charset="0"/>
                <a:ea typeface="德彪钢笔行书字库" panose="02000000000000000000" pitchFamily="2" charset="-122"/>
              </a:rPr>
              <a:t>Hunan Provincial Scholarships of the “Belt and Road Initiative”  for National Language Students is a scholarship granted to students who participate in advanced study of Chinese language, traditional Chinese medicine and Taiji culture from countries along the Silk Road on Land &amp; Sea by the Hunan Provincial Government, including free tuition and accommodation fees.</a:t>
            </a:r>
            <a:endParaRPr lang="en-US" altLang="zh-CN" sz="1600" dirty="0">
              <a:solidFill>
                <a:srgbClr val="000000"/>
              </a:solidFill>
              <a:latin typeface="Arial" panose="020B0604020202020204" pitchFamily="34" charset="0"/>
              <a:ea typeface="德彪钢笔行书字库" panose="02000000000000000000" pitchFamily="2" charset="-122"/>
            </a:endParaRPr>
          </a:p>
          <a:p>
            <a:pPr algn="just" eaLnBrk="1" hangingPunct="1">
              <a:buSzPct val="100000"/>
            </a:pPr>
            <a:r>
              <a:rPr lang="en-US" altLang="zh-CN" sz="1600" dirty="0">
                <a:solidFill>
                  <a:srgbClr val="C0504D"/>
                </a:solidFill>
                <a:latin typeface="Arial" panose="020B0604020202020204" pitchFamily="34" charset="0"/>
                <a:ea typeface="德彪钢笔行书字库" panose="02000000000000000000" pitchFamily="2" charset="-122"/>
              </a:rPr>
              <a:t>Full scholarship for outstanding Chinese medicine students</a:t>
            </a:r>
            <a:endParaRPr lang="en-US" altLang="zh-CN" sz="1600" dirty="0">
              <a:solidFill>
                <a:srgbClr val="C0504D"/>
              </a:solidFill>
              <a:latin typeface="Arial" panose="020B0604020202020204" pitchFamily="34" charset="0"/>
              <a:ea typeface="德彪钢笔行书字库" panose="02000000000000000000" pitchFamily="2" charset="-122"/>
            </a:endParaRPr>
          </a:p>
          <a:p>
            <a:pPr algn="just" eaLnBrk="1" hangingPunct="1">
              <a:buSzPct val="100000"/>
            </a:pPr>
            <a:r>
              <a:rPr lang="en-US" altLang="zh-CN" sz="1600" dirty="0">
                <a:solidFill>
                  <a:srgbClr val="000000"/>
                </a:solidFill>
                <a:latin typeface="Arial" panose="020B0604020202020204" pitchFamily="34" charset="0"/>
                <a:ea typeface="德彪钢笔行书字库" panose="02000000000000000000" pitchFamily="2" charset="-122"/>
              </a:rPr>
              <a:t>The full scholarship for outstanding Chinese medicine students is a scholarship granted to outstanding undergraduates, postgraduates and doctoral students majoring in traditional Chinese medicine by the school, including free tuition.</a:t>
            </a:r>
            <a:endParaRPr lang="en-US" altLang="zh-CN" sz="1600" dirty="0">
              <a:solidFill>
                <a:srgbClr val="000000"/>
              </a:solidFill>
              <a:latin typeface="Arial" panose="020B0604020202020204" pitchFamily="34" charset="0"/>
              <a:ea typeface="德彪钢笔行书字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2335213" y="839788"/>
            <a:ext cx="55213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4000" b="1" dirty="0">
                <a:solidFill>
                  <a:srgbClr val="000000"/>
                </a:solidFill>
                <a:latin typeface="Arial" panose="020B0604020202020204" pitchFamily="34" charset="0"/>
                <a:ea typeface="德彪钢笔行书字库" panose="02000000000000000000" pitchFamily="2" charset="-122"/>
              </a:rPr>
              <a:t>Charging standards</a:t>
            </a:r>
            <a:endParaRPr lang="en-US" altLang="zh-CN" sz="4000" b="1" dirty="0">
              <a:solidFill>
                <a:srgbClr val="000000"/>
              </a:solidFill>
              <a:latin typeface="Arial" panose="020B0604020202020204" pitchFamily="34" charset="0"/>
              <a:ea typeface="德彪钢笔行书字库" panose="02000000000000000000" pitchFamily="2" charset="-122"/>
            </a:endParaRPr>
          </a:p>
        </p:txBody>
      </p:sp>
      <p:pic>
        <p:nvPicPr>
          <p:cNvPr id="17411" name="图片 2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1152188" y="31750"/>
            <a:ext cx="1011237"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文本框 2"/>
          <p:cNvSpPr txBox="1">
            <a:spLocks noChangeArrowheads="1"/>
          </p:cNvSpPr>
          <p:nvPr/>
        </p:nvSpPr>
        <p:spPr bwMode="auto">
          <a:xfrm>
            <a:off x="5235575" y="2760663"/>
            <a:ext cx="65659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dirty="0">
                <a:latin typeface="Arial" panose="020B0604020202020204" pitchFamily="34" charset="0"/>
                <a:ea typeface="德彪钢笔行书字库" panose="02000000000000000000" pitchFamily="2" charset="-122"/>
              </a:rPr>
              <a:t>For overseas undergraduate candidates, RMB 20,000</a:t>
            </a:r>
            <a:endParaRPr lang="en-US" altLang="zh-CN" dirty="0">
              <a:latin typeface="Arial" panose="020B0604020202020204" pitchFamily="34" charset="0"/>
              <a:ea typeface="德彪钢笔行书字库" panose="02000000000000000000" pitchFamily="2" charset="-122"/>
            </a:endParaRPr>
          </a:p>
          <a:p>
            <a:pPr eaLnBrk="1" hangingPunct="1">
              <a:buSzPct val="100000"/>
            </a:pPr>
            <a:r>
              <a:rPr lang="en-US" altLang="zh-CN" dirty="0">
                <a:latin typeface="Arial" panose="020B0604020202020204" pitchFamily="34" charset="0"/>
                <a:ea typeface="德彪钢笔行书字库" panose="02000000000000000000" pitchFamily="2" charset="-122"/>
              </a:rPr>
              <a:t>For overseas postgraduate candidates, RMB 23,000</a:t>
            </a:r>
            <a:endParaRPr lang="en-US" altLang="zh-CN" dirty="0">
              <a:latin typeface="Arial" panose="020B0604020202020204" pitchFamily="34" charset="0"/>
              <a:ea typeface="德彪钢笔行书字库" panose="02000000000000000000" pitchFamily="2" charset="-122"/>
            </a:endParaRPr>
          </a:p>
          <a:p>
            <a:pPr eaLnBrk="1" hangingPunct="1">
              <a:buSzPct val="100000"/>
            </a:pPr>
            <a:r>
              <a:rPr lang="en-US" altLang="zh-CN" dirty="0">
                <a:latin typeface="Arial" panose="020B0604020202020204" pitchFamily="34" charset="0"/>
                <a:ea typeface="德彪钢笔行书字库" panose="02000000000000000000" pitchFamily="2" charset="-122"/>
              </a:rPr>
              <a:t>For overseas doctoral candidates, RMB 32,000</a:t>
            </a:r>
            <a:endParaRPr lang="en-US" altLang="zh-CN" dirty="0">
              <a:latin typeface="Arial" panose="020B0604020202020204" pitchFamily="34" charset="0"/>
              <a:ea typeface="德彪钢笔行书字库" panose="02000000000000000000" pitchFamily="2" charset="-122"/>
            </a:endParaRPr>
          </a:p>
          <a:p>
            <a:pPr eaLnBrk="1" hangingPunct="1">
              <a:buSzPct val="100000"/>
            </a:pPr>
            <a:r>
              <a:rPr lang="en-US" altLang="zh-CN" dirty="0">
                <a:latin typeface="Arial" panose="020B0604020202020204" pitchFamily="34" charset="0"/>
                <a:ea typeface="德彪钢笔行书字库" panose="02000000000000000000" pitchFamily="2" charset="-122"/>
              </a:rPr>
              <a:t>For overseas advanced candidates, RMB 6,500/month</a:t>
            </a:r>
            <a:endParaRPr lang="en-US" altLang="zh-CN" dirty="0">
              <a:latin typeface="Arial" panose="020B0604020202020204" pitchFamily="34" charset="0"/>
              <a:ea typeface="德彪钢笔行书字库" panose="02000000000000000000" pitchFamily="2" charset="-122"/>
            </a:endParaRPr>
          </a:p>
          <a:p>
            <a:pPr eaLnBrk="1" hangingPunct="1">
              <a:buSzPct val="100000"/>
            </a:pPr>
            <a:r>
              <a:rPr lang="en-US" altLang="zh-CN" dirty="0">
                <a:latin typeface="Arial" panose="020B0604020202020204" pitchFamily="34" charset="0"/>
                <a:ea typeface="德彪钢笔行书字库" panose="02000000000000000000" pitchFamily="2" charset="-122"/>
              </a:rPr>
              <a:t>                                                          RMB 14,500/3 months</a:t>
            </a:r>
            <a:endParaRPr lang="en-US" altLang="zh-CN" dirty="0">
              <a:latin typeface="Arial" panose="020B0604020202020204" pitchFamily="34" charset="0"/>
              <a:ea typeface="德彪钢笔行书字库" panose="02000000000000000000" pitchFamily="2" charset="-122"/>
            </a:endParaRPr>
          </a:p>
          <a:p>
            <a:pPr eaLnBrk="1" hangingPunct="1">
              <a:buSzPct val="100000"/>
            </a:pPr>
            <a:r>
              <a:rPr lang="en-US" altLang="zh-CN" dirty="0">
                <a:latin typeface="Arial" panose="020B0604020202020204" pitchFamily="34" charset="0"/>
                <a:ea typeface="德彪钢笔行书字库" panose="02000000000000000000" pitchFamily="2" charset="-122"/>
              </a:rPr>
              <a:t>                                                          RMB 20,000/6 months</a:t>
            </a:r>
            <a:endParaRPr lang="en-US" altLang="zh-CN" dirty="0">
              <a:latin typeface="Arial" panose="020B0604020202020204" pitchFamily="34" charset="0"/>
              <a:ea typeface="德彪钢笔行书字库" panose="02000000000000000000" pitchFamily="2" charset="-122"/>
            </a:endParaRPr>
          </a:p>
          <a:p>
            <a:pPr eaLnBrk="1" hangingPunct="1">
              <a:buSzPct val="100000"/>
            </a:pPr>
            <a:r>
              <a:rPr lang="en-US" altLang="zh-CN" dirty="0">
                <a:latin typeface="Arial" panose="020B0604020202020204" pitchFamily="34" charset="0"/>
                <a:ea typeface="德彪钢笔行书字库" panose="02000000000000000000" pitchFamily="2" charset="-122"/>
              </a:rPr>
              <a:t>                                                          RMB 32,000/year</a:t>
            </a:r>
            <a:endParaRPr lang="en-US" altLang="zh-CN" dirty="0">
              <a:latin typeface="Arial" panose="020B0604020202020204" pitchFamily="34" charset="0"/>
              <a:ea typeface="德彪钢笔行书字库" panose="02000000000000000000" pitchFamily="2" charset="-122"/>
            </a:endParaRPr>
          </a:p>
          <a:p>
            <a:pPr eaLnBrk="1" hangingPunct="1">
              <a:buSzPct val="100000"/>
            </a:pPr>
            <a:endParaRPr lang="en-US" altLang="zh-CN" dirty="0">
              <a:latin typeface="Arial" panose="020B0604020202020204" pitchFamily="34" charset="0"/>
              <a:ea typeface="德彪钢笔行书字库" panose="02000000000000000000" pitchFamily="2" charset="-122"/>
            </a:endParaRPr>
          </a:p>
          <a:p>
            <a:pPr eaLnBrk="1" hangingPunct="1">
              <a:buSzPct val="100000"/>
            </a:pPr>
            <a:r>
              <a:rPr lang="en-US" altLang="zh-CN" dirty="0">
                <a:latin typeface="Arial" panose="020B0604020202020204" pitchFamily="34" charset="0"/>
                <a:ea typeface="德彪钢笔行书字库" panose="02000000000000000000" pitchFamily="2" charset="-122"/>
              </a:rPr>
              <a:t>Accommodation fee: RMB 2,600/year</a:t>
            </a:r>
            <a:endParaRPr lang="en-US" altLang="zh-CN" dirty="0">
              <a:latin typeface="Arial" panose="020B0604020202020204" pitchFamily="34" charset="0"/>
              <a:ea typeface="德彪钢笔行书字库" panose="02000000000000000000" pitchFamily="2" charset="-122"/>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8338" y="1819275"/>
            <a:ext cx="41306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a:xfrm>
            <a:off x="820738" y="1622425"/>
            <a:ext cx="328612" cy="330200"/>
          </a:xfrm>
          <a:prstGeom prst="ellipse">
            <a:avLst/>
          </a:prstGeom>
          <a:solidFill>
            <a:srgbClr val="9325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Arial" panose="020B0604020202020204" pitchFamily="34" charset="0"/>
            </a:endParaRPr>
          </a:p>
        </p:txBody>
      </p:sp>
      <p:sp>
        <p:nvSpPr>
          <p:cNvPr id="11" name="椭圆 10"/>
          <p:cNvSpPr/>
          <p:nvPr/>
        </p:nvSpPr>
        <p:spPr>
          <a:xfrm>
            <a:off x="5375275" y="1698625"/>
            <a:ext cx="330200" cy="328613"/>
          </a:xfrm>
          <a:prstGeom prst="ellipse">
            <a:avLst/>
          </a:prstGeom>
          <a:solidFill>
            <a:srgbClr val="9325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Arial" panose="020B0604020202020204" pitchFamily="34" charset="0"/>
            </a:endParaRPr>
          </a:p>
        </p:txBody>
      </p:sp>
      <p:sp>
        <p:nvSpPr>
          <p:cNvPr id="17" name="文本框 16"/>
          <p:cNvSpPr txBox="1">
            <a:spLocks noChangeArrowheads="1"/>
          </p:cNvSpPr>
          <p:nvPr/>
        </p:nvSpPr>
        <p:spPr bwMode="auto">
          <a:xfrm>
            <a:off x="1655762" y="567077"/>
            <a:ext cx="80994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4000" b="1" dirty="0">
                <a:solidFill>
                  <a:srgbClr val="000000"/>
                </a:solidFill>
                <a:latin typeface="Arial" panose="020B0604020202020204" pitchFamily="34" charset="0"/>
                <a:ea typeface="德彪钢笔行书字库" panose="02000000000000000000" pitchFamily="2" charset="-122"/>
              </a:rPr>
              <a:t>Application conditions</a:t>
            </a:r>
            <a:endParaRPr lang="en-US" altLang="zh-CN" sz="4000" b="1" dirty="0">
              <a:solidFill>
                <a:srgbClr val="000000"/>
              </a:solidFill>
              <a:latin typeface="Arial" panose="020B0604020202020204" pitchFamily="34" charset="0"/>
              <a:ea typeface="德彪钢笔行书字库" panose="02000000000000000000" pitchFamily="2" charset="-122"/>
            </a:endParaRPr>
          </a:p>
        </p:txBody>
      </p:sp>
      <p:sp>
        <p:nvSpPr>
          <p:cNvPr id="19" name="文本框 18"/>
          <p:cNvSpPr txBox="1">
            <a:spLocks noChangeArrowheads="1"/>
          </p:cNvSpPr>
          <p:nvPr/>
        </p:nvSpPr>
        <p:spPr bwMode="auto">
          <a:xfrm>
            <a:off x="1266825" y="1590675"/>
            <a:ext cx="2136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2000" dirty="0">
                <a:solidFill>
                  <a:srgbClr val="000000"/>
                </a:solidFill>
                <a:latin typeface="Arial" panose="020B0604020202020204" pitchFamily="34" charset="0"/>
                <a:ea typeface="德彪钢笔行书字库" panose="02000000000000000000" pitchFamily="2" charset="-122"/>
              </a:rPr>
              <a:t>Undergraduate</a:t>
            </a:r>
            <a:endParaRPr lang="en-US" altLang="zh-CN" sz="2000" dirty="0">
              <a:solidFill>
                <a:srgbClr val="000000"/>
              </a:solidFill>
              <a:latin typeface="Arial" panose="020B0604020202020204" pitchFamily="34" charset="0"/>
              <a:ea typeface="德彪钢笔行书字库" panose="02000000000000000000" pitchFamily="2" charset="-122"/>
            </a:endParaRPr>
          </a:p>
        </p:txBody>
      </p:sp>
      <p:sp>
        <p:nvSpPr>
          <p:cNvPr id="20" name="文本框 19"/>
          <p:cNvSpPr txBox="1">
            <a:spLocks noChangeArrowheads="1"/>
          </p:cNvSpPr>
          <p:nvPr/>
        </p:nvSpPr>
        <p:spPr bwMode="auto">
          <a:xfrm>
            <a:off x="820738" y="2189163"/>
            <a:ext cx="4357687"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buSzPct val="100000"/>
            </a:pPr>
            <a:r>
              <a:rPr lang="en-US" altLang="zh-CN" sz="1600" dirty="0">
                <a:solidFill>
                  <a:srgbClr val="000000"/>
                </a:solidFill>
                <a:latin typeface="Arial" panose="020B0604020202020204" pitchFamily="34" charset="0"/>
                <a:ea typeface="德彪钢笔行书字库" panose="02000000000000000000" pitchFamily="2" charset="-122"/>
              </a:rPr>
              <a:t>Submission of materials:</a:t>
            </a:r>
            <a:endParaRPr lang="en-US" altLang="zh-CN" sz="1600" dirty="0">
              <a:solidFill>
                <a:srgbClr val="000000"/>
              </a:solidFill>
              <a:latin typeface="Arial" panose="020B0604020202020204" pitchFamily="34" charset="0"/>
              <a:ea typeface="德彪钢笔行书字库" panose="02000000000000000000" pitchFamily="2" charset="-122"/>
            </a:endParaRPr>
          </a:p>
          <a:p>
            <a:pPr algn="just" eaLnBrk="1" hangingPunct="1">
              <a:buSzPct val="100000"/>
            </a:pPr>
            <a:r>
              <a:rPr lang="en-US" altLang="zh-CN" sz="1600" dirty="0">
                <a:solidFill>
                  <a:srgbClr val="000000"/>
                </a:solidFill>
                <a:latin typeface="Arial" panose="020B0604020202020204" pitchFamily="34" charset="0"/>
                <a:ea typeface="德彪钢笔行书字库" panose="02000000000000000000" pitchFamily="2" charset="-122"/>
              </a:rPr>
              <a:t>1. Application Form for Hunan University of Chinese Medicine</a:t>
            </a:r>
            <a:endParaRPr lang="en-US" altLang="zh-CN" sz="1600" dirty="0">
              <a:solidFill>
                <a:srgbClr val="000000"/>
              </a:solidFill>
              <a:latin typeface="Arial" panose="020B0604020202020204" pitchFamily="34" charset="0"/>
              <a:ea typeface="德彪钢笔行书字库" panose="02000000000000000000" pitchFamily="2" charset="-122"/>
            </a:endParaRPr>
          </a:p>
          <a:p>
            <a:pPr algn="just" eaLnBrk="1" hangingPunct="1">
              <a:buSzPct val="100000"/>
            </a:pPr>
            <a:r>
              <a:rPr lang="en-US" altLang="zh-CN" sz="1600" dirty="0">
                <a:solidFill>
                  <a:srgbClr val="000000"/>
                </a:solidFill>
                <a:latin typeface="Arial" panose="020B0604020202020204" pitchFamily="34" charset="0"/>
                <a:ea typeface="德彪钢笔行书字库" panose="02000000000000000000" pitchFamily="2" charset="-122"/>
              </a:rPr>
              <a:t>2. Photocopies of passports</a:t>
            </a:r>
            <a:endParaRPr lang="en-US" altLang="zh-CN" sz="1600" dirty="0">
              <a:solidFill>
                <a:srgbClr val="000000"/>
              </a:solidFill>
              <a:latin typeface="Arial" panose="020B0604020202020204" pitchFamily="34" charset="0"/>
              <a:ea typeface="德彪钢笔行书字库" panose="02000000000000000000" pitchFamily="2" charset="-122"/>
            </a:endParaRPr>
          </a:p>
          <a:p>
            <a:pPr algn="just" eaLnBrk="1" hangingPunct="1">
              <a:buSzPct val="100000"/>
            </a:pPr>
            <a:r>
              <a:rPr lang="en-US" altLang="zh-CN" sz="1600" dirty="0">
                <a:solidFill>
                  <a:srgbClr val="000000"/>
                </a:solidFill>
                <a:latin typeface="Arial" panose="020B0604020202020204" pitchFamily="34" charset="0"/>
                <a:ea typeface="德彪钢笔行书字库" panose="02000000000000000000" pitchFamily="2" charset="-122"/>
              </a:rPr>
              <a:t>3. Copies of high school graduation certificates and transcripts</a:t>
            </a:r>
            <a:endParaRPr lang="en-US" altLang="zh-CN" sz="1600" dirty="0">
              <a:solidFill>
                <a:srgbClr val="000000"/>
              </a:solidFill>
              <a:latin typeface="Arial" panose="020B0604020202020204" pitchFamily="34" charset="0"/>
              <a:ea typeface="德彪钢笔行书字库" panose="02000000000000000000" pitchFamily="2" charset="-122"/>
            </a:endParaRPr>
          </a:p>
          <a:p>
            <a:pPr algn="just" eaLnBrk="1" hangingPunct="1">
              <a:buSzPct val="100000"/>
            </a:pPr>
            <a:r>
              <a:rPr lang="en-US" altLang="zh-CN" sz="1600" dirty="0">
                <a:solidFill>
                  <a:srgbClr val="000000"/>
                </a:solidFill>
                <a:latin typeface="Arial" panose="020B0604020202020204" pitchFamily="34" charset="0"/>
                <a:ea typeface="德彪钢笔行书字库" panose="02000000000000000000" pitchFamily="2" charset="-122"/>
              </a:rPr>
              <a:t>4. Copy of Chinese proficiency certificate (HSK4 or above)</a:t>
            </a:r>
            <a:endParaRPr lang="en-US" altLang="zh-CN" sz="1600" dirty="0">
              <a:solidFill>
                <a:srgbClr val="000000"/>
              </a:solidFill>
              <a:latin typeface="Arial" panose="020B0604020202020204" pitchFamily="34" charset="0"/>
              <a:ea typeface="德彪钢笔行书字库" panose="02000000000000000000" pitchFamily="2" charset="-122"/>
            </a:endParaRPr>
          </a:p>
          <a:p>
            <a:pPr algn="just" eaLnBrk="1" hangingPunct="1">
              <a:buSzPct val="100000"/>
            </a:pPr>
            <a:r>
              <a:rPr lang="en-US" altLang="zh-CN" sz="1600" dirty="0">
                <a:solidFill>
                  <a:srgbClr val="000000"/>
                </a:solidFill>
                <a:latin typeface="Arial" panose="020B0604020202020204" pitchFamily="34" charset="0"/>
                <a:ea typeface="德彪钢笔行书字库" panose="02000000000000000000" pitchFamily="2" charset="-122"/>
              </a:rPr>
              <a:t>5. Copy of certificate of clearance</a:t>
            </a:r>
            <a:endParaRPr lang="en-US" altLang="zh-CN" sz="1600" dirty="0">
              <a:solidFill>
                <a:srgbClr val="000000"/>
              </a:solidFill>
              <a:latin typeface="Arial" panose="020B0604020202020204" pitchFamily="34" charset="0"/>
              <a:ea typeface="德彪钢笔行书字库" panose="02000000000000000000" pitchFamily="2" charset="-122"/>
            </a:endParaRPr>
          </a:p>
          <a:p>
            <a:pPr algn="just" eaLnBrk="1" hangingPunct="1">
              <a:buSzPct val="100000"/>
            </a:pPr>
            <a:r>
              <a:rPr lang="en-US" altLang="zh-CN" sz="1600" dirty="0">
                <a:solidFill>
                  <a:srgbClr val="000000"/>
                </a:solidFill>
                <a:latin typeface="Arial" panose="020B0604020202020204" pitchFamily="34" charset="0"/>
                <a:ea typeface="德彪钢笔行书字库" panose="02000000000000000000" pitchFamily="2" charset="-122"/>
              </a:rPr>
              <a:t>6. Copy of medical examination form</a:t>
            </a:r>
            <a:endParaRPr lang="en-US" altLang="zh-CN" sz="1600" dirty="0">
              <a:solidFill>
                <a:srgbClr val="000000"/>
              </a:solidFill>
              <a:latin typeface="Arial" panose="020B0604020202020204" pitchFamily="34" charset="0"/>
              <a:ea typeface="德彪钢笔行书字库" panose="02000000000000000000" pitchFamily="2" charset="-122"/>
            </a:endParaRPr>
          </a:p>
          <a:p>
            <a:pPr algn="just" eaLnBrk="1" hangingPunct="1">
              <a:buSzPct val="100000"/>
            </a:pPr>
            <a:r>
              <a:rPr lang="en-US" altLang="zh-CN" sz="1600" dirty="0">
                <a:solidFill>
                  <a:srgbClr val="000000"/>
                </a:solidFill>
                <a:latin typeface="Arial" panose="020B0604020202020204" pitchFamily="34" charset="0"/>
                <a:ea typeface="德彪钢笔行书字库" panose="02000000000000000000" pitchFamily="2" charset="-122"/>
              </a:rPr>
              <a:t>7. Financial guarantee or certificate of bank deposit (deposits in the student or his/her parents’ bank card for two years of tuition fees)</a:t>
            </a:r>
            <a:endParaRPr lang="en-US" altLang="zh-CN" sz="1600" dirty="0">
              <a:solidFill>
                <a:srgbClr val="000000"/>
              </a:solidFill>
              <a:latin typeface="Arial" panose="020B0604020202020204" pitchFamily="34" charset="0"/>
              <a:ea typeface="德彪钢笔行书字库" panose="02000000000000000000" pitchFamily="2" charset="-122"/>
            </a:endParaRPr>
          </a:p>
          <a:p>
            <a:pPr algn="just" eaLnBrk="1" hangingPunct="1">
              <a:buSzPct val="100000"/>
            </a:pPr>
            <a:r>
              <a:rPr lang="en-US" altLang="zh-CN" sz="1600" dirty="0">
                <a:solidFill>
                  <a:srgbClr val="000000"/>
                </a:solidFill>
                <a:latin typeface="Arial" panose="020B0604020202020204" pitchFamily="34" charset="0"/>
                <a:ea typeface="德彪钢笔行书字库" panose="02000000000000000000" pitchFamily="2" charset="-122"/>
              </a:rPr>
              <a:t>8. Other documents required by the school</a:t>
            </a:r>
            <a:endParaRPr lang="en-US" altLang="zh-CN" sz="1600" dirty="0">
              <a:solidFill>
                <a:srgbClr val="000000"/>
              </a:solidFill>
              <a:latin typeface="Arial" panose="020B0604020202020204" pitchFamily="34" charset="0"/>
              <a:ea typeface="德彪钢笔行书字库" panose="02000000000000000000" pitchFamily="2" charset="-122"/>
            </a:endParaRPr>
          </a:p>
        </p:txBody>
      </p:sp>
      <p:sp>
        <p:nvSpPr>
          <p:cNvPr id="21" name="文本框 20"/>
          <p:cNvSpPr txBox="1">
            <a:spLocks noChangeArrowheads="1"/>
          </p:cNvSpPr>
          <p:nvPr/>
        </p:nvSpPr>
        <p:spPr bwMode="auto">
          <a:xfrm>
            <a:off x="5953125" y="1627188"/>
            <a:ext cx="4652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2000" dirty="0">
                <a:solidFill>
                  <a:srgbClr val="000000"/>
                </a:solidFill>
                <a:latin typeface="Arial" panose="020B0604020202020204" pitchFamily="34" charset="0"/>
                <a:ea typeface="德彪钢笔行书字库" panose="02000000000000000000" pitchFamily="2" charset="-122"/>
              </a:rPr>
              <a:t>Ordinary advanced students</a:t>
            </a:r>
            <a:endParaRPr lang="en-US" altLang="zh-CN" sz="2000" dirty="0">
              <a:solidFill>
                <a:srgbClr val="000000"/>
              </a:solidFill>
              <a:latin typeface="Arial" panose="020B0604020202020204" pitchFamily="34" charset="0"/>
              <a:ea typeface="德彪钢笔行书字库" panose="02000000000000000000" pitchFamily="2" charset="-122"/>
            </a:endParaRPr>
          </a:p>
        </p:txBody>
      </p:sp>
      <p:pic>
        <p:nvPicPr>
          <p:cNvPr id="18440" name="图片 2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1152188" y="31750"/>
            <a:ext cx="1011237"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p:cNvSpPr txBox="1">
            <a:spLocks noChangeArrowheads="1"/>
          </p:cNvSpPr>
          <p:nvPr/>
        </p:nvSpPr>
        <p:spPr bwMode="auto">
          <a:xfrm>
            <a:off x="5705475" y="2189163"/>
            <a:ext cx="4357688"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buSzPct val="100000"/>
            </a:pPr>
            <a:r>
              <a:rPr lang="en-US" altLang="zh-CN" sz="1600" dirty="0">
                <a:solidFill>
                  <a:srgbClr val="000000"/>
                </a:solidFill>
                <a:latin typeface="Arial" panose="020B0604020202020204" pitchFamily="34" charset="0"/>
                <a:ea typeface="德彪钢笔行书字库" panose="02000000000000000000" pitchFamily="2" charset="-122"/>
              </a:rPr>
              <a:t>Submission of materials:</a:t>
            </a:r>
            <a:endParaRPr lang="en-US" altLang="zh-CN" sz="1600" dirty="0">
              <a:solidFill>
                <a:srgbClr val="000000"/>
              </a:solidFill>
              <a:latin typeface="Arial" panose="020B0604020202020204" pitchFamily="34" charset="0"/>
              <a:ea typeface="德彪钢笔行书字库" panose="02000000000000000000" pitchFamily="2" charset="-122"/>
            </a:endParaRPr>
          </a:p>
          <a:p>
            <a:pPr algn="just" eaLnBrk="1" hangingPunct="1">
              <a:buSzPct val="100000"/>
            </a:pPr>
            <a:r>
              <a:rPr lang="en-US" altLang="zh-CN" sz="1600" dirty="0">
                <a:solidFill>
                  <a:srgbClr val="000000"/>
                </a:solidFill>
                <a:latin typeface="Arial" panose="020B0604020202020204" pitchFamily="34" charset="0"/>
                <a:ea typeface="德彪钢笔行书字库" panose="02000000000000000000" pitchFamily="2" charset="-122"/>
              </a:rPr>
              <a:t>1. Application Form for Hunan University of Chinese Medicine</a:t>
            </a:r>
            <a:endParaRPr lang="en-US" altLang="zh-CN" sz="1600" dirty="0">
              <a:solidFill>
                <a:srgbClr val="000000"/>
              </a:solidFill>
              <a:latin typeface="Arial" panose="020B0604020202020204" pitchFamily="34" charset="0"/>
              <a:ea typeface="德彪钢笔行书字库" panose="02000000000000000000" pitchFamily="2" charset="-122"/>
            </a:endParaRPr>
          </a:p>
          <a:p>
            <a:pPr algn="just" eaLnBrk="1" hangingPunct="1">
              <a:buSzPct val="100000"/>
            </a:pPr>
            <a:r>
              <a:rPr lang="en-US" altLang="zh-CN" sz="1600" dirty="0">
                <a:solidFill>
                  <a:srgbClr val="000000"/>
                </a:solidFill>
                <a:latin typeface="Arial" panose="020B0604020202020204" pitchFamily="34" charset="0"/>
                <a:ea typeface="德彪钢笔行书字库" panose="02000000000000000000" pitchFamily="2" charset="-122"/>
              </a:rPr>
              <a:t>2. Photocopies of passports</a:t>
            </a:r>
            <a:endParaRPr lang="en-US" altLang="zh-CN" sz="1600" dirty="0">
              <a:solidFill>
                <a:srgbClr val="000000"/>
              </a:solidFill>
              <a:latin typeface="Arial" panose="020B0604020202020204" pitchFamily="34" charset="0"/>
              <a:ea typeface="德彪钢笔行书字库" panose="02000000000000000000" pitchFamily="2" charset="-122"/>
            </a:endParaRPr>
          </a:p>
          <a:p>
            <a:pPr algn="just" eaLnBrk="1" hangingPunct="1">
              <a:buSzPct val="100000"/>
            </a:pPr>
            <a:r>
              <a:rPr lang="en-US" altLang="zh-CN" sz="1600" dirty="0">
                <a:solidFill>
                  <a:srgbClr val="000000"/>
                </a:solidFill>
                <a:latin typeface="Arial" panose="020B0604020202020204" pitchFamily="34" charset="0"/>
                <a:ea typeface="德彪钢笔行书字库" panose="02000000000000000000" pitchFamily="2" charset="-122"/>
              </a:rPr>
              <a:t>3. Copy of the student’s highest academic certificate and transcripts</a:t>
            </a:r>
            <a:endParaRPr lang="en-US" altLang="zh-CN" sz="1600" dirty="0">
              <a:solidFill>
                <a:srgbClr val="000000"/>
              </a:solidFill>
              <a:latin typeface="Arial" panose="020B0604020202020204" pitchFamily="34" charset="0"/>
              <a:ea typeface="德彪钢笔行书字库" panose="02000000000000000000" pitchFamily="2" charset="-122"/>
            </a:endParaRPr>
          </a:p>
          <a:p>
            <a:pPr algn="just" eaLnBrk="1" hangingPunct="1">
              <a:buSzPct val="100000"/>
            </a:pPr>
            <a:r>
              <a:rPr lang="en-US" altLang="zh-CN" sz="1600" dirty="0">
                <a:solidFill>
                  <a:srgbClr val="000000"/>
                </a:solidFill>
                <a:latin typeface="Arial" panose="020B0604020202020204" pitchFamily="34" charset="0"/>
                <a:ea typeface="德彪钢笔行书字库" panose="02000000000000000000" pitchFamily="2" charset="-122"/>
              </a:rPr>
              <a:t>4. Copy of certificate of clearance</a:t>
            </a:r>
            <a:endParaRPr lang="en-US" altLang="zh-CN" sz="1600" dirty="0">
              <a:solidFill>
                <a:srgbClr val="000000"/>
              </a:solidFill>
              <a:latin typeface="Arial" panose="020B0604020202020204" pitchFamily="34" charset="0"/>
              <a:ea typeface="德彪钢笔行书字库" panose="02000000000000000000" pitchFamily="2" charset="-122"/>
            </a:endParaRPr>
          </a:p>
          <a:p>
            <a:pPr algn="just" eaLnBrk="1" hangingPunct="1">
              <a:buSzPct val="100000"/>
            </a:pPr>
            <a:r>
              <a:rPr lang="en-US" altLang="zh-CN" sz="1600" dirty="0">
                <a:solidFill>
                  <a:srgbClr val="000000"/>
                </a:solidFill>
                <a:latin typeface="Arial" panose="020B0604020202020204" pitchFamily="34" charset="0"/>
                <a:ea typeface="德彪钢笔行书字库" panose="02000000000000000000" pitchFamily="2" charset="-122"/>
              </a:rPr>
              <a:t>5. Copy of medical examination form</a:t>
            </a:r>
            <a:endParaRPr lang="en-US" altLang="zh-CN" sz="1600" dirty="0">
              <a:solidFill>
                <a:srgbClr val="000000"/>
              </a:solidFill>
              <a:latin typeface="Arial" panose="020B0604020202020204" pitchFamily="34" charset="0"/>
              <a:ea typeface="德彪钢笔行书字库" panose="02000000000000000000" pitchFamily="2" charset="-122"/>
            </a:endParaRPr>
          </a:p>
          <a:p>
            <a:pPr algn="just" eaLnBrk="1" hangingPunct="1">
              <a:buSzPct val="100000"/>
            </a:pPr>
            <a:r>
              <a:rPr lang="en-US" altLang="zh-CN" sz="1600" dirty="0">
                <a:solidFill>
                  <a:srgbClr val="000000"/>
                </a:solidFill>
                <a:latin typeface="Arial" panose="020B0604020202020204" pitchFamily="34" charset="0"/>
                <a:ea typeface="德彪钢笔行书字库" panose="02000000000000000000" pitchFamily="2" charset="-122"/>
              </a:rPr>
              <a:t>6. Financial guarantee or certificate of bank deposit (deposits in the student or his/her parents’ bank card for two years of tuition fees)</a:t>
            </a:r>
            <a:endParaRPr lang="en-US" altLang="zh-CN" sz="1600" dirty="0">
              <a:solidFill>
                <a:srgbClr val="000000"/>
              </a:solidFill>
              <a:latin typeface="Arial" panose="020B0604020202020204" pitchFamily="34" charset="0"/>
              <a:ea typeface="德彪钢笔行书字库" panose="02000000000000000000" pitchFamily="2" charset="-122"/>
            </a:endParaRPr>
          </a:p>
          <a:p>
            <a:pPr algn="just" eaLnBrk="1" hangingPunct="1">
              <a:buSzPct val="100000"/>
            </a:pPr>
            <a:r>
              <a:rPr lang="en-US" altLang="zh-CN" sz="1600" dirty="0">
                <a:solidFill>
                  <a:srgbClr val="000000"/>
                </a:solidFill>
                <a:latin typeface="Arial" panose="020B0604020202020204" pitchFamily="34" charset="0"/>
                <a:ea typeface="德彪钢笔行书字库" panose="02000000000000000000" pitchFamily="2" charset="-122"/>
              </a:rPr>
              <a:t>7. Other documents required by the school</a:t>
            </a:r>
            <a:endParaRPr lang="en-US" altLang="zh-CN" sz="1600" dirty="0">
              <a:solidFill>
                <a:srgbClr val="000000"/>
              </a:solidFill>
              <a:latin typeface="Arial" panose="020B0604020202020204" pitchFamily="34" charset="0"/>
              <a:ea typeface="德彪钢笔行书字库" panose="02000000000000000000" pitchFamily="2" charset="-122"/>
            </a:endParaRPr>
          </a:p>
        </p:txBody>
      </p:sp>
      <p:pic>
        <p:nvPicPr>
          <p:cNvPr id="13" name="图片 12"/>
          <p:cNvPicPr>
            <a:picLocks noChangeAspect="1"/>
          </p:cNvPicPr>
          <p:nvPr/>
        </p:nvPicPr>
        <p:blipFill>
          <a:blip r:embed="rId2" cstate="screen"/>
          <a:stretch>
            <a:fillRect/>
          </a:stretch>
        </p:blipFill>
        <p:spPr>
          <a:xfrm>
            <a:off x="9933740" y="4007480"/>
            <a:ext cx="1934263" cy="1934263"/>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22" presetClass="entr" presetSubtype="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up)">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17" grpId="0"/>
      <p:bldP spid="19" grpId="0"/>
      <p:bldP spid="20" grpId="0"/>
      <p:bldP spid="2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a:xfrm>
            <a:off x="820738" y="1622425"/>
            <a:ext cx="328612" cy="330200"/>
          </a:xfrm>
          <a:prstGeom prst="ellipse">
            <a:avLst/>
          </a:prstGeom>
          <a:solidFill>
            <a:srgbClr val="9325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Arial" panose="020B0604020202020204" pitchFamily="34" charset="0"/>
            </a:endParaRPr>
          </a:p>
        </p:txBody>
      </p:sp>
      <p:sp>
        <p:nvSpPr>
          <p:cNvPr id="11" name="椭圆 10"/>
          <p:cNvSpPr/>
          <p:nvPr/>
        </p:nvSpPr>
        <p:spPr>
          <a:xfrm>
            <a:off x="5280025" y="1257300"/>
            <a:ext cx="330200" cy="330200"/>
          </a:xfrm>
          <a:prstGeom prst="ellipse">
            <a:avLst/>
          </a:prstGeom>
          <a:solidFill>
            <a:srgbClr val="9325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Arial" panose="020B0604020202020204" pitchFamily="34" charset="0"/>
            </a:endParaRPr>
          </a:p>
        </p:txBody>
      </p:sp>
      <p:sp>
        <p:nvSpPr>
          <p:cNvPr id="17" name="文本框 16"/>
          <p:cNvSpPr txBox="1">
            <a:spLocks noChangeArrowheads="1"/>
          </p:cNvSpPr>
          <p:nvPr/>
        </p:nvSpPr>
        <p:spPr bwMode="auto">
          <a:xfrm>
            <a:off x="1698625" y="446088"/>
            <a:ext cx="62563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4000" b="1" dirty="0">
                <a:solidFill>
                  <a:srgbClr val="000000"/>
                </a:solidFill>
                <a:latin typeface="Arial" panose="020B0604020202020204" pitchFamily="34" charset="0"/>
                <a:ea typeface="德彪钢笔行书字库" panose="02000000000000000000" pitchFamily="2" charset="-122"/>
              </a:rPr>
              <a:t>Application conditions</a:t>
            </a:r>
            <a:endParaRPr lang="en-US" altLang="zh-CN" sz="4000" b="1" dirty="0">
              <a:solidFill>
                <a:srgbClr val="000000"/>
              </a:solidFill>
              <a:latin typeface="Arial" panose="020B0604020202020204" pitchFamily="34" charset="0"/>
              <a:ea typeface="德彪钢笔行书字库" panose="02000000000000000000" pitchFamily="2" charset="-122"/>
            </a:endParaRPr>
          </a:p>
        </p:txBody>
      </p:sp>
      <p:sp>
        <p:nvSpPr>
          <p:cNvPr id="19" name="文本框 18"/>
          <p:cNvSpPr txBox="1">
            <a:spLocks noChangeArrowheads="1"/>
          </p:cNvSpPr>
          <p:nvPr/>
        </p:nvSpPr>
        <p:spPr bwMode="auto">
          <a:xfrm>
            <a:off x="1266825" y="1590675"/>
            <a:ext cx="3638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2000" dirty="0">
                <a:solidFill>
                  <a:srgbClr val="000000"/>
                </a:solidFill>
                <a:latin typeface="Arial" panose="020B0604020202020204" pitchFamily="34" charset="0"/>
                <a:ea typeface="德彪钢笔行书字库" panose="02000000000000000000" pitchFamily="2" charset="-122"/>
              </a:rPr>
              <a:t>Postgraduate candidate</a:t>
            </a:r>
            <a:endParaRPr lang="en-US" altLang="zh-CN" sz="2000" dirty="0">
              <a:solidFill>
                <a:srgbClr val="000000"/>
              </a:solidFill>
              <a:latin typeface="Arial" panose="020B0604020202020204" pitchFamily="34" charset="0"/>
              <a:ea typeface="德彪钢笔行书字库" panose="02000000000000000000" pitchFamily="2" charset="-122"/>
            </a:endParaRPr>
          </a:p>
        </p:txBody>
      </p:sp>
      <p:sp>
        <p:nvSpPr>
          <p:cNvPr id="21" name="文本框 20"/>
          <p:cNvSpPr txBox="1">
            <a:spLocks noChangeArrowheads="1"/>
          </p:cNvSpPr>
          <p:nvPr/>
        </p:nvSpPr>
        <p:spPr bwMode="auto">
          <a:xfrm>
            <a:off x="5748338" y="1222375"/>
            <a:ext cx="2835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2000" dirty="0">
                <a:solidFill>
                  <a:srgbClr val="000000"/>
                </a:solidFill>
                <a:latin typeface="Arial" panose="020B0604020202020204" pitchFamily="34" charset="0"/>
                <a:ea typeface="德彪钢笔行书字库" panose="02000000000000000000" pitchFamily="2" charset="-122"/>
              </a:rPr>
              <a:t>Doctoral candidate</a:t>
            </a:r>
            <a:endParaRPr lang="en-US" altLang="zh-CN" sz="2000" dirty="0">
              <a:solidFill>
                <a:srgbClr val="000000"/>
              </a:solidFill>
              <a:latin typeface="Arial" panose="020B0604020202020204" pitchFamily="34" charset="0"/>
              <a:ea typeface="德彪钢笔行书字库" panose="02000000000000000000" pitchFamily="2" charset="-122"/>
            </a:endParaRPr>
          </a:p>
        </p:txBody>
      </p:sp>
      <p:sp>
        <p:nvSpPr>
          <p:cNvPr id="23" name="文本框 22"/>
          <p:cNvSpPr txBox="1">
            <a:spLocks noChangeArrowheads="1"/>
          </p:cNvSpPr>
          <p:nvPr/>
        </p:nvSpPr>
        <p:spPr bwMode="auto">
          <a:xfrm>
            <a:off x="5518150" y="1952625"/>
            <a:ext cx="4065588"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Submission of materials:</a:t>
            </a:r>
            <a:endParaRPr lang="en-US" altLang="zh-CN" sz="1400" dirty="0">
              <a:solidFill>
                <a:srgbClr val="000000"/>
              </a:solidFill>
              <a:latin typeface="Arial" panose="020B0604020202020204" pitchFamily="34" charset="0"/>
              <a:ea typeface="德彪钢笔行书字库" panose="02000000000000000000" pitchFamily="2" charset="-122"/>
            </a:endParaRPr>
          </a:p>
          <a:p>
            <a:pP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1. Application Form for Hunan University of Chinese Medicine</a:t>
            </a:r>
            <a:endParaRPr lang="en-US" altLang="zh-CN" sz="1400" dirty="0">
              <a:solidFill>
                <a:srgbClr val="000000"/>
              </a:solidFill>
              <a:latin typeface="Arial" panose="020B0604020202020204" pitchFamily="34" charset="0"/>
              <a:ea typeface="德彪钢笔行书字库" panose="02000000000000000000" pitchFamily="2" charset="-122"/>
            </a:endParaRPr>
          </a:p>
          <a:p>
            <a:pP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2. Photocopies of passports</a:t>
            </a:r>
            <a:endParaRPr lang="en-US" altLang="zh-CN" sz="1400" dirty="0">
              <a:solidFill>
                <a:srgbClr val="000000"/>
              </a:solidFill>
              <a:latin typeface="Arial" panose="020B0604020202020204" pitchFamily="34" charset="0"/>
              <a:ea typeface="德彪钢笔行书字库" panose="02000000000000000000" pitchFamily="2" charset="-122"/>
            </a:endParaRPr>
          </a:p>
          <a:p>
            <a:pP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3. Copies of the candidate’s master diploma, degree certificate and transcripts</a:t>
            </a:r>
            <a:endParaRPr lang="en-US" altLang="zh-CN" sz="1400" dirty="0">
              <a:solidFill>
                <a:srgbClr val="000000"/>
              </a:solidFill>
              <a:latin typeface="Arial" panose="020B0604020202020204" pitchFamily="34" charset="0"/>
              <a:ea typeface="德彪钢笔行书字库" panose="02000000000000000000" pitchFamily="2" charset="-122"/>
            </a:endParaRPr>
          </a:p>
          <a:p>
            <a:pP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4. Copy of Chinese proficiency certificate (HSK4 or above)</a:t>
            </a:r>
            <a:endParaRPr lang="en-US" altLang="zh-CN" sz="1400" dirty="0">
              <a:solidFill>
                <a:srgbClr val="000000"/>
              </a:solidFill>
              <a:latin typeface="Arial" panose="020B0604020202020204" pitchFamily="34" charset="0"/>
              <a:ea typeface="德彪钢笔行书字库" panose="02000000000000000000" pitchFamily="2" charset="-122"/>
            </a:endParaRPr>
          </a:p>
          <a:p>
            <a:pP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5. Resume</a:t>
            </a:r>
            <a:endParaRPr lang="en-US" altLang="zh-CN" sz="1400" dirty="0">
              <a:solidFill>
                <a:srgbClr val="000000"/>
              </a:solidFill>
              <a:latin typeface="Arial" panose="020B0604020202020204" pitchFamily="34" charset="0"/>
              <a:ea typeface="德彪钢笔行书字库" panose="02000000000000000000" pitchFamily="2" charset="-122"/>
            </a:endParaRPr>
          </a:p>
          <a:p>
            <a:pP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6. Two letters of recommendation from experts and scholars with associate professor title or above.</a:t>
            </a:r>
            <a:endParaRPr lang="en-US" altLang="zh-CN" sz="1400" dirty="0">
              <a:solidFill>
                <a:srgbClr val="000000"/>
              </a:solidFill>
              <a:latin typeface="Arial" panose="020B0604020202020204" pitchFamily="34" charset="0"/>
              <a:ea typeface="德彪钢笔行书字库" panose="02000000000000000000" pitchFamily="2" charset="-122"/>
            </a:endParaRPr>
          </a:p>
          <a:p>
            <a:pP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7. Research plan</a:t>
            </a:r>
            <a:endParaRPr lang="en-US" altLang="zh-CN" sz="1400" dirty="0">
              <a:solidFill>
                <a:srgbClr val="000000"/>
              </a:solidFill>
              <a:latin typeface="Arial" panose="020B0604020202020204" pitchFamily="34" charset="0"/>
              <a:ea typeface="德彪钢笔行书字库" panose="02000000000000000000" pitchFamily="2" charset="-122"/>
            </a:endParaRPr>
          </a:p>
          <a:p>
            <a:pP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8. Copy of certificate of clearance</a:t>
            </a:r>
            <a:endParaRPr lang="en-US" altLang="zh-CN" sz="1400" dirty="0">
              <a:solidFill>
                <a:srgbClr val="000000"/>
              </a:solidFill>
              <a:latin typeface="Arial" panose="020B0604020202020204" pitchFamily="34" charset="0"/>
              <a:ea typeface="德彪钢笔行书字库" panose="02000000000000000000" pitchFamily="2" charset="-122"/>
            </a:endParaRPr>
          </a:p>
          <a:p>
            <a:pP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9. Physical examination form</a:t>
            </a:r>
            <a:endParaRPr lang="en-US" altLang="zh-CN" sz="1400" dirty="0">
              <a:solidFill>
                <a:srgbClr val="000000"/>
              </a:solidFill>
              <a:latin typeface="Arial" panose="020B0604020202020204" pitchFamily="34" charset="0"/>
              <a:ea typeface="德彪钢笔行书字库" panose="02000000000000000000" pitchFamily="2" charset="-122"/>
            </a:endParaRPr>
          </a:p>
          <a:p>
            <a:pP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10. Financial guarantee or certificate of bank deposit (deposits in the candidate or his/her parents’ bank card for two years of tuition fees)</a:t>
            </a:r>
            <a:endParaRPr lang="en-US" altLang="zh-CN" sz="1400" dirty="0">
              <a:solidFill>
                <a:srgbClr val="000000"/>
              </a:solidFill>
              <a:latin typeface="Arial" panose="020B0604020202020204" pitchFamily="34" charset="0"/>
              <a:ea typeface="德彪钢笔行书字库" panose="02000000000000000000" pitchFamily="2" charset="-122"/>
            </a:endParaRPr>
          </a:p>
          <a:p>
            <a:pP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11. Other documents required by the school</a:t>
            </a:r>
            <a:endParaRPr lang="en-US" altLang="zh-CN" sz="1400" dirty="0">
              <a:solidFill>
                <a:srgbClr val="000000"/>
              </a:solidFill>
              <a:latin typeface="Arial" panose="020B0604020202020204" pitchFamily="34" charset="0"/>
              <a:ea typeface="德彪钢笔行书字库" panose="02000000000000000000" pitchFamily="2" charset="-122"/>
            </a:endParaRPr>
          </a:p>
        </p:txBody>
      </p:sp>
      <p:pic>
        <p:nvPicPr>
          <p:cNvPr id="19464" name="图片 2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1180763" y="3175"/>
            <a:ext cx="1011237"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p:cNvSpPr txBox="1">
            <a:spLocks noChangeArrowheads="1"/>
          </p:cNvSpPr>
          <p:nvPr/>
        </p:nvSpPr>
        <p:spPr bwMode="auto">
          <a:xfrm>
            <a:off x="984250" y="2178050"/>
            <a:ext cx="429577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Submission of materials:</a:t>
            </a:r>
            <a:endParaRPr lang="en-US" altLang="zh-CN" sz="1400" dirty="0">
              <a:solidFill>
                <a:srgbClr val="000000"/>
              </a:solidFill>
              <a:latin typeface="Arial" panose="020B0604020202020204" pitchFamily="34" charset="0"/>
              <a:ea typeface="德彪钢笔行书字库" panose="02000000000000000000" pitchFamily="2" charset="-122"/>
            </a:endParaRPr>
          </a:p>
          <a:p>
            <a:pP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1. Application Form for Hunan University of Chinese Medicine</a:t>
            </a:r>
            <a:endParaRPr lang="en-US" altLang="zh-CN" sz="1400" dirty="0">
              <a:solidFill>
                <a:srgbClr val="000000"/>
              </a:solidFill>
              <a:latin typeface="Arial" panose="020B0604020202020204" pitchFamily="34" charset="0"/>
              <a:ea typeface="德彪钢笔行书字库" panose="02000000000000000000" pitchFamily="2" charset="-122"/>
            </a:endParaRPr>
          </a:p>
          <a:p>
            <a:pP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2. Photocopies of passports</a:t>
            </a:r>
            <a:endParaRPr lang="en-US" altLang="zh-CN" sz="1400" dirty="0">
              <a:solidFill>
                <a:srgbClr val="000000"/>
              </a:solidFill>
              <a:latin typeface="Arial" panose="020B0604020202020204" pitchFamily="34" charset="0"/>
              <a:ea typeface="德彪钢笔行书字库" panose="02000000000000000000" pitchFamily="2" charset="-122"/>
            </a:endParaRPr>
          </a:p>
          <a:p>
            <a:pP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3. Copies of the candidate‘s college diploma, degree certificate and transcripts</a:t>
            </a:r>
            <a:endParaRPr lang="en-US" altLang="zh-CN" sz="1400" dirty="0">
              <a:solidFill>
                <a:srgbClr val="000000"/>
              </a:solidFill>
              <a:latin typeface="Arial" panose="020B0604020202020204" pitchFamily="34" charset="0"/>
              <a:ea typeface="德彪钢笔行书字库" panose="02000000000000000000" pitchFamily="2" charset="-122"/>
            </a:endParaRPr>
          </a:p>
          <a:p>
            <a:pP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4. Copy of Chinese proficiency certificate (HSK4 or above)</a:t>
            </a:r>
            <a:endParaRPr lang="en-US" altLang="zh-CN" sz="1400" dirty="0">
              <a:solidFill>
                <a:srgbClr val="000000"/>
              </a:solidFill>
              <a:latin typeface="Arial" panose="020B0604020202020204" pitchFamily="34" charset="0"/>
              <a:ea typeface="德彪钢笔行书字库" panose="02000000000000000000" pitchFamily="2" charset="-122"/>
            </a:endParaRPr>
          </a:p>
          <a:p>
            <a:pP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5. Resume</a:t>
            </a:r>
            <a:endParaRPr lang="en-US" altLang="zh-CN" sz="1400" dirty="0">
              <a:solidFill>
                <a:srgbClr val="000000"/>
              </a:solidFill>
              <a:latin typeface="Arial" panose="020B0604020202020204" pitchFamily="34" charset="0"/>
              <a:ea typeface="德彪钢笔行书字库" panose="02000000000000000000" pitchFamily="2" charset="-122"/>
            </a:endParaRPr>
          </a:p>
          <a:p>
            <a:pP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6. Two letters of recommendation from experts and scholars with associate professor title or above.</a:t>
            </a:r>
            <a:endParaRPr lang="en-US" altLang="zh-CN" sz="1400" dirty="0">
              <a:solidFill>
                <a:srgbClr val="000000"/>
              </a:solidFill>
              <a:latin typeface="Arial" panose="020B0604020202020204" pitchFamily="34" charset="0"/>
              <a:ea typeface="德彪钢笔行书字库" panose="02000000000000000000" pitchFamily="2" charset="-122"/>
            </a:endParaRPr>
          </a:p>
          <a:p>
            <a:pP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7. Research plan</a:t>
            </a:r>
            <a:endParaRPr lang="en-US" altLang="zh-CN" sz="1400" dirty="0">
              <a:solidFill>
                <a:srgbClr val="000000"/>
              </a:solidFill>
              <a:latin typeface="Arial" panose="020B0604020202020204" pitchFamily="34" charset="0"/>
              <a:ea typeface="德彪钢笔行书字库" panose="02000000000000000000" pitchFamily="2" charset="-122"/>
            </a:endParaRPr>
          </a:p>
          <a:p>
            <a:pP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8. Copy of certificate of clearance</a:t>
            </a:r>
            <a:endParaRPr lang="en-US" altLang="zh-CN" sz="1400" dirty="0">
              <a:solidFill>
                <a:srgbClr val="000000"/>
              </a:solidFill>
              <a:latin typeface="Arial" panose="020B0604020202020204" pitchFamily="34" charset="0"/>
              <a:ea typeface="德彪钢笔行书字库" panose="02000000000000000000" pitchFamily="2" charset="-122"/>
            </a:endParaRPr>
          </a:p>
          <a:p>
            <a:pP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9. Copy of medical examination form</a:t>
            </a:r>
            <a:endParaRPr lang="en-US" altLang="zh-CN" sz="1400" dirty="0">
              <a:solidFill>
                <a:srgbClr val="000000"/>
              </a:solidFill>
              <a:latin typeface="Arial" panose="020B0604020202020204" pitchFamily="34" charset="0"/>
              <a:ea typeface="德彪钢笔行书字库" panose="02000000000000000000" pitchFamily="2" charset="-122"/>
            </a:endParaRPr>
          </a:p>
          <a:p>
            <a:pP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10. Financial guarantee or certificate of bank deposit (deposits in the candidate or his/her parents’ bank card for two years of tuition fees)</a:t>
            </a:r>
            <a:endParaRPr lang="en-US" altLang="zh-CN" sz="1400" dirty="0">
              <a:solidFill>
                <a:srgbClr val="000000"/>
              </a:solidFill>
              <a:latin typeface="Arial" panose="020B0604020202020204" pitchFamily="34" charset="0"/>
              <a:ea typeface="德彪钢笔行书字库" panose="02000000000000000000" pitchFamily="2" charset="-122"/>
            </a:endParaRPr>
          </a:p>
          <a:p>
            <a:pPr eaLnBrk="1" hangingPunct="1">
              <a:buSzPct val="100000"/>
            </a:pPr>
            <a:r>
              <a:rPr lang="en-US" altLang="zh-CN" sz="1400" dirty="0">
                <a:solidFill>
                  <a:srgbClr val="000000"/>
                </a:solidFill>
                <a:latin typeface="Arial" panose="020B0604020202020204" pitchFamily="34" charset="0"/>
                <a:ea typeface="德彪钢笔行书字库" panose="02000000000000000000" pitchFamily="2" charset="-122"/>
              </a:rPr>
              <a:t>11. Other documents required by the school</a:t>
            </a:r>
            <a:endParaRPr lang="en-US" altLang="zh-CN" sz="1400" dirty="0">
              <a:solidFill>
                <a:srgbClr val="000000"/>
              </a:solidFill>
              <a:latin typeface="Arial" panose="020B0604020202020204" pitchFamily="34" charset="0"/>
              <a:ea typeface="德彪钢笔行书字库" panose="02000000000000000000" pitchFamily="2" charset="-122"/>
            </a:endParaRPr>
          </a:p>
        </p:txBody>
      </p:sp>
      <p:pic>
        <p:nvPicPr>
          <p:cNvPr id="13" name="图片 12"/>
          <p:cNvPicPr>
            <a:picLocks noChangeAspect="1"/>
          </p:cNvPicPr>
          <p:nvPr/>
        </p:nvPicPr>
        <p:blipFill rotWithShape="1">
          <a:blip r:embed="rId2" cstate="screen"/>
          <a:srcRect/>
          <a:stretch>
            <a:fillRect/>
          </a:stretch>
        </p:blipFill>
        <p:spPr>
          <a:xfrm>
            <a:off x="9690567" y="2386456"/>
            <a:ext cx="2258516" cy="1169232"/>
          </a:xfrm>
          <a:prstGeom prst="roundRect">
            <a:avLst/>
          </a:prstGeom>
        </p:spPr>
      </p:pic>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22" presetClass="entr" presetSubtype="1"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17" grpId="0"/>
      <p:bldP spid="19" grpId="0"/>
      <p:bldP spid="21" grpId="0"/>
      <p:bldP spid="23"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a:spLocks noChangeArrowheads="1"/>
          </p:cNvSpPr>
          <p:nvPr/>
        </p:nvSpPr>
        <p:spPr bwMode="auto">
          <a:xfrm>
            <a:off x="504825" y="-239713"/>
            <a:ext cx="1830388" cy="186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11500" dirty="0">
                <a:solidFill>
                  <a:srgbClr val="000000"/>
                </a:solidFill>
                <a:latin typeface="Arial" panose="020B0604020202020204" pitchFamily="34" charset="0"/>
                <a:ea typeface="德彪钢笔行书字库" panose="02000000000000000000" pitchFamily="2" charset="-122"/>
              </a:rPr>
              <a:t>  </a:t>
            </a:r>
            <a:endParaRPr lang="en-US" altLang="zh-CN" sz="11500" dirty="0">
              <a:solidFill>
                <a:srgbClr val="000000"/>
              </a:solidFill>
              <a:latin typeface="Arial" panose="020B0604020202020204" pitchFamily="34" charset="0"/>
              <a:ea typeface="德彪钢笔行书字库" panose="02000000000000000000" pitchFamily="2" charset="-122"/>
            </a:endParaRPr>
          </a:p>
        </p:txBody>
      </p:sp>
      <p:sp>
        <p:nvSpPr>
          <p:cNvPr id="5" name="文本框 4"/>
          <p:cNvSpPr txBox="1">
            <a:spLocks noChangeArrowheads="1"/>
          </p:cNvSpPr>
          <p:nvPr/>
        </p:nvSpPr>
        <p:spPr bwMode="auto">
          <a:xfrm>
            <a:off x="984250" y="690562"/>
            <a:ext cx="62547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pPr>
            <a:r>
              <a:rPr lang="en-US" altLang="zh-CN" sz="4000" b="1" dirty="0">
                <a:solidFill>
                  <a:srgbClr val="000000"/>
                </a:solidFill>
                <a:latin typeface="Arial" panose="020B0604020202020204" pitchFamily="34" charset="0"/>
                <a:ea typeface="德彪钢笔行书字库" panose="02000000000000000000" pitchFamily="2" charset="-122"/>
              </a:rPr>
              <a:t>Contact Information</a:t>
            </a:r>
            <a:endParaRPr lang="en-US" altLang="zh-CN" sz="4000" b="1" dirty="0">
              <a:solidFill>
                <a:srgbClr val="000000"/>
              </a:solidFill>
              <a:latin typeface="Arial" panose="020B0604020202020204" pitchFamily="34" charset="0"/>
              <a:ea typeface="德彪钢笔行书字库" panose="02000000000000000000" pitchFamily="2" charset="-122"/>
            </a:endParaRPr>
          </a:p>
        </p:txBody>
      </p:sp>
      <p:sp>
        <p:nvSpPr>
          <p:cNvPr id="12" name="文本框 11"/>
          <p:cNvSpPr txBox="1">
            <a:spLocks noChangeArrowheads="1"/>
          </p:cNvSpPr>
          <p:nvPr/>
        </p:nvSpPr>
        <p:spPr bwMode="auto">
          <a:xfrm>
            <a:off x="984250" y="2178050"/>
            <a:ext cx="682942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SzPct val="100000"/>
            </a:pPr>
            <a:r>
              <a:rPr lang="en-US" altLang="zh-CN" sz="2800" dirty="0">
                <a:solidFill>
                  <a:srgbClr val="000000"/>
                </a:solidFill>
                <a:latin typeface="Arial" panose="020B0604020202020204" pitchFamily="34" charset="0"/>
                <a:ea typeface="德彪钢笔行书字库" panose="02000000000000000000" pitchFamily="2" charset="-122"/>
              </a:rPr>
              <a:t>Tel.: 0086-731-88458265</a:t>
            </a:r>
            <a:endParaRPr lang="en-US" altLang="zh-CN" sz="2800" dirty="0">
              <a:solidFill>
                <a:srgbClr val="000000"/>
              </a:solidFill>
              <a:latin typeface="Arial" panose="020B0604020202020204" pitchFamily="34" charset="0"/>
              <a:ea typeface="德彪钢笔行书字库" panose="02000000000000000000" pitchFamily="2" charset="-122"/>
            </a:endParaRPr>
          </a:p>
          <a:p>
            <a:pPr eaLnBrk="1" hangingPunct="1">
              <a:lnSpc>
                <a:spcPct val="150000"/>
              </a:lnSpc>
              <a:buSzPct val="100000"/>
            </a:pPr>
            <a:r>
              <a:rPr lang="en-US" altLang="zh-CN" sz="2800" dirty="0">
                <a:solidFill>
                  <a:srgbClr val="000000"/>
                </a:solidFill>
                <a:latin typeface="Arial" panose="020B0604020202020204" pitchFamily="34" charset="0"/>
                <a:ea typeface="德彪钢笔行书字库" panose="02000000000000000000" pitchFamily="2" charset="-122"/>
              </a:rPr>
              <a:t>Fax: 0086-731-88458261</a:t>
            </a:r>
            <a:endParaRPr lang="en-US" altLang="zh-CN" sz="2800" dirty="0">
              <a:solidFill>
                <a:srgbClr val="000000"/>
              </a:solidFill>
              <a:latin typeface="Arial" panose="020B0604020202020204" pitchFamily="34" charset="0"/>
              <a:ea typeface="德彪钢笔行书字库" panose="02000000000000000000" pitchFamily="2" charset="-122"/>
            </a:endParaRPr>
          </a:p>
          <a:p>
            <a:pPr eaLnBrk="1" hangingPunct="1">
              <a:lnSpc>
                <a:spcPct val="150000"/>
              </a:lnSpc>
              <a:buSzPct val="100000"/>
            </a:pPr>
            <a:r>
              <a:rPr lang="en-US" altLang="zh-CN" sz="2800" dirty="0">
                <a:solidFill>
                  <a:srgbClr val="000000"/>
                </a:solidFill>
                <a:latin typeface="Arial" panose="020B0604020202020204" pitchFamily="34" charset="0"/>
                <a:ea typeface="德彪钢笔行书字库" panose="02000000000000000000" pitchFamily="2" charset="-122"/>
              </a:rPr>
              <a:t>Postcode: 410208</a:t>
            </a:r>
            <a:endParaRPr lang="en-US" altLang="zh-CN" sz="2800" dirty="0">
              <a:solidFill>
                <a:srgbClr val="000000"/>
              </a:solidFill>
              <a:latin typeface="Arial" panose="020B0604020202020204" pitchFamily="34" charset="0"/>
              <a:ea typeface="德彪钢笔行书字库" panose="02000000000000000000" pitchFamily="2" charset="-122"/>
            </a:endParaRPr>
          </a:p>
          <a:p>
            <a:pPr eaLnBrk="1" hangingPunct="1">
              <a:lnSpc>
                <a:spcPct val="150000"/>
              </a:lnSpc>
              <a:buSzPct val="100000"/>
            </a:pPr>
            <a:r>
              <a:rPr lang="en-US" altLang="zh-CN" sz="2800" dirty="0">
                <a:solidFill>
                  <a:srgbClr val="000000"/>
                </a:solidFill>
                <a:latin typeface="Arial" panose="020B0604020202020204" pitchFamily="34" charset="0"/>
                <a:ea typeface="德彪钢笔行书字库" panose="02000000000000000000" pitchFamily="2" charset="-122"/>
              </a:rPr>
              <a:t>E-mail: hnucmoverseas@126.com                         </a:t>
            </a:r>
            <a:endParaRPr lang="en-US" altLang="zh-CN" sz="2800" dirty="0">
              <a:solidFill>
                <a:srgbClr val="000000"/>
              </a:solidFill>
              <a:latin typeface="Arial" panose="020B0604020202020204" pitchFamily="34" charset="0"/>
              <a:ea typeface="德彪钢笔行书字库" panose="02000000000000000000" pitchFamily="2" charset="-122"/>
            </a:endParaRPr>
          </a:p>
          <a:p>
            <a:pPr eaLnBrk="1" hangingPunct="1">
              <a:lnSpc>
                <a:spcPct val="150000"/>
              </a:lnSpc>
              <a:buSzPct val="100000"/>
            </a:pPr>
            <a:r>
              <a:rPr lang="en-US" altLang="zh-CN" sz="2800" dirty="0">
                <a:solidFill>
                  <a:srgbClr val="000000"/>
                </a:solidFill>
                <a:latin typeface="Arial" panose="020B0604020202020204" pitchFamily="34" charset="0"/>
                <a:ea typeface="德彪钢笔行书字库" panose="02000000000000000000" pitchFamily="2" charset="-122"/>
              </a:rPr>
              <a:t>          liuxin2005cs@126.com</a:t>
            </a:r>
            <a:endParaRPr lang="en-US" altLang="zh-CN" sz="2800" dirty="0">
              <a:solidFill>
                <a:srgbClr val="000000"/>
              </a:solidFill>
              <a:latin typeface="Arial" panose="020B0604020202020204" pitchFamily="34" charset="0"/>
              <a:ea typeface="德彪钢笔行书字库" panose="02000000000000000000" pitchFamily="2" charset="-122"/>
            </a:endParaRPr>
          </a:p>
          <a:p>
            <a:pPr eaLnBrk="1" hangingPunct="1">
              <a:lnSpc>
                <a:spcPct val="150000"/>
              </a:lnSpc>
              <a:buSzPct val="100000"/>
            </a:pPr>
            <a:r>
              <a:rPr lang="en-US" altLang="zh-CN" sz="2800" dirty="0">
                <a:solidFill>
                  <a:srgbClr val="000000"/>
                </a:solidFill>
                <a:latin typeface="Arial" panose="020B0604020202020204" pitchFamily="34" charset="0"/>
                <a:ea typeface="德彪钢笔行书字库" panose="02000000000000000000" pitchFamily="2" charset="-122"/>
              </a:rPr>
              <a:t>Website: http://www.hnucm.edu.cn</a:t>
            </a:r>
            <a:endParaRPr lang="en-US" altLang="zh-CN" sz="2800" dirty="0">
              <a:solidFill>
                <a:srgbClr val="000000"/>
              </a:solidFill>
              <a:latin typeface="Arial" panose="020B0604020202020204" pitchFamily="34" charset="0"/>
              <a:ea typeface="德彪钢笔行书字库" panose="02000000000000000000" pitchFamily="2" charset="-122"/>
            </a:endParaRPr>
          </a:p>
        </p:txBody>
      </p:sp>
      <p:pic>
        <p:nvPicPr>
          <p:cNvPr id="20485" name="图片 2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0585450" y="185738"/>
            <a:ext cx="1011238"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16713" y="3606800"/>
            <a:ext cx="4511675"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944813"/>
            <a:ext cx="3459163"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6525" y="-339725"/>
            <a:ext cx="4511675"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a:spLocks noChangeArrowheads="1"/>
          </p:cNvSpPr>
          <p:nvPr/>
        </p:nvSpPr>
        <p:spPr bwMode="auto">
          <a:xfrm>
            <a:off x="1498364" y="2263775"/>
            <a:ext cx="97917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等线" panose="02010600030101010101"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等线" panose="02010600030101010101"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等线" panose="02010600030101010101" charset="-122"/>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等线" panose="02010600030101010101" charset="-122"/>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等线" panose="02010600030101010101"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defRPr>
            </a:lvl9pPr>
          </a:lstStyle>
          <a:p>
            <a:pPr algn="ctr" eaLnBrk="1" hangingPunct="1">
              <a:lnSpc>
                <a:spcPct val="100000"/>
              </a:lnSpc>
              <a:spcBef>
                <a:spcPct val="0"/>
              </a:spcBef>
              <a:buFontTx/>
              <a:buNone/>
            </a:pPr>
            <a:r>
              <a:rPr lang="en-US" altLang="zh-CN" sz="8800" b="1" dirty="0">
                <a:solidFill>
                  <a:srgbClr val="000000"/>
                </a:solidFill>
                <a:latin typeface="Arial" panose="020B0604020202020204" pitchFamily="34" charset="0"/>
                <a:ea typeface="字魂55号-龙吟手书" charset="-122"/>
              </a:rPr>
              <a:t>Thank You</a:t>
            </a:r>
            <a:endParaRPr lang="en-US" altLang="zh-CN" sz="8800" b="1" dirty="0">
              <a:solidFill>
                <a:srgbClr val="000000"/>
              </a:solidFill>
              <a:latin typeface="Arial" panose="020B0604020202020204" pitchFamily="34" charset="0"/>
              <a:ea typeface="字魂55号-龙吟手书" charset="-122"/>
            </a:endParaRPr>
          </a:p>
        </p:txBody>
      </p:sp>
    </p:spTree>
  </p:cSld>
  <p:clrMapOvr>
    <a:masterClrMapping/>
  </p:clrMapOvr>
  <p:transition spd="slow" advTm="2000">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par>
                                <p:cTn id="13" presetID="9"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365216" y="1159444"/>
            <a:ext cx="2409220" cy="707886"/>
          </a:xfrm>
          <a:prstGeom prst="rect">
            <a:avLst/>
          </a:prstGeom>
          <a:noFill/>
        </p:spPr>
        <p:txBody>
          <a:bodyPr wrap="square" rtlCol="0">
            <a:spAutoFit/>
          </a:bodyPr>
          <a:lstStyle>
            <a:defPPr>
              <a:defRPr lang="zh-CN"/>
            </a:defPPr>
            <a:lvl1pPr>
              <a:defRPr sz="11500">
                <a:solidFill>
                  <a:schemeClr val="tx2">
                    <a:lumMod val="50000"/>
                  </a:schemeClr>
                </a:solidFill>
                <a:effectLst>
                  <a:outerShdw blurRad="50800" dist="38100" dir="2700000" algn="tl" rotWithShape="0">
                    <a:prstClr val="black">
                      <a:alpha val="40000"/>
                    </a:prstClr>
                  </a:outerShdw>
                </a:effectLst>
                <a:latin typeface="钟齐段宁行书" panose="02010800040101010101" pitchFamily="2" charset="-122"/>
                <a:ea typeface="钟齐段宁行书" panose="02010800040101010101" pitchFamily="2" charset="-122"/>
              </a:defRPr>
            </a:lvl1pPr>
          </a:lstStyle>
          <a:p>
            <a:r>
              <a:rPr lang="en-US" altLang="en-US" sz="4000" b="1" dirty="0">
                <a:solidFill>
                  <a:schemeClr val="tx1"/>
                </a:solidFill>
                <a:effectLst/>
                <a:latin typeface="Arial" panose="020B0604020202020204" pitchFamily="34" charset="0"/>
                <a:cs typeface="Arial" panose="020B0604020202020204" pitchFamily="34" charset="0"/>
              </a:rPr>
              <a:t>Profile</a:t>
            </a:r>
            <a:endParaRPr lang="en-US" altLang="en-US" sz="4000" b="1" dirty="0">
              <a:solidFill>
                <a:schemeClr val="tx1"/>
              </a:solidFill>
              <a:effectLst/>
              <a:latin typeface="Arial" panose="020B0604020202020204" pitchFamily="34" charset="0"/>
              <a:cs typeface="Arial" panose="020B0604020202020204" pitchFamily="34" charset="0"/>
            </a:endParaRPr>
          </a:p>
        </p:txBody>
      </p:sp>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108120" y="0"/>
            <a:ext cx="1011600" cy="1011600"/>
          </a:xfrm>
          <a:prstGeom prst="rect">
            <a:avLst/>
          </a:prstGeom>
        </p:spPr>
      </p:pic>
      <p:pic>
        <p:nvPicPr>
          <p:cNvPr id="57" name="图片 1"/>
          <p:cNvPicPr>
            <a:picLocks noChangeAspect="1"/>
          </p:cNvPicPr>
          <p:nvPr/>
        </p:nvPicPr>
        <p:blipFill>
          <a:blip r:embed="rId2" cstate="print"/>
          <a:srcRect/>
          <a:stretch>
            <a:fillRect/>
          </a:stretch>
        </p:blipFill>
        <p:spPr bwMode="auto">
          <a:xfrm>
            <a:off x="9121068" y="-36477"/>
            <a:ext cx="1161638" cy="803550"/>
          </a:xfrm>
          <a:prstGeom prst="rect">
            <a:avLst/>
          </a:prstGeom>
          <a:noFill/>
          <a:ln w="9525">
            <a:noFill/>
            <a:miter lim="800000"/>
            <a:headEnd/>
            <a:tailEnd/>
          </a:ln>
        </p:spPr>
      </p:pic>
      <p:sp>
        <p:nvSpPr>
          <p:cNvPr id="58" name="任意多边形 3"/>
          <p:cNvSpPr>
            <a:spLocks noChangeArrowheads="1"/>
          </p:cNvSpPr>
          <p:nvPr/>
        </p:nvSpPr>
        <p:spPr bwMode="auto">
          <a:xfrm>
            <a:off x="327085" y="737046"/>
            <a:ext cx="8862602" cy="4675967"/>
          </a:xfrm>
          <a:custGeom>
            <a:avLst/>
            <a:gdLst>
              <a:gd name="T0" fmla="*/ 0 w 8810171"/>
              <a:gd name="T1" fmla="*/ 4916899 h 5080000"/>
              <a:gd name="T2" fmla="*/ 482167 w 8810171"/>
              <a:gd name="T3" fmla="*/ 3694698 h 5080000"/>
              <a:gd name="T4" fmla="*/ 1065253 w 8810171"/>
              <a:gd name="T5" fmla="*/ 3146814 h 5080000"/>
              <a:gd name="T6" fmla="*/ 1536206 w 8810171"/>
              <a:gd name="T7" fmla="*/ 2149387 h 5080000"/>
              <a:gd name="T8" fmla="*/ 2859361 w 8810171"/>
              <a:gd name="T9" fmla="*/ 1854374 h 5080000"/>
              <a:gd name="T10" fmla="*/ 3790054 w 8810171"/>
              <a:gd name="T11" fmla="*/ 997428 h 5080000"/>
              <a:gd name="T12" fmla="*/ 4810454 w 8810171"/>
              <a:gd name="T13" fmla="*/ 885042 h 5080000"/>
              <a:gd name="T14" fmla="*/ 5617802 w 8810171"/>
              <a:gd name="T15" fmla="*/ 351208 h 5080000"/>
              <a:gd name="T16" fmla="*/ 6593350 w 8810171"/>
              <a:gd name="T17" fmla="*/ 84290 h 5080000"/>
              <a:gd name="T18" fmla="*/ 6806394 w 8810171"/>
              <a:gd name="T19" fmla="*/ 0 h 5080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10171"/>
              <a:gd name="T31" fmla="*/ 0 h 5080000"/>
              <a:gd name="T32" fmla="*/ 8810171 w 8810171"/>
              <a:gd name="T33" fmla="*/ 5080000 h 5080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10171" h="5080000">
                <a:moveTo>
                  <a:pt x="0" y="5080000"/>
                </a:moveTo>
                <a:cubicBezTo>
                  <a:pt x="197152" y="4601029"/>
                  <a:pt x="394305" y="4122058"/>
                  <a:pt x="624114" y="3817258"/>
                </a:cubicBezTo>
                <a:cubicBezTo>
                  <a:pt x="853923" y="3512458"/>
                  <a:pt x="1151466" y="3517295"/>
                  <a:pt x="1378857" y="3251200"/>
                </a:cubicBezTo>
                <a:cubicBezTo>
                  <a:pt x="1606248" y="2985105"/>
                  <a:pt x="1601409" y="2443238"/>
                  <a:pt x="1988457" y="2220686"/>
                </a:cubicBezTo>
                <a:cubicBezTo>
                  <a:pt x="2375505" y="1998134"/>
                  <a:pt x="3214915" y="2114248"/>
                  <a:pt x="3701143" y="1915886"/>
                </a:cubicBezTo>
                <a:cubicBezTo>
                  <a:pt x="4187371" y="1717524"/>
                  <a:pt x="4484915" y="1197429"/>
                  <a:pt x="4905829" y="1030515"/>
                </a:cubicBezTo>
                <a:cubicBezTo>
                  <a:pt x="5326743" y="863601"/>
                  <a:pt x="5832325" y="1025676"/>
                  <a:pt x="6226629" y="914400"/>
                </a:cubicBezTo>
                <a:cubicBezTo>
                  <a:pt x="6620933" y="803124"/>
                  <a:pt x="6887029" y="500744"/>
                  <a:pt x="7271657" y="362858"/>
                </a:cubicBezTo>
                <a:cubicBezTo>
                  <a:pt x="7656285" y="224972"/>
                  <a:pt x="8277981" y="147562"/>
                  <a:pt x="8534400" y="87086"/>
                </a:cubicBezTo>
                <a:cubicBezTo>
                  <a:pt x="8790819" y="26610"/>
                  <a:pt x="8800495" y="13305"/>
                  <a:pt x="8810171" y="0"/>
                </a:cubicBezTo>
              </a:path>
            </a:pathLst>
          </a:custGeom>
          <a:noFill/>
          <a:ln w="38100">
            <a:solidFill>
              <a:srgbClr val="410028"/>
            </a:solidFill>
            <a:bevel/>
          </a:ln>
        </p:spPr>
        <p:txBody>
          <a:bodyPr/>
          <a:lstStyle/>
          <a:p>
            <a:endParaRPr lang="zh-CN" altLang="en-US" sz="1950">
              <a:latin typeface="Arial" panose="020B0604020202020204" pitchFamily="34" charset="0"/>
              <a:cs typeface="Arial" panose="020B0604020202020204" pitchFamily="34" charset="0"/>
            </a:endParaRPr>
          </a:p>
        </p:txBody>
      </p:sp>
      <p:grpSp>
        <p:nvGrpSpPr>
          <p:cNvPr id="59" name="组合 75"/>
          <p:cNvGrpSpPr/>
          <p:nvPr/>
        </p:nvGrpSpPr>
        <p:grpSpPr bwMode="auto">
          <a:xfrm>
            <a:off x="7154444" y="1125650"/>
            <a:ext cx="5037556" cy="1015048"/>
            <a:chOff x="0" y="0"/>
            <a:chExt cx="6025624" cy="1351626"/>
          </a:xfrm>
        </p:grpSpPr>
        <p:sp>
          <p:nvSpPr>
            <p:cNvPr id="60" name="MH_Other_2"/>
            <p:cNvSpPr>
              <a:spLocks noChangeArrowheads="1"/>
            </p:cNvSpPr>
            <p:nvPr/>
          </p:nvSpPr>
          <p:spPr bwMode="auto">
            <a:xfrm>
              <a:off x="340564" y="665417"/>
              <a:ext cx="755207" cy="98565"/>
            </a:xfrm>
            <a:custGeom>
              <a:avLst/>
              <a:gdLst>
                <a:gd name="T0" fmla="*/ 2147483647 w 1120"/>
                <a:gd name="T1" fmla="*/ 2147483647 h 252"/>
                <a:gd name="T2" fmla="*/ 2147483647 w 1120"/>
                <a:gd name="T3" fmla="*/ 2147483647 h 252"/>
                <a:gd name="T4" fmla="*/ 2147483647 w 1120"/>
                <a:gd name="T5" fmla="*/ 2147483647 h 252"/>
                <a:gd name="T6" fmla="*/ 2147483647 w 1120"/>
                <a:gd name="T7" fmla="*/ 2147483647 h 252"/>
                <a:gd name="T8" fmla="*/ 2147483647 w 1120"/>
                <a:gd name="T9" fmla="*/ 2147483647 h 252"/>
                <a:gd name="T10" fmla="*/ 2147483647 w 1120"/>
                <a:gd name="T11" fmla="*/ 2147483647 h 252"/>
                <a:gd name="T12" fmla="*/ 2147483647 w 1120"/>
                <a:gd name="T13" fmla="*/ 2147483647 h 252"/>
                <a:gd name="T14" fmla="*/ 2147483647 w 1120"/>
                <a:gd name="T15" fmla="*/ 2147483647 h 252"/>
                <a:gd name="T16" fmla="*/ 2147483647 w 1120"/>
                <a:gd name="T17" fmla="*/ 2147483647 h 252"/>
                <a:gd name="T18" fmla="*/ 2147483647 w 1120"/>
                <a:gd name="T19" fmla="*/ 2147483647 h 252"/>
                <a:gd name="T20" fmla="*/ 2147483647 w 1120"/>
                <a:gd name="T21" fmla="*/ 2147483647 h 252"/>
                <a:gd name="T22" fmla="*/ 2147483647 w 1120"/>
                <a:gd name="T23" fmla="*/ 2147483647 h 252"/>
                <a:gd name="T24" fmla="*/ 2147483647 w 1120"/>
                <a:gd name="T25" fmla="*/ 2147483647 h 252"/>
                <a:gd name="T26" fmla="*/ 2147483647 w 1120"/>
                <a:gd name="T27" fmla="*/ 2147483647 h 252"/>
                <a:gd name="T28" fmla="*/ 2147483647 w 1120"/>
                <a:gd name="T29" fmla="*/ 2147483647 h 252"/>
                <a:gd name="T30" fmla="*/ 2147483647 w 1120"/>
                <a:gd name="T31" fmla="*/ 2147483647 h 252"/>
                <a:gd name="T32" fmla="*/ 2147483647 w 1120"/>
                <a:gd name="T33" fmla="*/ 2147483647 h 252"/>
                <a:gd name="T34" fmla="*/ 2147483647 w 1120"/>
                <a:gd name="T35" fmla="*/ 2147483647 h 252"/>
                <a:gd name="T36" fmla="*/ 2147483647 w 1120"/>
                <a:gd name="T37" fmla="*/ 2147483647 h 252"/>
                <a:gd name="T38" fmla="*/ 2147483647 w 1120"/>
                <a:gd name="T39" fmla="*/ 2147483647 h 252"/>
                <a:gd name="T40" fmla="*/ 2147483647 w 1120"/>
                <a:gd name="T41" fmla="*/ 2147483647 h 252"/>
                <a:gd name="T42" fmla="*/ 2147483647 w 1120"/>
                <a:gd name="T43" fmla="*/ 2147483647 h 252"/>
                <a:gd name="T44" fmla="*/ 0 w 1120"/>
                <a:gd name="T45" fmla="*/ 2147483647 h 252"/>
                <a:gd name="T46" fmla="*/ 0 w 1120"/>
                <a:gd name="T47" fmla="*/ 2147483647 h 252"/>
                <a:gd name="T48" fmla="*/ 2147483647 w 1120"/>
                <a:gd name="T49" fmla="*/ 0 h 252"/>
                <a:gd name="T50" fmla="*/ 2147483647 w 1120"/>
                <a:gd name="T51" fmla="*/ 2147483647 h 252"/>
                <a:gd name="T52" fmla="*/ 2147483647 w 1120"/>
                <a:gd name="T53" fmla="*/ 2147483647 h 252"/>
                <a:gd name="T54" fmla="*/ 2147483647 w 1120"/>
                <a:gd name="T55" fmla="*/ 2147483647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B6B6B6"/>
            </a:solidFill>
            <a:ln w="9525">
              <a:noFill/>
              <a:miter lim="800000"/>
            </a:ln>
          </p:spPr>
          <p:txBody>
            <a:bodyPr/>
            <a:lstStyle/>
            <a:p>
              <a:endParaRPr lang="zh-CN" altLang="en-US" sz="1950">
                <a:latin typeface="Arial" panose="020B0604020202020204" pitchFamily="34" charset="0"/>
                <a:cs typeface="Arial" panose="020B0604020202020204" pitchFamily="34" charset="0"/>
              </a:endParaRPr>
            </a:p>
          </p:txBody>
        </p:sp>
        <p:grpSp>
          <p:nvGrpSpPr>
            <p:cNvPr id="61" name="组合 58"/>
            <p:cNvGrpSpPr/>
            <p:nvPr/>
          </p:nvGrpSpPr>
          <p:grpSpPr bwMode="auto">
            <a:xfrm>
              <a:off x="0" y="0"/>
              <a:ext cx="342000" cy="342000"/>
              <a:chOff x="0" y="0"/>
              <a:chExt cx="342000" cy="342000"/>
            </a:xfrm>
          </p:grpSpPr>
          <p:sp>
            <p:nvSpPr>
              <p:cNvPr id="67" name="椭圆 15"/>
              <p:cNvSpPr>
                <a:spLocks noChangeArrowheads="1"/>
              </p:cNvSpPr>
              <p:nvPr/>
            </p:nvSpPr>
            <p:spPr bwMode="auto">
              <a:xfrm>
                <a:off x="45000" y="45000"/>
                <a:ext cx="252000" cy="252000"/>
              </a:xfrm>
              <a:prstGeom prst="ellipse">
                <a:avLst/>
              </a:prstGeom>
              <a:solidFill>
                <a:srgbClr val="410028"/>
              </a:solidFill>
              <a:ln w="25400">
                <a:solidFill>
                  <a:srgbClr val="410028"/>
                </a:solidFill>
                <a:bevel/>
              </a:ln>
            </p:spPr>
            <p:txBody>
              <a:bodyPr anchor="ctr"/>
              <a:lstStyle/>
              <a:p>
                <a:pPr algn="ctr">
                  <a:lnSpc>
                    <a:spcPct val="105000"/>
                  </a:lnSpc>
                  <a:buFont typeface="Arial" panose="020B0604020202020204" pitchFamily="34" charset="0"/>
                  <a:buNone/>
                </a:pPr>
                <a:endParaRPr lang="zh-CN" altLang="en-US" sz="1200">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sp>
            <p:nvSpPr>
              <p:cNvPr id="68" name="椭圆 16"/>
              <p:cNvSpPr>
                <a:spLocks noChangeArrowheads="1"/>
              </p:cNvSpPr>
              <p:nvPr/>
            </p:nvSpPr>
            <p:spPr bwMode="auto">
              <a:xfrm>
                <a:off x="0" y="0"/>
                <a:ext cx="342000" cy="342000"/>
              </a:xfrm>
              <a:prstGeom prst="ellipse">
                <a:avLst/>
              </a:prstGeom>
              <a:noFill/>
              <a:ln w="25400">
                <a:solidFill>
                  <a:srgbClr val="410028"/>
                </a:solidFill>
                <a:bevel/>
              </a:ln>
            </p:spPr>
            <p:txBody>
              <a:bodyPr anchor="ctr"/>
              <a:lstStyle/>
              <a:p>
                <a:pPr algn="ctr">
                  <a:lnSpc>
                    <a:spcPct val="105000"/>
                  </a:lnSpc>
                  <a:buFont typeface="Arial" panose="020B0604020202020204" pitchFamily="34" charset="0"/>
                  <a:buNone/>
                </a:pPr>
                <a:endParaRPr lang="zh-CN" altLang="en-US" sz="1200">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grpSp>
        <p:sp>
          <p:nvSpPr>
            <p:cNvPr id="62" name="矩形 10"/>
            <p:cNvSpPr>
              <a:spLocks noChangeArrowheads="1"/>
            </p:cNvSpPr>
            <p:nvPr/>
          </p:nvSpPr>
          <p:spPr bwMode="auto">
            <a:xfrm>
              <a:off x="308376" y="406769"/>
              <a:ext cx="771693" cy="409991"/>
            </a:xfrm>
            <a:prstGeom prst="rect">
              <a:avLst/>
            </a:prstGeom>
            <a:solidFill>
              <a:srgbClr val="410028"/>
            </a:solidFill>
            <a:ln w="9525">
              <a:solidFill>
                <a:srgbClr val="410028"/>
              </a:solidFill>
              <a:bevel/>
            </a:ln>
          </p:spPr>
          <p:txBody>
            <a:bodyPr wrap="none">
              <a:spAutoFit/>
            </a:bodyPr>
            <a:lstStyle/>
            <a:p>
              <a:pPr>
                <a:lnSpc>
                  <a:spcPct val="105000"/>
                </a:lnSpc>
                <a:buFont typeface="Arial" panose="020B0604020202020204" pitchFamily="34" charset="0"/>
                <a:buNone/>
              </a:pPr>
              <a:r>
                <a:rPr lang="en-US" altLang="zh-CN" sz="1200" dirty="0">
                  <a:solidFill>
                    <a:schemeClr val="bg1"/>
                  </a:solidFill>
                  <a:latin typeface="Arial" panose="020B0604020202020204" pitchFamily="34" charset="0"/>
                  <a:cs typeface="Arial" panose="020B0604020202020204" pitchFamily="34" charset="0"/>
                  <a:sym typeface="Times New Roman" panose="02020603050405020304" pitchFamily="18" charset="0"/>
                </a:rPr>
                <a:t>In 1934</a:t>
              </a:r>
              <a:endParaRPr lang="en-US" altLang="en-US" sz="1200" dirty="0">
                <a:solidFill>
                  <a:schemeClr val="bg1"/>
                </a:solidFill>
                <a:latin typeface="Arial" panose="020B0604020202020204" pitchFamily="34" charset="0"/>
                <a:ea typeface="微软雅黑" panose="020B0503020204020204" charset="-122"/>
                <a:cs typeface="Arial" panose="020B0604020202020204" pitchFamily="34" charset="0"/>
                <a:sym typeface="Times New Roman" panose="02020603050405020304" pitchFamily="18" charset="0"/>
              </a:endParaRPr>
            </a:p>
          </p:txBody>
        </p:sp>
        <p:sp>
          <p:nvSpPr>
            <p:cNvPr id="63" name="矩形 11"/>
            <p:cNvSpPr>
              <a:spLocks noChangeArrowheads="1"/>
            </p:cNvSpPr>
            <p:nvPr/>
          </p:nvSpPr>
          <p:spPr bwMode="auto">
            <a:xfrm>
              <a:off x="68581" y="749173"/>
              <a:ext cx="5957043" cy="602453"/>
            </a:xfrm>
            <a:prstGeom prst="rect">
              <a:avLst/>
            </a:prstGeom>
            <a:noFill/>
            <a:ln w="9525">
              <a:noFill/>
              <a:miter lim="800000"/>
            </a:ln>
          </p:spPr>
          <p:txBody>
            <a:bodyPr wrap="square" lIns="0" tIns="0" rIns="0" bIns="0">
              <a:spAutoFit/>
            </a:bodyPr>
            <a:lstStyle/>
            <a:p>
              <a:pPr>
                <a:lnSpc>
                  <a:spcPct val="105000"/>
                </a:lnSpc>
              </a:pPr>
              <a:r>
                <a:rPr lang="en-US" altLang="en-US" sz="1400" dirty="0">
                  <a:solidFill>
                    <a:srgbClr val="410028"/>
                  </a:solidFill>
                  <a:latin typeface="Arial" panose="020B0604020202020204" pitchFamily="34" charset="0"/>
                  <a:cs typeface="Arial" panose="020B0604020202020204" pitchFamily="34" charset="0"/>
                  <a:sym typeface="Times New Roman" panose="02020603050405020304" pitchFamily="18" charset="0"/>
                </a:rPr>
                <a:t>Founded Hunan Technological School of Traditional National Medicine</a:t>
              </a:r>
              <a:endParaRPr lang="en-US" altLang="en-US" sz="1400" dirty="0">
                <a:solidFill>
                  <a:srgbClr val="C00000"/>
                </a:solidFill>
                <a:latin typeface="Arial" panose="020B0604020202020204" pitchFamily="34" charset="0"/>
                <a:ea typeface="德彪钢笔行书字库" panose="02000000000000000000" pitchFamily="2" charset="-122"/>
                <a:cs typeface="Arial" panose="020B0604020202020204" pitchFamily="34" charset="0"/>
                <a:sym typeface="Times New Roman" panose="02020603050405020304" pitchFamily="18" charset="0"/>
              </a:endParaRPr>
            </a:p>
          </p:txBody>
        </p:sp>
        <p:sp>
          <p:nvSpPr>
            <p:cNvPr id="64" name="MH_Other_1"/>
            <p:cNvSpPr>
              <a:spLocks noChangeShapeType="1"/>
            </p:cNvSpPr>
            <p:nvPr/>
          </p:nvSpPr>
          <p:spPr bwMode="auto">
            <a:xfrm>
              <a:off x="171000" y="359314"/>
              <a:ext cx="1" cy="693605"/>
            </a:xfrm>
            <a:prstGeom prst="line">
              <a:avLst/>
            </a:prstGeom>
            <a:noFill/>
            <a:ln w="6350">
              <a:solidFill>
                <a:srgbClr val="410028"/>
              </a:solidFill>
              <a:prstDash val="dash"/>
              <a:bevel/>
            </a:ln>
          </p:spPr>
          <p:txBody>
            <a:bodyPr/>
            <a:lstStyle/>
            <a:p>
              <a:endParaRPr lang="zh-CN" altLang="en-US" sz="1950">
                <a:latin typeface="Arial" panose="020B0604020202020204" pitchFamily="34" charset="0"/>
                <a:cs typeface="Arial" panose="020B0604020202020204" pitchFamily="34" charset="0"/>
              </a:endParaRPr>
            </a:p>
          </p:txBody>
        </p:sp>
        <p:sp>
          <p:nvSpPr>
            <p:cNvPr id="65" name="MH_Other_7"/>
            <p:cNvSpPr>
              <a:spLocks noChangeShapeType="1"/>
            </p:cNvSpPr>
            <p:nvPr/>
          </p:nvSpPr>
          <p:spPr bwMode="auto">
            <a:xfrm>
              <a:off x="171000" y="571763"/>
              <a:ext cx="137376" cy="1"/>
            </a:xfrm>
            <a:prstGeom prst="line">
              <a:avLst/>
            </a:prstGeom>
            <a:noFill/>
            <a:ln w="6350" cap="rnd">
              <a:solidFill>
                <a:srgbClr val="410028"/>
              </a:solidFill>
              <a:prstDash val="dash"/>
              <a:bevel/>
              <a:headEnd type="oval" w="sm" len="sm"/>
            </a:ln>
          </p:spPr>
          <p:txBody>
            <a:bodyPr/>
            <a:lstStyle/>
            <a:p>
              <a:endParaRPr lang="zh-CN" altLang="en-US" sz="1950">
                <a:latin typeface="Arial" panose="020B0604020202020204" pitchFamily="34" charset="0"/>
                <a:cs typeface="Arial" panose="020B0604020202020204" pitchFamily="34" charset="0"/>
              </a:endParaRPr>
            </a:p>
          </p:txBody>
        </p:sp>
        <p:sp>
          <p:nvSpPr>
            <p:cNvPr id="66" name="MH_Other_7"/>
            <p:cNvSpPr>
              <a:spLocks noChangeShapeType="1"/>
            </p:cNvSpPr>
            <p:nvPr/>
          </p:nvSpPr>
          <p:spPr bwMode="auto">
            <a:xfrm>
              <a:off x="159645" y="1052919"/>
              <a:ext cx="2465601" cy="1"/>
            </a:xfrm>
            <a:prstGeom prst="line">
              <a:avLst/>
            </a:prstGeom>
            <a:noFill/>
            <a:ln w="6350" cap="rnd">
              <a:solidFill>
                <a:srgbClr val="410028"/>
              </a:solidFill>
              <a:prstDash val="dash"/>
              <a:bevel/>
              <a:headEnd type="oval" w="sm" len="sm"/>
            </a:ln>
          </p:spPr>
          <p:txBody>
            <a:bodyPr/>
            <a:lstStyle/>
            <a:p>
              <a:endParaRPr lang="zh-CN" altLang="en-US" sz="1950">
                <a:latin typeface="Arial" panose="020B0604020202020204" pitchFamily="34" charset="0"/>
                <a:cs typeface="Arial" panose="020B0604020202020204" pitchFamily="34" charset="0"/>
              </a:endParaRPr>
            </a:p>
          </p:txBody>
        </p:sp>
      </p:grpSp>
      <p:grpSp>
        <p:nvGrpSpPr>
          <p:cNvPr id="69" name="组合 98"/>
          <p:cNvGrpSpPr/>
          <p:nvPr/>
        </p:nvGrpSpPr>
        <p:grpSpPr bwMode="auto">
          <a:xfrm>
            <a:off x="1934028" y="2915845"/>
            <a:ext cx="4950718" cy="1097627"/>
            <a:chOff x="0" y="0"/>
            <a:chExt cx="5484563" cy="1573550"/>
          </a:xfrm>
        </p:grpSpPr>
        <p:sp>
          <p:nvSpPr>
            <p:cNvPr id="71" name="Rectangle 3"/>
            <p:cNvSpPr>
              <a:spLocks noChangeArrowheads="1"/>
            </p:cNvSpPr>
            <p:nvPr/>
          </p:nvSpPr>
          <p:spPr bwMode="auto">
            <a:xfrm>
              <a:off x="423411" y="693060"/>
              <a:ext cx="1023434" cy="410340"/>
            </a:xfrm>
            <a:prstGeom prst="rect">
              <a:avLst/>
            </a:prstGeom>
            <a:solidFill>
              <a:srgbClr val="410028"/>
            </a:solidFill>
            <a:ln w="9525">
              <a:solidFill>
                <a:srgbClr val="410028"/>
              </a:solidFill>
              <a:bevel/>
            </a:ln>
          </p:spPr>
          <p:txBody>
            <a:bodyPr wrap="square">
              <a:spAutoFit/>
            </a:bodyPr>
            <a:lstStyle/>
            <a:p>
              <a:pPr>
                <a:lnSpc>
                  <a:spcPct val="105000"/>
                </a:lnSpc>
                <a:buFont typeface="Arial" panose="020B0604020202020204" pitchFamily="34" charset="0"/>
                <a:buNone/>
              </a:pPr>
              <a:r>
                <a:rPr lang="en-US" altLang="zh-CN" sz="1200" dirty="0">
                  <a:solidFill>
                    <a:schemeClr val="bg1"/>
                  </a:solidFill>
                  <a:latin typeface="Arial" panose="020B0604020202020204" pitchFamily="34" charset="0"/>
                  <a:cs typeface="Arial" panose="020B0604020202020204" pitchFamily="34" charset="0"/>
                  <a:sym typeface="Times New Roman" panose="02020603050405020304" pitchFamily="18" charset="0"/>
                </a:rPr>
                <a:t>In 2002</a:t>
              </a:r>
              <a:endParaRPr lang="en-US" altLang="en-US" sz="1200" dirty="0">
                <a:solidFill>
                  <a:schemeClr val="bg1"/>
                </a:solidFill>
                <a:latin typeface="Arial" panose="020B0604020202020204" pitchFamily="34" charset="0"/>
                <a:ea typeface="微软雅黑" panose="020B0503020204020204" charset="-122"/>
                <a:cs typeface="Arial" panose="020B0604020202020204" pitchFamily="34" charset="0"/>
                <a:sym typeface="Times New Roman" panose="02020603050405020304" pitchFamily="18" charset="0"/>
              </a:endParaRPr>
            </a:p>
          </p:txBody>
        </p:sp>
        <p:sp>
          <p:nvSpPr>
            <p:cNvPr id="72" name="矩形 31"/>
            <p:cNvSpPr>
              <a:spLocks noChangeArrowheads="1"/>
            </p:cNvSpPr>
            <p:nvPr/>
          </p:nvSpPr>
          <p:spPr bwMode="auto">
            <a:xfrm>
              <a:off x="194050" y="1107294"/>
              <a:ext cx="5290513" cy="456670"/>
            </a:xfrm>
            <a:prstGeom prst="rect">
              <a:avLst/>
            </a:prstGeom>
            <a:noFill/>
            <a:ln w="9525">
              <a:noFill/>
              <a:miter lim="800000"/>
            </a:ln>
          </p:spPr>
          <p:txBody>
            <a:bodyPr wrap="square">
              <a:spAutoFit/>
            </a:bodyPr>
            <a:lstStyle/>
            <a:p>
              <a:pPr>
                <a:lnSpc>
                  <a:spcPct val="105000"/>
                </a:lnSpc>
                <a:buFont typeface="Arial" panose="020B0604020202020204" pitchFamily="34" charset="0"/>
                <a:buNone/>
              </a:pPr>
              <a:r>
                <a:rPr lang="en-US" altLang="en-US" sz="1400" dirty="0">
                  <a:solidFill>
                    <a:srgbClr val="410028"/>
                  </a:solidFill>
                  <a:latin typeface="Arial" panose="020B0604020202020204" pitchFamily="34" charset="0"/>
                  <a:cs typeface="Arial" panose="020B0604020202020204" pitchFamily="34" charset="0"/>
                  <a:sym typeface="Times New Roman" panose="02020603050405020304" pitchFamily="18" charset="0"/>
                </a:rPr>
                <a:t>Merged with Hunan Academy of Chinese Medicine</a:t>
              </a:r>
              <a:endParaRPr lang="en-US" altLang="en-US" sz="1400" dirty="0">
                <a:solidFill>
                  <a:srgbClr val="410028"/>
                </a:solidFill>
                <a:latin typeface="Arial" panose="020B0604020202020204" pitchFamily="34" charset="0"/>
                <a:cs typeface="Arial" panose="020B0604020202020204" pitchFamily="34" charset="0"/>
                <a:sym typeface="Times New Roman" panose="02020603050405020304" pitchFamily="18" charset="0"/>
              </a:endParaRPr>
            </a:p>
          </p:txBody>
        </p:sp>
        <p:sp>
          <p:nvSpPr>
            <p:cNvPr id="73" name="MH_Other_1"/>
            <p:cNvSpPr>
              <a:spLocks noChangeShapeType="1"/>
            </p:cNvSpPr>
            <p:nvPr/>
          </p:nvSpPr>
          <p:spPr bwMode="auto">
            <a:xfrm>
              <a:off x="165757" y="371416"/>
              <a:ext cx="1" cy="1202134"/>
            </a:xfrm>
            <a:prstGeom prst="line">
              <a:avLst/>
            </a:prstGeom>
            <a:noFill/>
            <a:ln w="6350">
              <a:solidFill>
                <a:srgbClr val="410028"/>
              </a:solidFill>
              <a:prstDash val="dash"/>
              <a:bevel/>
            </a:ln>
          </p:spPr>
          <p:txBody>
            <a:bodyPr/>
            <a:lstStyle/>
            <a:p>
              <a:endParaRPr lang="zh-CN" altLang="en-US" sz="1950">
                <a:latin typeface="Arial" panose="020B0604020202020204" pitchFamily="34" charset="0"/>
                <a:cs typeface="Arial" panose="020B0604020202020204" pitchFamily="34" charset="0"/>
              </a:endParaRPr>
            </a:p>
          </p:txBody>
        </p:sp>
        <p:sp>
          <p:nvSpPr>
            <p:cNvPr id="74" name="MH_Other_7"/>
            <p:cNvSpPr>
              <a:spLocks noChangeShapeType="1"/>
            </p:cNvSpPr>
            <p:nvPr/>
          </p:nvSpPr>
          <p:spPr bwMode="auto">
            <a:xfrm>
              <a:off x="177354" y="924509"/>
              <a:ext cx="173562" cy="1"/>
            </a:xfrm>
            <a:prstGeom prst="line">
              <a:avLst/>
            </a:prstGeom>
            <a:noFill/>
            <a:ln w="6350" cap="rnd">
              <a:solidFill>
                <a:srgbClr val="410028"/>
              </a:solidFill>
              <a:prstDash val="dash"/>
              <a:bevel/>
              <a:headEnd type="oval" w="sm" len="sm"/>
            </a:ln>
          </p:spPr>
          <p:txBody>
            <a:bodyPr/>
            <a:lstStyle/>
            <a:p>
              <a:endParaRPr lang="zh-CN" altLang="en-US" sz="1950">
                <a:latin typeface="Arial" panose="020B0604020202020204" pitchFamily="34" charset="0"/>
                <a:cs typeface="Arial" panose="020B0604020202020204" pitchFamily="34" charset="0"/>
              </a:endParaRPr>
            </a:p>
          </p:txBody>
        </p:sp>
        <p:sp>
          <p:nvSpPr>
            <p:cNvPr id="75" name="MH_Other_7"/>
            <p:cNvSpPr>
              <a:spLocks noChangeShapeType="1"/>
            </p:cNvSpPr>
            <p:nvPr/>
          </p:nvSpPr>
          <p:spPr bwMode="auto">
            <a:xfrm>
              <a:off x="163008" y="1515991"/>
              <a:ext cx="2026569" cy="1"/>
            </a:xfrm>
            <a:prstGeom prst="line">
              <a:avLst/>
            </a:prstGeom>
            <a:noFill/>
            <a:ln w="6350" cap="rnd">
              <a:solidFill>
                <a:srgbClr val="410028"/>
              </a:solidFill>
              <a:prstDash val="dash"/>
              <a:bevel/>
              <a:headEnd type="oval" w="sm" len="sm"/>
            </a:ln>
          </p:spPr>
          <p:txBody>
            <a:bodyPr/>
            <a:lstStyle/>
            <a:p>
              <a:endParaRPr lang="zh-CN" altLang="en-US" sz="1950">
                <a:latin typeface="Arial" panose="020B0604020202020204" pitchFamily="34" charset="0"/>
                <a:cs typeface="Arial" panose="020B0604020202020204" pitchFamily="34" charset="0"/>
              </a:endParaRPr>
            </a:p>
          </p:txBody>
        </p:sp>
        <p:grpSp>
          <p:nvGrpSpPr>
            <p:cNvPr id="76" name="组合 62"/>
            <p:cNvGrpSpPr/>
            <p:nvPr/>
          </p:nvGrpSpPr>
          <p:grpSpPr bwMode="auto">
            <a:xfrm>
              <a:off x="0" y="0"/>
              <a:ext cx="342000" cy="342000"/>
              <a:chOff x="0" y="0"/>
              <a:chExt cx="342000" cy="342000"/>
            </a:xfrm>
          </p:grpSpPr>
          <p:sp>
            <p:nvSpPr>
              <p:cNvPr id="77" name="椭圆 63"/>
              <p:cNvSpPr>
                <a:spLocks noChangeArrowheads="1"/>
              </p:cNvSpPr>
              <p:nvPr/>
            </p:nvSpPr>
            <p:spPr bwMode="auto">
              <a:xfrm>
                <a:off x="45000" y="45000"/>
                <a:ext cx="252000" cy="252000"/>
              </a:xfrm>
              <a:prstGeom prst="ellipse">
                <a:avLst/>
              </a:prstGeom>
              <a:solidFill>
                <a:srgbClr val="410028"/>
              </a:solidFill>
              <a:ln w="25400">
                <a:solidFill>
                  <a:srgbClr val="410028"/>
                </a:solidFill>
                <a:bevel/>
              </a:ln>
            </p:spPr>
            <p:txBody>
              <a:bodyPr anchor="ctr"/>
              <a:lstStyle/>
              <a:p>
                <a:pPr algn="ctr">
                  <a:lnSpc>
                    <a:spcPct val="105000"/>
                  </a:lnSpc>
                  <a:buFont typeface="Arial" panose="020B0604020202020204" pitchFamily="34" charset="0"/>
                  <a:buNone/>
                </a:pPr>
                <a:endParaRPr lang="zh-CN" altLang="en-US" sz="1200">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sp>
            <p:nvSpPr>
              <p:cNvPr id="78" name="椭圆 64"/>
              <p:cNvSpPr>
                <a:spLocks noChangeArrowheads="1"/>
              </p:cNvSpPr>
              <p:nvPr/>
            </p:nvSpPr>
            <p:spPr bwMode="auto">
              <a:xfrm>
                <a:off x="0" y="0"/>
                <a:ext cx="342000" cy="342000"/>
              </a:xfrm>
              <a:prstGeom prst="ellipse">
                <a:avLst/>
              </a:prstGeom>
              <a:noFill/>
              <a:ln w="25400">
                <a:solidFill>
                  <a:srgbClr val="410028"/>
                </a:solidFill>
                <a:bevel/>
              </a:ln>
            </p:spPr>
            <p:txBody>
              <a:bodyPr anchor="ctr"/>
              <a:lstStyle/>
              <a:p>
                <a:pPr algn="ctr">
                  <a:lnSpc>
                    <a:spcPct val="105000"/>
                  </a:lnSpc>
                  <a:buFont typeface="Arial" panose="020B0604020202020204" pitchFamily="34" charset="0"/>
                  <a:buNone/>
                </a:pPr>
                <a:endParaRPr lang="zh-CN" altLang="en-US" sz="1200">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grpSp>
      </p:grpSp>
      <p:grpSp>
        <p:nvGrpSpPr>
          <p:cNvPr id="89" name="组合 99"/>
          <p:cNvGrpSpPr/>
          <p:nvPr/>
        </p:nvGrpSpPr>
        <p:grpSpPr bwMode="auto">
          <a:xfrm>
            <a:off x="3254845" y="2473309"/>
            <a:ext cx="6051129" cy="1217520"/>
            <a:chOff x="0" y="0"/>
            <a:chExt cx="6709189" cy="1744990"/>
          </a:xfrm>
        </p:grpSpPr>
        <p:sp>
          <p:nvSpPr>
            <p:cNvPr id="90" name="MH_Other_2"/>
            <p:cNvSpPr>
              <a:spLocks noChangeArrowheads="1"/>
            </p:cNvSpPr>
            <p:nvPr/>
          </p:nvSpPr>
          <p:spPr bwMode="auto">
            <a:xfrm>
              <a:off x="414842" y="842141"/>
              <a:ext cx="810064" cy="119833"/>
            </a:xfrm>
            <a:custGeom>
              <a:avLst/>
              <a:gdLst>
                <a:gd name="T0" fmla="*/ 2147483647 w 1120"/>
                <a:gd name="T1" fmla="*/ 2147483647 h 252"/>
                <a:gd name="T2" fmla="*/ 2147483647 w 1120"/>
                <a:gd name="T3" fmla="*/ 2147483647 h 252"/>
                <a:gd name="T4" fmla="*/ 2147483647 w 1120"/>
                <a:gd name="T5" fmla="*/ 2147483647 h 252"/>
                <a:gd name="T6" fmla="*/ 2147483647 w 1120"/>
                <a:gd name="T7" fmla="*/ 2147483647 h 252"/>
                <a:gd name="T8" fmla="*/ 2147483647 w 1120"/>
                <a:gd name="T9" fmla="*/ 2147483647 h 252"/>
                <a:gd name="T10" fmla="*/ 2147483647 w 1120"/>
                <a:gd name="T11" fmla="*/ 2147483647 h 252"/>
                <a:gd name="T12" fmla="*/ 2147483647 w 1120"/>
                <a:gd name="T13" fmla="*/ 2147483647 h 252"/>
                <a:gd name="T14" fmla="*/ 2147483647 w 1120"/>
                <a:gd name="T15" fmla="*/ 2147483647 h 252"/>
                <a:gd name="T16" fmla="*/ 2147483647 w 1120"/>
                <a:gd name="T17" fmla="*/ 2147483647 h 252"/>
                <a:gd name="T18" fmla="*/ 2147483647 w 1120"/>
                <a:gd name="T19" fmla="*/ 2147483647 h 252"/>
                <a:gd name="T20" fmla="*/ 2147483647 w 1120"/>
                <a:gd name="T21" fmla="*/ 2147483647 h 252"/>
                <a:gd name="T22" fmla="*/ 2147483647 w 1120"/>
                <a:gd name="T23" fmla="*/ 2147483647 h 252"/>
                <a:gd name="T24" fmla="*/ 2147483647 w 1120"/>
                <a:gd name="T25" fmla="*/ 2147483647 h 252"/>
                <a:gd name="T26" fmla="*/ 2147483647 w 1120"/>
                <a:gd name="T27" fmla="*/ 2147483647 h 252"/>
                <a:gd name="T28" fmla="*/ 2147483647 w 1120"/>
                <a:gd name="T29" fmla="*/ 2147483647 h 252"/>
                <a:gd name="T30" fmla="*/ 2147483647 w 1120"/>
                <a:gd name="T31" fmla="*/ 2147483647 h 252"/>
                <a:gd name="T32" fmla="*/ 2147483647 w 1120"/>
                <a:gd name="T33" fmla="*/ 2147483647 h 252"/>
                <a:gd name="T34" fmla="*/ 2147483647 w 1120"/>
                <a:gd name="T35" fmla="*/ 2147483647 h 252"/>
                <a:gd name="T36" fmla="*/ 2147483647 w 1120"/>
                <a:gd name="T37" fmla="*/ 2147483647 h 252"/>
                <a:gd name="T38" fmla="*/ 2147483647 w 1120"/>
                <a:gd name="T39" fmla="*/ 2147483647 h 252"/>
                <a:gd name="T40" fmla="*/ 2147483647 w 1120"/>
                <a:gd name="T41" fmla="*/ 2147483647 h 252"/>
                <a:gd name="T42" fmla="*/ 2147483647 w 1120"/>
                <a:gd name="T43" fmla="*/ 2147483647 h 252"/>
                <a:gd name="T44" fmla="*/ 0 w 1120"/>
                <a:gd name="T45" fmla="*/ 2147483647 h 252"/>
                <a:gd name="T46" fmla="*/ 0 w 1120"/>
                <a:gd name="T47" fmla="*/ 2147483647 h 252"/>
                <a:gd name="T48" fmla="*/ 2147483647 w 1120"/>
                <a:gd name="T49" fmla="*/ 0 h 252"/>
                <a:gd name="T50" fmla="*/ 2147483647 w 1120"/>
                <a:gd name="T51" fmla="*/ 2147483647 h 252"/>
                <a:gd name="T52" fmla="*/ 2147483647 w 1120"/>
                <a:gd name="T53" fmla="*/ 2147483647 h 252"/>
                <a:gd name="T54" fmla="*/ 2147483647 w 1120"/>
                <a:gd name="T55" fmla="*/ 2147483647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B6B6B6"/>
            </a:solidFill>
            <a:ln w="9525">
              <a:noFill/>
              <a:miter lim="800000"/>
            </a:ln>
          </p:spPr>
          <p:txBody>
            <a:bodyPr/>
            <a:lstStyle/>
            <a:p>
              <a:endParaRPr lang="zh-CN" altLang="en-US" sz="1950">
                <a:latin typeface="Arial" panose="020B0604020202020204" pitchFamily="34" charset="0"/>
                <a:cs typeface="Arial" panose="020B0604020202020204" pitchFamily="34" charset="0"/>
              </a:endParaRPr>
            </a:p>
          </p:txBody>
        </p:sp>
        <p:sp>
          <p:nvSpPr>
            <p:cNvPr id="91" name="Rectangle 3"/>
            <p:cNvSpPr>
              <a:spLocks noChangeArrowheads="1"/>
            </p:cNvSpPr>
            <p:nvPr/>
          </p:nvSpPr>
          <p:spPr bwMode="auto">
            <a:xfrm>
              <a:off x="400123" y="592722"/>
              <a:ext cx="1087515" cy="410237"/>
            </a:xfrm>
            <a:prstGeom prst="rect">
              <a:avLst/>
            </a:prstGeom>
            <a:solidFill>
              <a:srgbClr val="410028"/>
            </a:solidFill>
            <a:ln w="9525">
              <a:solidFill>
                <a:srgbClr val="410028"/>
              </a:solidFill>
              <a:bevel/>
            </a:ln>
          </p:spPr>
          <p:txBody>
            <a:bodyPr wrap="square">
              <a:spAutoFit/>
            </a:bodyPr>
            <a:lstStyle/>
            <a:p>
              <a:pPr>
                <a:lnSpc>
                  <a:spcPct val="105000"/>
                </a:lnSpc>
                <a:buFont typeface="Arial" panose="020B0604020202020204" pitchFamily="34" charset="0"/>
                <a:buNone/>
              </a:pPr>
              <a:r>
                <a:rPr lang="en-US" altLang="zh-CN" sz="1200" dirty="0">
                  <a:solidFill>
                    <a:schemeClr val="bg1"/>
                  </a:solidFill>
                  <a:latin typeface="Arial" panose="020B0604020202020204" pitchFamily="34" charset="0"/>
                  <a:cs typeface="Arial" panose="020B0604020202020204" pitchFamily="34" charset="0"/>
                  <a:sym typeface="Times New Roman" panose="02020603050405020304" pitchFamily="18" charset="0"/>
                </a:rPr>
                <a:t>In 1990</a:t>
              </a:r>
              <a:endParaRPr lang="en-US" altLang="en-US" sz="1200" dirty="0">
                <a:solidFill>
                  <a:schemeClr val="bg1"/>
                </a:solidFill>
                <a:latin typeface="Arial" panose="020B0604020202020204" pitchFamily="34" charset="0"/>
                <a:ea typeface="微软雅黑" panose="020B0503020204020204" charset="-122"/>
                <a:cs typeface="Arial" panose="020B0604020202020204" pitchFamily="34" charset="0"/>
                <a:sym typeface="Times New Roman" panose="02020603050405020304" pitchFamily="18" charset="0"/>
              </a:endParaRPr>
            </a:p>
          </p:txBody>
        </p:sp>
        <p:sp>
          <p:nvSpPr>
            <p:cNvPr id="92" name="矩形 90"/>
            <p:cNvSpPr>
              <a:spLocks noChangeArrowheads="1"/>
            </p:cNvSpPr>
            <p:nvPr/>
          </p:nvSpPr>
          <p:spPr bwMode="auto">
            <a:xfrm>
              <a:off x="145698" y="964215"/>
              <a:ext cx="6563491" cy="780775"/>
            </a:xfrm>
            <a:prstGeom prst="rect">
              <a:avLst/>
            </a:prstGeom>
            <a:noFill/>
            <a:ln w="9525">
              <a:noFill/>
              <a:miter lim="800000"/>
            </a:ln>
          </p:spPr>
          <p:txBody>
            <a:bodyPr wrap="square">
              <a:spAutoFit/>
            </a:bodyPr>
            <a:lstStyle/>
            <a:p>
              <a:pPr>
                <a:lnSpc>
                  <a:spcPct val="105000"/>
                </a:lnSpc>
                <a:buFont typeface="Arial" panose="020B0604020202020204" pitchFamily="34" charset="0"/>
                <a:buNone/>
              </a:pPr>
              <a:r>
                <a:rPr lang="en-US" altLang="en-US" sz="1400" dirty="0">
                  <a:solidFill>
                    <a:srgbClr val="410028"/>
                  </a:solidFill>
                  <a:latin typeface="Arial" panose="020B0604020202020204" pitchFamily="34" charset="0"/>
                  <a:cs typeface="Arial" panose="020B0604020202020204" pitchFamily="34" charset="0"/>
                  <a:sym typeface="Times New Roman" panose="02020603050405020304" pitchFamily="18" charset="0"/>
                </a:rPr>
                <a:t>The original Hunan University of Science and Technology was completed merged into Hunan College of Traditional Chinese Medicine</a:t>
              </a:r>
              <a:endParaRPr lang="en-US" altLang="en-US" sz="1400" dirty="0">
                <a:solidFill>
                  <a:srgbClr val="410028"/>
                </a:solidFill>
                <a:latin typeface="Arial" panose="020B0604020202020204" pitchFamily="34" charset="0"/>
                <a:cs typeface="Arial" panose="020B0604020202020204" pitchFamily="34" charset="0"/>
                <a:sym typeface="Times New Roman" panose="02020603050405020304" pitchFamily="18" charset="0"/>
              </a:endParaRPr>
            </a:p>
          </p:txBody>
        </p:sp>
        <p:sp>
          <p:nvSpPr>
            <p:cNvPr id="93" name="MH_Other_1"/>
            <p:cNvSpPr>
              <a:spLocks noChangeShapeType="1"/>
            </p:cNvSpPr>
            <p:nvPr/>
          </p:nvSpPr>
          <p:spPr bwMode="auto">
            <a:xfrm>
              <a:off x="199028" y="156354"/>
              <a:ext cx="1" cy="1202135"/>
            </a:xfrm>
            <a:prstGeom prst="line">
              <a:avLst/>
            </a:prstGeom>
            <a:noFill/>
            <a:ln w="6350">
              <a:solidFill>
                <a:srgbClr val="410028"/>
              </a:solidFill>
              <a:prstDash val="dash"/>
              <a:bevel/>
            </a:ln>
          </p:spPr>
          <p:txBody>
            <a:bodyPr/>
            <a:lstStyle/>
            <a:p>
              <a:endParaRPr lang="zh-CN" altLang="en-US" sz="1950">
                <a:latin typeface="Arial" panose="020B0604020202020204" pitchFamily="34" charset="0"/>
                <a:cs typeface="Arial" panose="020B0604020202020204" pitchFamily="34" charset="0"/>
              </a:endParaRPr>
            </a:p>
          </p:txBody>
        </p:sp>
        <p:sp>
          <p:nvSpPr>
            <p:cNvPr id="94" name="MH_Other_7"/>
            <p:cNvSpPr>
              <a:spLocks noChangeShapeType="1"/>
            </p:cNvSpPr>
            <p:nvPr/>
          </p:nvSpPr>
          <p:spPr bwMode="auto">
            <a:xfrm>
              <a:off x="199028" y="767007"/>
              <a:ext cx="173562" cy="1"/>
            </a:xfrm>
            <a:prstGeom prst="line">
              <a:avLst/>
            </a:prstGeom>
            <a:noFill/>
            <a:ln w="6350" cap="rnd">
              <a:solidFill>
                <a:srgbClr val="410028"/>
              </a:solidFill>
              <a:prstDash val="dash"/>
              <a:bevel/>
              <a:headEnd type="oval" w="sm" len="sm"/>
            </a:ln>
          </p:spPr>
          <p:txBody>
            <a:bodyPr/>
            <a:lstStyle/>
            <a:p>
              <a:endParaRPr lang="zh-CN" altLang="en-US" sz="1950">
                <a:latin typeface="Arial" panose="020B0604020202020204" pitchFamily="34" charset="0"/>
                <a:cs typeface="Arial" panose="020B0604020202020204" pitchFamily="34" charset="0"/>
              </a:endParaRPr>
            </a:p>
          </p:txBody>
        </p:sp>
        <p:sp>
          <p:nvSpPr>
            <p:cNvPr id="95" name="MH_Other_7"/>
            <p:cNvSpPr>
              <a:spLocks noChangeShapeType="1"/>
            </p:cNvSpPr>
            <p:nvPr/>
          </p:nvSpPr>
          <p:spPr bwMode="auto">
            <a:xfrm>
              <a:off x="184682" y="1358489"/>
              <a:ext cx="3443057" cy="1"/>
            </a:xfrm>
            <a:prstGeom prst="line">
              <a:avLst/>
            </a:prstGeom>
            <a:noFill/>
            <a:ln w="6350" cap="rnd">
              <a:solidFill>
                <a:srgbClr val="410028"/>
              </a:solidFill>
              <a:prstDash val="dash"/>
              <a:bevel/>
              <a:headEnd type="oval" w="sm" len="sm"/>
            </a:ln>
          </p:spPr>
          <p:txBody>
            <a:bodyPr/>
            <a:lstStyle/>
            <a:p>
              <a:endParaRPr lang="zh-CN" altLang="en-US" sz="1950" dirty="0">
                <a:latin typeface="Arial" panose="020B0604020202020204" pitchFamily="34" charset="0"/>
                <a:cs typeface="Arial" panose="020B0604020202020204" pitchFamily="34" charset="0"/>
              </a:endParaRPr>
            </a:p>
          </p:txBody>
        </p:sp>
        <p:grpSp>
          <p:nvGrpSpPr>
            <p:cNvPr id="96" name="组合 94"/>
            <p:cNvGrpSpPr/>
            <p:nvPr/>
          </p:nvGrpSpPr>
          <p:grpSpPr bwMode="auto">
            <a:xfrm>
              <a:off x="0" y="0"/>
              <a:ext cx="342000" cy="342000"/>
              <a:chOff x="0" y="0"/>
              <a:chExt cx="342000" cy="342000"/>
            </a:xfrm>
          </p:grpSpPr>
          <p:sp>
            <p:nvSpPr>
              <p:cNvPr id="97" name="椭圆 95"/>
              <p:cNvSpPr>
                <a:spLocks noChangeArrowheads="1"/>
              </p:cNvSpPr>
              <p:nvPr/>
            </p:nvSpPr>
            <p:spPr bwMode="auto">
              <a:xfrm>
                <a:off x="45000" y="45000"/>
                <a:ext cx="252000" cy="252000"/>
              </a:xfrm>
              <a:prstGeom prst="ellipse">
                <a:avLst/>
              </a:prstGeom>
              <a:solidFill>
                <a:srgbClr val="410028"/>
              </a:solidFill>
              <a:ln w="25400">
                <a:solidFill>
                  <a:srgbClr val="410028"/>
                </a:solidFill>
                <a:bevel/>
              </a:ln>
            </p:spPr>
            <p:txBody>
              <a:bodyPr anchor="ctr"/>
              <a:lstStyle/>
              <a:p>
                <a:pPr algn="ctr">
                  <a:lnSpc>
                    <a:spcPct val="105000"/>
                  </a:lnSpc>
                  <a:buFont typeface="Arial" panose="020B0604020202020204" pitchFamily="34" charset="0"/>
                  <a:buNone/>
                </a:pPr>
                <a:endParaRPr lang="zh-CN" altLang="en-US" sz="1200">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sp>
            <p:nvSpPr>
              <p:cNvPr id="98" name="椭圆 96"/>
              <p:cNvSpPr>
                <a:spLocks noChangeArrowheads="1"/>
              </p:cNvSpPr>
              <p:nvPr/>
            </p:nvSpPr>
            <p:spPr bwMode="auto">
              <a:xfrm>
                <a:off x="0" y="0"/>
                <a:ext cx="342000" cy="342000"/>
              </a:xfrm>
              <a:prstGeom prst="ellipse">
                <a:avLst/>
              </a:prstGeom>
              <a:noFill/>
              <a:ln w="25400">
                <a:solidFill>
                  <a:srgbClr val="410028"/>
                </a:solidFill>
                <a:bevel/>
              </a:ln>
            </p:spPr>
            <p:txBody>
              <a:bodyPr anchor="ctr"/>
              <a:lstStyle/>
              <a:p>
                <a:pPr algn="ctr">
                  <a:lnSpc>
                    <a:spcPct val="105000"/>
                  </a:lnSpc>
                  <a:buFont typeface="Arial" panose="020B0604020202020204" pitchFamily="34" charset="0"/>
                  <a:buNone/>
                </a:pPr>
                <a:endParaRPr lang="zh-CN" altLang="en-US" sz="1200">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grpSp>
      </p:grpSp>
      <p:grpSp>
        <p:nvGrpSpPr>
          <p:cNvPr id="99" name="组合 97"/>
          <p:cNvGrpSpPr/>
          <p:nvPr/>
        </p:nvGrpSpPr>
        <p:grpSpPr bwMode="auto">
          <a:xfrm>
            <a:off x="5574430" y="1499233"/>
            <a:ext cx="4963103" cy="944815"/>
            <a:chOff x="0" y="0"/>
            <a:chExt cx="5499511" cy="1354565"/>
          </a:xfrm>
        </p:grpSpPr>
        <p:sp>
          <p:nvSpPr>
            <p:cNvPr id="100" name="MH_Other_2"/>
            <p:cNvSpPr>
              <a:spLocks noChangeArrowheads="1"/>
            </p:cNvSpPr>
            <p:nvPr/>
          </p:nvSpPr>
          <p:spPr bwMode="auto">
            <a:xfrm>
              <a:off x="392275" y="689422"/>
              <a:ext cx="776770" cy="145714"/>
            </a:xfrm>
            <a:custGeom>
              <a:avLst/>
              <a:gdLst>
                <a:gd name="T0" fmla="*/ 2147483647 w 1120"/>
                <a:gd name="T1" fmla="*/ 2147483647 h 252"/>
                <a:gd name="T2" fmla="*/ 2147483647 w 1120"/>
                <a:gd name="T3" fmla="*/ 2147483647 h 252"/>
                <a:gd name="T4" fmla="*/ 2147483647 w 1120"/>
                <a:gd name="T5" fmla="*/ 2147483647 h 252"/>
                <a:gd name="T6" fmla="*/ 2147483647 w 1120"/>
                <a:gd name="T7" fmla="*/ 2147483647 h 252"/>
                <a:gd name="T8" fmla="*/ 2147483647 w 1120"/>
                <a:gd name="T9" fmla="*/ 2147483647 h 252"/>
                <a:gd name="T10" fmla="*/ 2147483647 w 1120"/>
                <a:gd name="T11" fmla="*/ 2147483647 h 252"/>
                <a:gd name="T12" fmla="*/ 2147483647 w 1120"/>
                <a:gd name="T13" fmla="*/ 2147483647 h 252"/>
                <a:gd name="T14" fmla="*/ 2147483647 w 1120"/>
                <a:gd name="T15" fmla="*/ 2147483647 h 252"/>
                <a:gd name="T16" fmla="*/ 2147483647 w 1120"/>
                <a:gd name="T17" fmla="*/ 2147483647 h 252"/>
                <a:gd name="T18" fmla="*/ 2147483647 w 1120"/>
                <a:gd name="T19" fmla="*/ 2147483647 h 252"/>
                <a:gd name="T20" fmla="*/ 2147483647 w 1120"/>
                <a:gd name="T21" fmla="*/ 2147483647 h 252"/>
                <a:gd name="T22" fmla="*/ 2147483647 w 1120"/>
                <a:gd name="T23" fmla="*/ 2147483647 h 252"/>
                <a:gd name="T24" fmla="*/ 2147483647 w 1120"/>
                <a:gd name="T25" fmla="*/ 2147483647 h 252"/>
                <a:gd name="T26" fmla="*/ 2147483647 w 1120"/>
                <a:gd name="T27" fmla="*/ 2147483647 h 252"/>
                <a:gd name="T28" fmla="*/ 2147483647 w 1120"/>
                <a:gd name="T29" fmla="*/ 2147483647 h 252"/>
                <a:gd name="T30" fmla="*/ 2147483647 w 1120"/>
                <a:gd name="T31" fmla="*/ 2147483647 h 252"/>
                <a:gd name="T32" fmla="*/ 2147483647 w 1120"/>
                <a:gd name="T33" fmla="*/ 2147483647 h 252"/>
                <a:gd name="T34" fmla="*/ 2147483647 w 1120"/>
                <a:gd name="T35" fmla="*/ 2147483647 h 252"/>
                <a:gd name="T36" fmla="*/ 2147483647 w 1120"/>
                <a:gd name="T37" fmla="*/ 2147483647 h 252"/>
                <a:gd name="T38" fmla="*/ 2147483647 w 1120"/>
                <a:gd name="T39" fmla="*/ 2147483647 h 252"/>
                <a:gd name="T40" fmla="*/ 2147483647 w 1120"/>
                <a:gd name="T41" fmla="*/ 2147483647 h 252"/>
                <a:gd name="T42" fmla="*/ 2147483647 w 1120"/>
                <a:gd name="T43" fmla="*/ 2147483647 h 252"/>
                <a:gd name="T44" fmla="*/ 0 w 1120"/>
                <a:gd name="T45" fmla="*/ 2147483647 h 252"/>
                <a:gd name="T46" fmla="*/ 0 w 1120"/>
                <a:gd name="T47" fmla="*/ 2147483647 h 252"/>
                <a:gd name="T48" fmla="*/ 2147483647 w 1120"/>
                <a:gd name="T49" fmla="*/ 0 h 252"/>
                <a:gd name="T50" fmla="*/ 2147483647 w 1120"/>
                <a:gd name="T51" fmla="*/ 2147483647 h 252"/>
                <a:gd name="T52" fmla="*/ 2147483647 w 1120"/>
                <a:gd name="T53" fmla="*/ 2147483647 h 252"/>
                <a:gd name="T54" fmla="*/ 2147483647 w 1120"/>
                <a:gd name="T55" fmla="*/ 2147483647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B6B6B6"/>
            </a:solidFill>
            <a:ln w="9525">
              <a:noFill/>
              <a:miter lim="800000"/>
            </a:ln>
          </p:spPr>
          <p:txBody>
            <a:bodyPr/>
            <a:lstStyle/>
            <a:p>
              <a:endParaRPr lang="zh-CN" altLang="en-US" sz="1950">
                <a:latin typeface="Arial" panose="020B0604020202020204" pitchFamily="34" charset="0"/>
                <a:cs typeface="Arial" panose="020B0604020202020204" pitchFamily="34" charset="0"/>
              </a:endParaRPr>
            </a:p>
          </p:txBody>
        </p:sp>
        <p:sp>
          <p:nvSpPr>
            <p:cNvPr id="101" name="Rectangle 1"/>
            <p:cNvSpPr>
              <a:spLocks noChangeArrowheads="1"/>
            </p:cNvSpPr>
            <p:nvPr/>
          </p:nvSpPr>
          <p:spPr bwMode="auto">
            <a:xfrm>
              <a:off x="392276" y="495978"/>
              <a:ext cx="771250" cy="410366"/>
            </a:xfrm>
            <a:prstGeom prst="rect">
              <a:avLst/>
            </a:prstGeom>
            <a:solidFill>
              <a:srgbClr val="410028"/>
            </a:solidFill>
            <a:ln w="9525">
              <a:solidFill>
                <a:srgbClr val="410028"/>
              </a:solidFill>
              <a:bevel/>
            </a:ln>
          </p:spPr>
          <p:txBody>
            <a:bodyPr wrap="none" anchor="ctr">
              <a:spAutoFit/>
            </a:bodyPr>
            <a:lstStyle/>
            <a:p>
              <a:pPr>
                <a:lnSpc>
                  <a:spcPct val="105000"/>
                </a:lnSpc>
                <a:buFont typeface="Arial" panose="020B0604020202020204" pitchFamily="34" charset="0"/>
                <a:buNone/>
              </a:pPr>
              <a:r>
                <a:rPr lang="en-US" altLang="zh-CN" sz="1200" dirty="0">
                  <a:solidFill>
                    <a:schemeClr val="bg1"/>
                  </a:solidFill>
                  <a:latin typeface="Arial" panose="020B0604020202020204" pitchFamily="34" charset="0"/>
                  <a:cs typeface="Arial" panose="020B0604020202020204" pitchFamily="34" charset="0"/>
                  <a:sym typeface="Times New Roman" panose="02020603050405020304" pitchFamily="18" charset="0"/>
                </a:rPr>
                <a:t>In 1957</a:t>
              </a:r>
              <a:endParaRPr lang="en-US" altLang="en-US" sz="1200" dirty="0">
                <a:solidFill>
                  <a:schemeClr val="bg1"/>
                </a:solidFill>
                <a:latin typeface="Arial" panose="020B0604020202020204" pitchFamily="34" charset="0"/>
                <a:ea typeface="微软雅黑" panose="020B0503020204020204" charset="-122"/>
                <a:cs typeface="Arial" panose="020B0604020202020204" pitchFamily="34" charset="0"/>
                <a:sym typeface="Times New Roman" panose="02020603050405020304" pitchFamily="18" charset="0"/>
              </a:endParaRPr>
            </a:p>
          </p:txBody>
        </p:sp>
        <p:sp>
          <p:nvSpPr>
            <p:cNvPr id="102" name="矩形 21"/>
            <p:cNvSpPr>
              <a:spLocks noChangeArrowheads="1"/>
            </p:cNvSpPr>
            <p:nvPr/>
          </p:nvSpPr>
          <p:spPr bwMode="auto">
            <a:xfrm>
              <a:off x="179913" y="897867"/>
              <a:ext cx="5319598" cy="456698"/>
            </a:xfrm>
            <a:prstGeom prst="rect">
              <a:avLst/>
            </a:prstGeom>
            <a:noFill/>
            <a:ln w="9525">
              <a:noFill/>
              <a:miter lim="800000"/>
            </a:ln>
          </p:spPr>
          <p:txBody>
            <a:bodyPr wrap="none">
              <a:spAutoFit/>
            </a:bodyPr>
            <a:lstStyle/>
            <a:p>
              <a:pPr algn="l">
                <a:lnSpc>
                  <a:spcPct val="105000"/>
                </a:lnSpc>
              </a:pPr>
              <a:r>
                <a:rPr lang="en-US" altLang="en-US" sz="1400" dirty="0">
                  <a:solidFill>
                    <a:srgbClr val="410028"/>
                  </a:solidFill>
                  <a:latin typeface="Arial" panose="020B0604020202020204" pitchFamily="34" charset="0"/>
                  <a:cs typeface="Arial" panose="020B0604020202020204" pitchFamily="34" charset="0"/>
                  <a:sym typeface="Times New Roman" panose="02020603050405020304" pitchFamily="18" charset="0"/>
                </a:rPr>
                <a:t>Founded Hunan Academy of Traditional Chinese Medicine</a:t>
              </a:r>
              <a:endParaRPr lang="en-US" altLang="en-US" sz="1400" dirty="0">
                <a:solidFill>
                  <a:srgbClr val="410028"/>
                </a:solidFill>
                <a:latin typeface="Arial" panose="020B0604020202020204" pitchFamily="34" charset="0"/>
                <a:cs typeface="Arial" panose="020B0604020202020204" pitchFamily="34" charset="0"/>
                <a:sym typeface="Times New Roman" panose="02020603050405020304" pitchFamily="18" charset="0"/>
              </a:endParaRPr>
            </a:p>
          </p:txBody>
        </p:sp>
        <p:sp>
          <p:nvSpPr>
            <p:cNvPr id="103" name="MH_Other_1"/>
            <p:cNvSpPr>
              <a:spLocks noChangeShapeType="1"/>
            </p:cNvSpPr>
            <p:nvPr/>
          </p:nvSpPr>
          <p:spPr bwMode="auto">
            <a:xfrm>
              <a:off x="183932" y="372038"/>
              <a:ext cx="1" cy="895098"/>
            </a:xfrm>
            <a:prstGeom prst="line">
              <a:avLst/>
            </a:prstGeom>
            <a:noFill/>
            <a:ln w="6350">
              <a:solidFill>
                <a:srgbClr val="410028"/>
              </a:solidFill>
              <a:prstDash val="dash"/>
              <a:bevel/>
            </a:ln>
          </p:spPr>
          <p:txBody>
            <a:bodyPr/>
            <a:lstStyle/>
            <a:p>
              <a:endParaRPr lang="zh-CN" altLang="en-US" sz="1950">
                <a:latin typeface="Arial" panose="020B0604020202020204" pitchFamily="34" charset="0"/>
                <a:cs typeface="Arial" panose="020B0604020202020204" pitchFamily="34" charset="0"/>
              </a:endParaRPr>
            </a:p>
          </p:txBody>
        </p:sp>
        <p:sp>
          <p:nvSpPr>
            <p:cNvPr id="104" name="MH_Other_7"/>
            <p:cNvSpPr>
              <a:spLocks noChangeShapeType="1"/>
            </p:cNvSpPr>
            <p:nvPr/>
          </p:nvSpPr>
          <p:spPr bwMode="auto">
            <a:xfrm>
              <a:off x="183932" y="717779"/>
              <a:ext cx="156452" cy="1"/>
            </a:xfrm>
            <a:prstGeom prst="line">
              <a:avLst/>
            </a:prstGeom>
            <a:noFill/>
            <a:ln w="6350" cap="rnd">
              <a:solidFill>
                <a:srgbClr val="410028"/>
              </a:solidFill>
              <a:prstDash val="dash"/>
              <a:bevel/>
              <a:headEnd type="oval" w="sm" len="sm"/>
            </a:ln>
          </p:spPr>
          <p:txBody>
            <a:bodyPr/>
            <a:lstStyle/>
            <a:p>
              <a:endParaRPr lang="zh-CN" altLang="en-US" sz="1950">
                <a:latin typeface="Arial" panose="020B0604020202020204" pitchFamily="34" charset="0"/>
                <a:cs typeface="Arial" panose="020B0604020202020204" pitchFamily="34" charset="0"/>
              </a:endParaRPr>
            </a:p>
          </p:txBody>
        </p:sp>
        <p:sp>
          <p:nvSpPr>
            <p:cNvPr id="105" name="MH_Other_7"/>
            <p:cNvSpPr>
              <a:spLocks noChangeShapeType="1"/>
            </p:cNvSpPr>
            <p:nvPr/>
          </p:nvSpPr>
          <p:spPr bwMode="auto">
            <a:xfrm>
              <a:off x="171000" y="1267135"/>
              <a:ext cx="3295363" cy="1"/>
            </a:xfrm>
            <a:prstGeom prst="line">
              <a:avLst/>
            </a:prstGeom>
            <a:noFill/>
            <a:ln w="6350" cap="rnd">
              <a:solidFill>
                <a:srgbClr val="410028"/>
              </a:solidFill>
              <a:prstDash val="dash"/>
              <a:bevel/>
              <a:headEnd type="oval" w="sm" len="sm"/>
            </a:ln>
          </p:spPr>
          <p:txBody>
            <a:bodyPr/>
            <a:lstStyle/>
            <a:p>
              <a:endParaRPr lang="zh-CN" altLang="en-US" sz="1950">
                <a:latin typeface="Arial" panose="020B0604020202020204" pitchFamily="34" charset="0"/>
                <a:cs typeface="Arial" panose="020B0604020202020204" pitchFamily="34" charset="0"/>
              </a:endParaRPr>
            </a:p>
          </p:txBody>
        </p:sp>
        <p:grpSp>
          <p:nvGrpSpPr>
            <p:cNvPr id="106" name="组合 59"/>
            <p:cNvGrpSpPr/>
            <p:nvPr/>
          </p:nvGrpSpPr>
          <p:grpSpPr bwMode="auto">
            <a:xfrm>
              <a:off x="0" y="0"/>
              <a:ext cx="342000" cy="342000"/>
              <a:chOff x="0" y="0"/>
              <a:chExt cx="342000" cy="342000"/>
            </a:xfrm>
          </p:grpSpPr>
          <p:sp>
            <p:nvSpPr>
              <p:cNvPr id="107" name="椭圆 60"/>
              <p:cNvSpPr>
                <a:spLocks noChangeArrowheads="1"/>
              </p:cNvSpPr>
              <p:nvPr/>
            </p:nvSpPr>
            <p:spPr bwMode="auto">
              <a:xfrm>
                <a:off x="45000" y="45000"/>
                <a:ext cx="252000" cy="252000"/>
              </a:xfrm>
              <a:prstGeom prst="ellipse">
                <a:avLst/>
              </a:prstGeom>
              <a:solidFill>
                <a:srgbClr val="410028"/>
              </a:solidFill>
              <a:ln w="25400">
                <a:solidFill>
                  <a:srgbClr val="410028"/>
                </a:solidFill>
                <a:bevel/>
              </a:ln>
            </p:spPr>
            <p:txBody>
              <a:bodyPr anchor="ctr"/>
              <a:lstStyle/>
              <a:p>
                <a:pPr algn="ctr">
                  <a:lnSpc>
                    <a:spcPct val="105000"/>
                  </a:lnSpc>
                  <a:buFont typeface="Arial" panose="020B0604020202020204" pitchFamily="34" charset="0"/>
                  <a:buNone/>
                </a:pPr>
                <a:endParaRPr lang="zh-CN" altLang="en-US" sz="1200">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sp>
            <p:nvSpPr>
              <p:cNvPr id="108" name="椭圆 61"/>
              <p:cNvSpPr>
                <a:spLocks noChangeArrowheads="1"/>
              </p:cNvSpPr>
              <p:nvPr/>
            </p:nvSpPr>
            <p:spPr bwMode="auto">
              <a:xfrm>
                <a:off x="0" y="0"/>
                <a:ext cx="342000" cy="342000"/>
              </a:xfrm>
              <a:prstGeom prst="ellipse">
                <a:avLst/>
              </a:prstGeom>
              <a:noFill/>
              <a:ln w="25400">
                <a:solidFill>
                  <a:srgbClr val="410028"/>
                </a:solidFill>
                <a:bevel/>
              </a:ln>
            </p:spPr>
            <p:txBody>
              <a:bodyPr anchor="ctr"/>
              <a:lstStyle/>
              <a:p>
                <a:pPr algn="ctr">
                  <a:lnSpc>
                    <a:spcPct val="105000"/>
                  </a:lnSpc>
                  <a:buFont typeface="Arial" panose="020B0604020202020204" pitchFamily="34" charset="0"/>
                  <a:buNone/>
                </a:pPr>
                <a:endParaRPr lang="zh-CN" altLang="en-US" sz="1200">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grpSp>
      </p:grpSp>
      <p:grpSp>
        <p:nvGrpSpPr>
          <p:cNvPr id="110" name="组合 77"/>
          <p:cNvGrpSpPr/>
          <p:nvPr/>
        </p:nvGrpSpPr>
        <p:grpSpPr bwMode="auto">
          <a:xfrm>
            <a:off x="4639203" y="1894952"/>
            <a:ext cx="6640258" cy="1325558"/>
            <a:chOff x="0" y="0"/>
            <a:chExt cx="8852160" cy="2030731"/>
          </a:xfrm>
        </p:grpSpPr>
        <p:sp>
          <p:nvSpPr>
            <p:cNvPr id="111" name="MH_Other_2"/>
            <p:cNvSpPr>
              <a:spLocks noChangeArrowheads="1"/>
            </p:cNvSpPr>
            <p:nvPr/>
          </p:nvSpPr>
          <p:spPr bwMode="auto">
            <a:xfrm>
              <a:off x="394874" y="1057171"/>
              <a:ext cx="810064" cy="119833"/>
            </a:xfrm>
            <a:custGeom>
              <a:avLst/>
              <a:gdLst>
                <a:gd name="T0" fmla="*/ 2147483647 w 1120"/>
                <a:gd name="T1" fmla="*/ 2147483647 h 252"/>
                <a:gd name="T2" fmla="*/ 2147483647 w 1120"/>
                <a:gd name="T3" fmla="*/ 2147483647 h 252"/>
                <a:gd name="T4" fmla="*/ 2147483647 w 1120"/>
                <a:gd name="T5" fmla="*/ 2147483647 h 252"/>
                <a:gd name="T6" fmla="*/ 2147483647 w 1120"/>
                <a:gd name="T7" fmla="*/ 2147483647 h 252"/>
                <a:gd name="T8" fmla="*/ 2147483647 w 1120"/>
                <a:gd name="T9" fmla="*/ 2147483647 h 252"/>
                <a:gd name="T10" fmla="*/ 2147483647 w 1120"/>
                <a:gd name="T11" fmla="*/ 2147483647 h 252"/>
                <a:gd name="T12" fmla="*/ 2147483647 w 1120"/>
                <a:gd name="T13" fmla="*/ 2147483647 h 252"/>
                <a:gd name="T14" fmla="*/ 2147483647 w 1120"/>
                <a:gd name="T15" fmla="*/ 2147483647 h 252"/>
                <a:gd name="T16" fmla="*/ 2147483647 w 1120"/>
                <a:gd name="T17" fmla="*/ 2147483647 h 252"/>
                <a:gd name="T18" fmla="*/ 2147483647 w 1120"/>
                <a:gd name="T19" fmla="*/ 2147483647 h 252"/>
                <a:gd name="T20" fmla="*/ 2147483647 w 1120"/>
                <a:gd name="T21" fmla="*/ 2147483647 h 252"/>
                <a:gd name="T22" fmla="*/ 2147483647 w 1120"/>
                <a:gd name="T23" fmla="*/ 2147483647 h 252"/>
                <a:gd name="T24" fmla="*/ 2147483647 w 1120"/>
                <a:gd name="T25" fmla="*/ 2147483647 h 252"/>
                <a:gd name="T26" fmla="*/ 2147483647 w 1120"/>
                <a:gd name="T27" fmla="*/ 2147483647 h 252"/>
                <a:gd name="T28" fmla="*/ 2147483647 w 1120"/>
                <a:gd name="T29" fmla="*/ 2147483647 h 252"/>
                <a:gd name="T30" fmla="*/ 2147483647 w 1120"/>
                <a:gd name="T31" fmla="*/ 2147483647 h 252"/>
                <a:gd name="T32" fmla="*/ 2147483647 w 1120"/>
                <a:gd name="T33" fmla="*/ 2147483647 h 252"/>
                <a:gd name="T34" fmla="*/ 2147483647 w 1120"/>
                <a:gd name="T35" fmla="*/ 2147483647 h 252"/>
                <a:gd name="T36" fmla="*/ 2147483647 w 1120"/>
                <a:gd name="T37" fmla="*/ 2147483647 h 252"/>
                <a:gd name="T38" fmla="*/ 2147483647 w 1120"/>
                <a:gd name="T39" fmla="*/ 2147483647 h 252"/>
                <a:gd name="T40" fmla="*/ 2147483647 w 1120"/>
                <a:gd name="T41" fmla="*/ 2147483647 h 252"/>
                <a:gd name="T42" fmla="*/ 2147483647 w 1120"/>
                <a:gd name="T43" fmla="*/ 2147483647 h 252"/>
                <a:gd name="T44" fmla="*/ 0 w 1120"/>
                <a:gd name="T45" fmla="*/ 2147483647 h 252"/>
                <a:gd name="T46" fmla="*/ 0 w 1120"/>
                <a:gd name="T47" fmla="*/ 2147483647 h 252"/>
                <a:gd name="T48" fmla="*/ 2147483647 w 1120"/>
                <a:gd name="T49" fmla="*/ 0 h 252"/>
                <a:gd name="T50" fmla="*/ 2147483647 w 1120"/>
                <a:gd name="T51" fmla="*/ 2147483647 h 252"/>
                <a:gd name="T52" fmla="*/ 2147483647 w 1120"/>
                <a:gd name="T53" fmla="*/ 2147483647 h 252"/>
                <a:gd name="T54" fmla="*/ 2147483647 w 1120"/>
                <a:gd name="T55" fmla="*/ 2147483647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B6B6B6"/>
            </a:solidFill>
            <a:ln w="9525">
              <a:noFill/>
              <a:miter lim="800000"/>
            </a:ln>
          </p:spPr>
          <p:txBody>
            <a:bodyPr/>
            <a:lstStyle/>
            <a:p>
              <a:endParaRPr lang="zh-CN" altLang="en-US" sz="1950">
                <a:latin typeface="Arial" panose="020B0604020202020204" pitchFamily="34" charset="0"/>
                <a:cs typeface="Arial" panose="020B0604020202020204" pitchFamily="34" charset="0"/>
              </a:endParaRPr>
            </a:p>
          </p:txBody>
        </p:sp>
        <p:sp>
          <p:nvSpPr>
            <p:cNvPr id="112" name="Rectangle 3"/>
            <p:cNvSpPr>
              <a:spLocks noChangeArrowheads="1"/>
            </p:cNvSpPr>
            <p:nvPr/>
          </p:nvSpPr>
          <p:spPr bwMode="auto">
            <a:xfrm>
              <a:off x="380421" y="808247"/>
              <a:ext cx="1096417" cy="438502"/>
            </a:xfrm>
            <a:prstGeom prst="rect">
              <a:avLst/>
            </a:prstGeom>
            <a:solidFill>
              <a:srgbClr val="410028"/>
            </a:solidFill>
            <a:ln w="9525">
              <a:solidFill>
                <a:srgbClr val="410028"/>
              </a:solidFill>
              <a:bevel/>
            </a:ln>
          </p:spPr>
          <p:txBody>
            <a:bodyPr wrap="square">
              <a:spAutoFit/>
            </a:bodyPr>
            <a:lstStyle/>
            <a:p>
              <a:pPr>
                <a:lnSpc>
                  <a:spcPct val="105000"/>
                </a:lnSpc>
                <a:buFont typeface="Arial" panose="020B0604020202020204" pitchFamily="34" charset="0"/>
                <a:buNone/>
              </a:pPr>
              <a:r>
                <a:rPr lang="en-US" altLang="zh-CN" sz="1200" dirty="0">
                  <a:solidFill>
                    <a:schemeClr val="bg1"/>
                  </a:solidFill>
                  <a:latin typeface="Arial" panose="020B0604020202020204" pitchFamily="34" charset="0"/>
                  <a:cs typeface="Arial" panose="020B0604020202020204" pitchFamily="34" charset="0"/>
                  <a:sym typeface="Times New Roman" panose="02020603050405020304" pitchFamily="18" charset="0"/>
                </a:rPr>
                <a:t>In 1960</a:t>
              </a:r>
              <a:endParaRPr lang="en-US" altLang="zh-CN" sz="1200" dirty="0">
                <a:solidFill>
                  <a:schemeClr val="bg1"/>
                </a:solidFill>
                <a:latin typeface="Arial" panose="020B0604020202020204" pitchFamily="34" charset="0"/>
                <a:cs typeface="Arial" panose="020B0604020202020204" pitchFamily="34" charset="0"/>
                <a:sym typeface="Times New Roman" panose="02020603050405020304" pitchFamily="18" charset="0"/>
              </a:endParaRPr>
            </a:p>
          </p:txBody>
        </p:sp>
        <p:sp>
          <p:nvSpPr>
            <p:cNvPr id="113" name="矩形 80"/>
            <p:cNvSpPr>
              <a:spLocks noChangeArrowheads="1"/>
            </p:cNvSpPr>
            <p:nvPr/>
          </p:nvSpPr>
          <p:spPr bwMode="auto">
            <a:xfrm>
              <a:off x="157426" y="1196161"/>
              <a:ext cx="8694734" cy="834570"/>
            </a:xfrm>
            <a:prstGeom prst="rect">
              <a:avLst/>
            </a:prstGeom>
            <a:noFill/>
            <a:ln w="9525">
              <a:noFill/>
              <a:miter lim="800000"/>
            </a:ln>
          </p:spPr>
          <p:txBody>
            <a:bodyPr wrap="square">
              <a:spAutoFit/>
            </a:bodyPr>
            <a:lstStyle/>
            <a:p>
              <a:pPr>
                <a:lnSpc>
                  <a:spcPct val="105000"/>
                </a:lnSpc>
              </a:pPr>
              <a:r>
                <a:rPr lang="en-US" altLang="en-US" sz="1400" dirty="0">
                  <a:solidFill>
                    <a:srgbClr val="410028"/>
                  </a:solidFill>
                  <a:latin typeface="Arial" panose="020B0604020202020204" pitchFamily="34" charset="0"/>
                  <a:cs typeface="Arial" panose="020B0604020202020204" pitchFamily="34" charset="0"/>
                  <a:sym typeface="Times New Roman" panose="02020603050405020304" pitchFamily="18" charset="0"/>
                </a:rPr>
                <a:t>Established the ordinary college - Hunan College of Traditional Chinese Medicine</a:t>
              </a:r>
              <a:endParaRPr lang="en-US" altLang="en-US" sz="1400" dirty="0">
                <a:solidFill>
                  <a:srgbClr val="C00000"/>
                </a:solidFill>
                <a:latin typeface="Arial" panose="020B0604020202020204" pitchFamily="34" charset="0"/>
                <a:ea typeface="德彪钢笔行书字库" panose="02000000000000000000" pitchFamily="2" charset="-122"/>
                <a:cs typeface="Arial" panose="020B0604020202020204" pitchFamily="34" charset="0"/>
                <a:sym typeface="Times New Roman" panose="02020603050405020304" pitchFamily="18" charset="0"/>
              </a:endParaRPr>
            </a:p>
          </p:txBody>
        </p:sp>
        <p:sp>
          <p:nvSpPr>
            <p:cNvPr id="114" name="MH_Other_1"/>
            <p:cNvSpPr>
              <a:spLocks noChangeShapeType="1"/>
            </p:cNvSpPr>
            <p:nvPr/>
          </p:nvSpPr>
          <p:spPr bwMode="auto">
            <a:xfrm>
              <a:off x="179060" y="371384"/>
              <a:ext cx="1" cy="1202135"/>
            </a:xfrm>
            <a:prstGeom prst="line">
              <a:avLst/>
            </a:prstGeom>
            <a:noFill/>
            <a:ln w="6350">
              <a:solidFill>
                <a:srgbClr val="410028"/>
              </a:solidFill>
              <a:prstDash val="dash"/>
              <a:bevel/>
            </a:ln>
          </p:spPr>
          <p:txBody>
            <a:bodyPr/>
            <a:lstStyle/>
            <a:p>
              <a:endParaRPr lang="zh-CN" altLang="en-US" sz="1950">
                <a:latin typeface="Arial" panose="020B0604020202020204" pitchFamily="34" charset="0"/>
                <a:cs typeface="Arial" panose="020B0604020202020204" pitchFamily="34" charset="0"/>
              </a:endParaRPr>
            </a:p>
          </p:txBody>
        </p:sp>
        <p:sp>
          <p:nvSpPr>
            <p:cNvPr id="115" name="MH_Other_7"/>
            <p:cNvSpPr>
              <a:spLocks noChangeShapeType="1"/>
            </p:cNvSpPr>
            <p:nvPr/>
          </p:nvSpPr>
          <p:spPr bwMode="auto">
            <a:xfrm>
              <a:off x="179060" y="982037"/>
              <a:ext cx="173562" cy="1"/>
            </a:xfrm>
            <a:prstGeom prst="line">
              <a:avLst/>
            </a:prstGeom>
            <a:noFill/>
            <a:ln w="6350" cap="rnd">
              <a:solidFill>
                <a:srgbClr val="410028"/>
              </a:solidFill>
              <a:prstDash val="dash"/>
              <a:bevel/>
              <a:headEnd type="oval" w="sm" len="sm"/>
            </a:ln>
          </p:spPr>
          <p:txBody>
            <a:bodyPr/>
            <a:lstStyle/>
            <a:p>
              <a:endParaRPr lang="zh-CN" altLang="en-US" sz="1950">
                <a:latin typeface="Arial" panose="020B0604020202020204" pitchFamily="34" charset="0"/>
                <a:cs typeface="Arial" panose="020B0604020202020204" pitchFamily="34" charset="0"/>
              </a:endParaRPr>
            </a:p>
          </p:txBody>
        </p:sp>
        <p:sp>
          <p:nvSpPr>
            <p:cNvPr id="116" name="MH_Other_7"/>
            <p:cNvSpPr>
              <a:spLocks noChangeShapeType="1"/>
            </p:cNvSpPr>
            <p:nvPr/>
          </p:nvSpPr>
          <p:spPr bwMode="auto">
            <a:xfrm>
              <a:off x="164714" y="1573519"/>
              <a:ext cx="4264836" cy="1"/>
            </a:xfrm>
            <a:prstGeom prst="line">
              <a:avLst/>
            </a:prstGeom>
            <a:noFill/>
            <a:ln w="6350" cap="rnd">
              <a:solidFill>
                <a:srgbClr val="410028"/>
              </a:solidFill>
              <a:prstDash val="dash"/>
              <a:bevel/>
              <a:headEnd type="oval" w="sm" len="sm"/>
            </a:ln>
          </p:spPr>
          <p:txBody>
            <a:bodyPr/>
            <a:lstStyle/>
            <a:p>
              <a:endParaRPr lang="zh-CN" altLang="en-US" sz="1950">
                <a:latin typeface="Arial" panose="020B0604020202020204" pitchFamily="34" charset="0"/>
                <a:cs typeface="Arial" panose="020B0604020202020204" pitchFamily="34" charset="0"/>
              </a:endParaRPr>
            </a:p>
          </p:txBody>
        </p:sp>
        <p:grpSp>
          <p:nvGrpSpPr>
            <p:cNvPr id="117" name="组合 84"/>
            <p:cNvGrpSpPr/>
            <p:nvPr/>
          </p:nvGrpSpPr>
          <p:grpSpPr bwMode="auto">
            <a:xfrm>
              <a:off x="0" y="0"/>
              <a:ext cx="342000" cy="342000"/>
              <a:chOff x="0" y="0"/>
              <a:chExt cx="342000" cy="342000"/>
            </a:xfrm>
          </p:grpSpPr>
          <p:sp>
            <p:nvSpPr>
              <p:cNvPr id="118" name="椭圆 85"/>
              <p:cNvSpPr>
                <a:spLocks noChangeArrowheads="1"/>
              </p:cNvSpPr>
              <p:nvPr/>
            </p:nvSpPr>
            <p:spPr bwMode="auto">
              <a:xfrm>
                <a:off x="45000" y="45000"/>
                <a:ext cx="252000" cy="252000"/>
              </a:xfrm>
              <a:prstGeom prst="ellipse">
                <a:avLst/>
              </a:prstGeom>
              <a:solidFill>
                <a:srgbClr val="410028"/>
              </a:solidFill>
              <a:ln w="25400">
                <a:solidFill>
                  <a:srgbClr val="410028"/>
                </a:solidFill>
                <a:bevel/>
              </a:ln>
            </p:spPr>
            <p:txBody>
              <a:bodyPr anchor="ctr"/>
              <a:lstStyle/>
              <a:p>
                <a:pPr algn="ctr">
                  <a:lnSpc>
                    <a:spcPct val="105000"/>
                  </a:lnSpc>
                  <a:buFont typeface="Arial" panose="020B0604020202020204" pitchFamily="34" charset="0"/>
                  <a:buNone/>
                </a:pPr>
                <a:endParaRPr lang="zh-CN" altLang="en-US" sz="1200">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sp>
            <p:nvSpPr>
              <p:cNvPr id="119" name="椭圆 86"/>
              <p:cNvSpPr>
                <a:spLocks noChangeArrowheads="1"/>
              </p:cNvSpPr>
              <p:nvPr/>
            </p:nvSpPr>
            <p:spPr bwMode="auto">
              <a:xfrm>
                <a:off x="0" y="0"/>
                <a:ext cx="342000" cy="342000"/>
              </a:xfrm>
              <a:prstGeom prst="ellipse">
                <a:avLst/>
              </a:prstGeom>
              <a:noFill/>
              <a:ln w="25400">
                <a:solidFill>
                  <a:srgbClr val="410028"/>
                </a:solidFill>
                <a:bevel/>
              </a:ln>
            </p:spPr>
            <p:txBody>
              <a:bodyPr anchor="ctr"/>
              <a:lstStyle/>
              <a:p>
                <a:pPr algn="ctr">
                  <a:lnSpc>
                    <a:spcPct val="105000"/>
                  </a:lnSpc>
                  <a:buFont typeface="Arial" panose="020B0604020202020204" pitchFamily="34" charset="0"/>
                  <a:buNone/>
                </a:pPr>
                <a:endParaRPr lang="zh-CN" altLang="en-US" sz="1200">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grpSp>
      </p:grpSp>
      <p:grpSp>
        <p:nvGrpSpPr>
          <p:cNvPr id="120" name="组合 100"/>
          <p:cNvGrpSpPr/>
          <p:nvPr/>
        </p:nvGrpSpPr>
        <p:grpSpPr bwMode="auto">
          <a:xfrm>
            <a:off x="1139123" y="3933582"/>
            <a:ext cx="2754659" cy="1162926"/>
            <a:chOff x="0" y="0"/>
            <a:chExt cx="4258869" cy="1550531"/>
          </a:xfrm>
        </p:grpSpPr>
        <p:sp>
          <p:nvSpPr>
            <p:cNvPr id="121" name="MH_Other_2"/>
            <p:cNvSpPr>
              <a:spLocks noChangeArrowheads="1"/>
            </p:cNvSpPr>
            <p:nvPr/>
          </p:nvSpPr>
          <p:spPr bwMode="auto">
            <a:xfrm>
              <a:off x="349553" y="543242"/>
              <a:ext cx="853251" cy="135365"/>
            </a:xfrm>
            <a:custGeom>
              <a:avLst/>
              <a:gdLst>
                <a:gd name="T0" fmla="*/ 2147483647 w 1120"/>
                <a:gd name="T1" fmla="*/ 2147483647 h 252"/>
                <a:gd name="T2" fmla="*/ 2147483647 w 1120"/>
                <a:gd name="T3" fmla="*/ 2147483647 h 252"/>
                <a:gd name="T4" fmla="*/ 2147483647 w 1120"/>
                <a:gd name="T5" fmla="*/ 2147483647 h 252"/>
                <a:gd name="T6" fmla="*/ 2147483647 w 1120"/>
                <a:gd name="T7" fmla="*/ 2147483647 h 252"/>
                <a:gd name="T8" fmla="*/ 2147483647 w 1120"/>
                <a:gd name="T9" fmla="*/ 2147483647 h 252"/>
                <a:gd name="T10" fmla="*/ 2147483647 w 1120"/>
                <a:gd name="T11" fmla="*/ 2147483647 h 252"/>
                <a:gd name="T12" fmla="*/ 2147483647 w 1120"/>
                <a:gd name="T13" fmla="*/ 2147483647 h 252"/>
                <a:gd name="T14" fmla="*/ 2147483647 w 1120"/>
                <a:gd name="T15" fmla="*/ 2147483647 h 252"/>
                <a:gd name="T16" fmla="*/ 2147483647 w 1120"/>
                <a:gd name="T17" fmla="*/ 2147483647 h 252"/>
                <a:gd name="T18" fmla="*/ 2147483647 w 1120"/>
                <a:gd name="T19" fmla="*/ 2147483647 h 252"/>
                <a:gd name="T20" fmla="*/ 2147483647 w 1120"/>
                <a:gd name="T21" fmla="*/ 2147483647 h 252"/>
                <a:gd name="T22" fmla="*/ 2147483647 w 1120"/>
                <a:gd name="T23" fmla="*/ 2147483647 h 252"/>
                <a:gd name="T24" fmla="*/ 2147483647 w 1120"/>
                <a:gd name="T25" fmla="*/ 2147483647 h 252"/>
                <a:gd name="T26" fmla="*/ 2147483647 w 1120"/>
                <a:gd name="T27" fmla="*/ 2147483647 h 252"/>
                <a:gd name="T28" fmla="*/ 2147483647 w 1120"/>
                <a:gd name="T29" fmla="*/ 2147483647 h 252"/>
                <a:gd name="T30" fmla="*/ 2147483647 w 1120"/>
                <a:gd name="T31" fmla="*/ 2147483647 h 252"/>
                <a:gd name="T32" fmla="*/ 2147483647 w 1120"/>
                <a:gd name="T33" fmla="*/ 2147483647 h 252"/>
                <a:gd name="T34" fmla="*/ 2147483647 w 1120"/>
                <a:gd name="T35" fmla="*/ 2147483647 h 252"/>
                <a:gd name="T36" fmla="*/ 2147483647 w 1120"/>
                <a:gd name="T37" fmla="*/ 2147483647 h 252"/>
                <a:gd name="T38" fmla="*/ 2147483647 w 1120"/>
                <a:gd name="T39" fmla="*/ 2147483647 h 252"/>
                <a:gd name="T40" fmla="*/ 2147483647 w 1120"/>
                <a:gd name="T41" fmla="*/ 2147483647 h 252"/>
                <a:gd name="T42" fmla="*/ 2147483647 w 1120"/>
                <a:gd name="T43" fmla="*/ 2147483647 h 252"/>
                <a:gd name="T44" fmla="*/ 0 w 1120"/>
                <a:gd name="T45" fmla="*/ 2147483647 h 252"/>
                <a:gd name="T46" fmla="*/ 0 w 1120"/>
                <a:gd name="T47" fmla="*/ 2147483647 h 252"/>
                <a:gd name="T48" fmla="*/ 2147483647 w 1120"/>
                <a:gd name="T49" fmla="*/ 0 h 252"/>
                <a:gd name="T50" fmla="*/ 2147483647 w 1120"/>
                <a:gd name="T51" fmla="*/ 2147483647 h 252"/>
                <a:gd name="T52" fmla="*/ 2147483647 w 1120"/>
                <a:gd name="T53" fmla="*/ 2147483647 h 252"/>
                <a:gd name="T54" fmla="*/ 2147483647 w 1120"/>
                <a:gd name="T55" fmla="*/ 2147483647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B6B6B6"/>
            </a:solidFill>
            <a:ln w="9525">
              <a:noFill/>
              <a:miter lim="800000"/>
            </a:ln>
          </p:spPr>
          <p:txBody>
            <a:bodyPr/>
            <a:lstStyle/>
            <a:p>
              <a:endParaRPr lang="zh-CN" altLang="en-US" sz="1950">
                <a:latin typeface="Arial" panose="020B0604020202020204" pitchFamily="34" charset="0"/>
                <a:cs typeface="Arial" panose="020B0604020202020204" pitchFamily="34" charset="0"/>
              </a:endParaRPr>
            </a:p>
          </p:txBody>
        </p:sp>
        <p:sp>
          <p:nvSpPr>
            <p:cNvPr id="122" name="矩形 40"/>
            <p:cNvSpPr>
              <a:spLocks noChangeArrowheads="1"/>
            </p:cNvSpPr>
            <p:nvPr/>
          </p:nvSpPr>
          <p:spPr bwMode="auto">
            <a:xfrm>
              <a:off x="364042" y="329698"/>
              <a:ext cx="1304622" cy="381633"/>
            </a:xfrm>
            <a:prstGeom prst="rect">
              <a:avLst/>
            </a:prstGeom>
            <a:solidFill>
              <a:srgbClr val="410028"/>
            </a:solidFill>
            <a:ln w="9525">
              <a:solidFill>
                <a:srgbClr val="410028"/>
              </a:solidFill>
              <a:bevel/>
            </a:ln>
          </p:spPr>
          <p:txBody>
            <a:bodyPr wrap="square">
              <a:spAutoFit/>
            </a:bodyPr>
            <a:lstStyle/>
            <a:p>
              <a:pPr>
                <a:lnSpc>
                  <a:spcPct val="105000"/>
                </a:lnSpc>
                <a:buFont typeface="Arial" panose="020B0604020202020204" pitchFamily="34" charset="0"/>
                <a:buNone/>
              </a:pPr>
              <a:r>
                <a:rPr lang="en-US" altLang="zh-CN" sz="1200" dirty="0">
                  <a:solidFill>
                    <a:schemeClr val="bg1"/>
                  </a:solidFill>
                  <a:latin typeface="Arial" panose="020B0604020202020204" pitchFamily="34" charset="0"/>
                  <a:cs typeface="Arial" panose="020B0604020202020204" pitchFamily="34" charset="0"/>
                  <a:sym typeface="Times New Roman" panose="02020603050405020304" pitchFamily="18" charset="0"/>
                </a:rPr>
                <a:t>In 2006</a:t>
              </a:r>
              <a:endParaRPr lang="en-US" altLang="en-US" sz="1200" dirty="0">
                <a:solidFill>
                  <a:schemeClr val="bg1"/>
                </a:solidFill>
                <a:latin typeface="Arial" panose="020B0604020202020204" pitchFamily="34" charset="0"/>
                <a:ea typeface="微软雅黑" panose="020B0503020204020204" charset="-122"/>
                <a:cs typeface="Arial" panose="020B0604020202020204" pitchFamily="34" charset="0"/>
                <a:sym typeface="Times New Roman" panose="02020603050405020304" pitchFamily="18" charset="0"/>
              </a:endParaRPr>
            </a:p>
          </p:txBody>
        </p:sp>
        <p:sp>
          <p:nvSpPr>
            <p:cNvPr id="123" name="矩形 41"/>
            <p:cNvSpPr>
              <a:spLocks noChangeArrowheads="1"/>
            </p:cNvSpPr>
            <p:nvPr/>
          </p:nvSpPr>
          <p:spPr bwMode="auto">
            <a:xfrm>
              <a:off x="65426" y="824195"/>
              <a:ext cx="4193443" cy="726336"/>
            </a:xfrm>
            <a:prstGeom prst="rect">
              <a:avLst/>
            </a:prstGeom>
            <a:noFill/>
            <a:ln w="9525">
              <a:noFill/>
              <a:miter lim="800000"/>
            </a:ln>
          </p:spPr>
          <p:txBody>
            <a:bodyPr wrap="square">
              <a:spAutoFit/>
            </a:bodyPr>
            <a:lstStyle/>
            <a:p>
              <a:pPr>
                <a:lnSpc>
                  <a:spcPct val="105000"/>
                </a:lnSpc>
                <a:buFont typeface="Arial" panose="020B0604020202020204" pitchFamily="34" charset="0"/>
                <a:buNone/>
              </a:pPr>
              <a:r>
                <a:rPr lang="en-US" altLang="en-US" sz="1400" dirty="0">
                  <a:solidFill>
                    <a:srgbClr val="410028"/>
                  </a:solidFill>
                  <a:latin typeface="Arial" panose="020B0604020202020204" pitchFamily="34" charset="0"/>
                  <a:cs typeface="Arial" panose="020B0604020202020204" pitchFamily="34" charset="0"/>
                  <a:sym typeface="Times New Roman" panose="02020603050405020304" pitchFamily="18" charset="0"/>
                </a:rPr>
                <a:t>Renamed as Hunan University of Chinese Medicine</a:t>
              </a:r>
              <a:endParaRPr lang="en-US" altLang="en-US" sz="1400" dirty="0">
                <a:solidFill>
                  <a:srgbClr val="410028"/>
                </a:solidFill>
                <a:latin typeface="Arial" panose="020B0604020202020204" pitchFamily="34" charset="0"/>
                <a:cs typeface="Arial" panose="020B0604020202020204" pitchFamily="34" charset="0"/>
                <a:sym typeface="Times New Roman" panose="02020603050405020304" pitchFamily="18" charset="0"/>
              </a:endParaRPr>
            </a:p>
          </p:txBody>
        </p:sp>
        <p:sp>
          <p:nvSpPr>
            <p:cNvPr id="124" name="MH_Other_1"/>
            <p:cNvSpPr>
              <a:spLocks noChangeShapeType="1"/>
            </p:cNvSpPr>
            <p:nvPr/>
          </p:nvSpPr>
          <p:spPr bwMode="auto">
            <a:xfrm>
              <a:off x="189579" y="270368"/>
              <a:ext cx="1" cy="907731"/>
            </a:xfrm>
            <a:prstGeom prst="line">
              <a:avLst/>
            </a:prstGeom>
            <a:noFill/>
            <a:ln w="6350">
              <a:solidFill>
                <a:srgbClr val="410028"/>
              </a:solidFill>
              <a:prstDash val="dash"/>
              <a:bevel/>
            </a:ln>
          </p:spPr>
          <p:txBody>
            <a:bodyPr/>
            <a:lstStyle/>
            <a:p>
              <a:endParaRPr lang="zh-CN" altLang="en-US" sz="1950">
                <a:latin typeface="Arial" panose="020B0604020202020204" pitchFamily="34" charset="0"/>
                <a:cs typeface="Arial" panose="020B0604020202020204" pitchFamily="34" charset="0"/>
              </a:endParaRPr>
            </a:p>
          </p:txBody>
        </p:sp>
        <p:sp>
          <p:nvSpPr>
            <p:cNvPr id="125" name="MH_Other_7"/>
            <p:cNvSpPr>
              <a:spLocks noChangeShapeType="1"/>
            </p:cNvSpPr>
            <p:nvPr/>
          </p:nvSpPr>
          <p:spPr bwMode="auto">
            <a:xfrm>
              <a:off x="189579" y="501874"/>
              <a:ext cx="173525" cy="1"/>
            </a:xfrm>
            <a:prstGeom prst="line">
              <a:avLst/>
            </a:prstGeom>
            <a:noFill/>
            <a:ln w="6350" cap="rnd">
              <a:solidFill>
                <a:srgbClr val="410028"/>
              </a:solidFill>
              <a:prstDash val="dash"/>
              <a:bevel/>
              <a:headEnd type="oval" w="sm" len="sm"/>
            </a:ln>
          </p:spPr>
          <p:txBody>
            <a:bodyPr/>
            <a:lstStyle/>
            <a:p>
              <a:endParaRPr lang="zh-CN" altLang="en-US" sz="1950">
                <a:latin typeface="Arial" panose="020B0604020202020204" pitchFamily="34" charset="0"/>
                <a:cs typeface="Arial" panose="020B0604020202020204" pitchFamily="34" charset="0"/>
              </a:endParaRPr>
            </a:p>
          </p:txBody>
        </p:sp>
        <p:sp>
          <p:nvSpPr>
            <p:cNvPr id="126" name="MH_Other_7"/>
            <p:cNvSpPr>
              <a:spLocks noChangeShapeType="1"/>
            </p:cNvSpPr>
            <p:nvPr/>
          </p:nvSpPr>
          <p:spPr bwMode="auto">
            <a:xfrm>
              <a:off x="175236" y="1178100"/>
              <a:ext cx="3084141" cy="1"/>
            </a:xfrm>
            <a:prstGeom prst="line">
              <a:avLst/>
            </a:prstGeom>
            <a:noFill/>
            <a:ln w="6350" cap="rnd">
              <a:solidFill>
                <a:srgbClr val="410028"/>
              </a:solidFill>
              <a:prstDash val="dash"/>
              <a:bevel/>
              <a:headEnd type="oval" w="sm" len="sm"/>
            </a:ln>
          </p:spPr>
          <p:txBody>
            <a:bodyPr/>
            <a:lstStyle/>
            <a:p>
              <a:endParaRPr lang="zh-CN" altLang="en-US" sz="1950">
                <a:latin typeface="Arial" panose="020B0604020202020204" pitchFamily="34" charset="0"/>
                <a:cs typeface="Arial" panose="020B0604020202020204" pitchFamily="34" charset="0"/>
              </a:endParaRPr>
            </a:p>
          </p:txBody>
        </p:sp>
        <p:grpSp>
          <p:nvGrpSpPr>
            <p:cNvPr id="127" name="组合 65"/>
            <p:cNvGrpSpPr/>
            <p:nvPr/>
          </p:nvGrpSpPr>
          <p:grpSpPr bwMode="auto">
            <a:xfrm>
              <a:off x="0" y="0"/>
              <a:ext cx="342000" cy="342000"/>
              <a:chOff x="0" y="0"/>
              <a:chExt cx="342000" cy="342000"/>
            </a:xfrm>
          </p:grpSpPr>
          <p:sp>
            <p:nvSpPr>
              <p:cNvPr id="128" name="椭圆 66"/>
              <p:cNvSpPr>
                <a:spLocks noChangeArrowheads="1"/>
              </p:cNvSpPr>
              <p:nvPr/>
            </p:nvSpPr>
            <p:spPr bwMode="auto">
              <a:xfrm>
                <a:off x="45000" y="45000"/>
                <a:ext cx="252000" cy="252000"/>
              </a:xfrm>
              <a:prstGeom prst="ellipse">
                <a:avLst/>
              </a:prstGeom>
              <a:solidFill>
                <a:srgbClr val="410028"/>
              </a:solidFill>
              <a:ln w="25400">
                <a:solidFill>
                  <a:srgbClr val="410028"/>
                </a:solidFill>
                <a:bevel/>
              </a:ln>
            </p:spPr>
            <p:txBody>
              <a:bodyPr anchor="ctr"/>
              <a:lstStyle/>
              <a:p>
                <a:pPr algn="ctr">
                  <a:lnSpc>
                    <a:spcPct val="105000"/>
                  </a:lnSpc>
                  <a:buFont typeface="Arial" panose="020B0604020202020204" pitchFamily="34" charset="0"/>
                  <a:buNone/>
                </a:pPr>
                <a:endParaRPr lang="zh-CN" altLang="en-US" sz="1200">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sp>
            <p:nvSpPr>
              <p:cNvPr id="129" name="椭圆 67"/>
              <p:cNvSpPr>
                <a:spLocks noChangeArrowheads="1"/>
              </p:cNvSpPr>
              <p:nvPr/>
            </p:nvSpPr>
            <p:spPr bwMode="auto">
              <a:xfrm>
                <a:off x="0" y="0"/>
                <a:ext cx="342000" cy="342000"/>
              </a:xfrm>
              <a:prstGeom prst="ellipse">
                <a:avLst/>
              </a:prstGeom>
              <a:noFill/>
              <a:ln w="25400">
                <a:solidFill>
                  <a:srgbClr val="410028"/>
                </a:solidFill>
                <a:bevel/>
              </a:ln>
            </p:spPr>
            <p:txBody>
              <a:bodyPr anchor="ctr"/>
              <a:lstStyle/>
              <a:p>
                <a:pPr algn="ctr">
                  <a:lnSpc>
                    <a:spcPct val="105000"/>
                  </a:lnSpc>
                  <a:buFont typeface="Arial" panose="020B0604020202020204" pitchFamily="34" charset="0"/>
                  <a:buNone/>
                </a:pPr>
                <a:endParaRPr lang="zh-CN" altLang="en-US" sz="1200">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grpSp>
      </p:grpSp>
      <p:grpSp>
        <p:nvGrpSpPr>
          <p:cNvPr id="130" name="组合 101"/>
          <p:cNvGrpSpPr/>
          <p:nvPr/>
        </p:nvGrpSpPr>
        <p:grpSpPr bwMode="auto">
          <a:xfrm>
            <a:off x="420939" y="4882590"/>
            <a:ext cx="3169950" cy="1327175"/>
            <a:chOff x="0" y="0"/>
            <a:chExt cx="4226910" cy="1771961"/>
          </a:xfrm>
        </p:grpSpPr>
        <p:sp>
          <p:nvSpPr>
            <p:cNvPr id="131" name="MH_Other_2"/>
            <p:cNvSpPr>
              <a:spLocks noChangeArrowheads="1"/>
            </p:cNvSpPr>
            <p:nvPr/>
          </p:nvSpPr>
          <p:spPr bwMode="auto">
            <a:xfrm>
              <a:off x="358866" y="556374"/>
              <a:ext cx="864385" cy="174531"/>
            </a:xfrm>
            <a:custGeom>
              <a:avLst/>
              <a:gdLst>
                <a:gd name="T0" fmla="*/ 2147483647 w 1120"/>
                <a:gd name="T1" fmla="*/ 2147483647 h 252"/>
                <a:gd name="T2" fmla="*/ 2147483647 w 1120"/>
                <a:gd name="T3" fmla="*/ 2147483647 h 252"/>
                <a:gd name="T4" fmla="*/ 2147483647 w 1120"/>
                <a:gd name="T5" fmla="*/ 2147483647 h 252"/>
                <a:gd name="T6" fmla="*/ 2147483647 w 1120"/>
                <a:gd name="T7" fmla="*/ 2147483647 h 252"/>
                <a:gd name="T8" fmla="*/ 2147483647 w 1120"/>
                <a:gd name="T9" fmla="*/ 2147483647 h 252"/>
                <a:gd name="T10" fmla="*/ 2147483647 w 1120"/>
                <a:gd name="T11" fmla="*/ 2147483647 h 252"/>
                <a:gd name="T12" fmla="*/ 2147483647 w 1120"/>
                <a:gd name="T13" fmla="*/ 2147483647 h 252"/>
                <a:gd name="T14" fmla="*/ 2147483647 w 1120"/>
                <a:gd name="T15" fmla="*/ 2147483647 h 252"/>
                <a:gd name="T16" fmla="*/ 2147483647 w 1120"/>
                <a:gd name="T17" fmla="*/ 2147483647 h 252"/>
                <a:gd name="T18" fmla="*/ 2147483647 w 1120"/>
                <a:gd name="T19" fmla="*/ 2147483647 h 252"/>
                <a:gd name="T20" fmla="*/ 2147483647 w 1120"/>
                <a:gd name="T21" fmla="*/ 2147483647 h 252"/>
                <a:gd name="T22" fmla="*/ 2147483647 w 1120"/>
                <a:gd name="T23" fmla="*/ 2147483647 h 252"/>
                <a:gd name="T24" fmla="*/ 2147483647 w 1120"/>
                <a:gd name="T25" fmla="*/ 2147483647 h 252"/>
                <a:gd name="T26" fmla="*/ 2147483647 w 1120"/>
                <a:gd name="T27" fmla="*/ 2147483647 h 252"/>
                <a:gd name="T28" fmla="*/ 2147483647 w 1120"/>
                <a:gd name="T29" fmla="*/ 2147483647 h 252"/>
                <a:gd name="T30" fmla="*/ 2147483647 w 1120"/>
                <a:gd name="T31" fmla="*/ 2147483647 h 252"/>
                <a:gd name="T32" fmla="*/ 2147483647 w 1120"/>
                <a:gd name="T33" fmla="*/ 2147483647 h 252"/>
                <a:gd name="T34" fmla="*/ 2147483647 w 1120"/>
                <a:gd name="T35" fmla="*/ 2147483647 h 252"/>
                <a:gd name="T36" fmla="*/ 2147483647 w 1120"/>
                <a:gd name="T37" fmla="*/ 2147483647 h 252"/>
                <a:gd name="T38" fmla="*/ 2147483647 w 1120"/>
                <a:gd name="T39" fmla="*/ 2147483647 h 252"/>
                <a:gd name="T40" fmla="*/ 2147483647 w 1120"/>
                <a:gd name="T41" fmla="*/ 2147483647 h 252"/>
                <a:gd name="T42" fmla="*/ 2147483647 w 1120"/>
                <a:gd name="T43" fmla="*/ 2147483647 h 252"/>
                <a:gd name="T44" fmla="*/ 0 w 1120"/>
                <a:gd name="T45" fmla="*/ 2147483647 h 252"/>
                <a:gd name="T46" fmla="*/ 0 w 1120"/>
                <a:gd name="T47" fmla="*/ 2147483647 h 252"/>
                <a:gd name="T48" fmla="*/ 2147483647 w 1120"/>
                <a:gd name="T49" fmla="*/ 0 h 252"/>
                <a:gd name="T50" fmla="*/ 2147483647 w 1120"/>
                <a:gd name="T51" fmla="*/ 2147483647 h 252"/>
                <a:gd name="T52" fmla="*/ 2147483647 w 1120"/>
                <a:gd name="T53" fmla="*/ 2147483647 h 252"/>
                <a:gd name="T54" fmla="*/ 2147483647 w 1120"/>
                <a:gd name="T55" fmla="*/ 2147483647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B6B6B6"/>
            </a:solidFill>
            <a:ln w="9525">
              <a:noFill/>
              <a:miter lim="800000"/>
            </a:ln>
          </p:spPr>
          <p:txBody>
            <a:bodyPr/>
            <a:lstStyle/>
            <a:p>
              <a:endParaRPr lang="zh-CN" altLang="en-US" sz="1950">
                <a:latin typeface="Arial" panose="020B0604020202020204" pitchFamily="34" charset="0"/>
                <a:cs typeface="Arial" panose="020B0604020202020204" pitchFamily="34" charset="0"/>
              </a:endParaRPr>
            </a:p>
          </p:txBody>
        </p:sp>
        <p:sp>
          <p:nvSpPr>
            <p:cNvPr id="132" name="矩形 50"/>
            <p:cNvSpPr>
              <a:spLocks noChangeArrowheads="1"/>
            </p:cNvSpPr>
            <p:nvPr/>
          </p:nvSpPr>
          <p:spPr bwMode="auto">
            <a:xfrm>
              <a:off x="359498" y="357312"/>
              <a:ext cx="1057446" cy="382159"/>
            </a:xfrm>
            <a:prstGeom prst="rect">
              <a:avLst/>
            </a:prstGeom>
            <a:solidFill>
              <a:srgbClr val="410028"/>
            </a:solidFill>
            <a:ln w="9525">
              <a:solidFill>
                <a:srgbClr val="410028"/>
              </a:solidFill>
              <a:bevel/>
            </a:ln>
          </p:spPr>
          <p:txBody>
            <a:bodyPr wrap="square">
              <a:spAutoFit/>
            </a:bodyPr>
            <a:lstStyle/>
            <a:p>
              <a:pPr>
                <a:lnSpc>
                  <a:spcPct val="105000"/>
                </a:lnSpc>
                <a:buFont typeface="Arial" panose="020B0604020202020204" pitchFamily="34" charset="0"/>
                <a:buNone/>
              </a:pPr>
              <a:r>
                <a:rPr lang="en-US" altLang="zh-CN" sz="1200" dirty="0">
                  <a:solidFill>
                    <a:schemeClr val="bg1"/>
                  </a:solidFill>
                  <a:latin typeface="Arial" panose="020B0604020202020204" pitchFamily="34" charset="0"/>
                  <a:cs typeface="Arial" panose="020B0604020202020204" pitchFamily="34" charset="0"/>
                  <a:sym typeface="Times New Roman" panose="02020603050405020304" pitchFamily="18" charset="0"/>
                </a:rPr>
                <a:t>In 2012</a:t>
              </a:r>
              <a:endParaRPr lang="en-US" altLang="en-US" sz="1200" dirty="0">
                <a:solidFill>
                  <a:schemeClr val="bg1"/>
                </a:solidFill>
                <a:latin typeface="Arial" panose="020B0604020202020204" pitchFamily="34" charset="0"/>
                <a:ea typeface="微软雅黑" panose="020B0503020204020204" charset="-122"/>
                <a:cs typeface="Arial" panose="020B0604020202020204" pitchFamily="34" charset="0"/>
                <a:sym typeface="Times New Roman" panose="02020603050405020304" pitchFamily="18" charset="0"/>
              </a:endParaRPr>
            </a:p>
          </p:txBody>
        </p:sp>
        <p:sp>
          <p:nvSpPr>
            <p:cNvPr id="133" name="矩形 51"/>
            <p:cNvSpPr>
              <a:spLocks noChangeArrowheads="1"/>
            </p:cNvSpPr>
            <p:nvPr/>
          </p:nvSpPr>
          <p:spPr bwMode="auto">
            <a:xfrm>
              <a:off x="45095" y="742597"/>
              <a:ext cx="4181815" cy="1029364"/>
            </a:xfrm>
            <a:prstGeom prst="rect">
              <a:avLst/>
            </a:prstGeom>
            <a:noFill/>
            <a:ln w="9525">
              <a:noFill/>
              <a:miter lim="800000"/>
            </a:ln>
          </p:spPr>
          <p:txBody>
            <a:bodyPr wrap="square">
              <a:spAutoFit/>
            </a:bodyPr>
            <a:lstStyle/>
            <a:p>
              <a:pPr>
                <a:lnSpc>
                  <a:spcPct val="105000"/>
                </a:lnSpc>
                <a:buFont typeface="Arial" panose="020B0604020202020204" pitchFamily="34" charset="0"/>
                <a:buNone/>
              </a:pPr>
              <a:r>
                <a:rPr lang="en-US" altLang="en-US" sz="1400" dirty="0">
                  <a:solidFill>
                    <a:srgbClr val="410028"/>
                  </a:solidFill>
                  <a:latin typeface="Arial" panose="020B0604020202020204" pitchFamily="34" charset="0"/>
                  <a:cs typeface="Arial" panose="020B0604020202020204" pitchFamily="34" charset="0"/>
                  <a:sym typeface="Times New Roman" panose="02020603050405020304" pitchFamily="18" charset="0"/>
                </a:rPr>
                <a:t>Entered into the list of the first batch of undergraduate admission universities</a:t>
              </a:r>
              <a:endParaRPr lang="en-US" altLang="en-US" sz="1400" dirty="0">
                <a:solidFill>
                  <a:srgbClr val="410028"/>
                </a:solidFill>
                <a:latin typeface="Arial" panose="020B0604020202020204" pitchFamily="34" charset="0"/>
                <a:cs typeface="Arial" panose="020B0604020202020204" pitchFamily="34" charset="0"/>
                <a:sym typeface="Times New Roman" panose="02020603050405020304" pitchFamily="18" charset="0"/>
              </a:endParaRPr>
            </a:p>
          </p:txBody>
        </p:sp>
        <p:sp>
          <p:nvSpPr>
            <p:cNvPr id="134" name="MH_Other_1"/>
            <p:cNvSpPr>
              <a:spLocks noChangeShapeType="1"/>
            </p:cNvSpPr>
            <p:nvPr/>
          </p:nvSpPr>
          <p:spPr bwMode="auto">
            <a:xfrm>
              <a:off x="185342" y="149039"/>
              <a:ext cx="1" cy="907731"/>
            </a:xfrm>
            <a:prstGeom prst="line">
              <a:avLst/>
            </a:prstGeom>
            <a:noFill/>
            <a:ln w="6350">
              <a:solidFill>
                <a:srgbClr val="410028"/>
              </a:solidFill>
              <a:prstDash val="dash"/>
              <a:bevel/>
            </a:ln>
          </p:spPr>
          <p:txBody>
            <a:bodyPr/>
            <a:lstStyle/>
            <a:p>
              <a:endParaRPr lang="zh-CN" altLang="en-US" sz="1950">
                <a:latin typeface="Arial" panose="020B0604020202020204" pitchFamily="34" charset="0"/>
                <a:cs typeface="Arial" panose="020B0604020202020204" pitchFamily="34" charset="0"/>
              </a:endParaRPr>
            </a:p>
          </p:txBody>
        </p:sp>
        <p:sp>
          <p:nvSpPr>
            <p:cNvPr id="135" name="MH_Other_7"/>
            <p:cNvSpPr>
              <a:spLocks noChangeShapeType="1"/>
            </p:cNvSpPr>
            <p:nvPr/>
          </p:nvSpPr>
          <p:spPr bwMode="auto">
            <a:xfrm>
              <a:off x="185342" y="529557"/>
              <a:ext cx="173525" cy="1"/>
            </a:xfrm>
            <a:prstGeom prst="line">
              <a:avLst/>
            </a:prstGeom>
            <a:noFill/>
            <a:ln w="6350" cap="rnd">
              <a:solidFill>
                <a:srgbClr val="410028"/>
              </a:solidFill>
              <a:prstDash val="dash"/>
              <a:bevel/>
              <a:headEnd type="oval" w="sm" len="sm"/>
            </a:ln>
          </p:spPr>
          <p:txBody>
            <a:bodyPr/>
            <a:lstStyle/>
            <a:p>
              <a:endParaRPr lang="zh-CN" altLang="en-US" sz="1950">
                <a:latin typeface="Arial" panose="020B0604020202020204" pitchFamily="34" charset="0"/>
                <a:cs typeface="Arial" panose="020B0604020202020204" pitchFamily="34" charset="0"/>
              </a:endParaRPr>
            </a:p>
          </p:txBody>
        </p:sp>
        <p:sp>
          <p:nvSpPr>
            <p:cNvPr id="136" name="MH_Other_7"/>
            <p:cNvSpPr>
              <a:spLocks noChangeShapeType="1"/>
            </p:cNvSpPr>
            <p:nvPr/>
          </p:nvSpPr>
          <p:spPr bwMode="auto">
            <a:xfrm>
              <a:off x="171000" y="1056771"/>
              <a:ext cx="2080166" cy="1"/>
            </a:xfrm>
            <a:prstGeom prst="line">
              <a:avLst/>
            </a:prstGeom>
            <a:noFill/>
            <a:ln w="6350" cap="rnd">
              <a:solidFill>
                <a:srgbClr val="410028"/>
              </a:solidFill>
              <a:prstDash val="dash"/>
              <a:bevel/>
              <a:headEnd type="oval" w="sm" len="sm"/>
            </a:ln>
          </p:spPr>
          <p:txBody>
            <a:bodyPr/>
            <a:lstStyle/>
            <a:p>
              <a:endParaRPr lang="zh-CN" altLang="en-US" sz="1950">
                <a:latin typeface="Arial" panose="020B0604020202020204" pitchFamily="34" charset="0"/>
                <a:cs typeface="Arial" panose="020B0604020202020204" pitchFamily="34" charset="0"/>
              </a:endParaRPr>
            </a:p>
          </p:txBody>
        </p:sp>
        <p:grpSp>
          <p:nvGrpSpPr>
            <p:cNvPr id="137" name="组合 68"/>
            <p:cNvGrpSpPr/>
            <p:nvPr/>
          </p:nvGrpSpPr>
          <p:grpSpPr bwMode="auto">
            <a:xfrm>
              <a:off x="0" y="0"/>
              <a:ext cx="342000" cy="342000"/>
              <a:chOff x="0" y="0"/>
              <a:chExt cx="342000" cy="342000"/>
            </a:xfrm>
          </p:grpSpPr>
          <p:sp>
            <p:nvSpPr>
              <p:cNvPr id="138" name="椭圆 69"/>
              <p:cNvSpPr>
                <a:spLocks noChangeArrowheads="1"/>
              </p:cNvSpPr>
              <p:nvPr/>
            </p:nvSpPr>
            <p:spPr bwMode="auto">
              <a:xfrm>
                <a:off x="45000" y="45000"/>
                <a:ext cx="252000" cy="252000"/>
              </a:xfrm>
              <a:prstGeom prst="ellipse">
                <a:avLst/>
              </a:prstGeom>
              <a:solidFill>
                <a:srgbClr val="410028"/>
              </a:solidFill>
              <a:ln w="25400">
                <a:solidFill>
                  <a:srgbClr val="410028"/>
                </a:solidFill>
                <a:bevel/>
              </a:ln>
            </p:spPr>
            <p:txBody>
              <a:bodyPr anchor="ctr"/>
              <a:lstStyle/>
              <a:p>
                <a:pPr algn="ctr">
                  <a:lnSpc>
                    <a:spcPct val="105000"/>
                  </a:lnSpc>
                  <a:buFont typeface="Arial" panose="020B0604020202020204" pitchFamily="34" charset="0"/>
                  <a:buNone/>
                </a:pPr>
                <a:endParaRPr lang="zh-CN" altLang="en-US" sz="1200">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sp>
            <p:nvSpPr>
              <p:cNvPr id="139" name="椭圆 70"/>
              <p:cNvSpPr>
                <a:spLocks noChangeArrowheads="1"/>
              </p:cNvSpPr>
              <p:nvPr/>
            </p:nvSpPr>
            <p:spPr bwMode="auto">
              <a:xfrm>
                <a:off x="0" y="0"/>
                <a:ext cx="342000" cy="342000"/>
              </a:xfrm>
              <a:prstGeom prst="ellipse">
                <a:avLst/>
              </a:prstGeom>
              <a:noFill/>
              <a:ln w="25400">
                <a:solidFill>
                  <a:srgbClr val="410028"/>
                </a:solidFill>
                <a:bevel/>
              </a:ln>
            </p:spPr>
            <p:txBody>
              <a:bodyPr anchor="ctr"/>
              <a:lstStyle/>
              <a:p>
                <a:pPr algn="ctr">
                  <a:lnSpc>
                    <a:spcPct val="105000"/>
                  </a:lnSpc>
                  <a:buFont typeface="Arial" panose="020B0604020202020204" pitchFamily="34" charset="0"/>
                  <a:buNone/>
                </a:pPr>
                <a:endParaRPr lang="zh-CN" altLang="en-US" sz="1200">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grpSp>
      </p:grpSp>
      <p:pic>
        <p:nvPicPr>
          <p:cNvPr id="141" name="图片 1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9043" y="3651760"/>
            <a:ext cx="4222555" cy="2815037"/>
          </a:xfrm>
          <a:prstGeom prst="rect">
            <a:avLst/>
          </a:prstGeom>
        </p:spPr>
      </p:pic>
      <p:pic>
        <p:nvPicPr>
          <p:cNvPr id="145" name="图片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8312" y="4417508"/>
            <a:ext cx="3067410" cy="20449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filter="wipe(left)">
                                      <p:cBhvr>
                                        <p:cTn id="11" dur="1000"/>
                                        <p:tgtEl>
                                          <p:spTgt spid="57"/>
                                        </p:tgtEl>
                                      </p:cBhvr>
                                    </p:animEffect>
                                  </p:childTnLst>
                                </p:cTn>
                              </p:par>
                            </p:childTnLst>
                          </p:cTn>
                        </p:par>
                        <p:par>
                          <p:cTn id="12" fill="hold">
                            <p:stCondLst>
                              <p:cond delay="1500"/>
                            </p:stCondLst>
                            <p:childTnLst>
                              <p:par>
                                <p:cTn id="13" presetID="22" presetClass="entr" presetSubtype="2"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right)">
                                      <p:cBhvr>
                                        <p:cTn id="15" dur="1000"/>
                                        <p:tgtEl>
                                          <p:spTgt spid="58"/>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filter="wipe(left)">
                                      <p:cBhvr>
                                        <p:cTn id="19" dur="1000"/>
                                        <p:tgtEl>
                                          <p:spTgt spid="59"/>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99"/>
                                        </p:tgtEl>
                                        <p:attrNameLst>
                                          <p:attrName>style.visibility</p:attrName>
                                        </p:attrNameLst>
                                      </p:cBhvr>
                                      <p:to>
                                        <p:strVal val="visible"/>
                                      </p:to>
                                    </p:set>
                                    <p:animEffect filter="wipe(left)">
                                      <p:cBhvr>
                                        <p:cTn id="23" dur="1000"/>
                                        <p:tgtEl>
                                          <p:spTgt spid="99"/>
                                        </p:tgtEl>
                                      </p:cBhvr>
                                    </p:animEffect>
                                  </p:childTnLst>
                                </p:cTn>
                              </p:par>
                            </p:childTnLst>
                          </p:cTn>
                        </p:par>
                        <p:par>
                          <p:cTn id="24" fill="hold">
                            <p:stCondLst>
                              <p:cond delay="4500"/>
                            </p:stCondLst>
                            <p:childTnLst>
                              <p:par>
                                <p:cTn id="25" presetID="22" presetClass="entr" presetSubtype="8" fill="hold" nodeType="afterEffect">
                                  <p:stCondLst>
                                    <p:cond delay="0"/>
                                  </p:stCondLst>
                                  <p:childTnLst>
                                    <p:set>
                                      <p:cBhvr>
                                        <p:cTn id="26" dur="1" fill="hold">
                                          <p:stCondLst>
                                            <p:cond delay="0"/>
                                          </p:stCondLst>
                                        </p:cTn>
                                        <p:tgtEl>
                                          <p:spTgt spid="110"/>
                                        </p:tgtEl>
                                        <p:attrNameLst>
                                          <p:attrName>style.visibility</p:attrName>
                                        </p:attrNameLst>
                                      </p:cBhvr>
                                      <p:to>
                                        <p:strVal val="visible"/>
                                      </p:to>
                                    </p:set>
                                    <p:animEffect filter="wipe(left)">
                                      <p:cBhvr>
                                        <p:cTn id="27" dur="1000"/>
                                        <p:tgtEl>
                                          <p:spTgt spid="110"/>
                                        </p:tgtEl>
                                      </p:cBhvr>
                                    </p:animEffect>
                                  </p:childTnLst>
                                </p:cTn>
                              </p:par>
                            </p:childTnLst>
                          </p:cTn>
                        </p:par>
                        <p:par>
                          <p:cTn id="28" fill="hold">
                            <p:stCondLst>
                              <p:cond delay="5500"/>
                            </p:stCondLst>
                            <p:childTnLst>
                              <p:par>
                                <p:cTn id="29" presetID="22" presetClass="entr" presetSubtype="8" fill="hold" nodeType="afterEffect">
                                  <p:stCondLst>
                                    <p:cond delay="0"/>
                                  </p:stCondLst>
                                  <p:childTnLst>
                                    <p:set>
                                      <p:cBhvr>
                                        <p:cTn id="30" dur="1" fill="hold">
                                          <p:stCondLst>
                                            <p:cond delay="0"/>
                                          </p:stCondLst>
                                        </p:cTn>
                                        <p:tgtEl>
                                          <p:spTgt spid="89"/>
                                        </p:tgtEl>
                                        <p:attrNameLst>
                                          <p:attrName>style.visibility</p:attrName>
                                        </p:attrNameLst>
                                      </p:cBhvr>
                                      <p:to>
                                        <p:strVal val="visible"/>
                                      </p:to>
                                    </p:set>
                                    <p:animEffect filter="wipe(left)">
                                      <p:cBhvr>
                                        <p:cTn id="31" dur="1000"/>
                                        <p:tgtEl>
                                          <p:spTgt spid="89"/>
                                        </p:tgtEl>
                                      </p:cBhvr>
                                    </p:animEffect>
                                  </p:childTnLst>
                                </p:cTn>
                              </p:par>
                            </p:childTnLst>
                          </p:cTn>
                        </p:par>
                        <p:par>
                          <p:cTn id="32" fill="hold">
                            <p:stCondLst>
                              <p:cond delay="6500"/>
                            </p:stCondLst>
                            <p:childTnLst>
                              <p:par>
                                <p:cTn id="33" presetID="22" presetClass="entr" presetSubtype="8" fill="hold" nodeType="afterEffect">
                                  <p:stCondLst>
                                    <p:cond delay="0"/>
                                  </p:stCondLst>
                                  <p:childTnLst>
                                    <p:set>
                                      <p:cBhvr>
                                        <p:cTn id="34" dur="1" fill="hold">
                                          <p:stCondLst>
                                            <p:cond delay="0"/>
                                          </p:stCondLst>
                                        </p:cTn>
                                        <p:tgtEl>
                                          <p:spTgt spid="69"/>
                                        </p:tgtEl>
                                        <p:attrNameLst>
                                          <p:attrName>style.visibility</p:attrName>
                                        </p:attrNameLst>
                                      </p:cBhvr>
                                      <p:to>
                                        <p:strVal val="visible"/>
                                      </p:to>
                                    </p:set>
                                    <p:animEffect filter="wipe(left)">
                                      <p:cBhvr>
                                        <p:cTn id="35" dur="1000"/>
                                        <p:tgtEl>
                                          <p:spTgt spid="69"/>
                                        </p:tgtEl>
                                      </p:cBhvr>
                                    </p:animEffect>
                                  </p:childTnLst>
                                </p:cTn>
                              </p:par>
                            </p:childTnLst>
                          </p:cTn>
                        </p:par>
                        <p:par>
                          <p:cTn id="36" fill="hold">
                            <p:stCondLst>
                              <p:cond delay="7500"/>
                            </p:stCondLst>
                            <p:childTnLst>
                              <p:par>
                                <p:cTn id="37" presetID="22" presetClass="entr" presetSubtype="8" fill="hold" nodeType="afterEffect">
                                  <p:stCondLst>
                                    <p:cond delay="0"/>
                                  </p:stCondLst>
                                  <p:childTnLst>
                                    <p:set>
                                      <p:cBhvr>
                                        <p:cTn id="38" dur="1" fill="hold">
                                          <p:stCondLst>
                                            <p:cond delay="0"/>
                                          </p:stCondLst>
                                        </p:cTn>
                                        <p:tgtEl>
                                          <p:spTgt spid="120"/>
                                        </p:tgtEl>
                                        <p:attrNameLst>
                                          <p:attrName>style.visibility</p:attrName>
                                        </p:attrNameLst>
                                      </p:cBhvr>
                                      <p:to>
                                        <p:strVal val="visible"/>
                                      </p:to>
                                    </p:set>
                                    <p:animEffect filter="wipe(left)">
                                      <p:cBhvr>
                                        <p:cTn id="39" dur="1000"/>
                                        <p:tgtEl>
                                          <p:spTgt spid="120"/>
                                        </p:tgtEl>
                                      </p:cBhvr>
                                    </p:animEffect>
                                  </p:childTnLst>
                                </p:cTn>
                              </p:par>
                            </p:childTnLst>
                          </p:cTn>
                        </p:par>
                        <p:par>
                          <p:cTn id="40" fill="hold">
                            <p:stCondLst>
                              <p:cond delay="8500"/>
                            </p:stCondLst>
                            <p:childTnLst>
                              <p:par>
                                <p:cTn id="41" presetID="22" presetClass="entr" presetSubtype="8" fill="hold" nodeType="afterEffect">
                                  <p:stCondLst>
                                    <p:cond delay="0"/>
                                  </p:stCondLst>
                                  <p:childTnLst>
                                    <p:set>
                                      <p:cBhvr>
                                        <p:cTn id="42" dur="1" fill="hold">
                                          <p:stCondLst>
                                            <p:cond delay="0"/>
                                          </p:stCondLst>
                                        </p:cTn>
                                        <p:tgtEl>
                                          <p:spTgt spid="130"/>
                                        </p:tgtEl>
                                        <p:attrNameLst>
                                          <p:attrName>style.visibility</p:attrName>
                                        </p:attrNameLst>
                                      </p:cBhvr>
                                      <p:to>
                                        <p:strVal val="visible"/>
                                      </p:to>
                                    </p:set>
                                    <p:animEffect filter="wipe(left)">
                                      <p:cBhvr>
                                        <p:cTn id="43" dur="1000"/>
                                        <p:tgtEl>
                                          <p:spTgt spid="130"/>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41"/>
                                        </p:tgtEl>
                                        <p:attrNameLst>
                                          <p:attrName>style.visibility</p:attrName>
                                        </p:attrNameLst>
                                      </p:cBhvr>
                                      <p:to>
                                        <p:strVal val="visible"/>
                                      </p:to>
                                    </p:set>
                                    <p:animEffect transition="in" filter="fade">
                                      <p:cBhvr>
                                        <p:cTn id="48" dur="1000"/>
                                        <p:tgtEl>
                                          <p:spTgt spid="141"/>
                                        </p:tgtEl>
                                      </p:cBhvr>
                                    </p:animEffect>
                                    <p:anim calcmode="lin" valueType="num">
                                      <p:cBhvr>
                                        <p:cTn id="49" dur="1000" fill="hold"/>
                                        <p:tgtEl>
                                          <p:spTgt spid="141"/>
                                        </p:tgtEl>
                                        <p:attrNameLst>
                                          <p:attrName>ppt_x</p:attrName>
                                        </p:attrNameLst>
                                      </p:cBhvr>
                                      <p:tavLst>
                                        <p:tav tm="0">
                                          <p:val>
                                            <p:strVal val="#ppt_x"/>
                                          </p:val>
                                        </p:tav>
                                        <p:tav tm="100000">
                                          <p:val>
                                            <p:strVal val="#ppt_x"/>
                                          </p:val>
                                        </p:tav>
                                      </p:tavLst>
                                    </p:anim>
                                    <p:anim calcmode="lin" valueType="num">
                                      <p:cBhvr>
                                        <p:cTn id="50" dur="1000" fill="hold"/>
                                        <p:tgtEl>
                                          <p:spTgt spid="141"/>
                                        </p:tgtEl>
                                        <p:attrNameLst>
                                          <p:attrName>ppt_y</p:attrName>
                                        </p:attrNameLst>
                                      </p:cBhvr>
                                      <p:tavLst>
                                        <p:tav tm="0">
                                          <p:val>
                                            <p:strVal val="#ppt_y+.1"/>
                                          </p:val>
                                        </p:tav>
                                        <p:tav tm="100000">
                                          <p:val>
                                            <p:strVal val="#ppt_y"/>
                                          </p:val>
                                        </p:tav>
                                      </p:tavLst>
                                    </p:anim>
                                  </p:childTnLst>
                                </p:cTn>
                              </p:par>
                              <p:par>
                                <p:cTn id="51" presetID="22" presetClass="entr" presetSubtype="4" fill="hold" nodeType="withEffect">
                                  <p:stCondLst>
                                    <p:cond delay="0"/>
                                  </p:stCondLst>
                                  <p:childTnLst>
                                    <p:set>
                                      <p:cBhvr>
                                        <p:cTn id="52" dur="1" fill="hold">
                                          <p:stCondLst>
                                            <p:cond delay="0"/>
                                          </p:stCondLst>
                                        </p:cTn>
                                        <p:tgtEl>
                                          <p:spTgt spid="145"/>
                                        </p:tgtEl>
                                        <p:attrNameLst>
                                          <p:attrName>style.visibility</p:attrName>
                                        </p:attrNameLst>
                                      </p:cBhvr>
                                      <p:to>
                                        <p:strVal val="visible"/>
                                      </p:to>
                                    </p:set>
                                    <p:animEffect transition="in" filter="wipe(down)">
                                      <p:cBhvr>
                                        <p:cTn id="53"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8"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1529596" y="660576"/>
            <a:ext cx="2307672" cy="707886"/>
          </a:xfrm>
          <a:prstGeom prst="rect">
            <a:avLst/>
          </a:prstGeom>
          <a:noFill/>
        </p:spPr>
        <p:txBody>
          <a:bodyPr wrap="square" rtlCol="0">
            <a:spAutoFit/>
          </a:bodyPr>
          <a:lstStyle>
            <a:defPPr>
              <a:defRPr lang="en-US"/>
            </a:defPPr>
            <a:lvl1pPr>
              <a:defRPr sz="3200">
                <a:solidFill>
                  <a:schemeClr val="tx1">
                    <a:lumMod val="90000"/>
                    <a:lumOff val="10000"/>
                  </a:schemeClr>
                </a:solidFill>
                <a:latin typeface="Source Han Sans CN Normal" panose="020B0400000000000000" pitchFamily="34" charset="-128"/>
                <a:ea typeface="Source Han Sans CN Normal" panose="020B0400000000000000" pitchFamily="34" charset="-128"/>
              </a:defRPr>
            </a:lvl1pPr>
          </a:lstStyle>
          <a:p>
            <a:r>
              <a:rPr lang="en-US" altLang="en-US" sz="4000" b="1" dirty="0">
                <a:latin typeface="Arial" panose="020B0604020202020204" pitchFamily="34" charset="0"/>
                <a:cs typeface="Arial" panose="020B0604020202020204" pitchFamily="34" charset="0"/>
              </a:rPr>
              <a:t>Profile</a:t>
            </a:r>
            <a:endParaRPr lang="en-US" altLang="en-US" sz="4000" b="1" dirty="0">
              <a:latin typeface="Arial" panose="020B0604020202020204" pitchFamily="34" charset="0"/>
              <a:cs typeface="Arial" panose="020B0604020202020204" pitchFamily="34" charset="0"/>
            </a:endParaRPr>
          </a:p>
        </p:txBody>
      </p:sp>
      <p:sp>
        <p:nvSpPr>
          <p:cNvPr id="2" name="文本框 1"/>
          <p:cNvSpPr txBox="1"/>
          <p:nvPr/>
        </p:nvSpPr>
        <p:spPr>
          <a:xfrm>
            <a:off x="290146" y="1684802"/>
            <a:ext cx="4643803" cy="2862322"/>
          </a:xfrm>
          <a:prstGeom prst="rect">
            <a:avLst/>
          </a:prstGeom>
          <a:noFill/>
        </p:spPr>
        <p:txBody>
          <a:bodyPr wrap="square" rtlCol="0">
            <a:spAutoFit/>
          </a:bodyPr>
          <a:lstStyle/>
          <a:p>
            <a:pPr algn="just"/>
            <a:r>
              <a:rPr lang="en-US" altLang="en-US" dirty="0">
                <a:latin typeface="Arial" panose="020B0604020202020204" pitchFamily="34" charset="0"/>
                <a:cs typeface="Arial" panose="020B0604020202020204" pitchFamily="34" charset="0"/>
              </a:rPr>
              <a:t>Situated in Changsha - a famous historical and cultural city in China and founded in 1934, Hunan University of Chinese Medicine is a higher institution of traditional Chinese medicine centered on teaching and integrating teaching, scientific research, medical treatment and comprehensive industry development. It covers a total floor area of 1,400 mu and has four campuses. </a:t>
            </a:r>
            <a:br>
              <a:rPr dirty="0">
                <a:latin typeface="Arial" panose="020B0604020202020204" pitchFamily="34" charset="0"/>
                <a:cs typeface="Arial" panose="020B0604020202020204" pitchFamily="34" charset="0"/>
              </a:rPr>
            </a:br>
            <a:endParaRPr lang="en-US" altLang="en-US" dirty="0">
              <a:latin typeface="Arial" panose="020B0604020202020204" pitchFamily="34" charset="0"/>
              <a:cs typeface="Arial" panose="020B0604020202020204" pitchFamily="34" charset="0"/>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356077" y="1098492"/>
            <a:ext cx="6383237" cy="3192211"/>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6077" y="4539002"/>
            <a:ext cx="2743706" cy="205549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6380" y="4539003"/>
            <a:ext cx="3262934" cy="205549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2643" y="2919"/>
            <a:ext cx="1011600" cy="1011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22" presetClass="entr" presetSubtype="1" fill="hold" grpId="0" nodeType="withEffect">
                                  <p:stCondLst>
                                    <p:cond delay="100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微信图片_20220331150124"/>
          <p:cNvPicPr>
            <a:picLocks noChangeAspect="1"/>
          </p:cNvPicPr>
          <p:nvPr/>
        </p:nvPicPr>
        <p:blipFill>
          <a:blip r:embed="rId1"/>
          <a:stretch>
            <a:fillRect/>
          </a:stretch>
        </p:blipFill>
        <p:spPr>
          <a:xfrm>
            <a:off x="5688330" y="772795"/>
            <a:ext cx="5706110" cy="4599940"/>
          </a:xfrm>
          <a:prstGeom prst="rect">
            <a:avLst/>
          </a:prstGeom>
        </p:spPr>
      </p:pic>
      <p:sp>
        <p:nvSpPr>
          <p:cNvPr id="8" name="文本框 7"/>
          <p:cNvSpPr txBox="1"/>
          <p:nvPr/>
        </p:nvSpPr>
        <p:spPr>
          <a:xfrm>
            <a:off x="113478" y="1748634"/>
            <a:ext cx="4326637" cy="3785652"/>
          </a:xfrm>
          <a:prstGeom prst="rect">
            <a:avLst/>
          </a:prstGeom>
          <a:noFill/>
        </p:spPr>
        <p:txBody>
          <a:bodyPr vert="horz" wrap="square" rtlCol="0">
            <a:spAutoFit/>
          </a:bodyPr>
          <a:lstStyle/>
          <a:p>
            <a:pPr algn="just"/>
            <a:r>
              <a:rPr lang="en-US" altLang="en-US" sz="1600" dirty="0">
                <a:latin typeface="Arial" panose="020B0604020202020204" pitchFamily="34" charset="0"/>
                <a:cs typeface="Arial" panose="020B0604020202020204" pitchFamily="34" charset="0"/>
              </a:rPr>
              <a:t>Changsha, also named Xingcheng, is the political, economic and cultural center of Hunan. It is not only a famous cultural city with over 3,000 years of history, but also an international metropolis full of modern energy. Owning unique geographical advantages and convenient transportation and logistics, Changsha serves as the central hub between the coastal area and the inland area of China, with developed mass media and television entertainment industry. The famous “Chinese Bridge” Chinese Proficiency Competitions for Foreign College Students and China Golden Eagle TV Art Festival are held in Changsha every year.</a:t>
            </a:r>
            <a:endParaRPr lang="en-US" altLang="en-US" sz="1600" dirty="0">
              <a:latin typeface="Arial" panose="020B0604020202020204" pitchFamily="34" charset="0"/>
              <a:cs typeface="Arial" panose="020B0604020202020204" pitchFamily="34" charset="0"/>
            </a:endParaRPr>
          </a:p>
        </p:txBody>
      </p:sp>
      <p:sp>
        <p:nvSpPr>
          <p:cNvPr id="16" name="文本框 15"/>
          <p:cNvSpPr txBox="1"/>
          <p:nvPr/>
        </p:nvSpPr>
        <p:spPr>
          <a:xfrm>
            <a:off x="1362842" y="615828"/>
            <a:ext cx="2307672" cy="707886"/>
          </a:xfrm>
          <a:prstGeom prst="rect">
            <a:avLst/>
          </a:prstGeom>
          <a:noFill/>
        </p:spPr>
        <p:txBody>
          <a:bodyPr wrap="square" rtlCol="0">
            <a:spAutoFit/>
          </a:bodyPr>
          <a:lstStyle>
            <a:defPPr>
              <a:defRPr lang="en-US"/>
            </a:defPPr>
            <a:lvl1pPr>
              <a:defRPr sz="3200">
                <a:solidFill>
                  <a:schemeClr val="tx1">
                    <a:lumMod val="90000"/>
                    <a:lumOff val="10000"/>
                  </a:schemeClr>
                </a:solidFill>
                <a:latin typeface="Source Han Sans CN Normal" panose="020B0400000000000000" pitchFamily="34" charset="-128"/>
                <a:ea typeface="Source Han Sans CN Normal" panose="020B0400000000000000" pitchFamily="34" charset="-128"/>
              </a:defRPr>
            </a:lvl1pPr>
          </a:lstStyle>
          <a:p>
            <a:r>
              <a:rPr lang="en-US" altLang="en-US" sz="4000" b="1" dirty="0">
                <a:latin typeface="Arial" panose="020B0604020202020204" pitchFamily="34" charset="0"/>
                <a:cs typeface="Arial" panose="020B0604020202020204" pitchFamily="34" charset="0"/>
              </a:rPr>
              <a:t>Profile</a:t>
            </a:r>
            <a:endParaRPr lang="en-US" altLang="en-US" sz="4000" b="1" dirty="0">
              <a:latin typeface="Arial" panose="020B0604020202020204" pitchFamily="34" charset="0"/>
              <a:cs typeface="Arial" panose="020B0604020202020204" pitchFamily="34" charset="0"/>
            </a:endParaRPr>
          </a:p>
        </p:txBody>
      </p:sp>
      <p:grpSp>
        <p:nvGrpSpPr>
          <p:cNvPr id="18" name="组合 17"/>
          <p:cNvGrpSpPr/>
          <p:nvPr/>
        </p:nvGrpSpPr>
        <p:grpSpPr bwMode="auto">
          <a:xfrm>
            <a:off x="8123941" y="4102954"/>
            <a:ext cx="1412875" cy="1816778"/>
            <a:chOff x="0" y="0"/>
            <a:chExt cx="1214" cy="802"/>
          </a:xfrm>
        </p:grpSpPr>
        <p:sp>
          <p:nvSpPr>
            <p:cNvPr id="19" name="Text Box 15"/>
            <p:cNvSpPr txBox="1">
              <a:spLocks noChangeArrowheads="1"/>
            </p:cNvSpPr>
            <p:nvPr/>
          </p:nvSpPr>
          <p:spPr bwMode="auto">
            <a:xfrm>
              <a:off x="0" y="707"/>
              <a:ext cx="247"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800" dirty="0">
                  <a:latin typeface="Arial" panose="020B0604020202020204" pitchFamily="34" charset="0"/>
                  <a:cs typeface="Arial" panose="020B0604020202020204" pitchFamily="34" charset="0"/>
                </a:rPr>
                <a:t>●</a:t>
              </a:r>
              <a:endParaRPr lang="en-US" altLang="zh-CN" sz="800" dirty="0">
                <a:latin typeface="Arial" panose="020B0604020202020204" pitchFamily="34" charset="0"/>
                <a:cs typeface="Arial" panose="020B0604020202020204" pitchFamily="34" charset="0"/>
              </a:endParaRPr>
            </a:p>
          </p:txBody>
        </p:sp>
        <p:grpSp>
          <p:nvGrpSpPr>
            <p:cNvPr id="20" name="组合 19"/>
            <p:cNvGrpSpPr/>
            <p:nvPr/>
          </p:nvGrpSpPr>
          <p:grpSpPr bwMode="auto">
            <a:xfrm>
              <a:off x="125" y="0"/>
              <a:ext cx="1089" cy="759"/>
              <a:chOff x="0" y="0"/>
              <a:chExt cx="904773" cy="554376"/>
            </a:xfrm>
          </p:grpSpPr>
          <p:cxnSp>
            <p:nvCxnSpPr>
              <p:cNvPr id="21" name="直接连接符 11"/>
              <p:cNvCxnSpPr>
                <a:cxnSpLocks noChangeShapeType="1"/>
              </p:cNvCxnSpPr>
              <p:nvPr/>
            </p:nvCxnSpPr>
            <p:spPr bwMode="auto">
              <a:xfrm flipH="1">
                <a:off x="0" y="0"/>
                <a:ext cx="544733" cy="554376"/>
              </a:xfrm>
              <a:prstGeom prst="line">
                <a:avLst/>
              </a:prstGeom>
              <a:noFill/>
              <a:ln w="19050">
                <a:solidFill>
                  <a:schemeClr val="tx1"/>
                </a:solidFill>
                <a:round/>
              </a:ln>
              <a:extLst>
                <a:ext uri="{909E8E84-426E-40DD-AFC4-6F175D3DCCD1}">
                  <a14:hiddenFill xmlns:a14="http://schemas.microsoft.com/office/drawing/2010/main">
                    <a:noFill/>
                  </a14:hiddenFill>
                </a:ext>
              </a:extLst>
            </p:spPr>
          </p:cxnSp>
          <p:cxnSp>
            <p:nvCxnSpPr>
              <p:cNvPr id="22" name="直接连接符 12"/>
              <p:cNvCxnSpPr>
                <a:cxnSpLocks noChangeShapeType="1"/>
              </p:cNvCxnSpPr>
              <p:nvPr/>
            </p:nvCxnSpPr>
            <p:spPr bwMode="auto">
              <a:xfrm>
                <a:off x="544733" y="0"/>
                <a:ext cx="360040" cy="0"/>
              </a:xfrm>
              <a:prstGeom prst="line">
                <a:avLst/>
              </a:prstGeom>
              <a:noFill/>
              <a:ln w="19050">
                <a:solidFill>
                  <a:schemeClr val="tx1"/>
                </a:solidFill>
                <a:round/>
              </a:ln>
              <a:extLst>
                <a:ext uri="{909E8E84-426E-40DD-AFC4-6F175D3DCCD1}">
                  <a14:hiddenFill xmlns:a14="http://schemas.microsoft.com/office/drawing/2010/main">
                    <a:noFill/>
                  </a14:hiddenFill>
                </a:ext>
              </a:extLst>
            </p:spPr>
          </p:cxnSp>
        </p:grpSp>
      </p:grpSp>
      <p:sp>
        <p:nvSpPr>
          <p:cNvPr id="23" name="矩形 22"/>
          <p:cNvSpPr>
            <a:spLocks noChangeArrowheads="1"/>
          </p:cNvSpPr>
          <p:nvPr/>
        </p:nvSpPr>
        <p:spPr bwMode="auto">
          <a:xfrm>
            <a:off x="4440115" y="5181530"/>
            <a:ext cx="4006505" cy="1494052"/>
          </a:xfrm>
          <a:prstGeom prst="rect">
            <a:avLst/>
          </a:prstGeom>
          <a:solidFill>
            <a:schemeClr val="accent6">
              <a:lumMod val="50000"/>
            </a:schemeClr>
          </a:solidFill>
          <a:ln w="9525">
            <a:solidFill>
              <a:schemeClr val="tx1"/>
            </a:solidFill>
            <a:miter lim="800000"/>
          </a:ln>
        </p:spPr>
        <p:txBody>
          <a:bodyPr/>
          <a:lstStyle/>
          <a:p>
            <a:endParaRPr lang="zh-CN" altLang="en-US">
              <a:latin typeface="Arial" panose="020B0604020202020204" pitchFamily="34" charset="0"/>
              <a:cs typeface="Arial" panose="020B0604020202020204" pitchFamily="34" charset="0"/>
            </a:endParaRPr>
          </a:p>
        </p:txBody>
      </p:sp>
      <p:sp>
        <p:nvSpPr>
          <p:cNvPr id="24" name="矩形 17"/>
          <p:cNvSpPr>
            <a:spLocks noChangeArrowheads="1"/>
          </p:cNvSpPr>
          <p:nvPr/>
        </p:nvSpPr>
        <p:spPr bwMode="auto">
          <a:xfrm>
            <a:off x="4440115" y="5141193"/>
            <a:ext cx="4032250"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78205">
              <a:defRPr sz="2400" b="1">
                <a:solidFill>
                  <a:schemeClr val="tx1"/>
                </a:solidFill>
                <a:latin typeface="Arial" panose="020B0604020202020204" pitchFamily="34" charset="0"/>
                <a:ea typeface="华文细黑" panose="02010600040101010101" pitchFamily="2" charset="-122"/>
              </a:defRPr>
            </a:lvl1pPr>
            <a:lvl2pPr defTabSz="878205">
              <a:defRPr sz="2400" b="1">
                <a:solidFill>
                  <a:schemeClr val="tx1"/>
                </a:solidFill>
                <a:latin typeface="Arial" panose="020B0604020202020204" pitchFamily="34" charset="0"/>
                <a:ea typeface="华文细黑" panose="02010600040101010101" pitchFamily="2" charset="-122"/>
              </a:defRPr>
            </a:lvl2pPr>
            <a:lvl3pPr defTabSz="878205">
              <a:defRPr sz="2400" b="1">
                <a:solidFill>
                  <a:schemeClr val="tx1"/>
                </a:solidFill>
                <a:latin typeface="Arial" panose="020B0604020202020204" pitchFamily="34" charset="0"/>
                <a:ea typeface="华文细黑" panose="02010600040101010101" pitchFamily="2" charset="-122"/>
              </a:defRPr>
            </a:lvl3pPr>
            <a:lvl4pPr defTabSz="878205">
              <a:defRPr sz="2400" b="1">
                <a:solidFill>
                  <a:schemeClr val="tx1"/>
                </a:solidFill>
                <a:latin typeface="Arial" panose="020B0604020202020204" pitchFamily="34" charset="0"/>
                <a:ea typeface="华文细黑" panose="02010600040101010101" pitchFamily="2" charset="-122"/>
              </a:defRPr>
            </a:lvl4pPr>
            <a:lvl5pPr defTabSz="878205">
              <a:defRPr sz="2400" b="1">
                <a:solidFill>
                  <a:schemeClr val="tx1"/>
                </a:solidFill>
                <a:latin typeface="Arial" panose="020B0604020202020204" pitchFamily="34" charset="0"/>
                <a:ea typeface="华文细黑" panose="02010600040101010101" pitchFamily="2" charset="-122"/>
              </a:defRPr>
            </a:lvl5pPr>
            <a:lvl6pPr defTabSz="878205" fontAlgn="base">
              <a:spcBef>
                <a:spcPct val="0"/>
              </a:spcBef>
              <a:spcAft>
                <a:spcPct val="0"/>
              </a:spcAft>
              <a:buFont typeface="Arial" panose="020B0604020202020204" pitchFamily="34" charset="0"/>
              <a:defRPr sz="2400" b="1">
                <a:solidFill>
                  <a:schemeClr val="tx1"/>
                </a:solidFill>
                <a:latin typeface="Arial" panose="020B0604020202020204" pitchFamily="34" charset="0"/>
                <a:ea typeface="华文细黑" panose="02010600040101010101" pitchFamily="2" charset="-122"/>
              </a:defRPr>
            </a:lvl6pPr>
            <a:lvl7pPr defTabSz="878205" fontAlgn="base">
              <a:spcBef>
                <a:spcPct val="0"/>
              </a:spcBef>
              <a:spcAft>
                <a:spcPct val="0"/>
              </a:spcAft>
              <a:buFont typeface="Arial" panose="020B0604020202020204" pitchFamily="34" charset="0"/>
              <a:defRPr sz="2400" b="1">
                <a:solidFill>
                  <a:schemeClr val="tx1"/>
                </a:solidFill>
                <a:latin typeface="Arial" panose="020B0604020202020204" pitchFamily="34" charset="0"/>
                <a:ea typeface="华文细黑" panose="02010600040101010101" pitchFamily="2" charset="-122"/>
              </a:defRPr>
            </a:lvl7pPr>
            <a:lvl8pPr defTabSz="878205" fontAlgn="base">
              <a:spcBef>
                <a:spcPct val="0"/>
              </a:spcBef>
              <a:spcAft>
                <a:spcPct val="0"/>
              </a:spcAft>
              <a:buFont typeface="Arial" panose="020B0604020202020204" pitchFamily="34" charset="0"/>
              <a:defRPr sz="2400" b="1">
                <a:solidFill>
                  <a:schemeClr val="tx1"/>
                </a:solidFill>
                <a:latin typeface="Arial" panose="020B0604020202020204" pitchFamily="34" charset="0"/>
                <a:ea typeface="华文细黑" panose="02010600040101010101" pitchFamily="2" charset="-122"/>
              </a:defRPr>
            </a:lvl8pPr>
            <a:lvl9pPr defTabSz="878205" fontAlgn="base">
              <a:spcBef>
                <a:spcPct val="0"/>
              </a:spcBef>
              <a:spcAft>
                <a:spcPct val="0"/>
              </a:spcAft>
              <a:buFont typeface="Arial" panose="020B0604020202020204" pitchFamily="34" charset="0"/>
              <a:defRPr sz="2400" b="1">
                <a:solidFill>
                  <a:schemeClr val="tx1"/>
                </a:solidFill>
                <a:latin typeface="Arial" panose="020B0604020202020204" pitchFamily="34" charset="0"/>
                <a:ea typeface="华文细黑" panose="02010600040101010101" pitchFamily="2" charset="-122"/>
              </a:defRPr>
            </a:lvl9pPr>
          </a:lstStyle>
          <a:p>
            <a:pPr algn="just">
              <a:lnSpc>
                <a:spcPct val="120000"/>
              </a:lnSpc>
              <a:spcAft>
                <a:spcPts val="600"/>
              </a:spcAft>
            </a:pPr>
            <a:r>
              <a:rPr lang="en-US" sz="1400" dirty="0">
                <a:solidFill>
                  <a:schemeClr val="bg1"/>
                </a:solidFill>
                <a:cs typeface="Arial" panose="020B0604020202020204" pitchFamily="34" charset="0"/>
              </a:rPr>
              <a:t>Situated in Changsha, a famous historical and cultural city with advantageous geographic position and elegant environment, it is not only a pleasant place to live in, but also an ideal world for students to study.</a:t>
            </a:r>
            <a:endParaRPr lang="en-US" sz="1400" dirty="0">
              <a:solidFill>
                <a:schemeClr val="bg1"/>
              </a:solidFill>
              <a:cs typeface="Arial" panose="020B0604020202020204" pitchFamily="34" charset="0"/>
            </a:endParaRPr>
          </a:p>
        </p:txBody>
      </p:sp>
      <p:pic>
        <p:nvPicPr>
          <p:cNvPr id="32" name="图片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2583" y="31565"/>
            <a:ext cx="1011600" cy="1011600"/>
          </a:xfrm>
          <a:prstGeom prst="rect">
            <a:avLst/>
          </a:prstGeom>
        </p:spPr>
      </p:pic>
      <p:sp>
        <p:nvSpPr>
          <p:cNvPr id="5" name="六角星 4"/>
          <p:cNvSpPr/>
          <p:nvPr/>
        </p:nvSpPr>
        <p:spPr>
          <a:xfrm>
            <a:off x="9537065" y="4002405"/>
            <a:ext cx="137795" cy="200660"/>
          </a:xfrm>
          <a:prstGeom prst="star6">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5" presetClass="entr" presetSubtype="10" fill="hold" grpId="0" nodeType="withEffect">
                                  <p:stCondLst>
                                    <p:cond delay="0"/>
                                  </p:stCondLst>
                                  <p:iterate type="lt">
                                    <p:tmAbs val="0"/>
                                  </p:iterate>
                                  <p:childTnLst>
                                    <p:set>
                                      <p:cBhvr>
                                        <p:cTn id="12" dur="1" fill="hold">
                                          <p:stCondLst>
                                            <p:cond delay="0"/>
                                          </p:stCondLst>
                                        </p:cTn>
                                        <p:tgtEl>
                                          <p:spTgt spid="24"/>
                                        </p:tgtEl>
                                        <p:attrNameLst>
                                          <p:attrName>style.visibility</p:attrName>
                                        </p:attrNameLst>
                                      </p:cBhvr>
                                      <p:to>
                                        <p:strVal val="visible"/>
                                      </p:to>
                                    </p:set>
                                    <p:animEffect transition="in" filter="checkerboard(across)">
                                      <p:cBhvr>
                                        <p:cTn id="13" dur="500"/>
                                        <p:tgtEl>
                                          <p:spTgt spid="24"/>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par>
                                <p:cTn id="18" presetID="22" presetClass="entr" presetSubtype="4" fill="hold" nodeType="withEffect">
                                  <p:stCondLst>
                                    <p:cond delay="50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3" grpId="0" animBg="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email">
            <a:biLevel thresh="75000"/>
          </a:blip>
          <a:stretch>
            <a:fillRect/>
          </a:stretch>
        </p:blipFill>
        <p:spPr>
          <a:xfrm>
            <a:off x="10909218" y="2981812"/>
            <a:ext cx="1100137" cy="393545"/>
          </a:xfrm>
          <a:prstGeom prst="rect">
            <a:avLst/>
          </a:prstGeom>
        </p:spPr>
      </p:pic>
      <p:sp>
        <p:nvSpPr>
          <p:cNvPr id="14" name="文本框 13"/>
          <p:cNvSpPr txBox="1"/>
          <p:nvPr/>
        </p:nvSpPr>
        <p:spPr>
          <a:xfrm>
            <a:off x="2121452" y="620089"/>
            <a:ext cx="4774648" cy="707886"/>
          </a:xfrm>
          <a:prstGeom prst="rect">
            <a:avLst/>
          </a:prstGeom>
          <a:noFill/>
        </p:spPr>
        <p:txBody>
          <a:bodyPr wrap="square" rtlCol="0">
            <a:spAutoFit/>
          </a:bodyPr>
          <a:lstStyle>
            <a:defPPr>
              <a:defRPr lang="en-US"/>
            </a:defPPr>
            <a:lvl1pPr>
              <a:defRPr sz="3200">
                <a:solidFill>
                  <a:schemeClr val="tx1">
                    <a:lumMod val="90000"/>
                    <a:lumOff val="10000"/>
                  </a:schemeClr>
                </a:solidFill>
                <a:latin typeface="Source Han Sans CN Normal" panose="020B0400000000000000" pitchFamily="34" charset="-128"/>
                <a:ea typeface="Source Han Sans CN Normal" panose="020B0400000000000000" pitchFamily="34" charset="-128"/>
              </a:defRPr>
            </a:lvl1pPr>
          </a:lstStyle>
          <a:p>
            <a:r>
              <a:rPr lang="en-US" altLang="en-US" sz="4000" b="1" dirty="0">
                <a:latin typeface="Arial" panose="020B0604020202020204" pitchFamily="34" charset="0"/>
                <a:cs typeface="Arial" panose="020B0604020202020204" pitchFamily="34" charset="0"/>
              </a:rPr>
              <a:t>Talent training</a:t>
            </a:r>
            <a:endParaRPr lang="en-US" altLang="en-US" sz="4000" b="1" dirty="0">
              <a:latin typeface="Arial" panose="020B0604020202020204" pitchFamily="34" charset="0"/>
              <a:cs typeface="Arial" panose="020B0604020202020204" pitchFamily="34" charset="0"/>
            </a:endParaRPr>
          </a:p>
        </p:txBody>
      </p:sp>
      <p:sp>
        <p:nvSpPr>
          <p:cNvPr id="4" name="文本框 3"/>
          <p:cNvSpPr txBox="1"/>
          <p:nvPr/>
        </p:nvSpPr>
        <p:spPr>
          <a:xfrm>
            <a:off x="7710084" y="1693229"/>
            <a:ext cx="2982483" cy="3323987"/>
          </a:xfrm>
          <a:prstGeom prst="rect">
            <a:avLst/>
          </a:prstGeom>
          <a:noFill/>
        </p:spPr>
        <p:txBody>
          <a:bodyPr wrap="square" rtlCol="0">
            <a:spAutoFit/>
          </a:bodyPr>
          <a:lstStyle/>
          <a:p>
            <a:pPr algn="just">
              <a:lnSpc>
                <a:spcPct val="150000"/>
              </a:lnSpc>
            </a:pPr>
            <a:r>
              <a:rPr lang="en-US" altLang="en-US" sz="2000" dirty="0">
                <a:latin typeface="Arial" panose="020B0604020202020204" pitchFamily="34" charset="0"/>
                <a:cs typeface="Arial" panose="020B0604020202020204" pitchFamily="34" charset="0"/>
              </a:rPr>
              <a:t>Since its establishment, the university has cultivated over 70,000 elites engaged in developing TCM career, with graduates all over the world.</a:t>
            </a:r>
            <a:endParaRPr lang="en-US" altLang="en-US" sz="2000" dirty="0">
              <a:latin typeface="Arial" panose="020B0604020202020204" pitchFamily="34" charset="0"/>
              <a:cs typeface="Arial" panose="020B0604020202020204" pitchFamily="34" charset="0"/>
            </a:endParaRPr>
          </a:p>
        </p:txBody>
      </p:sp>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726139" y="2158251"/>
            <a:ext cx="5793445" cy="3862297"/>
          </a:xfrm>
          <a:prstGeom prst="rect">
            <a:avLst/>
          </a:prstGeom>
        </p:spPr>
      </p:pic>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2583" y="31565"/>
            <a:ext cx="1011600" cy="1011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17" dur="1000" fill="hold"/>
                                        <p:tgtEl>
                                          <p:spTgt spid="4">
                                            <p:txEl>
                                              <p:pRg st="0" end="0"/>
                                            </p:txEl>
                                          </p:spTgt>
                                        </p:tgtEl>
                                        <p:attrNameLst>
                                          <p:attrName>ppt_h</p:attrName>
                                        </p:attrNameLst>
                                      </p:cBhvr>
                                      <p:tavLst>
                                        <p:tav tm="0">
                                          <p:val>
                                            <p:strVal val="#ppt_h"/>
                                          </p:val>
                                        </p:tav>
                                        <p:tav tm="100000">
                                          <p:val>
                                            <p:strVal val="#ppt_h"/>
                                          </p:val>
                                        </p:tav>
                                      </p:tavLst>
                                    </p:anim>
                                  </p:childTnLst>
                                </p:cTn>
                              </p:par>
                              <p:par>
                                <p:cTn id="18" presetID="10" presetClass="entr" presetSubtype="0" fill="hold" nodeType="withEffect">
                                  <p:stCondLst>
                                    <p:cond delay="50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1442679" y="451309"/>
            <a:ext cx="4563036" cy="707886"/>
          </a:xfrm>
          <a:prstGeom prst="rect">
            <a:avLst/>
          </a:prstGeom>
          <a:noFill/>
        </p:spPr>
        <p:txBody>
          <a:bodyPr wrap="square" rtlCol="0">
            <a:spAutoFit/>
          </a:bodyPr>
          <a:lstStyle>
            <a:defPPr>
              <a:defRPr lang="en-US"/>
            </a:defPPr>
            <a:lvl1pPr>
              <a:defRPr sz="3200">
                <a:solidFill>
                  <a:schemeClr val="tx1">
                    <a:lumMod val="90000"/>
                    <a:lumOff val="10000"/>
                  </a:schemeClr>
                </a:solidFill>
                <a:latin typeface="Source Han Sans CN Normal" panose="020B0400000000000000" pitchFamily="34" charset="-128"/>
                <a:ea typeface="Source Han Sans CN Normal" panose="020B0400000000000000" pitchFamily="34" charset="-128"/>
              </a:defRPr>
            </a:lvl1pPr>
          </a:lstStyle>
          <a:p>
            <a:r>
              <a:rPr lang="en-US" altLang="en-US" sz="4000" b="1" dirty="0">
                <a:latin typeface="Arial" panose="020B0604020202020204" pitchFamily="34" charset="0"/>
                <a:cs typeface="Arial" panose="020B0604020202020204" pitchFamily="34" charset="0"/>
              </a:rPr>
              <a:t>Talent training</a:t>
            </a:r>
            <a:endParaRPr lang="en-US" altLang="en-US" sz="4000" b="1" dirty="0">
              <a:latin typeface="Arial" panose="020B0604020202020204" pitchFamily="34" charset="0"/>
              <a:cs typeface="Arial" panose="020B0604020202020204" pitchFamily="34" charset="0"/>
            </a:endParaRPr>
          </a:p>
        </p:txBody>
      </p:sp>
      <p:sp>
        <p:nvSpPr>
          <p:cNvPr id="4" name="文本框 3"/>
          <p:cNvSpPr txBox="1"/>
          <p:nvPr/>
        </p:nvSpPr>
        <p:spPr>
          <a:xfrm>
            <a:off x="712639" y="1477135"/>
            <a:ext cx="3564247" cy="3970318"/>
          </a:xfrm>
          <a:prstGeom prst="rect">
            <a:avLst/>
          </a:prstGeom>
          <a:noFill/>
        </p:spPr>
        <p:txBody>
          <a:bodyPr wrap="square" rtlCol="0">
            <a:spAutoFit/>
          </a:bodyPr>
          <a:lstStyle/>
          <a:p>
            <a:pPr algn="just"/>
            <a:r>
              <a:rPr lang="en-US" altLang="en-US" dirty="0">
                <a:latin typeface="Arial" panose="020B0604020202020204" pitchFamily="34" charset="0"/>
                <a:cs typeface="Arial" panose="020B0604020202020204" pitchFamily="34" charset="0"/>
              </a:rPr>
              <a:t>Hunan University of Chinese Medicine, as the first batch of units admitting students from Hong Kong, Macao and Taiwan and foreign countries among higher institutions of Chinese medicine in China, is the international cooperation base for Chinese medicine of the National Administration of Traditional Chinese Medicine and has cultivated thousands of graduates from over 20 countries and regions.</a:t>
            </a:r>
            <a:endParaRPr lang="en-US" altLang="en-US" dirty="0">
              <a:latin typeface="Arial" panose="020B0604020202020204" pitchFamily="34" charset="0"/>
              <a:cs typeface="Arial" panose="020B0604020202020204" pitchFamily="34" charset="0"/>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152583" y="31565"/>
            <a:ext cx="1011600" cy="1011600"/>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886" y="1389530"/>
            <a:ext cx="6304589" cy="43758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14" dur="1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screen"/>
          <a:stretch>
            <a:fillRect/>
          </a:stretch>
        </p:blipFill>
        <p:spPr>
          <a:xfrm>
            <a:off x="7509769" y="3156354"/>
            <a:ext cx="4654414" cy="3670081"/>
          </a:xfrm>
          <a:prstGeom prst="rect">
            <a:avLst/>
          </a:prstGeom>
        </p:spPr>
      </p:pic>
      <p:sp>
        <p:nvSpPr>
          <p:cNvPr id="7" name="AutoShape 4"/>
          <p:cNvSpPr>
            <a:spLocks noChangeArrowheads="1"/>
          </p:cNvSpPr>
          <p:nvPr/>
        </p:nvSpPr>
        <p:spPr bwMode="auto">
          <a:xfrm>
            <a:off x="1064791" y="1907428"/>
            <a:ext cx="5600916" cy="3670081"/>
          </a:xfrm>
          <a:prstGeom prst="roundRect">
            <a:avLst>
              <a:gd name="adj" fmla="val 10347"/>
            </a:avLst>
          </a:prstGeom>
          <a:solidFill>
            <a:schemeClr val="bg1"/>
          </a:solidFill>
          <a:ln w="50800">
            <a:solidFill>
              <a:srgbClr val="913D43"/>
            </a:solidFill>
            <a:round/>
          </a:ln>
          <a:effectLst>
            <a:outerShdw dist="107763" dir="8100000" algn="ctr" rotWithShape="0">
              <a:srgbClr val="808080">
                <a:alpha val="50000"/>
              </a:srgbClr>
            </a:outerShdw>
          </a:effectLst>
        </p:spPr>
        <p:txBody>
          <a:bodyPr wrap="none" anchor="ctr"/>
          <a:lstStyle/>
          <a:p>
            <a:endParaRPr lang="zh-CN" altLang="en-US" sz="1800" b="0">
              <a:latin typeface="Arial" panose="020B0604020202020204" pitchFamily="34" charset="0"/>
              <a:ea typeface="宋体" panose="02010600030101010101" pitchFamily="2" charset="-122"/>
              <a:cs typeface="Arial" panose="020B0604020202020204" pitchFamily="34" charset="0"/>
            </a:endParaRPr>
          </a:p>
        </p:txBody>
      </p:sp>
      <p:sp>
        <p:nvSpPr>
          <p:cNvPr id="8" name="Rectangle 3"/>
          <p:cNvSpPr/>
          <p:nvPr/>
        </p:nvSpPr>
        <p:spPr>
          <a:xfrm>
            <a:off x="1312668" y="2309213"/>
            <a:ext cx="5105400" cy="2526846"/>
          </a:xfrm>
          <a:prstGeom prst="rect">
            <a:avLst/>
          </a:prstGeom>
          <a:noFill/>
          <a:ln w="9525">
            <a:solidFill>
              <a:srgbClr val="913D43"/>
            </a:solidFill>
          </a:ln>
        </p:spPr>
        <p:txBody>
          <a:bodyPr>
            <a:spAutoFit/>
          </a:bodyPr>
          <a:lstStyle/>
          <a:p>
            <a:pPr indent="179705" algn="just">
              <a:lnSpc>
                <a:spcPct val="150000"/>
              </a:lnSpc>
              <a:spcBef>
                <a:spcPct val="20000"/>
              </a:spcBef>
              <a:buClr>
                <a:srgbClr val="FF0000"/>
              </a:buClr>
              <a:buFont typeface="Wingdings" panose="05000000000000000000" pitchFamily="2" charset="2"/>
              <a:buBlip>
                <a:blip r:embed="rId2"/>
              </a:buBlip>
            </a:pPr>
            <a:r>
              <a:rPr lang="en-US" sz="1400" dirty="0">
                <a:latin typeface="Arial" panose="020B0604020202020204" pitchFamily="34" charset="0"/>
                <a:cs typeface="Arial" panose="020B0604020202020204" pitchFamily="34" charset="0"/>
              </a:rPr>
              <a:t> </a:t>
            </a:r>
            <a:r>
              <a:rPr lang="en-US" altLang="zh-CN" sz="1400" dirty="0">
                <a:solidFill>
                  <a:schemeClr val="bg1"/>
                </a:solidFill>
                <a:highlight>
                  <a:srgbClr val="CDBF97"/>
                </a:highlight>
                <a:latin typeface="Arial" panose="020B0604020202020204" pitchFamily="34" charset="0"/>
                <a:cs typeface="Arial" panose="020B0604020202020204" pitchFamily="34" charset="0"/>
                <a:sym typeface="+mn-ea"/>
              </a:rPr>
              <a:t>1,490</a:t>
            </a:r>
            <a:r>
              <a:rPr lang="en-US" altLang="en-US" sz="1400" noProof="1">
                <a:solidFill>
                  <a:schemeClr val="bg1"/>
                </a:solidFill>
                <a:highlight>
                  <a:srgbClr val="CDBF97"/>
                </a:highlight>
                <a:latin typeface="Arial" panose="020B0604020202020204" pitchFamily="34" charset="0"/>
                <a:cs typeface="Arial" panose="020B0604020202020204" pitchFamily="34" charset="0"/>
              </a:rPr>
              <a:t> full-time teachers</a:t>
            </a:r>
            <a:endParaRPr lang="en-US" altLang="en-US" sz="1400" noProof="1">
              <a:solidFill>
                <a:schemeClr val="bg1"/>
              </a:solidFill>
              <a:highlight>
                <a:srgbClr val="CDBF97"/>
              </a:highlight>
              <a:latin typeface="Arial" panose="020B0604020202020204" pitchFamily="34" charset="0"/>
              <a:cs typeface="Arial" panose="020B0604020202020204" pitchFamily="34" charset="0"/>
            </a:endParaRPr>
          </a:p>
          <a:p>
            <a:pPr indent="179705" algn="just">
              <a:lnSpc>
                <a:spcPct val="150000"/>
              </a:lnSpc>
              <a:spcBef>
                <a:spcPct val="20000"/>
              </a:spcBef>
              <a:buClr>
                <a:srgbClr val="FF0000"/>
              </a:buClr>
              <a:buFont typeface="Wingdings" panose="05000000000000000000" pitchFamily="2" charset="2"/>
              <a:buBlip>
                <a:blip r:embed="rId2"/>
              </a:buBlip>
            </a:pPr>
            <a:r>
              <a:rPr lang="en-US" altLang="en-US" sz="1400" noProof="1">
                <a:solidFill>
                  <a:schemeClr val="bg1"/>
                </a:solidFill>
                <a:highlight>
                  <a:srgbClr val="CDBF97"/>
                </a:highlight>
                <a:latin typeface="Arial" panose="020B0604020202020204" pitchFamily="34" charset="0"/>
                <a:cs typeface="Arial" panose="020B0604020202020204" pitchFamily="34" charset="0"/>
              </a:rPr>
              <a:t> 667 associate senior professors</a:t>
            </a:r>
            <a:endParaRPr lang="en-US" altLang="en-US" sz="1400" noProof="1">
              <a:solidFill>
                <a:schemeClr val="bg1"/>
              </a:solidFill>
              <a:highlight>
                <a:srgbClr val="CDBF97"/>
              </a:highlight>
              <a:latin typeface="Arial" panose="020B0604020202020204" pitchFamily="34" charset="0"/>
              <a:cs typeface="Arial" panose="020B0604020202020204" pitchFamily="34" charset="0"/>
            </a:endParaRPr>
          </a:p>
          <a:p>
            <a:pPr indent="179705" algn="just">
              <a:lnSpc>
                <a:spcPct val="150000"/>
              </a:lnSpc>
              <a:spcBef>
                <a:spcPct val="20000"/>
              </a:spcBef>
              <a:buClr>
                <a:srgbClr val="FF0000"/>
              </a:buClr>
              <a:buFont typeface="Wingdings" panose="05000000000000000000" pitchFamily="2" charset="2"/>
              <a:buBlip>
                <a:blip r:embed="rId2"/>
              </a:buBlip>
            </a:pPr>
            <a:r>
              <a:rPr lang="en-US" sz="1400" dirty="0">
                <a:latin typeface="Arial" panose="020B0604020202020204" pitchFamily="34" charset="0"/>
                <a:cs typeface="Arial" panose="020B0604020202020204" pitchFamily="34" charset="0"/>
              </a:rPr>
              <a:t> </a:t>
            </a:r>
            <a:r>
              <a:rPr lang="en-US" altLang="en-US" sz="1400" noProof="1">
                <a:solidFill>
                  <a:schemeClr val="bg1"/>
                </a:solidFill>
                <a:highlight>
                  <a:srgbClr val="CDBF97"/>
                </a:highlight>
                <a:latin typeface="Arial" panose="020B0604020202020204" pitchFamily="34" charset="0"/>
                <a:cs typeface="Arial" panose="020B0604020202020204" pitchFamily="34" charset="0"/>
              </a:rPr>
              <a:t>105 doctoral supervisors and 492 master supervisors</a:t>
            </a:r>
            <a:endParaRPr lang="en-US" altLang="en-US" sz="1400" noProof="1">
              <a:solidFill>
                <a:schemeClr val="bg1"/>
              </a:solidFill>
              <a:highlight>
                <a:srgbClr val="CDBF97"/>
              </a:highlight>
              <a:latin typeface="Arial" panose="020B0604020202020204" pitchFamily="34" charset="0"/>
              <a:cs typeface="Arial" panose="020B0604020202020204" pitchFamily="34" charset="0"/>
            </a:endParaRPr>
          </a:p>
          <a:p>
            <a:pPr indent="179705" algn="just">
              <a:lnSpc>
                <a:spcPct val="150000"/>
              </a:lnSpc>
              <a:spcBef>
                <a:spcPct val="20000"/>
              </a:spcBef>
              <a:buClr>
                <a:srgbClr val="FF0000"/>
              </a:buClr>
              <a:buFont typeface="Wingdings" panose="05000000000000000000" pitchFamily="2" charset="2"/>
              <a:buBlip>
                <a:blip r:embed="rId2"/>
              </a:buBlip>
            </a:pPr>
            <a:r>
              <a:rPr lang="en-US" sz="1400" dirty="0">
                <a:latin typeface="Arial" panose="020B0604020202020204" pitchFamily="34" charset="0"/>
                <a:cs typeface="Arial" panose="020B0604020202020204" pitchFamily="34" charset="0"/>
              </a:rPr>
              <a:t> </a:t>
            </a:r>
            <a:r>
              <a:rPr lang="en-US" altLang="en-US" sz="1400" noProof="1">
                <a:solidFill>
                  <a:schemeClr val="bg1"/>
                </a:solidFill>
                <a:highlight>
                  <a:srgbClr val="CDBF97"/>
                </a:highlight>
                <a:latin typeface="Arial" panose="020B0604020202020204" pitchFamily="34" charset="0"/>
                <a:cs typeface="Arial" panose="020B0604020202020204" pitchFamily="34" charset="0"/>
              </a:rPr>
              <a:t>74 experts who enjoy special allowances of the State Council and the provincial government</a:t>
            </a:r>
            <a:endParaRPr lang="en-US" altLang="en-US" sz="1400" noProof="1">
              <a:solidFill>
                <a:schemeClr val="bg1"/>
              </a:solidFill>
              <a:highlight>
                <a:srgbClr val="CDBF97"/>
              </a:highlight>
              <a:latin typeface="Arial" panose="020B0604020202020204" pitchFamily="34" charset="0"/>
              <a:cs typeface="Arial" panose="020B0604020202020204" pitchFamily="34" charset="0"/>
            </a:endParaRPr>
          </a:p>
          <a:p>
            <a:pPr indent="179705" algn="just">
              <a:lnSpc>
                <a:spcPct val="150000"/>
              </a:lnSpc>
              <a:spcBef>
                <a:spcPct val="20000"/>
              </a:spcBef>
              <a:buClr>
                <a:srgbClr val="FF0000"/>
              </a:buClr>
              <a:buFont typeface="Wingdings" panose="05000000000000000000" pitchFamily="2" charset="2"/>
              <a:buBlip>
                <a:blip r:embed="rId2"/>
              </a:buBlip>
            </a:pPr>
            <a:r>
              <a:rPr lang="en-US" sz="1400" dirty="0">
                <a:latin typeface="Arial" panose="020B0604020202020204" pitchFamily="34" charset="0"/>
                <a:cs typeface="Arial" panose="020B0604020202020204" pitchFamily="34" charset="0"/>
              </a:rPr>
              <a:t> </a:t>
            </a:r>
            <a:r>
              <a:rPr lang="en-US" altLang="en-US" sz="1400" noProof="1">
                <a:solidFill>
                  <a:schemeClr val="bg1"/>
                </a:solidFill>
                <a:effectLst/>
                <a:highlight>
                  <a:srgbClr val="CDBF97"/>
                </a:highlight>
                <a:latin typeface="Arial" panose="020B0604020202020204" pitchFamily="34" charset="0"/>
                <a:cs typeface="Arial" panose="020B0604020202020204" pitchFamily="34" charset="0"/>
              </a:rPr>
              <a:t>170 national physician masters, Yangtze River Scholars</a:t>
            </a:r>
            <a:r>
              <a:rPr lang="en-US" altLang="en-US" sz="1400" noProof="1">
                <a:solidFill>
                  <a:schemeClr val="bg1"/>
                </a:solidFill>
                <a:effectLst>
                  <a:outerShdw blurRad="38100" dist="38100" dir="2700000">
                    <a:srgbClr val="000000"/>
                  </a:outerShdw>
                </a:effectLst>
                <a:highlight>
                  <a:srgbClr val="CDBF97"/>
                </a:highlight>
                <a:latin typeface="Arial" panose="020B0604020202020204" pitchFamily="34" charset="0"/>
                <a:cs typeface="Arial" panose="020B0604020202020204" pitchFamily="34" charset="0"/>
              </a:rPr>
              <a:t>, </a:t>
            </a:r>
            <a:r>
              <a:rPr lang="en-US" altLang="en-US" sz="1400" noProof="1">
                <a:solidFill>
                  <a:schemeClr val="bg1"/>
                </a:solidFill>
                <a:highlight>
                  <a:srgbClr val="CDBF97"/>
                </a:highlight>
                <a:latin typeface="Arial" panose="020B0604020202020204" pitchFamily="34" charset="0"/>
                <a:cs typeface="Arial" panose="020B0604020202020204" pitchFamily="34" charset="0"/>
              </a:rPr>
              <a:t>national and provincial</a:t>
            </a:r>
            <a:r>
              <a:rPr lang="en-US" sz="1400" dirty="0">
                <a:latin typeface="Arial" panose="020B0604020202020204" pitchFamily="34" charset="0"/>
                <a:cs typeface="Arial" panose="020B0604020202020204" pitchFamily="34" charset="0"/>
              </a:rPr>
              <a:t> </a:t>
            </a:r>
            <a:r>
              <a:rPr lang="en-US" altLang="en-US" sz="1400" noProof="1">
                <a:solidFill>
                  <a:schemeClr val="bg1"/>
                </a:solidFill>
                <a:highlight>
                  <a:srgbClr val="CDBF97"/>
                </a:highlight>
                <a:latin typeface="Arial" panose="020B0604020202020204" pitchFamily="34" charset="0"/>
                <a:cs typeface="Arial" panose="020B0604020202020204" pitchFamily="34" charset="0"/>
              </a:rPr>
              <a:t>famous doctors and physicians</a:t>
            </a:r>
            <a:endParaRPr lang="en-US" altLang="en-US" sz="1400" noProof="1">
              <a:solidFill>
                <a:schemeClr val="bg1"/>
              </a:solidFill>
              <a:highlight>
                <a:srgbClr val="CDBF97"/>
              </a:highlight>
              <a:latin typeface="Arial" panose="020B0604020202020204" pitchFamily="34" charset="0"/>
              <a:cs typeface="Arial" panose="020B0604020202020204" pitchFamily="34" charset="0"/>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2583" y="31565"/>
            <a:ext cx="1011600" cy="1011600"/>
          </a:xfrm>
          <a:prstGeom prst="rect">
            <a:avLst/>
          </a:prstGeom>
        </p:spPr>
      </p:pic>
      <p:sp>
        <p:nvSpPr>
          <p:cNvPr id="10" name="文本框 9"/>
          <p:cNvSpPr txBox="1"/>
          <p:nvPr/>
        </p:nvSpPr>
        <p:spPr>
          <a:xfrm>
            <a:off x="1943226" y="537365"/>
            <a:ext cx="2307672" cy="707886"/>
          </a:xfrm>
          <a:prstGeom prst="rect">
            <a:avLst/>
          </a:prstGeom>
          <a:noFill/>
        </p:spPr>
        <p:txBody>
          <a:bodyPr wrap="square" rtlCol="0">
            <a:spAutoFit/>
          </a:bodyPr>
          <a:lstStyle>
            <a:defPPr>
              <a:defRPr lang="en-US"/>
            </a:defPPr>
            <a:lvl1pPr>
              <a:defRPr sz="3200">
                <a:solidFill>
                  <a:schemeClr val="tx1">
                    <a:lumMod val="90000"/>
                    <a:lumOff val="10000"/>
                  </a:schemeClr>
                </a:solidFill>
                <a:latin typeface="Source Han Sans CN Normal" panose="020B0400000000000000" pitchFamily="34" charset="-128"/>
                <a:ea typeface="Source Han Sans CN Normal" panose="020B0400000000000000" pitchFamily="34" charset="-128"/>
              </a:defRPr>
            </a:lvl1pPr>
          </a:lstStyle>
          <a:p>
            <a:r>
              <a:rPr lang="en-US" altLang="en-US" sz="4000" b="1" dirty="0">
                <a:latin typeface="Arial" panose="020B0604020202020204" pitchFamily="34" charset="0"/>
                <a:cs typeface="Arial" panose="020B0604020202020204" pitchFamily="34" charset="0"/>
              </a:rPr>
              <a:t>Faculty</a:t>
            </a:r>
            <a:endParaRPr lang="en-US" altLang="en-US" sz="40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ldLvl="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273550" y="1407815"/>
            <a:ext cx="3734568" cy="5812557"/>
          </a:xfrm>
          <a:prstGeom prst="rect">
            <a:avLst/>
          </a:prstGeom>
        </p:spPr>
      </p:pic>
      <p:sp>
        <p:nvSpPr>
          <p:cNvPr id="38" name="文本框 37"/>
          <p:cNvSpPr txBox="1"/>
          <p:nvPr/>
        </p:nvSpPr>
        <p:spPr>
          <a:xfrm>
            <a:off x="552713" y="-161845"/>
            <a:ext cx="1399179" cy="1569660"/>
          </a:xfrm>
          <a:prstGeom prst="rect">
            <a:avLst/>
          </a:prstGeom>
          <a:noFill/>
        </p:spPr>
        <p:txBody>
          <a:bodyPr wrap="square">
            <a:spAutoFit/>
          </a:bodyPr>
          <a:lstStyle/>
          <a:p>
            <a:r>
              <a:rPr lang="en-US" altLang="en-US" sz="96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endParaRPr lang="en-US" altLang="en-US" sz="96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9" name="文本框 38"/>
          <p:cNvSpPr txBox="1"/>
          <p:nvPr/>
        </p:nvSpPr>
        <p:spPr>
          <a:xfrm>
            <a:off x="1782535" y="509336"/>
            <a:ext cx="6255726" cy="707886"/>
          </a:xfrm>
          <a:prstGeom prst="rect">
            <a:avLst/>
          </a:prstGeom>
          <a:noFill/>
        </p:spPr>
        <p:txBody>
          <a:bodyPr wrap="square">
            <a:spAutoFit/>
          </a:bodyPr>
          <a:lstStyle/>
          <a:p>
            <a:r>
              <a:rPr lang="en-US" altLang="en-US" sz="4000" b="1" dirty="0">
                <a:latin typeface="Arial" panose="020B0604020202020204" pitchFamily="34" charset="0"/>
                <a:cs typeface="Arial" panose="020B0604020202020204" pitchFamily="34" charset="0"/>
              </a:rPr>
              <a:t>Faculty</a:t>
            </a:r>
            <a:endParaRPr lang="en-US" altLang="en-US" sz="4000" b="1" dirty="0">
              <a:latin typeface="Arial" panose="020B0604020202020204" pitchFamily="34" charset="0"/>
              <a:cs typeface="Arial" panose="020B0604020202020204" pitchFamily="34" charset="0"/>
            </a:endParaRPr>
          </a:p>
        </p:txBody>
      </p:sp>
      <p:pic>
        <p:nvPicPr>
          <p:cNvPr id="40" name="图片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2583" y="31565"/>
            <a:ext cx="1011600" cy="1011600"/>
          </a:xfrm>
          <a:prstGeom prst="rect">
            <a:avLst/>
          </a:prstGeom>
        </p:spPr>
      </p:pic>
      <p:sp>
        <p:nvSpPr>
          <p:cNvPr id="42" name="椭圆 41"/>
          <p:cNvSpPr/>
          <p:nvPr/>
        </p:nvSpPr>
        <p:spPr>
          <a:xfrm flipH="1">
            <a:off x="4287281" y="1379593"/>
            <a:ext cx="272343" cy="272343"/>
          </a:xfrm>
          <a:prstGeom prst="ellipse">
            <a:avLst/>
          </a:prstGeom>
          <a:solidFill>
            <a:srgbClr val="932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9" name="文本框 58"/>
          <p:cNvSpPr txBox="1"/>
          <p:nvPr/>
        </p:nvSpPr>
        <p:spPr>
          <a:xfrm>
            <a:off x="4823966" y="1949958"/>
            <a:ext cx="2743132" cy="4616648"/>
          </a:xfrm>
          <a:prstGeom prst="rect">
            <a:avLst/>
          </a:prstGeom>
          <a:noFill/>
        </p:spPr>
        <p:txBody>
          <a:bodyPr wrap="square">
            <a:spAutoFit/>
          </a:bodyPr>
          <a:lstStyle/>
          <a:p>
            <a:pPr>
              <a:lnSpc>
                <a:spcPct val="150000"/>
              </a:lnSpc>
              <a:buClr>
                <a:srgbClr val="FF0000"/>
              </a:buClr>
              <a:buFont typeface="Wingdings" panose="05000000000000000000" pitchFamily="2" charset="2"/>
              <a:buBlip>
                <a:blip r:embed="rId3"/>
              </a:buBlip>
            </a:pPr>
            <a:r>
              <a:rPr lang="en-US" sz="1400" dirty="0">
                <a:latin typeface="Arial" panose="020B0604020202020204" pitchFamily="34" charset="0"/>
                <a:cs typeface="Arial" panose="020B0604020202020204" pitchFamily="34" charset="0"/>
              </a:rPr>
              <a:t> </a:t>
            </a:r>
            <a:r>
              <a:rPr lang="en-US" altLang="en-US" sz="1400" dirty="0">
                <a:latin typeface="Arial" panose="020B0604020202020204" pitchFamily="34" charset="0"/>
                <a:cs typeface="Arial" panose="020B0604020202020204" pitchFamily="34" charset="0"/>
                <a:sym typeface="+mn-ea"/>
              </a:rPr>
              <a:t>College of Traditional Chinese Medicine</a:t>
            </a:r>
            <a:endParaRPr lang="en-US" altLang="en-US" sz="1400" noProof="1">
              <a:latin typeface="Arial" panose="020B0604020202020204" pitchFamily="34" charset="0"/>
              <a:ea typeface="德彪钢笔行书字库" panose="02000000000000000000" pitchFamily="2" charset="-122"/>
              <a:cs typeface="Arial" panose="020B0604020202020204" pitchFamily="34" charset="0"/>
            </a:endParaRPr>
          </a:p>
          <a:p>
            <a:pPr>
              <a:lnSpc>
                <a:spcPct val="150000"/>
              </a:lnSpc>
              <a:buClr>
                <a:srgbClr val="FF0000"/>
              </a:buClr>
              <a:buFont typeface="Wingdings" panose="05000000000000000000" pitchFamily="2" charset="2"/>
              <a:buBlip>
                <a:blip r:embed="rId3"/>
              </a:buBlip>
            </a:pPr>
            <a:r>
              <a:rPr lang="en-US" altLang="en-US" sz="1400" dirty="0">
                <a:latin typeface="Arial" panose="020B0604020202020204" pitchFamily="34" charset="0"/>
                <a:cs typeface="Arial" panose="020B0604020202020204" pitchFamily="34" charset="0"/>
                <a:sym typeface="+mn-ea"/>
              </a:rPr>
              <a:t>College of Acupuncture-Moxibustion-Tuina and Rehabilitation</a:t>
            </a:r>
            <a:endParaRPr lang="en-US" altLang="zh-CN" sz="1400" noProof="1">
              <a:latin typeface="Arial" panose="020B0604020202020204" pitchFamily="34" charset="0"/>
              <a:ea typeface="德彪钢笔行书字库" panose="02000000000000000000" pitchFamily="2" charset="-122"/>
              <a:cs typeface="Arial" panose="020B0604020202020204" pitchFamily="34" charset="0"/>
            </a:endParaRPr>
          </a:p>
          <a:p>
            <a:pPr>
              <a:lnSpc>
                <a:spcPct val="150000"/>
              </a:lnSpc>
              <a:buClr>
                <a:srgbClr val="FF0000"/>
              </a:buClr>
              <a:buFont typeface="Wingdings" panose="05000000000000000000" pitchFamily="2" charset="2"/>
              <a:buBlip>
                <a:blip r:embed="rId3"/>
              </a:buBlip>
            </a:pPr>
            <a:r>
              <a:rPr lang="en-US" sz="1400" dirty="0">
                <a:latin typeface="Arial" panose="020B0604020202020204" pitchFamily="34" charset="0"/>
                <a:cs typeface="Arial" panose="020B0604020202020204" pitchFamily="34" charset="0"/>
              </a:rPr>
              <a:t> </a:t>
            </a:r>
            <a:r>
              <a:rPr lang="en-US" altLang="en-US" sz="1400" dirty="0">
                <a:latin typeface="Arial" panose="020B0604020202020204" pitchFamily="34" charset="0"/>
                <a:cs typeface="Arial" panose="020B0604020202020204" pitchFamily="34" charset="0"/>
                <a:sym typeface="+mn-ea"/>
              </a:rPr>
              <a:t>College of Integrated Traditional Chinese and Western Medicine</a:t>
            </a:r>
            <a:endParaRPr lang="en-US" altLang="en-US" sz="1400" noProof="1">
              <a:latin typeface="Arial" panose="020B0604020202020204" pitchFamily="34" charset="0"/>
              <a:ea typeface="德彪钢笔行书字库" panose="02000000000000000000" pitchFamily="2" charset="-122"/>
              <a:cs typeface="Arial" panose="020B0604020202020204" pitchFamily="34" charset="0"/>
            </a:endParaRPr>
          </a:p>
          <a:p>
            <a:pPr>
              <a:lnSpc>
                <a:spcPct val="150000"/>
              </a:lnSpc>
              <a:buClr>
                <a:srgbClr val="FF0000"/>
              </a:buClr>
              <a:buFont typeface="Wingdings" panose="05000000000000000000" pitchFamily="2" charset="2"/>
              <a:buBlip>
                <a:blip r:embed="rId3"/>
              </a:buBlip>
            </a:pPr>
            <a:r>
              <a:rPr lang="en-US" sz="1400" dirty="0">
                <a:latin typeface="Arial" panose="020B0604020202020204" pitchFamily="34" charset="0"/>
                <a:cs typeface="Arial" panose="020B0604020202020204" pitchFamily="34" charset="0"/>
              </a:rPr>
              <a:t>  </a:t>
            </a:r>
            <a:r>
              <a:rPr lang="en-US" altLang="en-US" sz="1400" noProof="1">
                <a:latin typeface="Arial" panose="020B0604020202020204" pitchFamily="34" charset="0"/>
                <a:cs typeface="Arial" panose="020B0604020202020204" pitchFamily="34" charset="0"/>
              </a:rPr>
              <a:t>College of Pharmacy</a:t>
            </a:r>
            <a:endParaRPr lang="en-US" altLang="en-US" sz="1400" noProof="1">
              <a:latin typeface="Arial" panose="020B0604020202020204" pitchFamily="34" charset="0"/>
              <a:cs typeface="Arial" panose="020B0604020202020204" pitchFamily="34" charset="0"/>
            </a:endParaRPr>
          </a:p>
          <a:p>
            <a:pPr>
              <a:lnSpc>
                <a:spcPct val="150000"/>
              </a:lnSpc>
              <a:buClr>
                <a:srgbClr val="FF0000"/>
              </a:buClr>
              <a:buFont typeface="Wingdings" panose="05000000000000000000" pitchFamily="2" charset="2"/>
              <a:buBlip>
                <a:blip r:embed="rId3"/>
              </a:buBlip>
            </a:pPr>
            <a:r>
              <a:rPr lang="en-US" sz="1400" dirty="0">
                <a:latin typeface="Arial" panose="020B0604020202020204" pitchFamily="34" charset="0"/>
                <a:cs typeface="Arial" panose="020B0604020202020204" pitchFamily="34" charset="0"/>
              </a:rPr>
              <a:t> </a:t>
            </a:r>
            <a:r>
              <a:rPr lang="en-US" altLang="en-US" sz="1400" noProof="1">
                <a:latin typeface="Arial" panose="020B0604020202020204" pitchFamily="34" charset="0"/>
                <a:cs typeface="Arial" panose="020B0604020202020204" pitchFamily="34" charset="0"/>
              </a:rPr>
              <a:t>Medical College    </a:t>
            </a:r>
            <a:endParaRPr lang="en-US" altLang="en-US" sz="1400" noProof="1">
              <a:latin typeface="Arial" panose="020B0604020202020204" pitchFamily="34" charset="0"/>
              <a:cs typeface="Arial" panose="020B0604020202020204" pitchFamily="34" charset="0"/>
            </a:endParaRPr>
          </a:p>
          <a:p>
            <a:pPr>
              <a:lnSpc>
                <a:spcPct val="150000"/>
              </a:lnSpc>
              <a:buClr>
                <a:srgbClr val="FF0000"/>
              </a:buClr>
              <a:buFont typeface="Wingdings" panose="05000000000000000000" pitchFamily="2" charset="2"/>
              <a:buBlip>
                <a:blip r:embed="rId3"/>
              </a:buBlip>
            </a:pPr>
            <a:r>
              <a:rPr lang="en-US" altLang="en-US" sz="1400" noProof="1">
                <a:latin typeface="Arial" panose="020B0604020202020204" pitchFamily="34" charset="0"/>
                <a:cs typeface="Arial" panose="020B0604020202020204" pitchFamily="34" charset="0"/>
              </a:rPr>
              <a:t>College of Nursing</a:t>
            </a:r>
            <a:endParaRPr lang="en-US" altLang="zh-CN" sz="1400" noProof="1">
              <a:latin typeface="Arial" panose="020B0604020202020204" pitchFamily="34" charset="0"/>
              <a:ea typeface="德彪钢笔行书字库" panose="02000000000000000000" pitchFamily="2" charset="-122"/>
              <a:cs typeface="Arial" panose="020B0604020202020204" pitchFamily="34" charset="0"/>
            </a:endParaRPr>
          </a:p>
          <a:p>
            <a:pPr>
              <a:lnSpc>
                <a:spcPct val="150000"/>
              </a:lnSpc>
              <a:buClr>
                <a:srgbClr val="FF0000"/>
              </a:buClr>
              <a:buFont typeface="Wingdings" panose="05000000000000000000" pitchFamily="2" charset="2"/>
              <a:buBlip>
                <a:blip r:embed="rId3"/>
              </a:buBlip>
            </a:pPr>
            <a:r>
              <a:rPr lang="en-US" altLang="en-US" sz="1400" noProof="1">
                <a:latin typeface="Arial" panose="020B0604020202020204" pitchFamily="34" charset="0"/>
                <a:cs typeface="Arial" panose="020B0604020202020204" pitchFamily="34" charset="0"/>
              </a:rPr>
              <a:t>Graduate College   </a:t>
            </a:r>
            <a:endParaRPr lang="en-US" altLang="en-US" sz="1400" noProof="1">
              <a:latin typeface="Arial" panose="020B0604020202020204" pitchFamily="34" charset="0"/>
              <a:cs typeface="Arial" panose="020B0604020202020204" pitchFamily="34" charset="0"/>
            </a:endParaRPr>
          </a:p>
          <a:p>
            <a:pPr>
              <a:lnSpc>
                <a:spcPct val="150000"/>
              </a:lnSpc>
              <a:buClr>
                <a:srgbClr val="FF0000"/>
              </a:buClr>
              <a:buFont typeface="Wingdings" panose="05000000000000000000" pitchFamily="2" charset="2"/>
              <a:buBlip>
                <a:blip r:embed="rId3"/>
              </a:buBlip>
            </a:pPr>
            <a:r>
              <a:rPr lang="en-US" altLang="en-US" sz="1400" noProof="1">
                <a:latin typeface="Arial" panose="020B0604020202020204" pitchFamily="34" charset="0"/>
                <a:cs typeface="Arial" panose="020B0604020202020204" pitchFamily="34" charset="0"/>
              </a:rPr>
              <a:t>College of Clinical Medicine</a:t>
            </a:r>
            <a:endParaRPr lang="en-US" altLang="en-US" sz="1400" noProof="1">
              <a:latin typeface="Arial" panose="020B0604020202020204" pitchFamily="34" charset="0"/>
              <a:cs typeface="Arial" panose="020B0604020202020204" pitchFamily="34" charset="0"/>
            </a:endParaRPr>
          </a:p>
          <a:p>
            <a:pPr>
              <a:lnSpc>
                <a:spcPct val="150000"/>
              </a:lnSpc>
              <a:buClr>
                <a:srgbClr val="FF0000"/>
              </a:buClr>
              <a:buFont typeface="Wingdings" panose="05000000000000000000" pitchFamily="2" charset="2"/>
              <a:buBlip>
                <a:blip r:embed="rId3"/>
              </a:buBlip>
            </a:pPr>
            <a:r>
              <a:rPr lang="en-US" sz="1400" dirty="0">
                <a:latin typeface="Arial" panose="020B0604020202020204" pitchFamily="34" charset="0"/>
                <a:cs typeface="Arial" panose="020B0604020202020204" pitchFamily="34" charset="0"/>
              </a:rPr>
              <a:t> </a:t>
            </a:r>
            <a:r>
              <a:rPr lang="en-US" altLang="en-US" sz="1400" dirty="0">
                <a:effectLst/>
                <a:latin typeface="Arial" panose="020B0604020202020204" pitchFamily="34" charset="0"/>
                <a:cs typeface="Arial" panose="020B0604020202020204" pitchFamily="34" charset="0"/>
                <a:sym typeface="+mn-ea"/>
              </a:rPr>
              <a:t>College of Stomatology</a:t>
            </a:r>
            <a:endParaRPr lang="en-US" altLang="en-US" sz="1400" noProof="1">
              <a:latin typeface="Arial" panose="020B0604020202020204" pitchFamily="34" charset="0"/>
              <a:ea typeface="德彪钢笔行书字库" panose="02000000000000000000" pitchFamily="2" charset="-122"/>
              <a:cs typeface="Arial" panose="020B0604020202020204" pitchFamily="34" charset="0"/>
            </a:endParaRPr>
          </a:p>
        </p:txBody>
      </p:sp>
      <p:sp>
        <p:nvSpPr>
          <p:cNvPr id="60" name="文本框 59"/>
          <p:cNvSpPr txBox="1"/>
          <p:nvPr/>
        </p:nvSpPr>
        <p:spPr>
          <a:xfrm>
            <a:off x="7697428" y="1949958"/>
            <a:ext cx="4304071" cy="3323987"/>
          </a:xfrm>
          <a:prstGeom prst="rect">
            <a:avLst/>
          </a:prstGeom>
          <a:noFill/>
        </p:spPr>
        <p:txBody>
          <a:bodyPr wrap="square">
            <a:spAutoFit/>
          </a:bodyPr>
          <a:lstStyle/>
          <a:p>
            <a:pPr>
              <a:lnSpc>
                <a:spcPct val="150000"/>
              </a:lnSpc>
              <a:buClr>
                <a:srgbClr val="FF0000"/>
              </a:buClr>
              <a:buFont typeface="Wingdings" panose="05000000000000000000" pitchFamily="2" charset="2"/>
              <a:buBlip>
                <a:blip r:embed="rId3"/>
              </a:buBlip>
            </a:pPr>
            <a:r>
              <a:rPr lang="en-US" altLang="en-US" sz="1400" noProof="1">
                <a:latin typeface="Arial" panose="020B0604020202020204" pitchFamily="34" charset="0"/>
                <a:cs typeface="Arial" panose="020B0604020202020204" pitchFamily="34" charset="0"/>
              </a:rPr>
              <a:t>The First Clinical College of Chinese Medicine</a:t>
            </a:r>
            <a:endParaRPr lang="en-US" altLang="en-US" sz="1400" noProof="1">
              <a:latin typeface="Arial" panose="020B0604020202020204" pitchFamily="34" charset="0"/>
              <a:cs typeface="Arial" panose="020B0604020202020204" pitchFamily="34" charset="0"/>
            </a:endParaRPr>
          </a:p>
          <a:p>
            <a:pPr>
              <a:lnSpc>
                <a:spcPct val="150000"/>
              </a:lnSpc>
              <a:buClr>
                <a:srgbClr val="FF0000"/>
              </a:buClr>
              <a:buFont typeface="Wingdings" panose="05000000000000000000" pitchFamily="2" charset="2"/>
              <a:buBlip>
                <a:blip r:embed="rId3"/>
              </a:buBlip>
            </a:pPr>
            <a:r>
              <a:rPr lang="en-US" sz="1400" dirty="0">
                <a:latin typeface="Arial" panose="020B0604020202020204" pitchFamily="34" charset="0"/>
                <a:cs typeface="Arial" panose="020B0604020202020204" pitchFamily="34" charset="0"/>
              </a:rPr>
              <a:t> </a:t>
            </a:r>
            <a:r>
              <a:rPr lang="en-US" altLang="en-US" sz="1400" noProof="1">
                <a:latin typeface="Arial" panose="020B0604020202020204" pitchFamily="34" charset="0"/>
                <a:cs typeface="Arial" panose="020B0604020202020204" pitchFamily="34" charset="0"/>
              </a:rPr>
              <a:t>The Second Clinical College of Chinese Medicine</a:t>
            </a:r>
            <a:r>
              <a:rPr lang="en-US" sz="1400" dirty="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p>
            <a:pPr>
              <a:lnSpc>
                <a:spcPct val="150000"/>
              </a:lnSpc>
              <a:buClr>
                <a:srgbClr val="FF0000"/>
              </a:buClr>
              <a:buFont typeface="Wingdings" panose="05000000000000000000" pitchFamily="2" charset="2"/>
              <a:buBlip>
                <a:blip r:embed="rId3"/>
              </a:buBlip>
            </a:pPr>
            <a:r>
              <a:rPr lang="en-US" sz="1400" dirty="0">
                <a:latin typeface="Arial" panose="020B0604020202020204" pitchFamily="34" charset="0"/>
                <a:cs typeface="Arial" panose="020B0604020202020204" pitchFamily="34" charset="0"/>
              </a:rPr>
              <a:t>   </a:t>
            </a:r>
            <a:r>
              <a:rPr lang="en-US" altLang="en-US" sz="1400" noProof="1">
                <a:latin typeface="Arial" panose="020B0604020202020204" pitchFamily="34" charset="0"/>
                <a:cs typeface="Arial" panose="020B0604020202020204" pitchFamily="34" charset="0"/>
              </a:rPr>
              <a:t>College of International Education</a:t>
            </a:r>
            <a:r>
              <a:rPr lang="en-US" sz="1400" dirty="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p>
            <a:pPr>
              <a:lnSpc>
                <a:spcPct val="150000"/>
              </a:lnSpc>
              <a:buClr>
                <a:srgbClr val="FF0000"/>
              </a:buClr>
              <a:buFont typeface="Wingdings" panose="05000000000000000000" pitchFamily="2" charset="2"/>
              <a:buBlip>
                <a:blip r:embed="rId3"/>
              </a:buBlip>
            </a:pPr>
            <a:r>
              <a:rPr lang="en-US" sz="1400" dirty="0">
                <a:latin typeface="Arial" panose="020B0604020202020204" pitchFamily="34" charset="0"/>
                <a:cs typeface="Arial" panose="020B0604020202020204" pitchFamily="34" charset="0"/>
              </a:rPr>
              <a:t>   </a:t>
            </a:r>
            <a:r>
              <a:rPr lang="en-US" altLang="en-US" sz="1400" dirty="0">
                <a:latin typeface="Arial" panose="020B0604020202020204" pitchFamily="34" charset="0"/>
                <a:cs typeface="Arial" panose="020B0604020202020204" pitchFamily="34" charset="0"/>
                <a:sym typeface="+mn-ea"/>
              </a:rPr>
              <a:t>College of Information Science &amp; Engineering</a:t>
            </a:r>
            <a:endParaRPr lang="en-US" altLang="en-US" sz="1400" noProof="1">
              <a:effectLst>
                <a:outerShdw blurRad="38100" dist="38100" dir="2700000">
                  <a:srgbClr val="000000"/>
                </a:outerShdw>
              </a:effectLst>
              <a:latin typeface="Arial" panose="020B0604020202020204" pitchFamily="34" charset="0"/>
              <a:ea typeface="德彪钢笔行书字库" panose="02000000000000000000" pitchFamily="2" charset="-122"/>
              <a:cs typeface="Arial" panose="020B0604020202020204" pitchFamily="34" charset="0"/>
            </a:endParaRPr>
          </a:p>
          <a:p>
            <a:pPr>
              <a:lnSpc>
                <a:spcPct val="150000"/>
              </a:lnSpc>
              <a:buClr>
                <a:srgbClr val="FF0000"/>
              </a:buClr>
              <a:buFont typeface="Wingdings" panose="05000000000000000000" pitchFamily="2" charset="2"/>
              <a:buBlip>
                <a:blip r:embed="rId3"/>
              </a:buBlip>
            </a:pPr>
            <a:r>
              <a:rPr lang="en-US" sz="1400" dirty="0">
                <a:latin typeface="Arial" panose="020B0604020202020204" pitchFamily="34" charset="0"/>
                <a:cs typeface="Arial" panose="020B0604020202020204" pitchFamily="34" charset="0"/>
              </a:rPr>
              <a:t> </a:t>
            </a:r>
            <a:r>
              <a:rPr lang="en-US" altLang="en-US" sz="1400" noProof="1">
                <a:effectLst/>
                <a:latin typeface="Arial" panose="020B0604020202020204" pitchFamily="34" charset="0"/>
                <a:cs typeface="Arial" panose="020B0604020202020204" pitchFamily="34" charset="0"/>
              </a:rPr>
              <a:t>College of Humanities and Management</a:t>
            </a:r>
            <a:endParaRPr lang="en-US" altLang="en-US" sz="1400" noProof="1">
              <a:effectLst/>
              <a:latin typeface="Arial" panose="020B0604020202020204" pitchFamily="34" charset="0"/>
              <a:cs typeface="Arial" panose="020B0604020202020204" pitchFamily="34" charset="0"/>
            </a:endParaRPr>
          </a:p>
          <a:p>
            <a:pPr>
              <a:lnSpc>
                <a:spcPct val="150000"/>
              </a:lnSpc>
              <a:buClr>
                <a:srgbClr val="FF0000"/>
              </a:buClr>
              <a:buFont typeface="Wingdings" panose="05000000000000000000" pitchFamily="2" charset="2"/>
              <a:buBlip>
                <a:blip r:embed="rId3"/>
              </a:buBlip>
            </a:pPr>
            <a:r>
              <a:rPr lang="en-US" sz="1400" dirty="0">
                <a:latin typeface="Arial" panose="020B0604020202020204" pitchFamily="34" charset="0"/>
                <a:cs typeface="Arial" panose="020B0604020202020204" pitchFamily="34" charset="0"/>
              </a:rPr>
              <a:t> </a:t>
            </a:r>
            <a:r>
              <a:rPr lang="en-US" altLang="en-US" sz="1400" noProof="1">
                <a:latin typeface="Arial" panose="020B0604020202020204" pitchFamily="34" charset="0"/>
                <a:cs typeface="Arial" panose="020B0604020202020204" pitchFamily="34" charset="0"/>
              </a:rPr>
              <a:t>College of Continuing Education, Higher Vocational and Technical College</a:t>
            </a:r>
            <a:endParaRPr lang="en-US" altLang="zh-CN" sz="1400" noProof="1">
              <a:latin typeface="Arial" panose="020B0604020202020204" pitchFamily="34" charset="0"/>
              <a:ea typeface="德彪钢笔行书字库" panose="02000000000000000000" pitchFamily="2" charset="-122"/>
              <a:cs typeface="Arial" panose="020B0604020202020204" pitchFamily="34" charset="0"/>
            </a:endParaRPr>
          </a:p>
          <a:p>
            <a:pPr>
              <a:lnSpc>
                <a:spcPct val="150000"/>
              </a:lnSpc>
              <a:buClr>
                <a:srgbClr val="FF0000"/>
              </a:buClr>
              <a:buFont typeface="Wingdings" panose="05000000000000000000" pitchFamily="2" charset="2"/>
              <a:buBlip>
                <a:blip r:embed="rId3"/>
              </a:buBlip>
            </a:pPr>
            <a:r>
              <a:rPr lang="en-US" sz="1400" dirty="0">
                <a:latin typeface="Arial" panose="020B0604020202020204" pitchFamily="34" charset="0"/>
                <a:cs typeface="Arial" panose="020B0604020202020204" pitchFamily="34" charset="0"/>
              </a:rPr>
              <a:t> </a:t>
            </a:r>
            <a:r>
              <a:rPr lang="en-US" altLang="en-US" sz="1400" noProof="1">
                <a:latin typeface="Arial" panose="020B0604020202020204" pitchFamily="34" charset="0"/>
                <a:cs typeface="Arial" panose="020B0604020202020204" pitchFamily="34" charset="0"/>
              </a:rPr>
              <a:t>Xiangxing College (independent)</a:t>
            </a:r>
            <a:endParaRPr lang="en-US" altLang="en-US" sz="1400" noProof="1">
              <a:latin typeface="Arial" panose="020B0604020202020204" pitchFamily="34" charset="0"/>
              <a:cs typeface="Arial" panose="020B0604020202020204" pitchFamily="34" charset="0"/>
            </a:endParaRPr>
          </a:p>
          <a:p>
            <a:pPr>
              <a:lnSpc>
                <a:spcPct val="150000"/>
              </a:lnSpc>
              <a:buClr>
                <a:srgbClr val="FF0000"/>
              </a:buClr>
              <a:buFont typeface="Wingdings" panose="05000000000000000000" pitchFamily="2" charset="2"/>
              <a:buBlip>
                <a:blip r:embed="rId3"/>
              </a:buBlip>
            </a:pPr>
            <a:r>
              <a:rPr lang="en-US" altLang="en-US" sz="1400" noProof="1">
                <a:latin typeface="Arial" panose="020B0604020202020204" pitchFamily="34" charset="0"/>
                <a:cs typeface="Arial" panose="020B0604020202020204" pitchFamily="34" charset="0"/>
              </a:rPr>
              <a:t> College of Sports &amp; Arts</a:t>
            </a:r>
            <a:endParaRPr lang="en-US" altLang="zh-CN" sz="1400" noProof="1">
              <a:latin typeface="Arial" panose="020B0604020202020204" pitchFamily="34" charset="0"/>
              <a:ea typeface="德彪钢笔行书字库" panose="02000000000000000000" pitchFamily="2" charset="-122"/>
              <a:cs typeface="Arial" panose="020B0604020202020204" pitchFamily="34" charset="0"/>
            </a:endParaRPr>
          </a:p>
          <a:p>
            <a:pPr>
              <a:lnSpc>
                <a:spcPct val="150000"/>
              </a:lnSpc>
              <a:buClr>
                <a:srgbClr val="FF0000"/>
              </a:buClr>
              <a:buFont typeface="Wingdings" panose="05000000000000000000" pitchFamily="2" charset="2"/>
              <a:buBlip>
                <a:blip r:embed="rId3"/>
              </a:buBlip>
            </a:pPr>
            <a:r>
              <a:rPr lang="en-US" altLang="en-US" sz="1400" noProof="1">
                <a:latin typeface="Arial" panose="020B0604020202020204" pitchFamily="34" charset="0"/>
                <a:cs typeface="Arial" panose="020B0604020202020204" pitchFamily="34" charset="0"/>
              </a:rPr>
              <a:t>College of Marxism</a:t>
            </a:r>
            <a:endParaRPr lang="en-US" altLang="en-US" sz="1400" noProof="1">
              <a:latin typeface="Arial" panose="020B0604020202020204" pitchFamily="34" charset="0"/>
              <a:cs typeface="Arial" panose="020B0604020202020204" pitchFamily="34" charset="0"/>
            </a:endParaRPr>
          </a:p>
        </p:txBody>
      </p:sp>
      <p:sp>
        <p:nvSpPr>
          <p:cNvPr id="4" name="文本框 3"/>
          <p:cNvSpPr txBox="1"/>
          <p:nvPr/>
        </p:nvSpPr>
        <p:spPr>
          <a:xfrm>
            <a:off x="4684006" y="1278777"/>
            <a:ext cx="6974377" cy="461665"/>
          </a:xfrm>
          <a:prstGeom prst="rect">
            <a:avLst/>
          </a:prstGeom>
          <a:noFill/>
        </p:spPr>
        <p:txBody>
          <a:bodyPr wrap="square" rtlCol="0">
            <a:spAutoFit/>
          </a:bodyPr>
          <a:lstStyle/>
          <a:p>
            <a:r>
              <a:rPr lang="en-US" altLang="en-US" sz="2400" dirty="0">
                <a:latin typeface="Arial" panose="020B0604020202020204" pitchFamily="34" charset="0"/>
                <a:cs typeface="Arial" panose="020B0604020202020204" pitchFamily="34" charset="0"/>
              </a:rPr>
              <a:t>Secondary colleges (departments): 18</a:t>
            </a:r>
            <a:endParaRPr lang="en-US" altLang="en-US" sz="24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500"/>
                                        <p:tgtEl>
                                          <p:spTgt spid="39"/>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1000"/>
                                        <p:tgtEl>
                                          <p:spTgt spid="59"/>
                                        </p:tgtEl>
                                      </p:cBhvr>
                                    </p:animEffect>
                                    <p:anim calcmode="lin" valueType="num">
                                      <p:cBhvr>
                                        <p:cTn id="30" dur="1000" fill="hold"/>
                                        <p:tgtEl>
                                          <p:spTgt spid="59"/>
                                        </p:tgtEl>
                                        <p:attrNameLst>
                                          <p:attrName>ppt_x</p:attrName>
                                        </p:attrNameLst>
                                      </p:cBhvr>
                                      <p:tavLst>
                                        <p:tav tm="0">
                                          <p:val>
                                            <p:strVal val="#ppt_x"/>
                                          </p:val>
                                        </p:tav>
                                        <p:tav tm="100000">
                                          <p:val>
                                            <p:strVal val="#ppt_x"/>
                                          </p:val>
                                        </p:tav>
                                      </p:tavLst>
                                    </p:anim>
                                    <p:anim calcmode="lin" valueType="num">
                                      <p:cBhvr>
                                        <p:cTn id="31"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1000"/>
                                        <p:tgtEl>
                                          <p:spTgt spid="60"/>
                                        </p:tgtEl>
                                      </p:cBhvr>
                                    </p:animEffect>
                                    <p:anim calcmode="lin" valueType="num">
                                      <p:cBhvr>
                                        <p:cTn id="37" dur="1000" fill="hold"/>
                                        <p:tgtEl>
                                          <p:spTgt spid="60"/>
                                        </p:tgtEl>
                                        <p:attrNameLst>
                                          <p:attrName>ppt_x</p:attrName>
                                        </p:attrNameLst>
                                      </p:cBhvr>
                                      <p:tavLst>
                                        <p:tav tm="0">
                                          <p:val>
                                            <p:strVal val="#ppt_x"/>
                                          </p:val>
                                        </p:tav>
                                        <p:tav tm="100000">
                                          <p:val>
                                            <p:strVal val="#ppt_x"/>
                                          </p:val>
                                        </p:tav>
                                      </p:tavLst>
                                    </p:anim>
                                    <p:anim calcmode="lin" valueType="num">
                                      <p:cBhvr>
                                        <p:cTn id="3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2" grpId="0" animBg="1"/>
      <p:bldP spid="59" grpId="0"/>
      <p:bldP spid="60" grpId="0"/>
      <p:bldP spid="4" grpId="0"/>
    </p:bldLst>
  </p:timing>
</p:sld>
</file>

<file path=ppt/tags/tag1.xml><?xml version="1.0" encoding="utf-8"?>
<p:tagLst xmlns:p="http://schemas.openxmlformats.org/presentationml/2006/main">
  <p:tag name="KSO_WM_UNIT_PLACING_PICTURE_USER_VIEWPORT" val="{&quot;height&quot;:4108.499212598425,&quot;width&quot;:5700}"/>
</p:tagLst>
</file>

<file path=ppt/tags/tag2.xml><?xml version="1.0" encoding="utf-8"?>
<p:tagLst xmlns:p="http://schemas.openxmlformats.org/presentationml/2006/main">
  <p:tag name="KSO_WM_UNIT_PLACING_PICTURE_USER_VIEWPORT" val="{&quot;height&quot;:3810,&quot;width&quot;:6098}"/>
</p:tagLst>
</file>

<file path=ppt/tags/tag3.xml><?xml version="1.0" encoding="utf-8"?>
<p:tagLst xmlns:p="http://schemas.openxmlformats.org/presentationml/2006/main">
  <p:tag name="ISPRING_PRESENTATION_TITLE" val="PowerPoint 演示文稿"/>
</p:tagLst>
</file>

<file path=ppt/theme/theme1.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13414</Words>
  <Application>WPS 演示</Application>
  <PresentationFormat>宽屏</PresentationFormat>
  <Paragraphs>370</Paragraphs>
  <Slides>29</Slides>
  <Notes>0</Notes>
  <HiddenSlides>0</HiddenSlides>
  <MMClips>0</MMClips>
  <ScaleCrop>false</ScaleCrop>
  <HeadingPairs>
    <vt:vector size="6" baseType="variant">
      <vt:variant>
        <vt:lpstr>已用的字体</vt:lpstr>
      </vt:variant>
      <vt:variant>
        <vt:i4>21</vt:i4>
      </vt:variant>
      <vt:variant>
        <vt:lpstr>主题</vt:lpstr>
      </vt:variant>
      <vt:variant>
        <vt:i4>3</vt:i4>
      </vt:variant>
      <vt:variant>
        <vt:lpstr>幻灯片标题</vt:lpstr>
      </vt:variant>
      <vt:variant>
        <vt:i4>29</vt:i4>
      </vt:variant>
    </vt:vector>
  </HeadingPairs>
  <TitlesOfParts>
    <vt:vector size="53" baseType="lpstr">
      <vt:lpstr>Arial</vt:lpstr>
      <vt:lpstr>宋体</vt:lpstr>
      <vt:lpstr>Wingdings</vt:lpstr>
      <vt:lpstr>方正康体简体</vt:lpstr>
      <vt:lpstr>德彪钢笔行书字库</vt:lpstr>
      <vt:lpstr>汉呈王天喜行楷</vt:lpstr>
      <vt:lpstr>钟齐段宁行书</vt:lpstr>
      <vt:lpstr>Times New Roman</vt:lpstr>
      <vt:lpstr>微软雅黑</vt:lpstr>
      <vt:lpstr>Source Han Sans CN Normal</vt:lpstr>
      <vt:lpstr>Yu Gothic UI Semilight</vt:lpstr>
      <vt:lpstr>华文细黑</vt:lpstr>
      <vt:lpstr>Arial Unicode MS</vt:lpstr>
      <vt:lpstr>等线 Light</vt:lpstr>
      <vt:lpstr>等线</vt:lpstr>
      <vt:lpstr>Calibri</vt:lpstr>
      <vt:lpstr>FZHei-B01S</vt:lpstr>
      <vt:lpstr>Segoe Print</vt:lpstr>
      <vt:lpstr>汉仪颜楷简</vt:lpstr>
      <vt:lpstr>字魂55号-龙吟手书</vt:lpstr>
      <vt:lpstr>Calibri Light</vt:lpstr>
      <vt:lpstr>2_Office Theme</vt:lpstr>
      <vt:lpstr>自定义设计方案</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Clinical practical class</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linda</cp:lastModifiedBy>
  <cp:revision>255</cp:revision>
  <dcterms:created xsi:type="dcterms:W3CDTF">2019-03-29T12:25:00Z</dcterms:created>
  <dcterms:modified xsi:type="dcterms:W3CDTF">2022-04-08T09:23:00Z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7C645439891649CE908A13872678DB05</vt:lpwstr>
  </property>
  <property fmtid="{D5CDD505-2E9C-101B-9397-08002B2CF9AE}" pid="3" name="KSOProductBuildVer">
    <vt:lpwstr>2052-11.1.0.11636</vt:lpwstr>
  </property>
</Properties>
</file>