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330" r:id="rId2"/>
    <p:sldId id="453" r:id="rId3"/>
    <p:sldId id="2472" r:id="rId4"/>
    <p:sldId id="2471" r:id="rId5"/>
    <p:sldId id="1492" r:id="rId6"/>
    <p:sldId id="2475" r:id="rId7"/>
    <p:sldId id="2476" r:id="rId8"/>
    <p:sldId id="2474" r:id="rId9"/>
    <p:sldId id="8770" r:id="rId10"/>
    <p:sldId id="336" r:id="rId11"/>
    <p:sldId id="337" r:id="rId12"/>
    <p:sldId id="338" r:id="rId13"/>
    <p:sldId id="8769" r:id="rId14"/>
    <p:sldId id="8620" r:id="rId15"/>
    <p:sldId id="2479" r:id="rId16"/>
    <p:sldId id="333" r:id="rId17"/>
    <p:sldId id="2478" r:id="rId18"/>
    <p:sldId id="344" r:id="rId19"/>
    <p:sldId id="341" r:id="rId20"/>
    <p:sldId id="2352" r:id="rId21"/>
    <p:sldId id="2353" r:id="rId22"/>
    <p:sldId id="5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Business School average annual tuition fees (USD)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2301740338136139"/>
          <c:y val="0.14082116869507927"/>
          <c:w val="0.71826540350550494"/>
          <c:h val="0.77290164131505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B833-40AA-ADCB-C7D53673FB0C}"/>
              </c:ext>
            </c:extLst>
          </c:dPt>
          <c:dLbls>
            <c:dLbl>
              <c:idx val="0"/>
              <c:layout>
                <c:manualLayout>
                  <c:x val="-3.5295578160036622E-3"/>
                  <c:y val="4.8241258830623369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33-40AA-ADCB-C7D53673FB0C}"/>
                </c:ext>
              </c:extLst>
            </c:dLbl>
            <c:dLbl>
              <c:idx val="1"/>
              <c:layout>
                <c:manualLayout>
                  <c:x val="4.1847256814319961E-3"/>
                  <c:y val="3.00558306489247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833-40AA-ADCB-C7D53673FB0C}"/>
                </c:ext>
              </c:extLst>
            </c:dLbl>
            <c:dLbl>
              <c:idx val="2"/>
              <c:layout>
                <c:manualLayout>
                  <c:x val="5.5077509842519686E-3"/>
                  <c:y val="-4.68749971164486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33-40AA-ADCB-C7D53673FB0C}"/>
                </c:ext>
              </c:extLst>
            </c:dLbl>
            <c:dLbl>
              <c:idx val="3"/>
              <c:layout>
                <c:manualLayout>
                  <c:x val="3.9452509842519681E-3"/>
                  <c:y val="-2.343749855822474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833-40AA-ADCB-C7D53673FB0C}"/>
                </c:ext>
              </c:extLst>
            </c:dLbl>
            <c:dLbl>
              <c:idx val="4"/>
              <c:layout>
                <c:manualLayout>
                  <c:x val="8.2025098425196846E-4"/>
                  <c:y val="7.03124956746746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33-40AA-ADCB-C7D53673FB0C}"/>
                </c:ext>
              </c:extLst>
            </c:dLbl>
            <c:dLbl>
              <c:idx val="5"/>
              <c:layout>
                <c:manualLayout>
                  <c:x val="9.1226624015748325E-3"/>
                  <c:y val="-2.343749855822517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833-40AA-ADCB-C7D53673FB0C}"/>
                </c:ext>
              </c:extLst>
            </c:dLbl>
            <c:dLbl>
              <c:idx val="6"/>
              <c:layout>
                <c:manualLayout>
                  <c:x val="1.1557086614173257E-2"/>
                  <c:y val="2.3437498558224528E-3"/>
                </c:manualLayout>
              </c:layout>
              <c:tx>
                <c:rich>
                  <a:bodyPr/>
                  <a:lstStyle/>
                  <a:p>
                    <a:r>
                      <a:rPr lang="en-US" altLang="ii-CN" dirty="0"/>
                      <a:t>4700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33-40AA-ADCB-C7D53673FB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The United States</c:v>
                </c:pt>
                <c:pt idx="1">
                  <c:v>United Kingdom</c:v>
                </c:pt>
                <c:pt idx="2">
                  <c:v>Canada</c:v>
                </c:pt>
                <c:pt idx="3">
                  <c:v>France</c:v>
                </c:pt>
                <c:pt idx="4">
                  <c:v>Australia</c:v>
                </c:pt>
                <c:pt idx="5">
                  <c:v>Japan</c:v>
                </c:pt>
                <c:pt idx="6">
                  <c:v>SILC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40000</c:v>
                </c:pt>
                <c:pt idx="1">
                  <c:v>32755</c:v>
                </c:pt>
                <c:pt idx="2">
                  <c:v>29969</c:v>
                </c:pt>
                <c:pt idx="3">
                  <c:v>21932</c:v>
                </c:pt>
                <c:pt idx="4">
                  <c:v>18012</c:v>
                </c:pt>
                <c:pt idx="5">
                  <c:v>6926</c:v>
                </c:pt>
                <c:pt idx="6">
                  <c:v>4716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33-40AA-ADCB-C7D53673FB0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199884847"/>
        <c:axId val="446825071"/>
      </c:barChart>
      <c:catAx>
        <c:axId val="11998848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46825071"/>
        <c:crosses val="autoZero"/>
        <c:auto val="1"/>
        <c:lblAlgn val="ctr"/>
        <c:lblOffset val="100"/>
        <c:noMultiLvlLbl val="0"/>
      </c:catAx>
      <c:valAx>
        <c:axId val="4468250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9884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F64-4A58-9E7D-F1636C9003DC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F64-4A58-9E7D-F1636C9003DC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F64-4A58-9E7D-F1636C9003DC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F64-4A58-9E7D-F1636C9003DC}"/>
              </c:ext>
            </c:extLst>
          </c:dPt>
          <c:dPt>
            <c:idx val="4"/>
            <c:bubble3D val="0"/>
            <c:spPr>
              <a:solidFill>
                <a:schemeClr val="accent1">
                  <a:tint val="54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F64-4A58-9E7D-F1636C9003D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State-owned Enterprised</c:v>
                </c:pt>
                <c:pt idx="1">
                  <c:v>Foreign Funded Enterprises</c:v>
                </c:pt>
                <c:pt idx="2">
                  <c:v>Private Enterprises</c:v>
                </c:pt>
                <c:pt idx="3">
                  <c:v>Government-affillated Institutions</c:v>
                </c:pt>
                <c:pt idx="4">
                  <c:v>Others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0.20780000000000001</c:v>
                </c:pt>
                <c:pt idx="1">
                  <c:v>0.21210000000000001</c:v>
                </c:pt>
                <c:pt idx="2">
                  <c:v>0.28139999999999998</c:v>
                </c:pt>
                <c:pt idx="3">
                  <c:v>6.4899999999999999E-2</c:v>
                </c:pt>
                <c:pt idx="4">
                  <c:v>0.23380000000000001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FB-46BA-8F03-5B187F088B4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043819001521199"/>
          <c:y val="0"/>
          <c:w val="0.32956180998478796"/>
          <c:h val="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0.70501</cdr:x>
      <cdr:y>0.11379</cdr:y>
    </cdr:from>
    <cdr:to>
      <cdr:x>1</cdr:x>
      <cdr:y>0.34985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62846C0-7FF0-4D54-A64F-2F961A6F7391}"/>
            </a:ext>
          </a:extLst>
        </cdr:cNvPr>
        <cdr:cNvSpPr txBox="1"/>
      </cdr:nvSpPr>
      <cdr:spPr>
        <a:xfrm xmlns:a="http://schemas.openxmlformats.org/drawingml/2006/main">
          <a:off x="4519119" y="483840"/>
          <a:ext cx="1890917" cy="10037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lnSpc>
              <a:spcPct val="120000"/>
            </a:lnSpc>
            <a:buSzPct val="50000"/>
            <a:defRPr/>
          </a:pPr>
          <a:r>
            <a:rPr lang="en-US" altLang="zh-CN" sz="900" i="1" dirty="0">
              <a:latin typeface="Helvetica"/>
            </a:rPr>
            <a:t>1 USD = approximately 6.36 RMB</a:t>
          </a:r>
        </a:p>
        <a:p xmlns:a="http://schemas.openxmlformats.org/drawingml/2006/main">
          <a:pPr>
            <a:lnSpc>
              <a:spcPct val="120000"/>
            </a:lnSpc>
            <a:buSzPct val="50000"/>
            <a:defRPr/>
          </a:pPr>
          <a:r>
            <a:rPr lang="en-US" altLang="zh-CN" sz="900" i="1" dirty="0">
              <a:latin typeface="Helvetica"/>
            </a:rPr>
            <a:t>(2022 March</a:t>
          </a:r>
          <a:r>
            <a:rPr lang="zh-CN" altLang="en-US" sz="900" i="1" dirty="0">
              <a:latin typeface="Helvetica"/>
            </a:rPr>
            <a:t>）</a:t>
          </a:r>
          <a:endParaRPr lang="en-US" altLang="zh-CN" sz="900" i="1" dirty="0">
            <a:latin typeface="Helvetica"/>
          </a:endParaRPr>
        </a:p>
        <a:p xmlns:a="http://schemas.openxmlformats.org/drawingml/2006/main">
          <a:endParaRPr lang="ii-CN" alt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i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E4D80-F5D0-40D5-B6C7-9EFC8E8C46FB}" type="datetimeFigureOut">
              <a:rPr lang="ii-CN" altLang="en-US" smtClean="0"/>
              <a:t>2022-04-26</a:t>
            </a:fld>
            <a:endParaRPr lang="ii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i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ii-CN"/>
              <a:t>Edit Master text styles</a:t>
            </a:r>
          </a:p>
          <a:p>
            <a:pPr lvl="1"/>
            <a:r>
              <a:rPr lang="en-US" altLang="ii-CN"/>
              <a:t>Second level</a:t>
            </a:r>
          </a:p>
          <a:p>
            <a:pPr lvl="2"/>
            <a:r>
              <a:rPr lang="en-US" altLang="ii-CN"/>
              <a:t>Third level</a:t>
            </a:r>
          </a:p>
          <a:p>
            <a:pPr lvl="3"/>
            <a:r>
              <a:rPr lang="en-US" altLang="ii-CN"/>
              <a:t>Fourth level</a:t>
            </a:r>
          </a:p>
          <a:p>
            <a:pPr lvl="4"/>
            <a:r>
              <a:rPr lang="en-US" altLang="ii-CN"/>
              <a:t>Fifth level</a:t>
            </a:r>
            <a:endParaRPr lang="ii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i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D6F45-283A-46EA-99C7-8E29D1A7CADA}" type="slidenum">
              <a:rPr lang="ii-CN" altLang="en-US" smtClean="0"/>
              <a:t>‹#›</a:t>
            </a:fld>
            <a:endParaRPr lang="ii-CN" altLang="en-US"/>
          </a:p>
        </p:txBody>
      </p:sp>
    </p:spTree>
    <p:extLst>
      <p:ext uri="{BB962C8B-B14F-4D97-AF65-F5344CB8AC3E}">
        <p14:creationId xmlns:p14="http://schemas.microsoft.com/office/powerpoint/2010/main" val="170816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0670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4F5613-106E-4122-A532-DB2DDDE44FA6}" type="slidenum">
              <a:rPr lang="zh-CN" altLang="en-US" smtClean="0"/>
              <a:pPr>
                <a:defRPr/>
              </a:pPr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125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19A6-BC2E-437A-B922-737363B321B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481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3549645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996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19A6-BC2E-437A-B922-737363B321B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55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CFBCC-7A89-4453-ABD9-2563E78AE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ii-CN"/>
              <a:t>Click to edit Master title style</a:t>
            </a:r>
            <a:endParaRPr lang="ii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CD8E5-3861-45CD-AE7E-E727F3B82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ii-CN"/>
              <a:t>Click to edit Master subtitle style</a:t>
            </a:r>
            <a:endParaRPr lang="ii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0A8EC-83F6-485C-BFAF-FFF63AE14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79-3DBE-4732-940C-DC3F8D1A5B7E}" type="datetimeFigureOut">
              <a:rPr lang="ii-CN" altLang="en-US" smtClean="0"/>
              <a:t>2022-04-26</a:t>
            </a:fld>
            <a:endParaRPr lang="ii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467F7-BB21-4EC2-B838-E58B699EE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i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60269-ECA3-40C5-9D33-BE657ECB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C50-547C-4104-89C3-93CB0B00C059}" type="slidenum">
              <a:rPr lang="ii-CN" altLang="en-US" smtClean="0"/>
              <a:t>‹#›</a:t>
            </a:fld>
            <a:endParaRPr lang="ii-CN" altLang="en-US"/>
          </a:p>
        </p:txBody>
      </p:sp>
    </p:spTree>
    <p:extLst>
      <p:ext uri="{BB962C8B-B14F-4D97-AF65-F5344CB8AC3E}">
        <p14:creationId xmlns:p14="http://schemas.microsoft.com/office/powerpoint/2010/main" val="206186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B5652-C0F1-4836-90C4-0EEBAE1C1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i-CN"/>
              <a:t>Click to edit Master title style</a:t>
            </a:r>
            <a:endParaRPr lang="ii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C2E259-5FA5-43E1-96E2-3428EA8E0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ii-CN"/>
              <a:t>Edit Master text styles</a:t>
            </a:r>
          </a:p>
          <a:p>
            <a:pPr lvl="1"/>
            <a:r>
              <a:rPr lang="en-US" altLang="ii-CN"/>
              <a:t>Second level</a:t>
            </a:r>
          </a:p>
          <a:p>
            <a:pPr lvl="2"/>
            <a:r>
              <a:rPr lang="en-US" altLang="ii-CN"/>
              <a:t>Third level</a:t>
            </a:r>
          </a:p>
          <a:p>
            <a:pPr lvl="3"/>
            <a:r>
              <a:rPr lang="en-US" altLang="ii-CN"/>
              <a:t>Fourth level</a:t>
            </a:r>
          </a:p>
          <a:p>
            <a:pPr lvl="4"/>
            <a:r>
              <a:rPr lang="en-US" altLang="ii-CN"/>
              <a:t>Fifth level</a:t>
            </a:r>
            <a:endParaRPr lang="ii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03723-0AC1-4928-BC1A-65ABE65A5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79-3DBE-4732-940C-DC3F8D1A5B7E}" type="datetimeFigureOut">
              <a:rPr lang="ii-CN" altLang="en-US" smtClean="0"/>
              <a:t>2022-04-26</a:t>
            </a:fld>
            <a:endParaRPr lang="ii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65EF2-FD1C-4225-A7DF-1A90C551A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i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C197C-5974-4A9A-A765-10FD7900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C50-547C-4104-89C3-93CB0B00C059}" type="slidenum">
              <a:rPr lang="ii-CN" altLang="en-US" smtClean="0"/>
              <a:t>‹#›</a:t>
            </a:fld>
            <a:endParaRPr lang="ii-CN" altLang="en-US"/>
          </a:p>
        </p:txBody>
      </p:sp>
    </p:spTree>
    <p:extLst>
      <p:ext uri="{BB962C8B-B14F-4D97-AF65-F5344CB8AC3E}">
        <p14:creationId xmlns:p14="http://schemas.microsoft.com/office/powerpoint/2010/main" val="253823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117BF-F5B3-4518-80DC-36800B1FF3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ii-CN"/>
              <a:t>Click to edit Master title style</a:t>
            </a:r>
            <a:endParaRPr lang="ii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D82CBC-AEF9-487D-B608-0839F3CA8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ii-CN"/>
              <a:t>Edit Master text styles</a:t>
            </a:r>
          </a:p>
          <a:p>
            <a:pPr lvl="1"/>
            <a:r>
              <a:rPr lang="en-US" altLang="ii-CN"/>
              <a:t>Second level</a:t>
            </a:r>
          </a:p>
          <a:p>
            <a:pPr lvl="2"/>
            <a:r>
              <a:rPr lang="en-US" altLang="ii-CN"/>
              <a:t>Third level</a:t>
            </a:r>
          </a:p>
          <a:p>
            <a:pPr lvl="3"/>
            <a:r>
              <a:rPr lang="en-US" altLang="ii-CN"/>
              <a:t>Fourth level</a:t>
            </a:r>
          </a:p>
          <a:p>
            <a:pPr lvl="4"/>
            <a:r>
              <a:rPr lang="en-US" altLang="ii-CN"/>
              <a:t>Fifth level</a:t>
            </a:r>
            <a:endParaRPr lang="ii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F2667-B9CA-4A8C-9B90-5D2907CE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79-3DBE-4732-940C-DC3F8D1A5B7E}" type="datetimeFigureOut">
              <a:rPr lang="ii-CN" altLang="en-US" smtClean="0"/>
              <a:t>2022-04-26</a:t>
            </a:fld>
            <a:endParaRPr lang="ii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A4EDD-8502-44F3-83F3-E2544FFE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i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215A6-42DE-4A0E-BA68-1D46AB74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C50-547C-4104-89C3-93CB0B00C059}" type="slidenum">
              <a:rPr lang="ii-CN" altLang="en-US" smtClean="0"/>
              <a:t>‹#›</a:t>
            </a:fld>
            <a:endParaRPr lang="ii-CN" altLang="en-US"/>
          </a:p>
        </p:txBody>
      </p:sp>
    </p:spTree>
    <p:extLst>
      <p:ext uri="{BB962C8B-B14F-4D97-AF65-F5344CB8AC3E}">
        <p14:creationId xmlns:p14="http://schemas.microsoft.com/office/powerpoint/2010/main" val="3773869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3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50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3580744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3497193"/>
            <a:ext cx="3580744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720829" y="0"/>
            <a:ext cx="447937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81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995220" y="0"/>
            <a:ext cx="447937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611256" y="1"/>
            <a:ext cx="3580744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611256" y="3497193"/>
            <a:ext cx="3580744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94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4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D554-7B69-4887-98CC-9F3221B03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i-CN"/>
              <a:t>Click to edit Master title style</a:t>
            </a:r>
            <a:endParaRPr lang="ii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E3F3E-F306-4BE0-8AEC-0655F25BD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ii-CN"/>
              <a:t>Edit Master text styles</a:t>
            </a:r>
          </a:p>
          <a:p>
            <a:pPr lvl="1"/>
            <a:r>
              <a:rPr lang="en-US" altLang="ii-CN"/>
              <a:t>Second level</a:t>
            </a:r>
          </a:p>
          <a:p>
            <a:pPr lvl="2"/>
            <a:r>
              <a:rPr lang="en-US" altLang="ii-CN"/>
              <a:t>Third level</a:t>
            </a:r>
          </a:p>
          <a:p>
            <a:pPr lvl="3"/>
            <a:r>
              <a:rPr lang="en-US" altLang="ii-CN"/>
              <a:t>Fourth level</a:t>
            </a:r>
          </a:p>
          <a:p>
            <a:pPr lvl="4"/>
            <a:r>
              <a:rPr lang="en-US" altLang="ii-CN"/>
              <a:t>Fifth level</a:t>
            </a:r>
            <a:endParaRPr lang="ii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ACEC1-58D1-4EDF-8C32-F6CDDE5E6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79-3DBE-4732-940C-DC3F8D1A5B7E}" type="datetimeFigureOut">
              <a:rPr lang="ii-CN" altLang="en-US" smtClean="0"/>
              <a:t>2022-04-26</a:t>
            </a:fld>
            <a:endParaRPr lang="ii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AF6F2-BD72-4869-A470-2ED421741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i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DC4F7-2570-44E1-9294-310D2BF8A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C50-547C-4104-89C3-93CB0B00C059}" type="slidenum">
              <a:rPr lang="ii-CN" altLang="en-US" smtClean="0"/>
              <a:t>‹#›</a:t>
            </a:fld>
            <a:endParaRPr lang="ii-CN" altLang="en-US"/>
          </a:p>
        </p:txBody>
      </p:sp>
    </p:spTree>
    <p:extLst>
      <p:ext uri="{BB962C8B-B14F-4D97-AF65-F5344CB8AC3E}">
        <p14:creationId xmlns:p14="http://schemas.microsoft.com/office/powerpoint/2010/main" val="212178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CD5BE-3C06-4A64-AF7F-CD19F709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ii-CN"/>
              <a:t>Click to edit Master title style</a:t>
            </a:r>
            <a:endParaRPr lang="ii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7E35C-E976-4423-9580-E962B8F68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ii-CN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E52A7-648E-42AA-B8E6-9857B3EC4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79-3DBE-4732-940C-DC3F8D1A5B7E}" type="datetimeFigureOut">
              <a:rPr lang="ii-CN" altLang="en-US" smtClean="0"/>
              <a:t>2022-04-26</a:t>
            </a:fld>
            <a:endParaRPr lang="ii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20D2D-7F53-4F24-8D76-0FAA5A8A9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i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72320-7D80-4EC8-ACB7-140999197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C50-547C-4104-89C3-93CB0B00C059}" type="slidenum">
              <a:rPr lang="ii-CN" altLang="en-US" smtClean="0"/>
              <a:t>‹#›</a:t>
            </a:fld>
            <a:endParaRPr lang="ii-CN" altLang="en-US"/>
          </a:p>
        </p:txBody>
      </p:sp>
    </p:spTree>
    <p:extLst>
      <p:ext uri="{BB962C8B-B14F-4D97-AF65-F5344CB8AC3E}">
        <p14:creationId xmlns:p14="http://schemas.microsoft.com/office/powerpoint/2010/main" val="185489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A5CF6-1318-498F-B662-8752BAC6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i-CN"/>
              <a:t>Click to edit Master title style</a:t>
            </a:r>
            <a:endParaRPr lang="ii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2B1A3-2877-4828-8DEF-47C334946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ii-CN"/>
              <a:t>Edit Master text styles</a:t>
            </a:r>
          </a:p>
          <a:p>
            <a:pPr lvl="1"/>
            <a:r>
              <a:rPr lang="en-US" altLang="ii-CN"/>
              <a:t>Second level</a:t>
            </a:r>
          </a:p>
          <a:p>
            <a:pPr lvl="2"/>
            <a:r>
              <a:rPr lang="en-US" altLang="ii-CN"/>
              <a:t>Third level</a:t>
            </a:r>
          </a:p>
          <a:p>
            <a:pPr lvl="3"/>
            <a:r>
              <a:rPr lang="en-US" altLang="ii-CN"/>
              <a:t>Fourth level</a:t>
            </a:r>
          </a:p>
          <a:p>
            <a:pPr lvl="4"/>
            <a:r>
              <a:rPr lang="en-US" altLang="ii-CN"/>
              <a:t>Fifth level</a:t>
            </a:r>
            <a:endParaRPr lang="ii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C185FA-8BE0-4FF7-B70A-7C1572B9A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ii-CN"/>
              <a:t>Edit Master text styles</a:t>
            </a:r>
          </a:p>
          <a:p>
            <a:pPr lvl="1"/>
            <a:r>
              <a:rPr lang="en-US" altLang="ii-CN"/>
              <a:t>Second level</a:t>
            </a:r>
          </a:p>
          <a:p>
            <a:pPr lvl="2"/>
            <a:r>
              <a:rPr lang="en-US" altLang="ii-CN"/>
              <a:t>Third level</a:t>
            </a:r>
          </a:p>
          <a:p>
            <a:pPr lvl="3"/>
            <a:r>
              <a:rPr lang="en-US" altLang="ii-CN"/>
              <a:t>Fourth level</a:t>
            </a:r>
          </a:p>
          <a:p>
            <a:pPr lvl="4"/>
            <a:r>
              <a:rPr lang="en-US" altLang="ii-CN"/>
              <a:t>Fifth level</a:t>
            </a:r>
            <a:endParaRPr lang="ii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96F14-D18C-4062-B5CD-F7E66BB9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79-3DBE-4732-940C-DC3F8D1A5B7E}" type="datetimeFigureOut">
              <a:rPr lang="ii-CN" altLang="en-US" smtClean="0"/>
              <a:t>2022-04-26</a:t>
            </a:fld>
            <a:endParaRPr lang="ii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FE742-BAAF-45FC-91D2-D4B61AE0E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i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5AE39-97EF-4C25-820F-1048ADEA9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C50-547C-4104-89C3-93CB0B00C059}" type="slidenum">
              <a:rPr lang="ii-CN" altLang="en-US" smtClean="0"/>
              <a:t>‹#›</a:t>
            </a:fld>
            <a:endParaRPr lang="ii-CN" altLang="en-US"/>
          </a:p>
        </p:txBody>
      </p:sp>
    </p:spTree>
    <p:extLst>
      <p:ext uri="{BB962C8B-B14F-4D97-AF65-F5344CB8AC3E}">
        <p14:creationId xmlns:p14="http://schemas.microsoft.com/office/powerpoint/2010/main" val="356929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20868-FAC2-495F-B261-BBE4CF16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ii-CN"/>
              <a:t>Click to edit Master title style</a:t>
            </a:r>
            <a:endParaRPr lang="ii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D9304-83F2-42ED-A996-B1F0C3FA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ii-CN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ECC7B-FFFD-4F4C-9FE0-E6A9F6BA8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ii-CN"/>
              <a:t>Edit Master text styles</a:t>
            </a:r>
          </a:p>
          <a:p>
            <a:pPr lvl="1"/>
            <a:r>
              <a:rPr lang="en-US" altLang="ii-CN"/>
              <a:t>Second level</a:t>
            </a:r>
          </a:p>
          <a:p>
            <a:pPr lvl="2"/>
            <a:r>
              <a:rPr lang="en-US" altLang="ii-CN"/>
              <a:t>Third level</a:t>
            </a:r>
          </a:p>
          <a:p>
            <a:pPr lvl="3"/>
            <a:r>
              <a:rPr lang="en-US" altLang="ii-CN"/>
              <a:t>Fourth level</a:t>
            </a:r>
          </a:p>
          <a:p>
            <a:pPr lvl="4"/>
            <a:r>
              <a:rPr lang="en-US" altLang="ii-CN"/>
              <a:t>Fifth level</a:t>
            </a:r>
            <a:endParaRPr lang="ii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DCDD64-8E98-4E36-90D3-A90B1E61A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ii-CN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F47F05-A445-47A2-91DC-7B7927630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ii-CN"/>
              <a:t>Edit Master text styles</a:t>
            </a:r>
          </a:p>
          <a:p>
            <a:pPr lvl="1"/>
            <a:r>
              <a:rPr lang="en-US" altLang="ii-CN"/>
              <a:t>Second level</a:t>
            </a:r>
          </a:p>
          <a:p>
            <a:pPr lvl="2"/>
            <a:r>
              <a:rPr lang="en-US" altLang="ii-CN"/>
              <a:t>Third level</a:t>
            </a:r>
          </a:p>
          <a:p>
            <a:pPr lvl="3"/>
            <a:r>
              <a:rPr lang="en-US" altLang="ii-CN"/>
              <a:t>Fourth level</a:t>
            </a:r>
          </a:p>
          <a:p>
            <a:pPr lvl="4"/>
            <a:r>
              <a:rPr lang="en-US" altLang="ii-CN"/>
              <a:t>Fifth level</a:t>
            </a:r>
            <a:endParaRPr lang="ii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46FE06-D879-492B-A87D-C15CB3399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79-3DBE-4732-940C-DC3F8D1A5B7E}" type="datetimeFigureOut">
              <a:rPr lang="ii-CN" altLang="en-US" smtClean="0"/>
              <a:t>2022-04-26</a:t>
            </a:fld>
            <a:endParaRPr lang="ii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7E374-BE8B-424B-8CB9-87FE852D4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i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AC08C6-453C-4748-9A45-8B611C7D3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C50-547C-4104-89C3-93CB0B00C059}" type="slidenum">
              <a:rPr lang="ii-CN" altLang="en-US" smtClean="0"/>
              <a:t>‹#›</a:t>
            </a:fld>
            <a:endParaRPr lang="ii-CN" altLang="en-US"/>
          </a:p>
        </p:txBody>
      </p:sp>
    </p:spTree>
    <p:extLst>
      <p:ext uri="{BB962C8B-B14F-4D97-AF65-F5344CB8AC3E}">
        <p14:creationId xmlns:p14="http://schemas.microsoft.com/office/powerpoint/2010/main" val="406160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69DF-1C1C-473E-BCD6-BE67BE3A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i-CN"/>
              <a:t>Click to edit Master title style</a:t>
            </a:r>
            <a:endParaRPr lang="ii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CAB73-F522-4068-9D63-216AF5F6C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79-3DBE-4732-940C-DC3F8D1A5B7E}" type="datetimeFigureOut">
              <a:rPr lang="ii-CN" altLang="en-US" smtClean="0"/>
              <a:t>2022-04-26</a:t>
            </a:fld>
            <a:endParaRPr lang="ii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C1E003-88FD-4EB2-A3E1-00B5C71B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i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BA729-C26C-4D3A-BD5C-6C2281C8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C50-547C-4104-89C3-93CB0B00C059}" type="slidenum">
              <a:rPr lang="ii-CN" altLang="en-US" smtClean="0"/>
              <a:t>‹#›</a:t>
            </a:fld>
            <a:endParaRPr lang="ii-CN" altLang="en-US"/>
          </a:p>
        </p:txBody>
      </p:sp>
    </p:spTree>
    <p:extLst>
      <p:ext uri="{BB962C8B-B14F-4D97-AF65-F5344CB8AC3E}">
        <p14:creationId xmlns:p14="http://schemas.microsoft.com/office/powerpoint/2010/main" val="134428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BB4612-D8B6-41D5-B930-8F23A1D06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79-3DBE-4732-940C-DC3F8D1A5B7E}" type="datetimeFigureOut">
              <a:rPr lang="ii-CN" altLang="en-US" smtClean="0"/>
              <a:t>2022-04-26</a:t>
            </a:fld>
            <a:endParaRPr lang="ii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A835B5-6169-4DBF-B315-F2EE26721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i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9593E-09E4-4329-B7C8-ED19D16F5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C50-547C-4104-89C3-93CB0B00C059}" type="slidenum">
              <a:rPr lang="ii-CN" altLang="en-US" smtClean="0"/>
              <a:t>‹#›</a:t>
            </a:fld>
            <a:endParaRPr lang="ii-CN" altLang="en-US"/>
          </a:p>
        </p:txBody>
      </p:sp>
    </p:spTree>
    <p:extLst>
      <p:ext uri="{BB962C8B-B14F-4D97-AF65-F5344CB8AC3E}">
        <p14:creationId xmlns:p14="http://schemas.microsoft.com/office/powerpoint/2010/main" val="1854099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61816-6FE8-4668-862E-6979BC05D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ii-CN"/>
              <a:t>Click to edit Master title style</a:t>
            </a:r>
            <a:endParaRPr lang="ii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CF2BB-B117-48BB-A243-CB336E2AE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ii-CN"/>
              <a:t>Edit Master text styles</a:t>
            </a:r>
          </a:p>
          <a:p>
            <a:pPr lvl="1"/>
            <a:r>
              <a:rPr lang="en-US" altLang="ii-CN"/>
              <a:t>Second level</a:t>
            </a:r>
          </a:p>
          <a:p>
            <a:pPr lvl="2"/>
            <a:r>
              <a:rPr lang="en-US" altLang="ii-CN"/>
              <a:t>Third level</a:t>
            </a:r>
          </a:p>
          <a:p>
            <a:pPr lvl="3"/>
            <a:r>
              <a:rPr lang="en-US" altLang="ii-CN"/>
              <a:t>Fourth level</a:t>
            </a:r>
          </a:p>
          <a:p>
            <a:pPr lvl="4"/>
            <a:r>
              <a:rPr lang="en-US" altLang="ii-CN"/>
              <a:t>Fifth level</a:t>
            </a:r>
            <a:endParaRPr lang="ii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A3E82-B356-41E5-BCB3-3B17029EB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ii-CN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BF96C-26FA-477C-98BD-F6698006F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79-3DBE-4732-940C-DC3F8D1A5B7E}" type="datetimeFigureOut">
              <a:rPr lang="ii-CN" altLang="en-US" smtClean="0"/>
              <a:t>2022-04-26</a:t>
            </a:fld>
            <a:endParaRPr lang="ii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F05D5-82EE-4A36-B624-7FBAAE49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i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4F201-BE58-4F00-829C-BA311A3C8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C50-547C-4104-89C3-93CB0B00C059}" type="slidenum">
              <a:rPr lang="ii-CN" altLang="en-US" smtClean="0"/>
              <a:t>‹#›</a:t>
            </a:fld>
            <a:endParaRPr lang="ii-CN" altLang="en-US"/>
          </a:p>
        </p:txBody>
      </p:sp>
    </p:spTree>
    <p:extLst>
      <p:ext uri="{BB962C8B-B14F-4D97-AF65-F5344CB8AC3E}">
        <p14:creationId xmlns:p14="http://schemas.microsoft.com/office/powerpoint/2010/main" val="385255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68593-41E2-4A68-9308-7B3E7CA82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ii-CN"/>
              <a:t>Click to edit Master title style</a:t>
            </a:r>
            <a:endParaRPr lang="ii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B72339-F295-4E19-A389-E9B2D378CD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i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F96D0-8677-45E9-AFB7-92B99DF51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ii-CN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7314F-EB17-4890-91A2-69FA05DB6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BB79-3DBE-4732-940C-DC3F8D1A5B7E}" type="datetimeFigureOut">
              <a:rPr lang="ii-CN" altLang="en-US" smtClean="0"/>
              <a:t>2022-04-26</a:t>
            </a:fld>
            <a:endParaRPr lang="ii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6A403-1A7E-41AD-81F9-E856A611E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i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11AF1-F7E8-4802-9E34-73C1DFF8C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C50-547C-4104-89C3-93CB0B00C059}" type="slidenum">
              <a:rPr lang="ii-CN" altLang="en-US" smtClean="0"/>
              <a:t>‹#›</a:t>
            </a:fld>
            <a:endParaRPr lang="ii-CN" altLang="en-US"/>
          </a:p>
        </p:txBody>
      </p:sp>
    </p:spTree>
    <p:extLst>
      <p:ext uri="{BB962C8B-B14F-4D97-AF65-F5344CB8AC3E}">
        <p14:creationId xmlns:p14="http://schemas.microsoft.com/office/powerpoint/2010/main" val="381651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1D25B5-37AA-4B4E-8177-73E8BB6FA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ii-CN"/>
              <a:t>Click to edit Master title style</a:t>
            </a:r>
            <a:endParaRPr lang="ii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FA14D-5758-4550-9FD8-1C8413C7B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ii-CN"/>
              <a:t>Edit Master text styles</a:t>
            </a:r>
          </a:p>
          <a:p>
            <a:pPr lvl="1"/>
            <a:r>
              <a:rPr lang="en-US" altLang="ii-CN"/>
              <a:t>Second level</a:t>
            </a:r>
          </a:p>
          <a:p>
            <a:pPr lvl="2"/>
            <a:r>
              <a:rPr lang="en-US" altLang="ii-CN"/>
              <a:t>Third level</a:t>
            </a:r>
          </a:p>
          <a:p>
            <a:pPr lvl="3"/>
            <a:r>
              <a:rPr lang="en-US" altLang="ii-CN"/>
              <a:t>Fourth level</a:t>
            </a:r>
          </a:p>
          <a:p>
            <a:pPr lvl="4"/>
            <a:r>
              <a:rPr lang="en-US" altLang="ii-CN"/>
              <a:t>Fifth level</a:t>
            </a:r>
            <a:endParaRPr lang="ii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DCEBA-365F-4CD6-8F60-6E10611DF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0BB79-3DBE-4732-940C-DC3F8D1A5B7E}" type="datetimeFigureOut">
              <a:rPr lang="ii-CN" altLang="en-US" smtClean="0"/>
              <a:t>2022-04-26</a:t>
            </a:fld>
            <a:endParaRPr lang="ii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96955-B4C3-4C20-B148-9FEC1CE32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i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E9C23-70D3-4320-81A6-7BD7137F5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A4C50-547C-4104-89C3-93CB0B00C059}" type="slidenum">
              <a:rPr lang="ii-CN" altLang="en-US" smtClean="0"/>
              <a:t>‹#›</a:t>
            </a:fld>
            <a:endParaRPr lang="ii-CN" altLang="en-US"/>
          </a:p>
        </p:txBody>
      </p:sp>
    </p:spTree>
    <p:extLst>
      <p:ext uri="{BB962C8B-B14F-4D97-AF65-F5344CB8AC3E}">
        <p14:creationId xmlns:p14="http://schemas.microsoft.com/office/powerpoint/2010/main" val="363681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34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emf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emf"/><Relationship Id="rId5" Type="http://schemas.openxmlformats.org/officeDocument/2006/relationships/image" Target="../media/image5.png"/><Relationship Id="rId4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11" Type="http://schemas.openxmlformats.org/officeDocument/2006/relationships/image" Target="../media/image14.svg"/><Relationship Id="rId5" Type="http://schemas.openxmlformats.org/officeDocument/2006/relationships/image" Target="../media/image40.jpeg"/><Relationship Id="rId10" Type="http://schemas.openxmlformats.org/officeDocument/2006/relationships/image" Target="../media/image13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27.emf"/><Relationship Id="rId4" Type="http://schemas.openxmlformats.org/officeDocument/2006/relationships/image" Target="../media/image47.jpe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44.png"/><Relationship Id="rId3" Type="http://schemas.openxmlformats.org/officeDocument/2006/relationships/image" Target="../media/image51.jpg"/><Relationship Id="rId7" Type="http://schemas.openxmlformats.org/officeDocument/2006/relationships/image" Target="../media/image55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14.svg"/><Relationship Id="rId10" Type="http://schemas.openxmlformats.org/officeDocument/2006/relationships/image" Target="../media/image58.jp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chloeding@shu.edu.cn" TargetMode="Externa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hyperlink" Target="mailto:isa.mengrq@shu.edu.cn" TargetMode="External"/><Relationship Id="rId12" Type="http://schemas.openxmlformats.org/officeDocument/2006/relationships/image" Target="../media/image6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hyperlink" Target="mailto:guhaodong@shu.edu.cn" TargetMode="External"/><Relationship Id="rId11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hyperlink" Target="https://shusilc.shu.edu.cn/" TargetMode="External"/><Relationship Id="rId4" Type="http://schemas.openxmlformats.org/officeDocument/2006/relationships/notesSlide" Target="../notesSlides/notesSlide6.xml"/><Relationship Id="rId9" Type="http://schemas.openxmlformats.org/officeDocument/2006/relationships/hyperlink" Target="mailto:admission.silc@oa.shu.edu.cn" TargetMode="External"/><Relationship Id="rId1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6.jpeg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27.em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3" t="-3134" r="90" b="-694"/>
          <a:stretch>
            <a:fillRect/>
          </a:stretch>
        </p:blipFill>
        <p:spPr>
          <a:xfrm>
            <a:off x="-195263" y="-1963766"/>
            <a:ext cx="12385675" cy="950182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99997" y="5448618"/>
            <a:ext cx="7597457" cy="192489"/>
          </a:xfrm>
          <a:prstGeom prst="rect">
            <a:avLst/>
          </a:prstGeom>
          <a:solidFill>
            <a:schemeClr val="bg1">
              <a:lumMod val="65000"/>
              <a:alpha val="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CN" sz="651" b="1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43004" y="2905203"/>
            <a:ext cx="12683456" cy="1454695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651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F1764F6-AF11-424B-8FA7-BDF4B168D4E7}"/>
              </a:ext>
            </a:extLst>
          </p:cNvPr>
          <p:cNvSpPr/>
          <p:nvPr/>
        </p:nvSpPr>
        <p:spPr>
          <a:xfrm>
            <a:off x="3331309" y="3021754"/>
            <a:ext cx="7511436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00" b="1" spc="300" dirty="0">
                <a:solidFill>
                  <a:schemeClr val="bg1"/>
                </a:solidFill>
                <a:latin typeface="Helvetica" pitchFamily="2" charset="0"/>
              </a:rPr>
              <a:t>SILC BUSINESS SCHOOL</a:t>
            </a:r>
            <a:r>
              <a:rPr lang="zh-CN" altLang="en-US" sz="3600" b="1" spc="300" dirty="0">
                <a:solidFill>
                  <a:schemeClr val="bg1"/>
                </a:solidFill>
                <a:latin typeface="Helvetica" pitchFamily="2" charset="0"/>
              </a:rPr>
              <a:t> </a:t>
            </a:r>
            <a:endParaRPr lang="en-US" altLang="zh-CN" sz="3600" b="1" spc="300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r>
              <a:rPr lang="en-US" altLang="zh-CN" sz="3600" b="1" spc="300" dirty="0">
                <a:solidFill>
                  <a:schemeClr val="bg1"/>
                </a:solidFill>
                <a:latin typeface="Helvetica" pitchFamily="2" charset="0"/>
              </a:rPr>
              <a:t>SHANGHAI UNIVERSITY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EE28280-EBD1-6E45-ACE6-491BD021FAFB}"/>
              </a:ext>
            </a:extLst>
          </p:cNvPr>
          <p:cNvSpPr/>
          <p:nvPr/>
        </p:nvSpPr>
        <p:spPr>
          <a:xfrm>
            <a:off x="2464760" y="2443538"/>
            <a:ext cx="7509787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endParaRPr lang="en-US" altLang="zh-CN" sz="2700" b="1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CBCD0F7-63EC-CA42-BBA8-F9771452A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140" y="1994632"/>
            <a:ext cx="4635720" cy="327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20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816095"/>
            <a:ext cx="8052883" cy="7852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SzPct val="50000"/>
              <a:defRPr/>
            </a:pPr>
            <a:endParaRPr lang="en-US" altLang="zh-CN" sz="2133" b="1" dirty="0">
              <a:latin typeface="Helvetica"/>
              <a:cs typeface="Helvetica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rgbClr val="0070C0"/>
                </a:solidFill>
                <a:latin typeface="Helvetica"/>
              </a:rPr>
              <a:t>Finance</a:t>
            </a:r>
            <a:r>
              <a:rPr lang="en-US" sz="2133" b="1" dirty="0">
                <a:latin typeface="Helvetica"/>
              </a:rPr>
              <a:t>(Corporate Finance)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rgbClr val="0070C0"/>
                </a:solidFill>
                <a:latin typeface="Helvetica"/>
              </a:rPr>
              <a:t>Finance</a:t>
            </a:r>
            <a:r>
              <a:rPr lang="zh-CN" altLang="en-US" sz="2133" b="1" dirty="0">
                <a:latin typeface="Helvetica"/>
              </a:rPr>
              <a:t>（</a:t>
            </a:r>
            <a:r>
              <a:rPr lang="en-US" sz="2133" b="1" dirty="0">
                <a:latin typeface="Helvetica"/>
              </a:rPr>
              <a:t>Technology and Internet Finance)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rgbClr val="0070C0"/>
                </a:solidFill>
                <a:latin typeface="Helvetica"/>
              </a:rPr>
              <a:t>Finance</a:t>
            </a:r>
            <a:r>
              <a:rPr lang="en-US" sz="2133" b="1" dirty="0">
                <a:latin typeface="Helvetica"/>
              </a:rPr>
              <a:t>(Cross-Border E-commerce)</a:t>
            </a:r>
            <a:endParaRPr lang="en-US" altLang="zh-CN" sz="2133" b="1" dirty="0">
              <a:latin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dirty="0">
                <a:latin typeface="Helvetica"/>
                <a:cs typeface="Helvetica"/>
              </a:rPr>
              <a:t>     2 years</a:t>
            </a: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dirty="0">
                <a:latin typeface="Helvetica"/>
                <a:cs typeface="Helvetica"/>
              </a:rPr>
              <a:t>     RMB 45,000 / year ( USD 7,000)</a:t>
            </a: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2133" dirty="0">
              <a:latin typeface="Helvetica"/>
              <a:cs typeface="Helvetica"/>
            </a:endParaRPr>
          </a:p>
          <a:p>
            <a:pPr marL="380990" indent="-380990">
              <a:lnSpc>
                <a:spcPct val="120000"/>
              </a:lnSpc>
              <a:buSzPct val="50000"/>
              <a:buFont typeface="Arial" panose="020B0604020202020204" pitchFamily="34" charset="0"/>
              <a:buChar char="•"/>
              <a:defRPr/>
            </a:pPr>
            <a:r>
              <a:rPr lang="en-US" sz="2133" b="1" dirty="0">
                <a:solidFill>
                  <a:srgbClr val="0070C0"/>
                </a:solidFill>
                <a:latin typeface="Helvetica"/>
              </a:rPr>
              <a:t>Accounting</a:t>
            </a:r>
            <a:r>
              <a:rPr lang="zh-CN" altLang="en-US" sz="2133" b="1" dirty="0">
                <a:latin typeface="Helvetica"/>
              </a:rPr>
              <a:t>（</a:t>
            </a:r>
            <a:r>
              <a:rPr lang="en-US" sz="2133" b="1" dirty="0">
                <a:latin typeface="Helvetica"/>
              </a:rPr>
              <a:t>International Accounting Standards 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panose="020B0604020202020204" pitchFamily="34" charset="0"/>
              <a:buChar char="•"/>
              <a:defRPr/>
            </a:pPr>
            <a:r>
              <a:rPr lang="en-US" sz="2133" b="1" dirty="0">
                <a:latin typeface="Helvetica"/>
              </a:rPr>
              <a:t>and Information Disclosure</a:t>
            </a:r>
            <a:r>
              <a:rPr lang="zh-CN" altLang="en-US" sz="2133" b="1" dirty="0">
                <a:latin typeface="Helvetica"/>
              </a:rPr>
              <a:t>）</a:t>
            </a:r>
            <a:endParaRPr lang="en-US" sz="2133" b="1" dirty="0">
              <a:latin typeface="Helvetica"/>
            </a:endParaRPr>
          </a:p>
          <a:p>
            <a:pPr marL="380990" indent="-380990">
              <a:lnSpc>
                <a:spcPct val="120000"/>
              </a:lnSpc>
              <a:buSzPct val="50000"/>
              <a:buFont typeface="Arial" charset="0"/>
              <a:buChar char="•"/>
              <a:defRPr/>
            </a:pPr>
            <a:r>
              <a:rPr lang="en-US" sz="2133" b="1" dirty="0">
                <a:solidFill>
                  <a:srgbClr val="0070C0"/>
                </a:solidFill>
                <a:latin typeface="Helvetica"/>
              </a:rPr>
              <a:t>Accounting</a:t>
            </a:r>
            <a:r>
              <a:rPr lang="zh-CN" altLang="en-US" sz="2133" b="1" dirty="0">
                <a:latin typeface="Helvetica"/>
              </a:rPr>
              <a:t>（</a:t>
            </a:r>
            <a:r>
              <a:rPr lang="en-US" sz="2133" b="1" dirty="0">
                <a:latin typeface="Helvetica"/>
              </a:rPr>
              <a:t>Intelligent Accounting and Digital Management</a:t>
            </a:r>
            <a:r>
              <a:rPr lang="zh-CN" altLang="en-US" sz="2133" b="1" dirty="0">
                <a:latin typeface="Helvetica"/>
              </a:rPr>
              <a:t>）</a:t>
            </a:r>
            <a:endParaRPr lang="en-US" sz="2133" b="1" dirty="0">
              <a:latin typeface="Helvetica"/>
            </a:endParaRPr>
          </a:p>
          <a:p>
            <a:pPr marL="380990" indent="-380990">
              <a:lnSpc>
                <a:spcPct val="120000"/>
              </a:lnSpc>
              <a:buSzPct val="50000"/>
              <a:buFont typeface="Arial" charset="0"/>
              <a:buChar char="•"/>
              <a:defRPr/>
            </a:pPr>
            <a:r>
              <a:rPr lang="en-US" sz="2133" b="1" dirty="0">
                <a:solidFill>
                  <a:srgbClr val="0070C0"/>
                </a:solidFill>
                <a:latin typeface="Helvetica"/>
              </a:rPr>
              <a:t>Accounting</a:t>
            </a:r>
            <a:r>
              <a:rPr lang="zh-CN" altLang="en-US" sz="2133" b="1" dirty="0">
                <a:latin typeface="Helvetica"/>
              </a:rPr>
              <a:t>（</a:t>
            </a:r>
            <a:r>
              <a:rPr lang="en-US" sz="2133" b="1" dirty="0">
                <a:latin typeface="Helvetica"/>
              </a:rPr>
              <a:t>Management Control and Innovation Management</a:t>
            </a:r>
            <a:r>
              <a:rPr lang="zh-CN" altLang="en-US" sz="2133" b="1" dirty="0">
                <a:latin typeface="Helvetica"/>
              </a:rPr>
              <a:t>）</a:t>
            </a:r>
            <a:endParaRPr lang="en-US" sz="2133" b="1" dirty="0">
              <a:latin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dirty="0">
                <a:latin typeface="Helvetica"/>
                <a:cs typeface="Helvetica"/>
              </a:rPr>
              <a:t>     2 years</a:t>
            </a: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dirty="0">
                <a:latin typeface="Helvetica"/>
                <a:cs typeface="Helvetica"/>
              </a:rPr>
              <a:t>     RMB 59,000 / year (USD 9,200)</a:t>
            </a: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2133" dirty="0">
              <a:latin typeface="Helvetica"/>
              <a:cs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2133" b="1" dirty="0">
              <a:latin typeface="Helvetica"/>
              <a:cs typeface="Helvetica"/>
            </a:endParaRPr>
          </a:p>
          <a:p>
            <a:pPr marL="380990" indent="-380990">
              <a:lnSpc>
                <a:spcPct val="120000"/>
              </a:lnSpc>
              <a:buSzPct val="50000"/>
              <a:buFont typeface="Arial" charset="0"/>
              <a:buChar char="•"/>
              <a:defRPr/>
            </a:pPr>
            <a:endParaRPr lang="en-US" altLang="zh-CN" sz="1867" b="1" dirty="0">
              <a:latin typeface="Helvetica"/>
              <a:cs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867" dirty="0">
              <a:latin typeface="Helvetica"/>
              <a:cs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600" dirty="0"/>
          </a:p>
          <a:p>
            <a:pPr marL="380990" indent="-380990">
              <a:lnSpc>
                <a:spcPct val="120000"/>
              </a:lnSpc>
              <a:buSzPct val="50000"/>
              <a:buFont typeface="Arial"/>
              <a:buChar char="•"/>
              <a:defRPr/>
            </a:pPr>
            <a:endParaRPr lang="en-US" altLang="zh-CN" sz="1600" dirty="0"/>
          </a:p>
        </p:txBody>
      </p:sp>
      <p:sp>
        <p:nvSpPr>
          <p:cNvPr id="9" name="文本框 13"/>
          <p:cNvSpPr txBox="1">
            <a:spLocks noChangeArrowheads="1"/>
          </p:cNvSpPr>
          <p:nvPr/>
        </p:nvSpPr>
        <p:spPr bwMode="auto">
          <a:xfrm>
            <a:off x="3974172" y="523708"/>
            <a:ext cx="59957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11500" b="1">
                <a:solidFill>
                  <a:srgbClr val="729196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altLang="zh-CN" sz="3200" dirty="0">
                <a:solidFill>
                  <a:schemeClr val="accent1"/>
                </a:solidFill>
              </a:rPr>
              <a:t>Master’s</a:t>
            </a:r>
            <a:r>
              <a:rPr lang="en-US" altLang="zh-CN" sz="3200" dirty="0">
                <a:solidFill>
                  <a:schemeClr val="tx1"/>
                </a:solidFill>
              </a:rPr>
              <a:t> Programs( English</a:t>
            </a:r>
            <a:r>
              <a:rPr lang="zh-CN" altLang="en-US" sz="3200" dirty="0">
                <a:solidFill>
                  <a:schemeClr val="tx1"/>
                </a:solidFill>
              </a:rPr>
              <a:t>）</a:t>
            </a:r>
            <a:endParaRPr lang="en-US" altLang="zh-CN" sz="3200" dirty="0">
              <a:solidFill>
                <a:srgbClr val="2250A9"/>
              </a:solidFill>
            </a:endParaRPr>
          </a:p>
        </p:txBody>
      </p:sp>
      <p:pic>
        <p:nvPicPr>
          <p:cNvPr id="8" name="图片 124">
            <a:extLst>
              <a:ext uri="{FF2B5EF4-FFF2-40B4-BE49-F238E27FC236}">
                <a16:creationId xmlns:a16="http://schemas.microsoft.com/office/drawing/2014/main" id="{447B5434-DC78-4172-B195-167463C3A2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7" y="181545"/>
            <a:ext cx="1904986" cy="497729"/>
          </a:xfrm>
          <a:prstGeom prst="rect">
            <a:avLst/>
          </a:prstGeom>
        </p:spPr>
      </p:pic>
      <p:pic>
        <p:nvPicPr>
          <p:cNvPr id="12" name="Picture 2" descr="F:\logo调整板最终\20200421 SILC LOGO\RGB 1500W.png">
            <a:extLst>
              <a:ext uri="{FF2B5EF4-FFF2-40B4-BE49-F238E27FC236}">
                <a16:creationId xmlns:a16="http://schemas.microsoft.com/office/drawing/2014/main" id="{1934CB96-1C39-45C9-8B06-D67FCF15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052" t="15857" b="19812"/>
          <a:stretch/>
        </p:blipFill>
        <p:spPr bwMode="auto">
          <a:xfrm>
            <a:off x="10136088" y="171726"/>
            <a:ext cx="1076027" cy="515680"/>
          </a:xfrm>
          <a:prstGeom prst="rect">
            <a:avLst/>
          </a:prstGeom>
          <a:noFill/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19FA2F2-20F4-45A9-B163-9183B8DFC1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115" y="259204"/>
            <a:ext cx="865587" cy="2945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18CA9E-3407-4C26-B69D-77AFE27E24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334" y="1582831"/>
            <a:ext cx="5032466" cy="33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6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72469" y="886222"/>
            <a:ext cx="8052883" cy="657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SzPct val="50000"/>
              <a:defRPr/>
            </a:pPr>
            <a:endParaRPr lang="en-US" altLang="zh-CN" sz="2133" b="1" dirty="0">
              <a:latin typeface="Helvetica"/>
              <a:cs typeface="Helvetica"/>
            </a:endParaRPr>
          </a:p>
          <a:p>
            <a:pPr marL="380990" indent="-380990">
              <a:lnSpc>
                <a:spcPct val="120000"/>
              </a:lnSpc>
              <a:buSzPct val="50000"/>
              <a:buFont typeface="Arial" charset="0"/>
              <a:buChar char="•"/>
              <a:defRPr/>
            </a:pPr>
            <a:r>
              <a:rPr lang="en-US" altLang="zh-CN" sz="2133" b="1" dirty="0">
                <a:solidFill>
                  <a:srgbClr val="0070C0"/>
                </a:solidFill>
                <a:latin typeface="Helvetica"/>
              </a:rPr>
              <a:t>Finance</a:t>
            </a: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dirty="0">
                <a:latin typeface="Helvetica"/>
                <a:cs typeface="Helvetica"/>
              </a:rPr>
              <a:t>     2 years</a:t>
            </a: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dirty="0">
                <a:latin typeface="Helvetica"/>
                <a:cs typeface="Helvetica"/>
              </a:rPr>
              <a:t>     RMB 45,000 / year ( USD 7,000)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charset="0"/>
              <a:buChar char="•"/>
              <a:defRPr/>
            </a:pPr>
            <a:endParaRPr lang="en-US" altLang="zh-CN" sz="2133" b="1" dirty="0">
              <a:solidFill>
                <a:srgbClr val="0070C0"/>
              </a:solidFill>
              <a:latin typeface="Helvetica"/>
            </a:endParaRPr>
          </a:p>
          <a:p>
            <a:pPr marL="380990" indent="-380990">
              <a:lnSpc>
                <a:spcPct val="120000"/>
              </a:lnSpc>
              <a:buSzPct val="50000"/>
              <a:buFont typeface="Arial" charset="0"/>
              <a:buChar char="•"/>
              <a:defRPr/>
            </a:pPr>
            <a:r>
              <a:rPr lang="en-US" altLang="zh-CN" sz="2133" b="1" dirty="0">
                <a:solidFill>
                  <a:srgbClr val="0070C0"/>
                </a:solidFill>
                <a:latin typeface="Helvetica"/>
              </a:rPr>
              <a:t>Professional Accounting</a:t>
            </a: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dirty="0">
                <a:latin typeface="Helvetica"/>
                <a:cs typeface="Helvetica"/>
              </a:rPr>
              <a:t>     2 years</a:t>
            </a: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dirty="0">
                <a:latin typeface="Helvetica"/>
                <a:cs typeface="Helvetica"/>
              </a:rPr>
              <a:t>     RMB 59,000 / year (USD 9,000)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charset="0"/>
              <a:buChar char="•"/>
              <a:defRPr/>
            </a:pPr>
            <a:endParaRPr lang="en-US" altLang="zh-CN" sz="2133" b="1" dirty="0">
              <a:solidFill>
                <a:srgbClr val="0070C0"/>
              </a:solidFill>
              <a:latin typeface="Helvetica"/>
            </a:endParaRPr>
          </a:p>
          <a:p>
            <a:pPr marL="380990" indent="-380990">
              <a:lnSpc>
                <a:spcPct val="120000"/>
              </a:lnSpc>
              <a:buSzPct val="50000"/>
              <a:buFont typeface="Arial" charset="0"/>
              <a:buChar char="•"/>
              <a:defRPr/>
            </a:pPr>
            <a:r>
              <a:rPr lang="en-US" altLang="zh-CN" sz="2133" b="1" dirty="0">
                <a:solidFill>
                  <a:srgbClr val="0070C0"/>
                </a:solidFill>
                <a:latin typeface="Helvetica"/>
              </a:rPr>
              <a:t>Regional Economics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charset="0"/>
              <a:buChar char="•"/>
              <a:defRPr/>
            </a:pPr>
            <a:r>
              <a:rPr lang="en-US" altLang="zh-CN" sz="2133" b="1" dirty="0">
                <a:solidFill>
                  <a:srgbClr val="0070C0"/>
                </a:solidFill>
                <a:latin typeface="Helvetica"/>
              </a:rPr>
              <a:t>Corporate Management</a:t>
            </a:r>
            <a:r>
              <a:rPr lang="en-US" altLang="zh-CN" sz="2133" b="1" dirty="0">
                <a:latin typeface="Helvetica"/>
              </a:rPr>
              <a:t> 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charset="0"/>
              <a:buChar char="•"/>
              <a:defRPr/>
            </a:pPr>
            <a:r>
              <a:rPr lang="en-US" altLang="zh-CN" sz="2133" b="1" dirty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Management Science and Engineering</a:t>
            </a:r>
            <a:r>
              <a:rPr lang="zh-CN" altLang="zh-CN" sz="2133" b="1" dirty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altLang="zh-CN" sz="2133" b="1" dirty="0">
              <a:solidFill>
                <a:srgbClr val="0070C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dirty="0">
                <a:latin typeface="Helvetica"/>
                <a:cs typeface="Helvetica"/>
              </a:rPr>
              <a:t>     2.5 years</a:t>
            </a: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dirty="0">
                <a:latin typeface="Helvetica"/>
                <a:cs typeface="Helvetica"/>
              </a:rPr>
              <a:t>     RMB 29,000 /year (USD 4,500)</a:t>
            </a: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2133" dirty="0">
              <a:latin typeface="Helvetica"/>
              <a:cs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600" dirty="0"/>
          </a:p>
          <a:p>
            <a:pPr marL="380990" indent="-380990">
              <a:lnSpc>
                <a:spcPct val="120000"/>
              </a:lnSpc>
              <a:buSzPct val="50000"/>
              <a:buFont typeface="Arial"/>
              <a:buChar char="•"/>
              <a:defRPr/>
            </a:pPr>
            <a:endParaRPr lang="en-US" altLang="zh-CN" sz="16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81052F9-7C46-EF4B-B28B-FCC6A14A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827" y="377295"/>
            <a:ext cx="70020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11500" b="1">
                <a:solidFill>
                  <a:srgbClr val="729196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altLang="zh-CN" sz="3200" dirty="0">
                <a:solidFill>
                  <a:schemeClr val="accent1"/>
                </a:solidFill>
              </a:rPr>
              <a:t>Master’s</a:t>
            </a:r>
            <a:r>
              <a:rPr lang="en-US" altLang="zh-CN" sz="3200" dirty="0">
                <a:solidFill>
                  <a:schemeClr val="tx1"/>
                </a:solidFill>
              </a:rPr>
              <a:t> Programs</a:t>
            </a:r>
            <a:r>
              <a:rPr lang="zh-CN" altLang="en-US" sz="3200" dirty="0">
                <a:solidFill>
                  <a:schemeClr val="tx1"/>
                </a:solidFill>
              </a:rPr>
              <a:t>（</a:t>
            </a:r>
            <a:r>
              <a:rPr lang="en-US" altLang="zh-CN" sz="3200" dirty="0">
                <a:solidFill>
                  <a:schemeClr val="tx1"/>
                </a:solidFill>
              </a:rPr>
              <a:t>Chinese</a:t>
            </a:r>
            <a:r>
              <a:rPr lang="zh-CN" altLang="en-US" sz="3200" dirty="0">
                <a:solidFill>
                  <a:schemeClr val="tx1"/>
                </a:solidFill>
              </a:rPr>
              <a:t>）</a:t>
            </a:r>
            <a:endParaRPr lang="en-US" altLang="zh-CN" sz="3200" dirty="0">
              <a:solidFill>
                <a:srgbClr val="2250A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C0B5CF-19EB-40F5-94FD-D5FD467A32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56" y="1367626"/>
            <a:ext cx="5921265" cy="3947509"/>
          </a:xfrm>
          <a:prstGeom prst="rect">
            <a:avLst/>
          </a:prstGeom>
        </p:spPr>
      </p:pic>
      <p:pic>
        <p:nvPicPr>
          <p:cNvPr id="8" name="图片 124">
            <a:extLst>
              <a:ext uri="{FF2B5EF4-FFF2-40B4-BE49-F238E27FC236}">
                <a16:creationId xmlns:a16="http://schemas.microsoft.com/office/drawing/2014/main" id="{56F3C1A7-C702-4EEC-8B98-32B2D1BB43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7" y="181545"/>
            <a:ext cx="1904986" cy="497729"/>
          </a:xfrm>
          <a:prstGeom prst="rect">
            <a:avLst/>
          </a:prstGeom>
        </p:spPr>
      </p:pic>
      <p:pic>
        <p:nvPicPr>
          <p:cNvPr id="12" name="Picture 2" descr="F:\logo调整板最终\20200421 SILC LOGO\RGB 1500W.png">
            <a:extLst>
              <a:ext uri="{FF2B5EF4-FFF2-40B4-BE49-F238E27FC236}">
                <a16:creationId xmlns:a16="http://schemas.microsoft.com/office/drawing/2014/main" id="{E1ECB27E-B7FD-4019-A2CA-404259153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052" t="15857" b="19812"/>
          <a:stretch/>
        </p:blipFill>
        <p:spPr bwMode="auto">
          <a:xfrm>
            <a:off x="10136088" y="171726"/>
            <a:ext cx="1076027" cy="515680"/>
          </a:xfrm>
          <a:prstGeom prst="rect">
            <a:avLst/>
          </a:prstGeom>
          <a:noFill/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E89896A3-713D-4E83-9A6E-75E1D97A44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115" y="259204"/>
            <a:ext cx="865587" cy="29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67382" y="557370"/>
            <a:ext cx="10535976" cy="802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SzPct val="50000"/>
              <a:defRPr/>
            </a:pPr>
            <a:endParaRPr lang="en-US" altLang="zh-CN" sz="1867" dirty="0">
              <a:latin typeface="Helvetica"/>
              <a:cs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b="1" dirty="0">
                <a:solidFill>
                  <a:schemeClr val="accent1">
                    <a:lumMod val="75000"/>
                  </a:schemeClr>
                </a:solidFill>
                <a:latin typeface="Helvetica"/>
              </a:rPr>
              <a:t>Academic Requirements 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zh-CN" sz="1867" dirty="0">
                <a:latin typeface="Helvetica"/>
              </a:rPr>
              <a:t>High school graduation with </a:t>
            </a:r>
            <a:r>
              <a:rPr lang="en-US" altLang="zh-CN" sz="1867" b="1" dirty="0">
                <a:latin typeface="Helvetica"/>
              </a:rPr>
              <a:t>GPA 3.0/4 </a:t>
            </a:r>
            <a:r>
              <a:rPr lang="en-US" altLang="zh-CN" sz="1867" dirty="0">
                <a:latin typeface="Helvetica"/>
              </a:rPr>
              <a:t>or above or its equivalent for Undergraduate Programs Bachelor’s degree with </a:t>
            </a:r>
            <a:r>
              <a:rPr lang="en-US" altLang="zh-CN" sz="1867" b="1" dirty="0">
                <a:latin typeface="Helvetica"/>
              </a:rPr>
              <a:t>GPA 2.5/4 </a:t>
            </a:r>
            <a:r>
              <a:rPr lang="en-US" altLang="zh-CN" sz="1867" dirty="0">
                <a:latin typeface="Helvetica"/>
              </a:rPr>
              <a:t>or above or its equivalent for Master’s Programs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zh-CN" sz="1867" dirty="0">
                <a:latin typeface="Helvetica"/>
              </a:rPr>
              <a:t>Qualified mathematics record</a:t>
            </a: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867" dirty="0">
              <a:solidFill>
                <a:schemeClr val="bg2"/>
              </a:solidFill>
              <a:latin typeface="Helvetica"/>
              <a:cs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Language Requirements </a:t>
            </a: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1867" b="1" dirty="0">
                <a:latin typeface="Helvetica"/>
                <a:cs typeface="Helvetica"/>
              </a:rPr>
              <a:t>English-taught programs: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zh-CN" sz="1867" dirty="0">
                <a:latin typeface="Helvetica"/>
              </a:rPr>
              <a:t>Native speakers of English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zh-CN" sz="1867" dirty="0">
                <a:latin typeface="Helvetica"/>
              </a:rPr>
              <a:t>IELTS 6.5 / TOEFL 90(</a:t>
            </a:r>
            <a:r>
              <a:rPr lang="en-US" altLang="zh-CN" sz="1867" dirty="0" err="1">
                <a:latin typeface="Helvetica"/>
              </a:rPr>
              <a:t>iBT</a:t>
            </a:r>
            <a:r>
              <a:rPr lang="en-US" altLang="zh-CN" sz="1867" dirty="0">
                <a:latin typeface="Helvetica"/>
              </a:rPr>
              <a:t>) /</a:t>
            </a:r>
            <a:r>
              <a:rPr lang="zh-CN" altLang="en-US" sz="1867" dirty="0">
                <a:latin typeface="Helvetica"/>
              </a:rPr>
              <a:t> </a:t>
            </a:r>
            <a:r>
              <a:rPr lang="en-US" altLang="zh-CN" sz="1867" dirty="0">
                <a:latin typeface="Helvetica"/>
              </a:rPr>
              <a:t>Duolingo</a:t>
            </a:r>
            <a:r>
              <a:rPr lang="zh-CN" altLang="en-US" sz="1867" dirty="0">
                <a:latin typeface="Helvetica"/>
              </a:rPr>
              <a:t> </a:t>
            </a:r>
            <a:r>
              <a:rPr lang="en-US" altLang="zh-CN" sz="1867" dirty="0">
                <a:latin typeface="Helvetica"/>
              </a:rPr>
              <a:t>105 or above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zh-CN" sz="1867" dirty="0">
                <a:latin typeface="Helvetica"/>
              </a:rPr>
              <a:t>Previous degree was fully taught in English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zh-CN" sz="1867" dirty="0">
                <a:latin typeface="Helvetica"/>
              </a:rPr>
              <a:t>Pass SILC English Proficiency Test</a:t>
            </a: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867" dirty="0">
              <a:latin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1867" b="1" dirty="0">
                <a:latin typeface="Helvetica"/>
                <a:cs typeface="Helvetica"/>
              </a:rPr>
              <a:t>Chinese-taught programs: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zh-CN" sz="1867" dirty="0">
                <a:latin typeface="Helvetica"/>
              </a:rPr>
              <a:t>Native speakers of Chinese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zh-CN" sz="1867" dirty="0">
                <a:latin typeface="Helvetica"/>
              </a:rPr>
              <a:t>HSK 5 180 or above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zh-CN" sz="1867" dirty="0">
                <a:latin typeface="Helvetica"/>
              </a:rPr>
              <a:t>Previous degree was fully taught in Chinese</a:t>
            </a: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867" dirty="0">
              <a:latin typeface="Helvetica"/>
              <a:cs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867" b="1" dirty="0">
              <a:latin typeface="Helvetica"/>
              <a:cs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867" dirty="0">
              <a:latin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867" dirty="0"/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867" dirty="0"/>
          </a:p>
          <a:p>
            <a:pPr marL="380990" indent="-380990">
              <a:lnSpc>
                <a:spcPct val="120000"/>
              </a:lnSpc>
              <a:buSzPct val="50000"/>
              <a:buFont typeface="Arial"/>
              <a:buChar char="•"/>
              <a:defRPr/>
            </a:pPr>
            <a:endParaRPr lang="en-US" altLang="zh-CN" sz="1600" dirty="0"/>
          </a:p>
        </p:txBody>
      </p:sp>
      <p:sp>
        <p:nvSpPr>
          <p:cNvPr id="9" name="文本框 13"/>
          <p:cNvSpPr txBox="1">
            <a:spLocks noChangeArrowheads="1"/>
          </p:cNvSpPr>
          <p:nvPr/>
        </p:nvSpPr>
        <p:spPr bwMode="auto">
          <a:xfrm>
            <a:off x="3626517" y="85635"/>
            <a:ext cx="5418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11500" b="1">
                <a:solidFill>
                  <a:srgbClr val="729196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</a:rPr>
              <a:t>Admission Requirements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96911F0-6948-DC4A-8CCD-E46F174C2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31" y="2538256"/>
            <a:ext cx="5635369" cy="3756912"/>
          </a:xfrm>
          <a:prstGeom prst="rect">
            <a:avLst/>
          </a:prstGeom>
        </p:spPr>
      </p:pic>
      <p:pic>
        <p:nvPicPr>
          <p:cNvPr id="8" name="图片 124">
            <a:extLst>
              <a:ext uri="{FF2B5EF4-FFF2-40B4-BE49-F238E27FC236}">
                <a16:creationId xmlns:a16="http://schemas.microsoft.com/office/drawing/2014/main" id="{85A123D9-359D-491C-A4A3-990A9CFAF1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7" y="181545"/>
            <a:ext cx="1904986" cy="497729"/>
          </a:xfrm>
          <a:prstGeom prst="rect">
            <a:avLst/>
          </a:prstGeom>
        </p:spPr>
      </p:pic>
      <p:pic>
        <p:nvPicPr>
          <p:cNvPr id="14" name="Picture 2" descr="F:\logo调整板最终\20200421 SILC LOGO\RGB 1500W.png">
            <a:extLst>
              <a:ext uri="{FF2B5EF4-FFF2-40B4-BE49-F238E27FC236}">
                <a16:creationId xmlns:a16="http://schemas.microsoft.com/office/drawing/2014/main" id="{E90D4754-72EA-472D-9FBC-D2B4848B3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052" t="15857" b="19812"/>
          <a:stretch/>
        </p:blipFill>
        <p:spPr bwMode="auto">
          <a:xfrm>
            <a:off x="10136088" y="171726"/>
            <a:ext cx="1076027" cy="515680"/>
          </a:xfrm>
          <a:prstGeom prst="rect">
            <a:avLst/>
          </a:prstGeom>
          <a:noFill/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99CF4177-B3CD-4D1F-B70E-F31F90A47F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115" y="259204"/>
            <a:ext cx="865587" cy="29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85">
            <a:extLst>
              <a:ext uri="{FF2B5EF4-FFF2-40B4-BE49-F238E27FC236}">
                <a16:creationId xmlns:a16="http://schemas.microsoft.com/office/drawing/2014/main" id="{57E06EDB-C957-4309-B017-10923F81ADEC}"/>
              </a:ext>
            </a:extLst>
          </p:cNvPr>
          <p:cNvSpPr/>
          <p:nvPr/>
        </p:nvSpPr>
        <p:spPr>
          <a:xfrm>
            <a:off x="7312246" y="5310549"/>
            <a:ext cx="3378868" cy="830997"/>
          </a:xfrm>
          <a:prstGeom prst="rect">
            <a:avLst/>
          </a:prstGeom>
          <a:ln w="4762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Written in </a:t>
            </a:r>
          </a:p>
          <a:p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Chinese or English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66" name="îṧlïḍé">
            <a:extLst>
              <a:ext uri="{FF2B5EF4-FFF2-40B4-BE49-F238E27FC236}">
                <a16:creationId xmlns:a16="http://schemas.microsoft.com/office/drawing/2014/main" id="{CCCD2061-BA43-4A84-BE7E-516BFABB21D2}"/>
              </a:ext>
            </a:extLst>
          </p:cNvPr>
          <p:cNvGrpSpPr/>
          <p:nvPr/>
        </p:nvGrpSpPr>
        <p:grpSpPr>
          <a:xfrm>
            <a:off x="7198425" y="1286630"/>
            <a:ext cx="4545822" cy="3770608"/>
            <a:chOff x="3419873" y="568005"/>
            <a:chExt cx="7157917" cy="4307412"/>
          </a:xfrm>
        </p:grpSpPr>
        <p:sp>
          <p:nvSpPr>
            <p:cNvPr id="105" name="ïś1íḓê">
              <a:extLst>
                <a:ext uri="{FF2B5EF4-FFF2-40B4-BE49-F238E27FC236}">
                  <a16:creationId xmlns:a16="http://schemas.microsoft.com/office/drawing/2014/main" id="{AE8BD1F3-F651-434E-96D5-0C0DDF41223E}"/>
                </a:ext>
              </a:extLst>
            </p:cNvPr>
            <p:cNvSpPr/>
            <p:nvPr/>
          </p:nvSpPr>
          <p:spPr bwMode="auto">
            <a:xfrm>
              <a:off x="3494540" y="568005"/>
              <a:ext cx="7083250" cy="4307412"/>
            </a:xfrm>
            <a:custGeom>
              <a:avLst/>
              <a:gdLst>
                <a:gd name="T0" fmla="*/ 41 w 688"/>
                <a:gd name="T1" fmla="*/ 0 h 413"/>
                <a:gd name="T2" fmla="*/ 646 w 688"/>
                <a:gd name="T3" fmla="*/ 0 h 413"/>
                <a:gd name="T4" fmla="*/ 688 w 688"/>
                <a:gd name="T5" fmla="*/ 35 h 413"/>
                <a:gd name="T6" fmla="*/ 688 w 688"/>
                <a:gd name="T7" fmla="*/ 378 h 413"/>
                <a:gd name="T8" fmla="*/ 646 w 688"/>
                <a:gd name="T9" fmla="*/ 413 h 413"/>
                <a:gd name="T10" fmla="*/ 41 w 688"/>
                <a:gd name="T11" fmla="*/ 413 h 413"/>
                <a:gd name="T12" fmla="*/ 0 w 688"/>
                <a:gd name="T13" fmla="*/ 378 h 413"/>
                <a:gd name="T14" fmla="*/ 0 w 688"/>
                <a:gd name="T15" fmla="*/ 35 h 413"/>
                <a:gd name="T16" fmla="*/ 41 w 688"/>
                <a:gd name="T17" fmla="*/ 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8" h="413">
                  <a:moveTo>
                    <a:pt x="41" y="0"/>
                  </a:moveTo>
                  <a:cubicBezTo>
                    <a:pt x="646" y="0"/>
                    <a:pt x="646" y="0"/>
                    <a:pt x="646" y="0"/>
                  </a:cubicBezTo>
                  <a:cubicBezTo>
                    <a:pt x="669" y="0"/>
                    <a:pt x="688" y="16"/>
                    <a:pt x="688" y="35"/>
                  </a:cubicBezTo>
                  <a:cubicBezTo>
                    <a:pt x="688" y="378"/>
                    <a:pt x="688" y="378"/>
                    <a:pt x="688" y="378"/>
                  </a:cubicBezTo>
                  <a:cubicBezTo>
                    <a:pt x="688" y="397"/>
                    <a:pt x="669" y="413"/>
                    <a:pt x="646" y="413"/>
                  </a:cubicBezTo>
                  <a:cubicBezTo>
                    <a:pt x="41" y="413"/>
                    <a:pt x="41" y="413"/>
                    <a:pt x="41" y="413"/>
                  </a:cubicBezTo>
                  <a:cubicBezTo>
                    <a:pt x="18" y="413"/>
                    <a:pt x="0" y="397"/>
                    <a:pt x="0" y="37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8" y="0"/>
                    <a:pt x="41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600"/>
            </a:p>
          </p:txBody>
        </p:sp>
        <p:sp>
          <p:nvSpPr>
            <p:cNvPr id="106" name="ïŝľïḓé">
              <a:extLst>
                <a:ext uri="{FF2B5EF4-FFF2-40B4-BE49-F238E27FC236}">
                  <a16:creationId xmlns:a16="http://schemas.microsoft.com/office/drawing/2014/main" id="{25549062-2652-4BFC-A506-BC74176E23CD}"/>
                </a:ext>
              </a:extLst>
            </p:cNvPr>
            <p:cNvSpPr/>
            <p:nvPr/>
          </p:nvSpPr>
          <p:spPr bwMode="auto">
            <a:xfrm>
              <a:off x="3419873" y="2448132"/>
              <a:ext cx="74667" cy="812284"/>
            </a:xfrm>
            <a:custGeom>
              <a:avLst/>
              <a:gdLst>
                <a:gd name="T0" fmla="*/ 0 w 9"/>
                <a:gd name="T1" fmla="*/ 94 h 98"/>
                <a:gd name="T2" fmla="*/ 0 w 9"/>
                <a:gd name="T3" fmla="*/ 4 h 98"/>
                <a:gd name="T4" fmla="*/ 5 w 9"/>
                <a:gd name="T5" fmla="*/ 0 h 98"/>
                <a:gd name="T6" fmla="*/ 5 w 9"/>
                <a:gd name="T7" fmla="*/ 0 h 98"/>
                <a:gd name="T8" fmla="*/ 9 w 9"/>
                <a:gd name="T9" fmla="*/ 4 h 98"/>
                <a:gd name="T10" fmla="*/ 9 w 9"/>
                <a:gd name="T11" fmla="*/ 94 h 98"/>
                <a:gd name="T12" fmla="*/ 5 w 9"/>
                <a:gd name="T13" fmla="*/ 98 h 98"/>
                <a:gd name="T14" fmla="*/ 5 w 9"/>
                <a:gd name="T15" fmla="*/ 98 h 98"/>
                <a:gd name="T16" fmla="*/ 0 w 9"/>
                <a:gd name="T17" fmla="*/ 9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8">
                  <a:moveTo>
                    <a:pt x="0" y="9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6"/>
                    <a:pt x="7" y="98"/>
                    <a:pt x="5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2" y="98"/>
                    <a:pt x="0" y="96"/>
                    <a:pt x="0" y="9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600"/>
            </a:p>
          </p:txBody>
        </p:sp>
      </p:grpSp>
      <p:grpSp>
        <p:nvGrpSpPr>
          <p:cNvPr id="67" name="ïśļiḑè">
            <a:extLst>
              <a:ext uri="{FF2B5EF4-FFF2-40B4-BE49-F238E27FC236}">
                <a16:creationId xmlns:a16="http://schemas.microsoft.com/office/drawing/2014/main" id="{EE9A2D20-38FC-48E7-B427-5CC10FF29D8F}"/>
              </a:ext>
            </a:extLst>
          </p:cNvPr>
          <p:cNvGrpSpPr/>
          <p:nvPr/>
        </p:nvGrpSpPr>
        <p:grpSpPr>
          <a:xfrm>
            <a:off x="7513256" y="2520990"/>
            <a:ext cx="4058491" cy="2213085"/>
            <a:chOff x="6720333" y="1715795"/>
            <a:chExt cx="5411322" cy="2950780"/>
          </a:xfrm>
        </p:grpSpPr>
        <p:grpSp>
          <p:nvGrpSpPr>
            <p:cNvPr id="68" name="îš1íḓê">
              <a:extLst>
                <a:ext uri="{FF2B5EF4-FFF2-40B4-BE49-F238E27FC236}">
                  <a16:creationId xmlns:a16="http://schemas.microsoft.com/office/drawing/2014/main" id="{EB67F7FC-F430-4F52-8689-D43C0F77A1A2}"/>
                </a:ext>
              </a:extLst>
            </p:cNvPr>
            <p:cNvGrpSpPr/>
            <p:nvPr/>
          </p:nvGrpSpPr>
          <p:grpSpPr>
            <a:xfrm>
              <a:off x="6720333" y="1715795"/>
              <a:ext cx="4660967" cy="875239"/>
              <a:chOff x="6713399" y="1677922"/>
              <a:chExt cx="4660967" cy="875239"/>
            </a:xfrm>
          </p:grpSpPr>
          <p:sp>
            <p:nvSpPr>
              <p:cNvPr id="78" name="iṣ1îdé">
                <a:extLst>
                  <a:ext uri="{FF2B5EF4-FFF2-40B4-BE49-F238E27FC236}">
                    <a16:creationId xmlns:a16="http://schemas.microsoft.com/office/drawing/2014/main" id="{405C2230-76B8-4652-8D35-0973F8990899}"/>
                  </a:ext>
                </a:extLst>
              </p:cNvPr>
              <p:cNvSpPr/>
              <p:nvPr/>
            </p:nvSpPr>
            <p:spPr bwMode="auto">
              <a:xfrm flipH="1">
                <a:off x="7218624" y="1677922"/>
                <a:ext cx="4155742" cy="875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b="1" dirty="0">
                    <a:solidFill>
                      <a:srgbClr val="002060"/>
                    </a:solidFill>
                  </a:rPr>
                  <a:t>Research output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( </a:t>
                </a:r>
                <a:r>
                  <a:rPr lang="en-US" altLang="zh-CN" dirty="0">
                    <a:solidFill>
                      <a:srgbClr val="002060"/>
                    </a:solidFill>
                  </a:rPr>
                  <a:t>publication, reports, works)</a:t>
                </a:r>
              </a:p>
            </p:txBody>
          </p:sp>
          <p:sp>
            <p:nvSpPr>
              <p:cNvPr id="80" name="îSlîḓé">
                <a:extLst>
                  <a:ext uri="{FF2B5EF4-FFF2-40B4-BE49-F238E27FC236}">
                    <a16:creationId xmlns:a16="http://schemas.microsoft.com/office/drawing/2014/main" id="{C58E9DB0-3D54-4E3C-959F-E0849165B63F}"/>
                  </a:ext>
                </a:extLst>
              </p:cNvPr>
              <p:cNvSpPr/>
              <p:nvPr/>
            </p:nvSpPr>
            <p:spPr>
              <a:xfrm>
                <a:off x="6713399" y="1890819"/>
                <a:ext cx="355277" cy="571067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solidFill>
                  </a:defRPr>
                </a:lvl9pPr>
              </a:lstStyle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9" name="íṩľiḍe">
              <a:extLst>
                <a:ext uri="{FF2B5EF4-FFF2-40B4-BE49-F238E27FC236}">
                  <a16:creationId xmlns:a16="http://schemas.microsoft.com/office/drawing/2014/main" id="{328B3EE2-CDD2-42FD-BD6B-925F39FD706F}"/>
                </a:ext>
              </a:extLst>
            </p:cNvPr>
            <p:cNvGrpSpPr/>
            <p:nvPr/>
          </p:nvGrpSpPr>
          <p:grpSpPr>
            <a:xfrm>
              <a:off x="6720333" y="2092725"/>
              <a:ext cx="3659326" cy="2181166"/>
              <a:chOff x="6713399" y="2073799"/>
              <a:chExt cx="3659326" cy="2181166"/>
            </a:xfrm>
          </p:grpSpPr>
          <p:sp>
            <p:nvSpPr>
              <p:cNvPr id="73" name="íṩ1îḍe">
                <a:extLst>
                  <a:ext uri="{FF2B5EF4-FFF2-40B4-BE49-F238E27FC236}">
                    <a16:creationId xmlns:a16="http://schemas.microsoft.com/office/drawing/2014/main" id="{85FF1218-FEF2-47A6-8EC4-6B484FF429A6}"/>
                  </a:ext>
                </a:extLst>
              </p:cNvPr>
              <p:cNvSpPr/>
              <p:nvPr/>
            </p:nvSpPr>
            <p:spPr bwMode="auto">
              <a:xfrm flipH="1">
                <a:off x="7218624" y="2879499"/>
                <a:ext cx="3154101" cy="600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b="1" dirty="0">
                    <a:solidFill>
                      <a:srgbClr val="002060"/>
                    </a:solidFill>
                  </a:rPr>
                  <a:t>Honors/ Awards </a:t>
                </a:r>
              </a:p>
            </p:txBody>
          </p:sp>
          <p:grpSp>
            <p:nvGrpSpPr>
              <p:cNvPr id="74" name="îş1íďe">
                <a:extLst>
                  <a:ext uri="{FF2B5EF4-FFF2-40B4-BE49-F238E27FC236}">
                    <a16:creationId xmlns:a16="http://schemas.microsoft.com/office/drawing/2014/main" id="{180D8CDF-4C64-4153-BA59-6EDA97011ED3}"/>
                  </a:ext>
                </a:extLst>
              </p:cNvPr>
              <p:cNvGrpSpPr/>
              <p:nvPr/>
            </p:nvGrpSpPr>
            <p:grpSpPr>
              <a:xfrm>
                <a:off x="6713399" y="2073799"/>
                <a:ext cx="386785" cy="2181166"/>
                <a:chOff x="5869093" y="2513925"/>
                <a:chExt cx="386785" cy="2181166"/>
              </a:xfrm>
            </p:grpSpPr>
            <p:sp>
              <p:nvSpPr>
                <p:cNvPr id="75" name="íṩľîḋê">
                  <a:extLst>
                    <a:ext uri="{FF2B5EF4-FFF2-40B4-BE49-F238E27FC236}">
                      <a16:creationId xmlns:a16="http://schemas.microsoft.com/office/drawing/2014/main" id="{DF9FC0E8-F980-4030-99C1-9818037104FD}"/>
                    </a:ext>
                  </a:extLst>
                </p:cNvPr>
                <p:cNvSpPr/>
                <p:nvPr/>
              </p:nvSpPr>
              <p:spPr>
                <a:xfrm>
                  <a:off x="5869093" y="3324851"/>
                  <a:ext cx="355278" cy="503001"/>
                </a:xfrm>
                <a:prstGeom prst="rect">
                  <a:avLst/>
                </a:prstGeom>
                <a:solidFill>
                  <a:schemeClr val="bg1"/>
                </a:solidFill>
                <a:ln w="22225"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wrap="square" lIns="91440" tIns="45720" rIns="91440" bIns="4572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9pPr>
                </a:lstStyle>
                <a:p>
                  <a:pPr marL="0" marR="0" lvl="0" indent="0" algn="l" defTabSz="9137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7" name="íṩḻïḋé">
                  <a:extLst>
                    <a:ext uri="{FF2B5EF4-FFF2-40B4-BE49-F238E27FC236}">
                      <a16:creationId xmlns:a16="http://schemas.microsoft.com/office/drawing/2014/main" id="{16C7EBCD-F537-4D1E-B571-8A1F1AB4DAB2}"/>
                    </a:ext>
                  </a:extLst>
                </p:cNvPr>
                <p:cNvSpPr/>
                <p:nvPr/>
              </p:nvSpPr>
              <p:spPr bwMode="auto">
                <a:xfrm>
                  <a:off x="5892446" y="3422322"/>
                  <a:ext cx="339374" cy="312755"/>
                </a:xfrm>
                <a:custGeom>
                  <a:avLst/>
                  <a:gdLst>
                    <a:gd name="T0" fmla="*/ 602 w 611"/>
                    <a:gd name="T1" fmla="*/ 5 h 562"/>
                    <a:gd name="T2" fmla="*/ 599 w 611"/>
                    <a:gd name="T3" fmla="*/ 2 h 562"/>
                    <a:gd name="T4" fmla="*/ 594 w 611"/>
                    <a:gd name="T5" fmla="*/ 1 h 562"/>
                    <a:gd name="T6" fmla="*/ 590 w 611"/>
                    <a:gd name="T7" fmla="*/ 0 h 562"/>
                    <a:gd name="T8" fmla="*/ 585 w 611"/>
                    <a:gd name="T9" fmla="*/ 0 h 562"/>
                    <a:gd name="T10" fmla="*/ 580 w 611"/>
                    <a:gd name="T11" fmla="*/ 1 h 562"/>
                    <a:gd name="T12" fmla="*/ 576 w 611"/>
                    <a:gd name="T13" fmla="*/ 2 h 562"/>
                    <a:gd name="T14" fmla="*/ 572 w 611"/>
                    <a:gd name="T15" fmla="*/ 5 h 562"/>
                    <a:gd name="T16" fmla="*/ 569 w 611"/>
                    <a:gd name="T17" fmla="*/ 8 h 562"/>
                    <a:gd name="T18" fmla="*/ 166 w 611"/>
                    <a:gd name="T19" fmla="*/ 503 h 562"/>
                    <a:gd name="T20" fmla="*/ 41 w 611"/>
                    <a:gd name="T21" fmla="*/ 377 h 562"/>
                    <a:gd name="T22" fmla="*/ 38 w 611"/>
                    <a:gd name="T23" fmla="*/ 374 h 562"/>
                    <a:gd name="T24" fmla="*/ 33 w 611"/>
                    <a:gd name="T25" fmla="*/ 372 h 562"/>
                    <a:gd name="T26" fmla="*/ 29 w 611"/>
                    <a:gd name="T27" fmla="*/ 371 h 562"/>
                    <a:gd name="T28" fmla="*/ 24 w 611"/>
                    <a:gd name="T29" fmla="*/ 371 h 562"/>
                    <a:gd name="T30" fmla="*/ 20 w 611"/>
                    <a:gd name="T31" fmla="*/ 371 h 562"/>
                    <a:gd name="T32" fmla="*/ 16 w 611"/>
                    <a:gd name="T33" fmla="*/ 372 h 562"/>
                    <a:gd name="T34" fmla="*/ 11 w 611"/>
                    <a:gd name="T35" fmla="*/ 374 h 562"/>
                    <a:gd name="T36" fmla="*/ 8 w 611"/>
                    <a:gd name="T37" fmla="*/ 377 h 562"/>
                    <a:gd name="T38" fmla="*/ 4 w 611"/>
                    <a:gd name="T39" fmla="*/ 382 h 562"/>
                    <a:gd name="T40" fmla="*/ 2 w 611"/>
                    <a:gd name="T41" fmla="*/ 386 h 562"/>
                    <a:gd name="T42" fmla="*/ 1 w 611"/>
                    <a:gd name="T43" fmla="*/ 390 h 562"/>
                    <a:gd name="T44" fmla="*/ 0 w 611"/>
                    <a:gd name="T45" fmla="*/ 395 h 562"/>
                    <a:gd name="T46" fmla="*/ 1 w 611"/>
                    <a:gd name="T47" fmla="*/ 399 h 562"/>
                    <a:gd name="T48" fmla="*/ 2 w 611"/>
                    <a:gd name="T49" fmla="*/ 404 h 562"/>
                    <a:gd name="T50" fmla="*/ 4 w 611"/>
                    <a:gd name="T51" fmla="*/ 408 h 562"/>
                    <a:gd name="T52" fmla="*/ 8 w 611"/>
                    <a:gd name="T53" fmla="*/ 412 h 562"/>
                    <a:gd name="T54" fmla="*/ 151 w 611"/>
                    <a:gd name="T55" fmla="*/ 556 h 562"/>
                    <a:gd name="T56" fmla="*/ 155 w 611"/>
                    <a:gd name="T57" fmla="*/ 558 h 562"/>
                    <a:gd name="T58" fmla="*/ 159 w 611"/>
                    <a:gd name="T59" fmla="*/ 560 h 562"/>
                    <a:gd name="T60" fmla="*/ 164 w 611"/>
                    <a:gd name="T61" fmla="*/ 562 h 562"/>
                    <a:gd name="T62" fmla="*/ 168 w 611"/>
                    <a:gd name="T63" fmla="*/ 562 h 562"/>
                    <a:gd name="T64" fmla="*/ 169 w 611"/>
                    <a:gd name="T65" fmla="*/ 562 h 562"/>
                    <a:gd name="T66" fmla="*/ 169 w 611"/>
                    <a:gd name="T67" fmla="*/ 562 h 562"/>
                    <a:gd name="T68" fmla="*/ 175 w 611"/>
                    <a:gd name="T69" fmla="*/ 562 h 562"/>
                    <a:gd name="T70" fmla="*/ 179 w 611"/>
                    <a:gd name="T71" fmla="*/ 559 h 562"/>
                    <a:gd name="T72" fmla="*/ 183 w 611"/>
                    <a:gd name="T73" fmla="*/ 557 h 562"/>
                    <a:gd name="T74" fmla="*/ 187 w 611"/>
                    <a:gd name="T75" fmla="*/ 554 h 562"/>
                    <a:gd name="T76" fmla="*/ 606 w 611"/>
                    <a:gd name="T77" fmla="*/ 38 h 562"/>
                    <a:gd name="T78" fmla="*/ 609 w 611"/>
                    <a:gd name="T79" fmla="*/ 34 h 562"/>
                    <a:gd name="T80" fmla="*/ 611 w 611"/>
                    <a:gd name="T81" fmla="*/ 29 h 562"/>
                    <a:gd name="T82" fmla="*/ 611 w 611"/>
                    <a:gd name="T83" fmla="*/ 25 h 562"/>
                    <a:gd name="T84" fmla="*/ 611 w 611"/>
                    <a:gd name="T85" fmla="*/ 20 h 562"/>
                    <a:gd name="T86" fmla="*/ 611 w 611"/>
                    <a:gd name="T87" fmla="*/ 16 h 562"/>
                    <a:gd name="T88" fmla="*/ 609 w 611"/>
                    <a:gd name="T89" fmla="*/ 12 h 562"/>
                    <a:gd name="T90" fmla="*/ 606 w 611"/>
                    <a:gd name="T91" fmla="*/ 8 h 562"/>
                    <a:gd name="T92" fmla="*/ 602 w 611"/>
                    <a:gd name="T93" fmla="*/ 5 h 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11" h="562">
                      <a:moveTo>
                        <a:pt x="602" y="5"/>
                      </a:moveTo>
                      <a:lnTo>
                        <a:pt x="599" y="2"/>
                      </a:lnTo>
                      <a:lnTo>
                        <a:pt x="594" y="1"/>
                      </a:lnTo>
                      <a:lnTo>
                        <a:pt x="590" y="0"/>
                      </a:lnTo>
                      <a:lnTo>
                        <a:pt x="585" y="0"/>
                      </a:lnTo>
                      <a:lnTo>
                        <a:pt x="580" y="1"/>
                      </a:lnTo>
                      <a:lnTo>
                        <a:pt x="576" y="2"/>
                      </a:lnTo>
                      <a:lnTo>
                        <a:pt x="572" y="5"/>
                      </a:lnTo>
                      <a:lnTo>
                        <a:pt x="569" y="8"/>
                      </a:lnTo>
                      <a:lnTo>
                        <a:pt x="166" y="503"/>
                      </a:lnTo>
                      <a:lnTo>
                        <a:pt x="41" y="377"/>
                      </a:lnTo>
                      <a:lnTo>
                        <a:pt x="38" y="374"/>
                      </a:lnTo>
                      <a:lnTo>
                        <a:pt x="33" y="372"/>
                      </a:lnTo>
                      <a:lnTo>
                        <a:pt x="29" y="371"/>
                      </a:lnTo>
                      <a:lnTo>
                        <a:pt x="24" y="371"/>
                      </a:lnTo>
                      <a:lnTo>
                        <a:pt x="20" y="371"/>
                      </a:lnTo>
                      <a:lnTo>
                        <a:pt x="16" y="372"/>
                      </a:lnTo>
                      <a:lnTo>
                        <a:pt x="11" y="374"/>
                      </a:lnTo>
                      <a:lnTo>
                        <a:pt x="8" y="377"/>
                      </a:lnTo>
                      <a:lnTo>
                        <a:pt x="4" y="382"/>
                      </a:lnTo>
                      <a:lnTo>
                        <a:pt x="2" y="386"/>
                      </a:lnTo>
                      <a:lnTo>
                        <a:pt x="1" y="390"/>
                      </a:lnTo>
                      <a:lnTo>
                        <a:pt x="0" y="395"/>
                      </a:lnTo>
                      <a:lnTo>
                        <a:pt x="1" y="399"/>
                      </a:lnTo>
                      <a:lnTo>
                        <a:pt x="2" y="404"/>
                      </a:lnTo>
                      <a:lnTo>
                        <a:pt x="4" y="408"/>
                      </a:lnTo>
                      <a:lnTo>
                        <a:pt x="8" y="412"/>
                      </a:lnTo>
                      <a:lnTo>
                        <a:pt x="151" y="556"/>
                      </a:lnTo>
                      <a:lnTo>
                        <a:pt x="155" y="558"/>
                      </a:lnTo>
                      <a:lnTo>
                        <a:pt x="159" y="560"/>
                      </a:lnTo>
                      <a:lnTo>
                        <a:pt x="164" y="562"/>
                      </a:lnTo>
                      <a:lnTo>
                        <a:pt x="168" y="562"/>
                      </a:lnTo>
                      <a:lnTo>
                        <a:pt x="169" y="562"/>
                      </a:lnTo>
                      <a:lnTo>
                        <a:pt x="169" y="562"/>
                      </a:lnTo>
                      <a:lnTo>
                        <a:pt x="175" y="562"/>
                      </a:lnTo>
                      <a:lnTo>
                        <a:pt x="179" y="559"/>
                      </a:lnTo>
                      <a:lnTo>
                        <a:pt x="183" y="557"/>
                      </a:lnTo>
                      <a:lnTo>
                        <a:pt x="187" y="554"/>
                      </a:lnTo>
                      <a:lnTo>
                        <a:pt x="606" y="38"/>
                      </a:lnTo>
                      <a:lnTo>
                        <a:pt x="609" y="34"/>
                      </a:lnTo>
                      <a:lnTo>
                        <a:pt x="611" y="29"/>
                      </a:lnTo>
                      <a:lnTo>
                        <a:pt x="611" y="25"/>
                      </a:lnTo>
                      <a:lnTo>
                        <a:pt x="611" y="20"/>
                      </a:lnTo>
                      <a:lnTo>
                        <a:pt x="611" y="16"/>
                      </a:lnTo>
                      <a:lnTo>
                        <a:pt x="609" y="12"/>
                      </a:lnTo>
                      <a:lnTo>
                        <a:pt x="606" y="8"/>
                      </a:lnTo>
                      <a:lnTo>
                        <a:pt x="60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9050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normAutofit fontScale="62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defTabSz="913765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" name="íṩḻïḋé">
                  <a:extLst>
                    <a:ext uri="{FF2B5EF4-FFF2-40B4-BE49-F238E27FC236}">
                      <a16:creationId xmlns:a16="http://schemas.microsoft.com/office/drawing/2014/main" id="{570F7DA7-100F-4D56-AA20-38049E81F4B8}"/>
                    </a:ext>
                  </a:extLst>
                </p:cNvPr>
                <p:cNvSpPr/>
                <p:nvPr/>
              </p:nvSpPr>
              <p:spPr bwMode="auto">
                <a:xfrm>
                  <a:off x="5898926" y="2513925"/>
                  <a:ext cx="339374" cy="312755"/>
                </a:xfrm>
                <a:custGeom>
                  <a:avLst/>
                  <a:gdLst>
                    <a:gd name="T0" fmla="*/ 602 w 611"/>
                    <a:gd name="T1" fmla="*/ 5 h 562"/>
                    <a:gd name="T2" fmla="*/ 599 w 611"/>
                    <a:gd name="T3" fmla="*/ 2 h 562"/>
                    <a:gd name="T4" fmla="*/ 594 w 611"/>
                    <a:gd name="T5" fmla="*/ 1 h 562"/>
                    <a:gd name="T6" fmla="*/ 590 w 611"/>
                    <a:gd name="T7" fmla="*/ 0 h 562"/>
                    <a:gd name="T8" fmla="*/ 585 w 611"/>
                    <a:gd name="T9" fmla="*/ 0 h 562"/>
                    <a:gd name="T10" fmla="*/ 580 w 611"/>
                    <a:gd name="T11" fmla="*/ 1 h 562"/>
                    <a:gd name="T12" fmla="*/ 576 w 611"/>
                    <a:gd name="T13" fmla="*/ 2 h 562"/>
                    <a:gd name="T14" fmla="*/ 572 w 611"/>
                    <a:gd name="T15" fmla="*/ 5 h 562"/>
                    <a:gd name="T16" fmla="*/ 569 w 611"/>
                    <a:gd name="T17" fmla="*/ 8 h 562"/>
                    <a:gd name="T18" fmla="*/ 166 w 611"/>
                    <a:gd name="T19" fmla="*/ 503 h 562"/>
                    <a:gd name="T20" fmla="*/ 41 w 611"/>
                    <a:gd name="T21" fmla="*/ 377 h 562"/>
                    <a:gd name="T22" fmla="*/ 38 w 611"/>
                    <a:gd name="T23" fmla="*/ 374 h 562"/>
                    <a:gd name="T24" fmla="*/ 33 w 611"/>
                    <a:gd name="T25" fmla="*/ 372 h 562"/>
                    <a:gd name="T26" fmla="*/ 29 w 611"/>
                    <a:gd name="T27" fmla="*/ 371 h 562"/>
                    <a:gd name="T28" fmla="*/ 24 w 611"/>
                    <a:gd name="T29" fmla="*/ 371 h 562"/>
                    <a:gd name="T30" fmla="*/ 20 w 611"/>
                    <a:gd name="T31" fmla="*/ 371 h 562"/>
                    <a:gd name="T32" fmla="*/ 16 w 611"/>
                    <a:gd name="T33" fmla="*/ 372 h 562"/>
                    <a:gd name="T34" fmla="*/ 11 w 611"/>
                    <a:gd name="T35" fmla="*/ 374 h 562"/>
                    <a:gd name="T36" fmla="*/ 8 w 611"/>
                    <a:gd name="T37" fmla="*/ 377 h 562"/>
                    <a:gd name="T38" fmla="*/ 4 w 611"/>
                    <a:gd name="T39" fmla="*/ 382 h 562"/>
                    <a:gd name="T40" fmla="*/ 2 w 611"/>
                    <a:gd name="T41" fmla="*/ 386 h 562"/>
                    <a:gd name="T42" fmla="*/ 1 w 611"/>
                    <a:gd name="T43" fmla="*/ 390 h 562"/>
                    <a:gd name="T44" fmla="*/ 0 w 611"/>
                    <a:gd name="T45" fmla="*/ 395 h 562"/>
                    <a:gd name="T46" fmla="*/ 1 w 611"/>
                    <a:gd name="T47" fmla="*/ 399 h 562"/>
                    <a:gd name="T48" fmla="*/ 2 w 611"/>
                    <a:gd name="T49" fmla="*/ 404 h 562"/>
                    <a:gd name="T50" fmla="*/ 4 w 611"/>
                    <a:gd name="T51" fmla="*/ 408 h 562"/>
                    <a:gd name="T52" fmla="*/ 8 w 611"/>
                    <a:gd name="T53" fmla="*/ 412 h 562"/>
                    <a:gd name="T54" fmla="*/ 151 w 611"/>
                    <a:gd name="T55" fmla="*/ 556 h 562"/>
                    <a:gd name="T56" fmla="*/ 155 w 611"/>
                    <a:gd name="T57" fmla="*/ 558 h 562"/>
                    <a:gd name="T58" fmla="*/ 159 w 611"/>
                    <a:gd name="T59" fmla="*/ 560 h 562"/>
                    <a:gd name="T60" fmla="*/ 164 w 611"/>
                    <a:gd name="T61" fmla="*/ 562 h 562"/>
                    <a:gd name="T62" fmla="*/ 168 w 611"/>
                    <a:gd name="T63" fmla="*/ 562 h 562"/>
                    <a:gd name="T64" fmla="*/ 169 w 611"/>
                    <a:gd name="T65" fmla="*/ 562 h 562"/>
                    <a:gd name="T66" fmla="*/ 169 w 611"/>
                    <a:gd name="T67" fmla="*/ 562 h 562"/>
                    <a:gd name="T68" fmla="*/ 175 w 611"/>
                    <a:gd name="T69" fmla="*/ 562 h 562"/>
                    <a:gd name="T70" fmla="*/ 179 w 611"/>
                    <a:gd name="T71" fmla="*/ 559 h 562"/>
                    <a:gd name="T72" fmla="*/ 183 w 611"/>
                    <a:gd name="T73" fmla="*/ 557 h 562"/>
                    <a:gd name="T74" fmla="*/ 187 w 611"/>
                    <a:gd name="T75" fmla="*/ 554 h 562"/>
                    <a:gd name="T76" fmla="*/ 606 w 611"/>
                    <a:gd name="T77" fmla="*/ 38 h 562"/>
                    <a:gd name="T78" fmla="*/ 609 w 611"/>
                    <a:gd name="T79" fmla="*/ 34 h 562"/>
                    <a:gd name="T80" fmla="*/ 611 w 611"/>
                    <a:gd name="T81" fmla="*/ 29 h 562"/>
                    <a:gd name="T82" fmla="*/ 611 w 611"/>
                    <a:gd name="T83" fmla="*/ 25 h 562"/>
                    <a:gd name="T84" fmla="*/ 611 w 611"/>
                    <a:gd name="T85" fmla="*/ 20 h 562"/>
                    <a:gd name="T86" fmla="*/ 611 w 611"/>
                    <a:gd name="T87" fmla="*/ 16 h 562"/>
                    <a:gd name="T88" fmla="*/ 609 w 611"/>
                    <a:gd name="T89" fmla="*/ 12 h 562"/>
                    <a:gd name="T90" fmla="*/ 606 w 611"/>
                    <a:gd name="T91" fmla="*/ 8 h 562"/>
                    <a:gd name="T92" fmla="*/ 602 w 611"/>
                    <a:gd name="T93" fmla="*/ 5 h 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11" h="562">
                      <a:moveTo>
                        <a:pt x="602" y="5"/>
                      </a:moveTo>
                      <a:lnTo>
                        <a:pt x="599" y="2"/>
                      </a:lnTo>
                      <a:lnTo>
                        <a:pt x="594" y="1"/>
                      </a:lnTo>
                      <a:lnTo>
                        <a:pt x="590" y="0"/>
                      </a:lnTo>
                      <a:lnTo>
                        <a:pt x="585" y="0"/>
                      </a:lnTo>
                      <a:lnTo>
                        <a:pt x="580" y="1"/>
                      </a:lnTo>
                      <a:lnTo>
                        <a:pt x="576" y="2"/>
                      </a:lnTo>
                      <a:lnTo>
                        <a:pt x="572" y="5"/>
                      </a:lnTo>
                      <a:lnTo>
                        <a:pt x="569" y="8"/>
                      </a:lnTo>
                      <a:lnTo>
                        <a:pt x="166" y="503"/>
                      </a:lnTo>
                      <a:lnTo>
                        <a:pt x="41" y="377"/>
                      </a:lnTo>
                      <a:lnTo>
                        <a:pt x="38" y="374"/>
                      </a:lnTo>
                      <a:lnTo>
                        <a:pt x="33" y="372"/>
                      </a:lnTo>
                      <a:lnTo>
                        <a:pt x="29" y="371"/>
                      </a:lnTo>
                      <a:lnTo>
                        <a:pt x="24" y="371"/>
                      </a:lnTo>
                      <a:lnTo>
                        <a:pt x="20" y="371"/>
                      </a:lnTo>
                      <a:lnTo>
                        <a:pt x="16" y="372"/>
                      </a:lnTo>
                      <a:lnTo>
                        <a:pt x="11" y="374"/>
                      </a:lnTo>
                      <a:lnTo>
                        <a:pt x="8" y="377"/>
                      </a:lnTo>
                      <a:lnTo>
                        <a:pt x="4" y="382"/>
                      </a:lnTo>
                      <a:lnTo>
                        <a:pt x="2" y="386"/>
                      </a:lnTo>
                      <a:lnTo>
                        <a:pt x="1" y="390"/>
                      </a:lnTo>
                      <a:lnTo>
                        <a:pt x="0" y="395"/>
                      </a:lnTo>
                      <a:lnTo>
                        <a:pt x="1" y="399"/>
                      </a:lnTo>
                      <a:lnTo>
                        <a:pt x="2" y="404"/>
                      </a:lnTo>
                      <a:lnTo>
                        <a:pt x="4" y="408"/>
                      </a:lnTo>
                      <a:lnTo>
                        <a:pt x="8" y="412"/>
                      </a:lnTo>
                      <a:lnTo>
                        <a:pt x="151" y="556"/>
                      </a:lnTo>
                      <a:lnTo>
                        <a:pt x="155" y="558"/>
                      </a:lnTo>
                      <a:lnTo>
                        <a:pt x="159" y="560"/>
                      </a:lnTo>
                      <a:lnTo>
                        <a:pt x="164" y="562"/>
                      </a:lnTo>
                      <a:lnTo>
                        <a:pt x="168" y="562"/>
                      </a:lnTo>
                      <a:lnTo>
                        <a:pt x="169" y="562"/>
                      </a:lnTo>
                      <a:lnTo>
                        <a:pt x="169" y="562"/>
                      </a:lnTo>
                      <a:lnTo>
                        <a:pt x="175" y="562"/>
                      </a:lnTo>
                      <a:lnTo>
                        <a:pt x="179" y="559"/>
                      </a:lnTo>
                      <a:lnTo>
                        <a:pt x="183" y="557"/>
                      </a:lnTo>
                      <a:lnTo>
                        <a:pt x="187" y="554"/>
                      </a:lnTo>
                      <a:lnTo>
                        <a:pt x="606" y="38"/>
                      </a:lnTo>
                      <a:lnTo>
                        <a:pt x="609" y="34"/>
                      </a:lnTo>
                      <a:lnTo>
                        <a:pt x="611" y="29"/>
                      </a:lnTo>
                      <a:lnTo>
                        <a:pt x="611" y="25"/>
                      </a:lnTo>
                      <a:lnTo>
                        <a:pt x="611" y="20"/>
                      </a:lnTo>
                      <a:lnTo>
                        <a:pt x="611" y="16"/>
                      </a:lnTo>
                      <a:lnTo>
                        <a:pt x="609" y="12"/>
                      </a:lnTo>
                      <a:lnTo>
                        <a:pt x="606" y="8"/>
                      </a:lnTo>
                      <a:lnTo>
                        <a:pt x="60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9050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normAutofit fontScale="62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defTabSz="913765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" name="íṩľîḋê">
                  <a:extLst>
                    <a:ext uri="{FF2B5EF4-FFF2-40B4-BE49-F238E27FC236}">
                      <a16:creationId xmlns:a16="http://schemas.microsoft.com/office/drawing/2014/main" id="{1F9A038B-E98B-4BC2-BBC4-4F08ABAF8034}"/>
                    </a:ext>
                  </a:extLst>
                </p:cNvPr>
                <p:cNvSpPr/>
                <p:nvPr/>
              </p:nvSpPr>
              <p:spPr>
                <a:xfrm>
                  <a:off x="5883022" y="4192090"/>
                  <a:ext cx="355278" cy="503001"/>
                </a:xfrm>
                <a:prstGeom prst="rect">
                  <a:avLst/>
                </a:prstGeom>
                <a:solidFill>
                  <a:schemeClr val="bg1"/>
                </a:solidFill>
                <a:ln w="22225"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wrap="square" lIns="91440" tIns="45720" rIns="91440" bIns="4572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>
                          <a:hueOff val="0"/>
                          <a:satOff val="0"/>
                          <a:lumOff val="0"/>
                          <a:alphaOff val="0"/>
                        </a:schemeClr>
                      </a:solidFill>
                    </a:defRPr>
                  </a:lvl9pPr>
                </a:lstStyle>
                <a:p>
                  <a:pPr marL="0" marR="0" lvl="0" indent="0" algn="l" defTabSz="9137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" name="íṩḻïḋé">
                  <a:extLst>
                    <a:ext uri="{FF2B5EF4-FFF2-40B4-BE49-F238E27FC236}">
                      <a16:creationId xmlns:a16="http://schemas.microsoft.com/office/drawing/2014/main" id="{9CBB14B3-81F8-4965-9FEE-00C9F1AE2493}"/>
                    </a:ext>
                  </a:extLst>
                </p:cNvPr>
                <p:cNvSpPr/>
                <p:nvPr/>
              </p:nvSpPr>
              <p:spPr bwMode="auto">
                <a:xfrm>
                  <a:off x="5916504" y="4314112"/>
                  <a:ext cx="339374" cy="312755"/>
                </a:xfrm>
                <a:custGeom>
                  <a:avLst/>
                  <a:gdLst>
                    <a:gd name="T0" fmla="*/ 602 w 611"/>
                    <a:gd name="T1" fmla="*/ 5 h 562"/>
                    <a:gd name="T2" fmla="*/ 599 w 611"/>
                    <a:gd name="T3" fmla="*/ 2 h 562"/>
                    <a:gd name="T4" fmla="*/ 594 w 611"/>
                    <a:gd name="T5" fmla="*/ 1 h 562"/>
                    <a:gd name="T6" fmla="*/ 590 w 611"/>
                    <a:gd name="T7" fmla="*/ 0 h 562"/>
                    <a:gd name="T8" fmla="*/ 585 w 611"/>
                    <a:gd name="T9" fmla="*/ 0 h 562"/>
                    <a:gd name="T10" fmla="*/ 580 w 611"/>
                    <a:gd name="T11" fmla="*/ 1 h 562"/>
                    <a:gd name="T12" fmla="*/ 576 w 611"/>
                    <a:gd name="T13" fmla="*/ 2 h 562"/>
                    <a:gd name="T14" fmla="*/ 572 w 611"/>
                    <a:gd name="T15" fmla="*/ 5 h 562"/>
                    <a:gd name="T16" fmla="*/ 569 w 611"/>
                    <a:gd name="T17" fmla="*/ 8 h 562"/>
                    <a:gd name="T18" fmla="*/ 166 w 611"/>
                    <a:gd name="T19" fmla="*/ 503 h 562"/>
                    <a:gd name="T20" fmla="*/ 41 w 611"/>
                    <a:gd name="T21" fmla="*/ 377 h 562"/>
                    <a:gd name="T22" fmla="*/ 38 w 611"/>
                    <a:gd name="T23" fmla="*/ 374 h 562"/>
                    <a:gd name="T24" fmla="*/ 33 w 611"/>
                    <a:gd name="T25" fmla="*/ 372 h 562"/>
                    <a:gd name="T26" fmla="*/ 29 w 611"/>
                    <a:gd name="T27" fmla="*/ 371 h 562"/>
                    <a:gd name="T28" fmla="*/ 24 w 611"/>
                    <a:gd name="T29" fmla="*/ 371 h 562"/>
                    <a:gd name="T30" fmla="*/ 20 w 611"/>
                    <a:gd name="T31" fmla="*/ 371 h 562"/>
                    <a:gd name="T32" fmla="*/ 16 w 611"/>
                    <a:gd name="T33" fmla="*/ 372 h 562"/>
                    <a:gd name="T34" fmla="*/ 11 w 611"/>
                    <a:gd name="T35" fmla="*/ 374 h 562"/>
                    <a:gd name="T36" fmla="*/ 8 w 611"/>
                    <a:gd name="T37" fmla="*/ 377 h 562"/>
                    <a:gd name="T38" fmla="*/ 4 w 611"/>
                    <a:gd name="T39" fmla="*/ 382 h 562"/>
                    <a:gd name="T40" fmla="*/ 2 w 611"/>
                    <a:gd name="T41" fmla="*/ 386 h 562"/>
                    <a:gd name="T42" fmla="*/ 1 w 611"/>
                    <a:gd name="T43" fmla="*/ 390 h 562"/>
                    <a:gd name="T44" fmla="*/ 0 w 611"/>
                    <a:gd name="T45" fmla="*/ 395 h 562"/>
                    <a:gd name="T46" fmla="*/ 1 w 611"/>
                    <a:gd name="T47" fmla="*/ 399 h 562"/>
                    <a:gd name="T48" fmla="*/ 2 w 611"/>
                    <a:gd name="T49" fmla="*/ 404 h 562"/>
                    <a:gd name="T50" fmla="*/ 4 w 611"/>
                    <a:gd name="T51" fmla="*/ 408 h 562"/>
                    <a:gd name="T52" fmla="*/ 8 w 611"/>
                    <a:gd name="T53" fmla="*/ 412 h 562"/>
                    <a:gd name="T54" fmla="*/ 151 w 611"/>
                    <a:gd name="T55" fmla="*/ 556 h 562"/>
                    <a:gd name="T56" fmla="*/ 155 w 611"/>
                    <a:gd name="T57" fmla="*/ 558 h 562"/>
                    <a:gd name="T58" fmla="*/ 159 w 611"/>
                    <a:gd name="T59" fmla="*/ 560 h 562"/>
                    <a:gd name="T60" fmla="*/ 164 w 611"/>
                    <a:gd name="T61" fmla="*/ 562 h 562"/>
                    <a:gd name="T62" fmla="*/ 168 w 611"/>
                    <a:gd name="T63" fmla="*/ 562 h 562"/>
                    <a:gd name="T64" fmla="*/ 169 w 611"/>
                    <a:gd name="T65" fmla="*/ 562 h 562"/>
                    <a:gd name="T66" fmla="*/ 169 w 611"/>
                    <a:gd name="T67" fmla="*/ 562 h 562"/>
                    <a:gd name="T68" fmla="*/ 175 w 611"/>
                    <a:gd name="T69" fmla="*/ 562 h 562"/>
                    <a:gd name="T70" fmla="*/ 179 w 611"/>
                    <a:gd name="T71" fmla="*/ 559 h 562"/>
                    <a:gd name="T72" fmla="*/ 183 w 611"/>
                    <a:gd name="T73" fmla="*/ 557 h 562"/>
                    <a:gd name="T74" fmla="*/ 187 w 611"/>
                    <a:gd name="T75" fmla="*/ 554 h 562"/>
                    <a:gd name="T76" fmla="*/ 606 w 611"/>
                    <a:gd name="T77" fmla="*/ 38 h 562"/>
                    <a:gd name="T78" fmla="*/ 609 w 611"/>
                    <a:gd name="T79" fmla="*/ 34 h 562"/>
                    <a:gd name="T80" fmla="*/ 611 w 611"/>
                    <a:gd name="T81" fmla="*/ 29 h 562"/>
                    <a:gd name="T82" fmla="*/ 611 w 611"/>
                    <a:gd name="T83" fmla="*/ 25 h 562"/>
                    <a:gd name="T84" fmla="*/ 611 w 611"/>
                    <a:gd name="T85" fmla="*/ 20 h 562"/>
                    <a:gd name="T86" fmla="*/ 611 w 611"/>
                    <a:gd name="T87" fmla="*/ 16 h 562"/>
                    <a:gd name="T88" fmla="*/ 609 w 611"/>
                    <a:gd name="T89" fmla="*/ 12 h 562"/>
                    <a:gd name="T90" fmla="*/ 606 w 611"/>
                    <a:gd name="T91" fmla="*/ 8 h 562"/>
                    <a:gd name="T92" fmla="*/ 602 w 611"/>
                    <a:gd name="T93" fmla="*/ 5 h 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11" h="562">
                      <a:moveTo>
                        <a:pt x="602" y="5"/>
                      </a:moveTo>
                      <a:lnTo>
                        <a:pt x="599" y="2"/>
                      </a:lnTo>
                      <a:lnTo>
                        <a:pt x="594" y="1"/>
                      </a:lnTo>
                      <a:lnTo>
                        <a:pt x="590" y="0"/>
                      </a:lnTo>
                      <a:lnTo>
                        <a:pt x="585" y="0"/>
                      </a:lnTo>
                      <a:lnTo>
                        <a:pt x="580" y="1"/>
                      </a:lnTo>
                      <a:lnTo>
                        <a:pt x="576" y="2"/>
                      </a:lnTo>
                      <a:lnTo>
                        <a:pt x="572" y="5"/>
                      </a:lnTo>
                      <a:lnTo>
                        <a:pt x="569" y="8"/>
                      </a:lnTo>
                      <a:lnTo>
                        <a:pt x="166" y="503"/>
                      </a:lnTo>
                      <a:lnTo>
                        <a:pt x="41" y="377"/>
                      </a:lnTo>
                      <a:lnTo>
                        <a:pt x="38" y="374"/>
                      </a:lnTo>
                      <a:lnTo>
                        <a:pt x="33" y="372"/>
                      </a:lnTo>
                      <a:lnTo>
                        <a:pt x="29" y="371"/>
                      </a:lnTo>
                      <a:lnTo>
                        <a:pt x="24" y="371"/>
                      </a:lnTo>
                      <a:lnTo>
                        <a:pt x="20" y="371"/>
                      </a:lnTo>
                      <a:lnTo>
                        <a:pt x="16" y="372"/>
                      </a:lnTo>
                      <a:lnTo>
                        <a:pt x="11" y="374"/>
                      </a:lnTo>
                      <a:lnTo>
                        <a:pt x="8" y="377"/>
                      </a:lnTo>
                      <a:lnTo>
                        <a:pt x="4" y="382"/>
                      </a:lnTo>
                      <a:lnTo>
                        <a:pt x="2" y="386"/>
                      </a:lnTo>
                      <a:lnTo>
                        <a:pt x="1" y="390"/>
                      </a:lnTo>
                      <a:lnTo>
                        <a:pt x="0" y="395"/>
                      </a:lnTo>
                      <a:lnTo>
                        <a:pt x="1" y="399"/>
                      </a:lnTo>
                      <a:lnTo>
                        <a:pt x="2" y="404"/>
                      </a:lnTo>
                      <a:lnTo>
                        <a:pt x="4" y="408"/>
                      </a:lnTo>
                      <a:lnTo>
                        <a:pt x="8" y="412"/>
                      </a:lnTo>
                      <a:lnTo>
                        <a:pt x="151" y="556"/>
                      </a:lnTo>
                      <a:lnTo>
                        <a:pt x="155" y="558"/>
                      </a:lnTo>
                      <a:lnTo>
                        <a:pt x="159" y="560"/>
                      </a:lnTo>
                      <a:lnTo>
                        <a:pt x="164" y="562"/>
                      </a:lnTo>
                      <a:lnTo>
                        <a:pt x="168" y="562"/>
                      </a:lnTo>
                      <a:lnTo>
                        <a:pt x="169" y="562"/>
                      </a:lnTo>
                      <a:lnTo>
                        <a:pt x="169" y="562"/>
                      </a:lnTo>
                      <a:lnTo>
                        <a:pt x="175" y="562"/>
                      </a:lnTo>
                      <a:lnTo>
                        <a:pt x="179" y="559"/>
                      </a:lnTo>
                      <a:lnTo>
                        <a:pt x="183" y="557"/>
                      </a:lnTo>
                      <a:lnTo>
                        <a:pt x="187" y="554"/>
                      </a:lnTo>
                      <a:lnTo>
                        <a:pt x="606" y="38"/>
                      </a:lnTo>
                      <a:lnTo>
                        <a:pt x="609" y="34"/>
                      </a:lnTo>
                      <a:lnTo>
                        <a:pt x="611" y="29"/>
                      </a:lnTo>
                      <a:lnTo>
                        <a:pt x="611" y="25"/>
                      </a:lnTo>
                      <a:lnTo>
                        <a:pt x="611" y="20"/>
                      </a:lnTo>
                      <a:lnTo>
                        <a:pt x="611" y="16"/>
                      </a:lnTo>
                      <a:lnTo>
                        <a:pt x="609" y="12"/>
                      </a:lnTo>
                      <a:lnTo>
                        <a:pt x="606" y="8"/>
                      </a:lnTo>
                      <a:lnTo>
                        <a:pt x="60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9050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normAutofit fontScale="62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defTabSz="913765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71" name="íśļîḑé">
              <a:extLst>
                <a:ext uri="{FF2B5EF4-FFF2-40B4-BE49-F238E27FC236}">
                  <a16:creationId xmlns:a16="http://schemas.microsoft.com/office/drawing/2014/main" id="{B151602A-B406-4C35-A897-37C2C875689D}"/>
                </a:ext>
              </a:extLst>
            </p:cNvPr>
            <p:cNvSpPr/>
            <p:nvPr/>
          </p:nvSpPr>
          <p:spPr bwMode="auto">
            <a:xfrm flipH="1">
              <a:off x="7308416" y="3602130"/>
              <a:ext cx="4823239" cy="1064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b="1" dirty="0">
                  <a:solidFill>
                    <a:srgbClr val="002060"/>
                  </a:solidFill>
                </a:rPr>
                <a:t>Others (according to specific disciplines)</a:t>
              </a:r>
            </a:p>
          </p:txBody>
        </p:sp>
      </p:grpSp>
      <p:grpSp>
        <p:nvGrpSpPr>
          <p:cNvPr id="113" name="îṧlïḍé">
            <a:extLst>
              <a:ext uri="{FF2B5EF4-FFF2-40B4-BE49-F238E27FC236}">
                <a16:creationId xmlns:a16="http://schemas.microsoft.com/office/drawing/2014/main" id="{5D35F25B-AB05-408B-89B4-4014B72484FF}"/>
              </a:ext>
            </a:extLst>
          </p:cNvPr>
          <p:cNvGrpSpPr/>
          <p:nvPr/>
        </p:nvGrpSpPr>
        <p:grpSpPr>
          <a:xfrm>
            <a:off x="532671" y="1286629"/>
            <a:ext cx="6001081" cy="5114168"/>
            <a:chOff x="3312397" y="1139199"/>
            <a:chExt cx="6267647" cy="3560562"/>
          </a:xfrm>
        </p:grpSpPr>
        <p:sp>
          <p:nvSpPr>
            <p:cNvPr id="117" name="ïś1íḓê">
              <a:extLst>
                <a:ext uri="{FF2B5EF4-FFF2-40B4-BE49-F238E27FC236}">
                  <a16:creationId xmlns:a16="http://schemas.microsoft.com/office/drawing/2014/main" id="{A06EE7AB-1777-4C66-9833-E809B3D0D254}"/>
                </a:ext>
              </a:extLst>
            </p:cNvPr>
            <p:cNvSpPr/>
            <p:nvPr/>
          </p:nvSpPr>
          <p:spPr bwMode="auto">
            <a:xfrm>
              <a:off x="3312397" y="1139199"/>
              <a:ext cx="6267647" cy="3560562"/>
            </a:xfrm>
            <a:custGeom>
              <a:avLst/>
              <a:gdLst>
                <a:gd name="T0" fmla="*/ 41 w 688"/>
                <a:gd name="T1" fmla="*/ 0 h 413"/>
                <a:gd name="T2" fmla="*/ 646 w 688"/>
                <a:gd name="T3" fmla="*/ 0 h 413"/>
                <a:gd name="T4" fmla="*/ 688 w 688"/>
                <a:gd name="T5" fmla="*/ 35 h 413"/>
                <a:gd name="T6" fmla="*/ 688 w 688"/>
                <a:gd name="T7" fmla="*/ 378 h 413"/>
                <a:gd name="T8" fmla="*/ 646 w 688"/>
                <a:gd name="T9" fmla="*/ 413 h 413"/>
                <a:gd name="T10" fmla="*/ 41 w 688"/>
                <a:gd name="T11" fmla="*/ 413 h 413"/>
                <a:gd name="T12" fmla="*/ 0 w 688"/>
                <a:gd name="T13" fmla="*/ 378 h 413"/>
                <a:gd name="T14" fmla="*/ 0 w 688"/>
                <a:gd name="T15" fmla="*/ 35 h 413"/>
                <a:gd name="T16" fmla="*/ 41 w 688"/>
                <a:gd name="T17" fmla="*/ 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8" h="413">
                  <a:moveTo>
                    <a:pt x="41" y="0"/>
                  </a:moveTo>
                  <a:cubicBezTo>
                    <a:pt x="646" y="0"/>
                    <a:pt x="646" y="0"/>
                    <a:pt x="646" y="0"/>
                  </a:cubicBezTo>
                  <a:cubicBezTo>
                    <a:pt x="669" y="0"/>
                    <a:pt x="688" y="16"/>
                    <a:pt x="688" y="35"/>
                  </a:cubicBezTo>
                  <a:cubicBezTo>
                    <a:pt x="688" y="378"/>
                    <a:pt x="688" y="378"/>
                    <a:pt x="688" y="378"/>
                  </a:cubicBezTo>
                  <a:cubicBezTo>
                    <a:pt x="688" y="397"/>
                    <a:pt x="669" y="413"/>
                    <a:pt x="646" y="413"/>
                  </a:cubicBezTo>
                  <a:cubicBezTo>
                    <a:pt x="41" y="413"/>
                    <a:pt x="41" y="413"/>
                    <a:pt x="41" y="413"/>
                  </a:cubicBezTo>
                  <a:cubicBezTo>
                    <a:pt x="18" y="413"/>
                    <a:pt x="0" y="397"/>
                    <a:pt x="0" y="37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8" y="0"/>
                    <a:pt x="41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600" dirty="0"/>
            </a:p>
          </p:txBody>
        </p:sp>
        <p:sp>
          <p:nvSpPr>
            <p:cNvPr id="118" name="ïŝľïḓé">
              <a:extLst>
                <a:ext uri="{FF2B5EF4-FFF2-40B4-BE49-F238E27FC236}">
                  <a16:creationId xmlns:a16="http://schemas.microsoft.com/office/drawing/2014/main" id="{6551852A-FC8D-465C-AD6D-EB506AEA9439}"/>
                </a:ext>
              </a:extLst>
            </p:cNvPr>
            <p:cNvSpPr/>
            <p:nvPr/>
          </p:nvSpPr>
          <p:spPr bwMode="auto">
            <a:xfrm>
              <a:off x="3419873" y="2448132"/>
              <a:ext cx="74667" cy="812284"/>
            </a:xfrm>
            <a:custGeom>
              <a:avLst/>
              <a:gdLst>
                <a:gd name="T0" fmla="*/ 0 w 9"/>
                <a:gd name="T1" fmla="*/ 94 h 98"/>
                <a:gd name="T2" fmla="*/ 0 w 9"/>
                <a:gd name="T3" fmla="*/ 4 h 98"/>
                <a:gd name="T4" fmla="*/ 5 w 9"/>
                <a:gd name="T5" fmla="*/ 0 h 98"/>
                <a:gd name="T6" fmla="*/ 5 w 9"/>
                <a:gd name="T7" fmla="*/ 0 h 98"/>
                <a:gd name="T8" fmla="*/ 9 w 9"/>
                <a:gd name="T9" fmla="*/ 4 h 98"/>
                <a:gd name="T10" fmla="*/ 9 w 9"/>
                <a:gd name="T11" fmla="*/ 94 h 98"/>
                <a:gd name="T12" fmla="*/ 5 w 9"/>
                <a:gd name="T13" fmla="*/ 98 h 98"/>
                <a:gd name="T14" fmla="*/ 5 w 9"/>
                <a:gd name="T15" fmla="*/ 98 h 98"/>
                <a:gd name="T16" fmla="*/ 0 w 9"/>
                <a:gd name="T17" fmla="*/ 9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8">
                  <a:moveTo>
                    <a:pt x="0" y="9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6"/>
                    <a:pt x="7" y="98"/>
                    <a:pt x="5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2" y="98"/>
                    <a:pt x="0" y="96"/>
                    <a:pt x="0" y="9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600"/>
            </a:p>
          </p:txBody>
        </p:sp>
      </p:grpSp>
      <p:grpSp>
        <p:nvGrpSpPr>
          <p:cNvPr id="114" name="iṥľïḋé">
            <a:extLst>
              <a:ext uri="{FF2B5EF4-FFF2-40B4-BE49-F238E27FC236}">
                <a16:creationId xmlns:a16="http://schemas.microsoft.com/office/drawing/2014/main" id="{B546F570-4D23-4FE1-B447-1404166CA25D}"/>
              </a:ext>
            </a:extLst>
          </p:cNvPr>
          <p:cNvGrpSpPr/>
          <p:nvPr/>
        </p:nvGrpSpPr>
        <p:grpSpPr>
          <a:xfrm>
            <a:off x="1110996" y="2319772"/>
            <a:ext cx="230219" cy="295398"/>
            <a:chOff x="5438045" y="2746053"/>
            <a:chExt cx="306958" cy="280953"/>
          </a:xfrm>
        </p:grpSpPr>
        <p:sp>
          <p:nvSpPr>
            <p:cNvPr id="115" name="îSlîḓé">
              <a:extLst>
                <a:ext uri="{FF2B5EF4-FFF2-40B4-BE49-F238E27FC236}">
                  <a16:creationId xmlns:a16="http://schemas.microsoft.com/office/drawing/2014/main" id="{A2A84F82-69C3-4092-A53B-1C2C07D806DF}"/>
                </a:ext>
              </a:extLst>
            </p:cNvPr>
            <p:cNvSpPr/>
            <p:nvPr/>
          </p:nvSpPr>
          <p:spPr>
            <a:xfrm>
              <a:off x="5438045" y="2746053"/>
              <a:ext cx="306958" cy="280953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wrap="square" lIns="91440" tIns="45720" rIns="91440" bIns="4572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</a:defRPr>
              </a:lvl9pPr>
            </a:lstStyle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ï$1iďê">
              <a:extLst>
                <a:ext uri="{FF2B5EF4-FFF2-40B4-BE49-F238E27FC236}">
                  <a16:creationId xmlns:a16="http://schemas.microsoft.com/office/drawing/2014/main" id="{D4A8D0A2-912A-4087-A26F-58A228B135CB}"/>
                </a:ext>
              </a:extLst>
            </p:cNvPr>
            <p:cNvSpPr/>
            <p:nvPr/>
          </p:nvSpPr>
          <p:spPr bwMode="auto">
            <a:xfrm>
              <a:off x="5533340" y="2786671"/>
              <a:ext cx="206254" cy="211649"/>
            </a:xfrm>
            <a:custGeom>
              <a:avLst/>
              <a:gdLst>
                <a:gd name="T0" fmla="*/ 602 w 611"/>
                <a:gd name="T1" fmla="*/ 5 h 562"/>
                <a:gd name="T2" fmla="*/ 599 w 611"/>
                <a:gd name="T3" fmla="*/ 2 h 562"/>
                <a:gd name="T4" fmla="*/ 594 w 611"/>
                <a:gd name="T5" fmla="*/ 1 h 562"/>
                <a:gd name="T6" fmla="*/ 590 w 611"/>
                <a:gd name="T7" fmla="*/ 0 h 562"/>
                <a:gd name="T8" fmla="*/ 585 w 611"/>
                <a:gd name="T9" fmla="*/ 0 h 562"/>
                <a:gd name="T10" fmla="*/ 580 w 611"/>
                <a:gd name="T11" fmla="*/ 1 h 562"/>
                <a:gd name="T12" fmla="*/ 576 w 611"/>
                <a:gd name="T13" fmla="*/ 2 h 562"/>
                <a:gd name="T14" fmla="*/ 572 w 611"/>
                <a:gd name="T15" fmla="*/ 5 h 562"/>
                <a:gd name="T16" fmla="*/ 569 w 611"/>
                <a:gd name="T17" fmla="*/ 8 h 562"/>
                <a:gd name="T18" fmla="*/ 166 w 611"/>
                <a:gd name="T19" fmla="*/ 503 h 562"/>
                <a:gd name="T20" fmla="*/ 41 w 611"/>
                <a:gd name="T21" fmla="*/ 377 h 562"/>
                <a:gd name="T22" fmla="*/ 38 w 611"/>
                <a:gd name="T23" fmla="*/ 374 h 562"/>
                <a:gd name="T24" fmla="*/ 33 w 611"/>
                <a:gd name="T25" fmla="*/ 372 h 562"/>
                <a:gd name="T26" fmla="*/ 29 w 611"/>
                <a:gd name="T27" fmla="*/ 371 h 562"/>
                <a:gd name="T28" fmla="*/ 24 w 611"/>
                <a:gd name="T29" fmla="*/ 371 h 562"/>
                <a:gd name="T30" fmla="*/ 20 w 611"/>
                <a:gd name="T31" fmla="*/ 371 h 562"/>
                <a:gd name="T32" fmla="*/ 16 w 611"/>
                <a:gd name="T33" fmla="*/ 372 h 562"/>
                <a:gd name="T34" fmla="*/ 11 w 611"/>
                <a:gd name="T35" fmla="*/ 374 h 562"/>
                <a:gd name="T36" fmla="*/ 8 w 611"/>
                <a:gd name="T37" fmla="*/ 377 h 562"/>
                <a:gd name="T38" fmla="*/ 4 w 611"/>
                <a:gd name="T39" fmla="*/ 382 h 562"/>
                <a:gd name="T40" fmla="*/ 2 w 611"/>
                <a:gd name="T41" fmla="*/ 386 h 562"/>
                <a:gd name="T42" fmla="*/ 1 w 611"/>
                <a:gd name="T43" fmla="*/ 390 h 562"/>
                <a:gd name="T44" fmla="*/ 0 w 611"/>
                <a:gd name="T45" fmla="*/ 395 h 562"/>
                <a:gd name="T46" fmla="*/ 1 w 611"/>
                <a:gd name="T47" fmla="*/ 399 h 562"/>
                <a:gd name="T48" fmla="*/ 2 w 611"/>
                <a:gd name="T49" fmla="*/ 404 h 562"/>
                <a:gd name="T50" fmla="*/ 4 w 611"/>
                <a:gd name="T51" fmla="*/ 408 h 562"/>
                <a:gd name="T52" fmla="*/ 8 w 611"/>
                <a:gd name="T53" fmla="*/ 412 h 562"/>
                <a:gd name="T54" fmla="*/ 151 w 611"/>
                <a:gd name="T55" fmla="*/ 556 h 562"/>
                <a:gd name="T56" fmla="*/ 155 w 611"/>
                <a:gd name="T57" fmla="*/ 558 h 562"/>
                <a:gd name="T58" fmla="*/ 159 w 611"/>
                <a:gd name="T59" fmla="*/ 560 h 562"/>
                <a:gd name="T60" fmla="*/ 164 w 611"/>
                <a:gd name="T61" fmla="*/ 562 h 562"/>
                <a:gd name="T62" fmla="*/ 168 w 611"/>
                <a:gd name="T63" fmla="*/ 562 h 562"/>
                <a:gd name="T64" fmla="*/ 169 w 611"/>
                <a:gd name="T65" fmla="*/ 562 h 562"/>
                <a:gd name="T66" fmla="*/ 169 w 611"/>
                <a:gd name="T67" fmla="*/ 562 h 562"/>
                <a:gd name="T68" fmla="*/ 175 w 611"/>
                <a:gd name="T69" fmla="*/ 562 h 562"/>
                <a:gd name="T70" fmla="*/ 179 w 611"/>
                <a:gd name="T71" fmla="*/ 559 h 562"/>
                <a:gd name="T72" fmla="*/ 183 w 611"/>
                <a:gd name="T73" fmla="*/ 557 h 562"/>
                <a:gd name="T74" fmla="*/ 187 w 611"/>
                <a:gd name="T75" fmla="*/ 554 h 562"/>
                <a:gd name="T76" fmla="*/ 606 w 611"/>
                <a:gd name="T77" fmla="*/ 38 h 562"/>
                <a:gd name="T78" fmla="*/ 609 w 611"/>
                <a:gd name="T79" fmla="*/ 34 h 562"/>
                <a:gd name="T80" fmla="*/ 611 w 611"/>
                <a:gd name="T81" fmla="*/ 29 h 562"/>
                <a:gd name="T82" fmla="*/ 611 w 611"/>
                <a:gd name="T83" fmla="*/ 25 h 562"/>
                <a:gd name="T84" fmla="*/ 611 w 611"/>
                <a:gd name="T85" fmla="*/ 20 h 562"/>
                <a:gd name="T86" fmla="*/ 611 w 611"/>
                <a:gd name="T87" fmla="*/ 16 h 562"/>
                <a:gd name="T88" fmla="*/ 609 w 611"/>
                <a:gd name="T89" fmla="*/ 12 h 562"/>
                <a:gd name="T90" fmla="*/ 606 w 611"/>
                <a:gd name="T91" fmla="*/ 8 h 562"/>
                <a:gd name="T92" fmla="*/ 602 w 611"/>
                <a:gd name="T93" fmla="*/ 5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11" h="562">
                  <a:moveTo>
                    <a:pt x="602" y="5"/>
                  </a:moveTo>
                  <a:lnTo>
                    <a:pt x="599" y="2"/>
                  </a:lnTo>
                  <a:lnTo>
                    <a:pt x="594" y="1"/>
                  </a:lnTo>
                  <a:lnTo>
                    <a:pt x="590" y="0"/>
                  </a:lnTo>
                  <a:lnTo>
                    <a:pt x="585" y="0"/>
                  </a:lnTo>
                  <a:lnTo>
                    <a:pt x="580" y="1"/>
                  </a:lnTo>
                  <a:lnTo>
                    <a:pt x="576" y="2"/>
                  </a:lnTo>
                  <a:lnTo>
                    <a:pt x="572" y="5"/>
                  </a:lnTo>
                  <a:lnTo>
                    <a:pt x="569" y="8"/>
                  </a:lnTo>
                  <a:lnTo>
                    <a:pt x="166" y="503"/>
                  </a:lnTo>
                  <a:lnTo>
                    <a:pt x="41" y="377"/>
                  </a:lnTo>
                  <a:lnTo>
                    <a:pt x="38" y="374"/>
                  </a:lnTo>
                  <a:lnTo>
                    <a:pt x="33" y="372"/>
                  </a:lnTo>
                  <a:lnTo>
                    <a:pt x="29" y="371"/>
                  </a:lnTo>
                  <a:lnTo>
                    <a:pt x="24" y="371"/>
                  </a:lnTo>
                  <a:lnTo>
                    <a:pt x="20" y="371"/>
                  </a:lnTo>
                  <a:lnTo>
                    <a:pt x="16" y="372"/>
                  </a:lnTo>
                  <a:lnTo>
                    <a:pt x="11" y="374"/>
                  </a:lnTo>
                  <a:lnTo>
                    <a:pt x="8" y="377"/>
                  </a:lnTo>
                  <a:lnTo>
                    <a:pt x="4" y="382"/>
                  </a:lnTo>
                  <a:lnTo>
                    <a:pt x="2" y="386"/>
                  </a:lnTo>
                  <a:lnTo>
                    <a:pt x="1" y="390"/>
                  </a:lnTo>
                  <a:lnTo>
                    <a:pt x="0" y="395"/>
                  </a:lnTo>
                  <a:lnTo>
                    <a:pt x="1" y="399"/>
                  </a:lnTo>
                  <a:lnTo>
                    <a:pt x="2" y="404"/>
                  </a:lnTo>
                  <a:lnTo>
                    <a:pt x="4" y="408"/>
                  </a:lnTo>
                  <a:lnTo>
                    <a:pt x="8" y="412"/>
                  </a:lnTo>
                  <a:lnTo>
                    <a:pt x="151" y="556"/>
                  </a:lnTo>
                  <a:lnTo>
                    <a:pt x="155" y="558"/>
                  </a:lnTo>
                  <a:lnTo>
                    <a:pt x="159" y="560"/>
                  </a:lnTo>
                  <a:lnTo>
                    <a:pt x="164" y="562"/>
                  </a:lnTo>
                  <a:lnTo>
                    <a:pt x="168" y="562"/>
                  </a:lnTo>
                  <a:lnTo>
                    <a:pt x="169" y="562"/>
                  </a:lnTo>
                  <a:lnTo>
                    <a:pt x="169" y="562"/>
                  </a:lnTo>
                  <a:lnTo>
                    <a:pt x="175" y="562"/>
                  </a:lnTo>
                  <a:lnTo>
                    <a:pt x="179" y="559"/>
                  </a:lnTo>
                  <a:lnTo>
                    <a:pt x="183" y="557"/>
                  </a:lnTo>
                  <a:lnTo>
                    <a:pt x="187" y="554"/>
                  </a:lnTo>
                  <a:lnTo>
                    <a:pt x="606" y="38"/>
                  </a:lnTo>
                  <a:lnTo>
                    <a:pt x="609" y="34"/>
                  </a:lnTo>
                  <a:lnTo>
                    <a:pt x="611" y="29"/>
                  </a:lnTo>
                  <a:lnTo>
                    <a:pt x="611" y="25"/>
                  </a:lnTo>
                  <a:lnTo>
                    <a:pt x="611" y="20"/>
                  </a:lnTo>
                  <a:lnTo>
                    <a:pt x="611" y="16"/>
                  </a:lnTo>
                  <a:lnTo>
                    <a:pt x="609" y="12"/>
                  </a:lnTo>
                  <a:lnTo>
                    <a:pt x="606" y="8"/>
                  </a:lnTo>
                  <a:lnTo>
                    <a:pt x="602" y="5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defTabSz="913765"/>
              <a:endParaRPr 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120" name="圆角矩形 79">
            <a:extLst>
              <a:ext uri="{FF2B5EF4-FFF2-40B4-BE49-F238E27FC236}">
                <a16:creationId xmlns:a16="http://schemas.microsoft.com/office/drawing/2014/main" id="{39AC1215-5106-4AA7-8F84-B167D28AD35D}"/>
              </a:ext>
            </a:extLst>
          </p:cNvPr>
          <p:cNvSpPr/>
          <p:nvPr/>
        </p:nvSpPr>
        <p:spPr>
          <a:xfrm>
            <a:off x="1071169" y="1485951"/>
            <a:ext cx="2636668" cy="5060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Required 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3CB91B9A-6DA6-4276-B0F2-CA6804CB5A32}"/>
              </a:ext>
            </a:extLst>
          </p:cNvPr>
          <p:cNvSpPr/>
          <p:nvPr/>
        </p:nvSpPr>
        <p:spPr>
          <a:xfrm>
            <a:off x="1487918" y="2257484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ID photo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122" name="îSlîḓé">
            <a:extLst>
              <a:ext uri="{FF2B5EF4-FFF2-40B4-BE49-F238E27FC236}">
                <a16:creationId xmlns:a16="http://schemas.microsoft.com/office/drawing/2014/main" id="{DC21DF7B-8BAD-404E-8A19-7668616B6F9F}"/>
              </a:ext>
            </a:extLst>
          </p:cNvPr>
          <p:cNvSpPr/>
          <p:nvPr/>
        </p:nvSpPr>
        <p:spPr>
          <a:xfrm>
            <a:off x="1120022" y="2742855"/>
            <a:ext cx="234070" cy="29539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3" name="ï$1iďê">
            <a:extLst>
              <a:ext uri="{FF2B5EF4-FFF2-40B4-BE49-F238E27FC236}">
                <a16:creationId xmlns:a16="http://schemas.microsoft.com/office/drawing/2014/main" id="{3AA83A27-5E96-4F2C-8C8B-995D3C284B23}"/>
              </a:ext>
            </a:extLst>
          </p:cNvPr>
          <p:cNvSpPr/>
          <p:nvPr/>
        </p:nvSpPr>
        <p:spPr bwMode="auto">
          <a:xfrm>
            <a:off x="1160947" y="2779288"/>
            <a:ext cx="157075" cy="241664"/>
          </a:xfrm>
          <a:custGeom>
            <a:avLst/>
            <a:gdLst>
              <a:gd name="T0" fmla="*/ 602 w 611"/>
              <a:gd name="T1" fmla="*/ 5 h 562"/>
              <a:gd name="T2" fmla="*/ 599 w 611"/>
              <a:gd name="T3" fmla="*/ 2 h 562"/>
              <a:gd name="T4" fmla="*/ 594 w 611"/>
              <a:gd name="T5" fmla="*/ 1 h 562"/>
              <a:gd name="T6" fmla="*/ 590 w 611"/>
              <a:gd name="T7" fmla="*/ 0 h 562"/>
              <a:gd name="T8" fmla="*/ 585 w 611"/>
              <a:gd name="T9" fmla="*/ 0 h 562"/>
              <a:gd name="T10" fmla="*/ 580 w 611"/>
              <a:gd name="T11" fmla="*/ 1 h 562"/>
              <a:gd name="T12" fmla="*/ 576 w 611"/>
              <a:gd name="T13" fmla="*/ 2 h 562"/>
              <a:gd name="T14" fmla="*/ 572 w 611"/>
              <a:gd name="T15" fmla="*/ 5 h 562"/>
              <a:gd name="T16" fmla="*/ 569 w 611"/>
              <a:gd name="T17" fmla="*/ 8 h 562"/>
              <a:gd name="T18" fmla="*/ 166 w 611"/>
              <a:gd name="T19" fmla="*/ 503 h 562"/>
              <a:gd name="T20" fmla="*/ 41 w 611"/>
              <a:gd name="T21" fmla="*/ 377 h 562"/>
              <a:gd name="T22" fmla="*/ 38 w 611"/>
              <a:gd name="T23" fmla="*/ 374 h 562"/>
              <a:gd name="T24" fmla="*/ 33 w 611"/>
              <a:gd name="T25" fmla="*/ 372 h 562"/>
              <a:gd name="T26" fmla="*/ 29 w 611"/>
              <a:gd name="T27" fmla="*/ 371 h 562"/>
              <a:gd name="T28" fmla="*/ 24 w 611"/>
              <a:gd name="T29" fmla="*/ 371 h 562"/>
              <a:gd name="T30" fmla="*/ 20 w 611"/>
              <a:gd name="T31" fmla="*/ 371 h 562"/>
              <a:gd name="T32" fmla="*/ 16 w 611"/>
              <a:gd name="T33" fmla="*/ 372 h 562"/>
              <a:gd name="T34" fmla="*/ 11 w 611"/>
              <a:gd name="T35" fmla="*/ 374 h 562"/>
              <a:gd name="T36" fmla="*/ 8 w 611"/>
              <a:gd name="T37" fmla="*/ 377 h 562"/>
              <a:gd name="T38" fmla="*/ 4 w 611"/>
              <a:gd name="T39" fmla="*/ 382 h 562"/>
              <a:gd name="T40" fmla="*/ 2 w 611"/>
              <a:gd name="T41" fmla="*/ 386 h 562"/>
              <a:gd name="T42" fmla="*/ 1 w 611"/>
              <a:gd name="T43" fmla="*/ 390 h 562"/>
              <a:gd name="T44" fmla="*/ 0 w 611"/>
              <a:gd name="T45" fmla="*/ 395 h 562"/>
              <a:gd name="T46" fmla="*/ 1 w 611"/>
              <a:gd name="T47" fmla="*/ 399 h 562"/>
              <a:gd name="T48" fmla="*/ 2 w 611"/>
              <a:gd name="T49" fmla="*/ 404 h 562"/>
              <a:gd name="T50" fmla="*/ 4 w 611"/>
              <a:gd name="T51" fmla="*/ 408 h 562"/>
              <a:gd name="T52" fmla="*/ 8 w 611"/>
              <a:gd name="T53" fmla="*/ 412 h 562"/>
              <a:gd name="T54" fmla="*/ 151 w 611"/>
              <a:gd name="T55" fmla="*/ 556 h 562"/>
              <a:gd name="T56" fmla="*/ 155 w 611"/>
              <a:gd name="T57" fmla="*/ 558 h 562"/>
              <a:gd name="T58" fmla="*/ 159 w 611"/>
              <a:gd name="T59" fmla="*/ 560 h 562"/>
              <a:gd name="T60" fmla="*/ 164 w 611"/>
              <a:gd name="T61" fmla="*/ 562 h 562"/>
              <a:gd name="T62" fmla="*/ 168 w 611"/>
              <a:gd name="T63" fmla="*/ 562 h 562"/>
              <a:gd name="T64" fmla="*/ 169 w 611"/>
              <a:gd name="T65" fmla="*/ 562 h 562"/>
              <a:gd name="T66" fmla="*/ 169 w 611"/>
              <a:gd name="T67" fmla="*/ 562 h 562"/>
              <a:gd name="T68" fmla="*/ 175 w 611"/>
              <a:gd name="T69" fmla="*/ 562 h 562"/>
              <a:gd name="T70" fmla="*/ 179 w 611"/>
              <a:gd name="T71" fmla="*/ 559 h 562"/>
              <a:gd name="T72" fmla="*/ 183 w 611"/>
              <a:gd name="T73" fmla="*/ 557 h 562"/>
              <a:gd name="T74" fmla="*/ 187 w 611"/>
              <a:gd name="T75" fmla="*/ 554 h 562"/>
              <a:gd name="T76" fmla="*/ 606 w 611"/>
              <a:gd name="T77" fmla="*/ 38 h 562"/>
              <a:gd name="T78" fmla="*/ 609 w 611"/>
              <a:gd name="T79" fmla="*/ 34 h 562"/>
              <a:gd name="T80" fmla="*/ 611 w 611"/>
              <a:gd name="T81" fmla="*/ 29 h 562"/>
              <a:gd name="T82" fmla="*/ 611 w 611"/>
              <a:gd name="T83" fmla="*/ 25 h 562"/>
              <a:gd name="T84" fmla="*/ 611 w 611"/>
              <a:gd name="T85" fmla="*/ 20 h 562"/>
              <a:gd name="T86" fmla="*/ 611 w 611"/>
              <a:gd name="T87" fmla="*/ 16 h 562"/>
              <a:gd name="T88" fmla="*/ 609 w 611"/>
              <a:gd name="T89" fmla="*/ 12 h 562"/>
              <a:gd name="T90" fmla="*/ 606 w 611"/>
              <a:gd name="T91" fmla="*/ 8 h 562"/>
              <a:gd name="T92" fmla="*/ 602 w 611"/>
              <a:gd name="T93" fmla="*/ 5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11" h="562">
                <a:moveTo>
                  <a:pt x="602" y="5"/>
                </a:moveTo>
                <a:lnTo>
                  <a:pt x="599" y="2"/>
                </a:lnTo>
                <a:lnTo>
                  <a:pt x="594" y="1"/>
                </a:lnTo>
                <a:lnTo>
                  <a:pt x="590" y="0"/>
                </a:lnTo>
                <a:lnTo>
                  <a:pt x="585" y="0"/>
                </a:lnTo>
                <a:lnTo>
                  <a:pt x="580" y="1"/>
                </a:lnTo>
                <a:lnTo>
                  <a:pt x="576" y="2"/>
                </a:lnTo>
                <a:lnTo>
                  <a:pt x="572" y="5"/>
                </a:lnTo>
                <a:lnTo>
                  <a:pt x="569" y="8"/>
                </a:lnTo>
                <a:lnTo>
                  <a:pt x="166" y="503"/>
                </a:lnTo>
                <a:lnTo>
                  <a:pt x="41" y="377"/>
                </a:lnTo>
                <a:lnTo>
                  <a:pt x="38" y="374"/>
                </a:lnTo>
                <a:lnTo>
                  <a:pt x="33" y="372"/>
                </a:lnTo>
                <a:lnTo>
                  <a:pt x="29" y="371"/>
                </a:lnTo>
                <a:lnTo>
                  <a:pt x="24" y="371"/>
                </a:lnTo>
                <a:lnTo>
                  <a:pt x="20" y="371"/>
                </a:lnTo>
                <a:lnTo>
                  <a:pt x="16" y="372"/>
                </a:lnTo>
                <a:lnTo>
                  <a:pt x="11" y="374"/>
                </a:lnTo>
                <a:lnTo>
                  <a:pt x="8" y="377"/>
                </a:lnTo>
                <a:lnTo>
                  <a:pt x="4" y="382"/>
                </a:lnTo>
                <a:lnTo>
                  <a:pt x="2" y="386"/>
                </a:lnTo>
                <a:lnTo>
                  <a:pt x="1" y="390"/>
                </a:lnTo>
                <a:lnTo>
                  <a:pt x="0" y="395"/>
                </a:lnTo>
                <a:lnTo>
                  <a:pt x="1" y="399"/>
                </a:lnTo>
                <a:lnTo>
                  <a:pt x="2" y="404"/>
                </a:lnTo>
                <a:lnTo>
                  <a:pt x="4" y="408"/>
                </a:lnTo>
                <a:lnTo>
                  <a:pt x="8" y="412"/>
                </a:lnTo>
                <a:lnTo>
                  <a:pt x="151" y="556"/>
                </a:lnTo>
                <a:lnTo>
                  <a:pt x="155" y="558"/>
                </a:lnTo>
                <a:lnTo>
                  <a:pt x="159" y="560"/>
                </a:lnTo>
                <a:lnTo>
                  <a:pt x="164" y="562"/>
                </a:lnTo>
                <a:lnTo>
                  <a:pt x="168" y="562"/>
                </a:lnTo>
                <a:lnTo>
                  <a:pt x="169" y="562"/>
                </a:lnTo>
                <a:lnTo>
                  <a:pt x="169" y="562"/>
                </a:lnTo>
                <a:lnTo>
                  <a:pt x="175" y="562"/>
                </a:lnTo>
                <a:lnTo>
                  <a:pt x="179" y="559"/>
                </a:lnTo>
                <a:lnTo>
                  <a:pt x="183" y="557"/>
                </a:lnTo>
                <a:lnTo>
                  <a:pt x="187" y="554"/>
                </a:lnTo>
                <a:lnTo>
                  <a:pt x="606" y="38"/>
                </a:lnTo>
                <a:lnTo>
                  <a:pt x="609" y="34"/>
                </a:lnTo>
                <a:lnTo>
                  <a:pt x="611" y="29"/>
                </a:lnTo>
                <a:lnTo>
                  <a:pt x="611" y="25"/>
                </a:lnTo>
                <a:lnTo>
                  <a:pt x="611" y="20"/>
                </a:lnTo>
                <a:lnTo>
                  <a:pt x="611" y="16"/>
                </a:lnTo>
                <a:lnTo>
                  <a:pt x="609" y="12"/>
                </a:lnTo>
                <a:lnTo>
                  <a:pt x="606" y="8"/>
                </a:lnTo>
                <a:lnTo>
                  <a:pt x="602" y="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/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BE95E55F-6F18-404E-BB1C-ECB85D93EE9B}"/>
              </a:ext>
            </a:extLst>
          </p:cNvPr>
          <p:cNvSpPr/>
          <p:nvPr/>
        </p:nvSpPr>
        <p:spPr>
          <a:xfrm>
            <a:off x="1486347" y="2693852"/>
            <a:ext cx="2367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Passport photo page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125" name="îSlîḓé">
            <a:extLst>
              <a:ext uri="{FF2B5EF4-FFF2-40B4-BE49-F238E27FC236}">
                <a16:creationId xmlns:a16="http://schemas.microsoft.com/office/drawing/2014/main" id="{E722530C-3C63-4EDE-A095-DFAB15E63291}"/>
              </a:ext>
            </a:extLst>
          </p:cNvPr>
          <p:cNvSpPr/>
          <p:nvPr/>
        </p:nvSpPr>
        <p:spPr>
          <a:xfrm>
            <a:off x="1112229" y="3162670"/>
            <a:ext cx="210871" cy="29539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6" name="ï$1iďê">
            <a:extLst>
              <a:ext uri="{FF2B5EF4-FFF2-40B4-BE49-F238E27FC236}">
                <a16:creationId xmlns:a16="http://schemas.microsoft.com/office/drawing/2014/main" id="{4497E6EC-17CE-4CB4-9DE8-3C742983F1B9}"/>
              </a:ext>
            </a:extLst>
          </p:cNvPr>
          <p:cNvSpPr/>
          <p:nvPr/>
        </p:nvSpPr>
        <p:spPr bwMode="auto">
          <a:xfrm>
            <a:off x="1135242" y="3235537"/>
            <a:ext cx="182781" cy="222531"/>
          </a:xfrm>
          <a:custGeom>
            <a:avLst/>
            <a:gdLst>
              <a:gd name="T0" fmla="*/ 602 w 611"/>
              <a:gd name="T1" fmla="*/ 5 h 562"/>
              <a:gd name="T2" fmla="*/ 599 w 611"/>
              <a:gd name="T3" fmla="*/ 2 h 562"/>
              <a:gd name="T4" fmla="*/ 594 w 611"/>
              <a:gd name="T5" fmla="*/ 1 h 562"/>
              <a:gd name="T6" fmla="*/ 590 w 611"/>
              <a:gd name="T7" fmla="*/ 0 h 562"/>
              <a:gd name="T8" fmla="*/ 585 w 611"/>
              <a:gd name="T9" fmla="*/ 0 h 562"/>
              <a:gd name="T10" fmla="*/ 580 w 611"/>
              <a:gd name="T11" fmla="*/ 1 h 562"/>
              <a:gd name="T12" fmla="*/ 576 w 611"/>
              <a:gd name="T13" fmla="*/ 2 h 562"/>
              <a:gd name="T14" fmla="*/ 572 w 611"/>
              <a:gd name="T15" fmla="*/ 5 h 562"/>
              <a:gd name="T16" fmla="*/ 569 w 611"/>
              <a:gd name="T17" fmla="*/ 8 h 562"/>
              <a:gd name="T18" fmla="*/ 166 w 611"/>
              <a:gd name="T19" fmla="*/ 503 h 562"/>
              <a:gd name="T20" fmla="*/ 41 w 611"/>
              <a:gd name="T21" fmla="*/ 377 h 562"/>
              <a:gd name="T22" fmla="*/ 38 w 611"/>
              <a:gd name="T23" fmla="*/ 374 h 562"/>
              <a:gd name="T24" fmla="*/ 33 w 611"/>
              <a:gd name="T25" fmla="*/ 372 h 562"/>
              <a:gd name="T26" fmla="*/ 29 w 611"/>
              <a:gd name="T27" fmla="*/ 371 h 562"/>
              <a:gd name="T28" fmla="*/ 24 w 611"/>
              <a:gd name="T29" fmla="*/ 371 h 562"/>
              <a:gd name="T30" fmla="*/ 20 w 611"/>
              <a:gd name="T31" fmla="*/ 371 h 562"/>
              <a:gd name="T32" fmla="*/ 16 w 611"/>
              <a:gd name="T33" fmla="*/ 372 h 562"/>
              <a:gd name="T34" fmla="*/ 11 w 611"/>
              <a:gd name="T35" fmla="*/ 374 h 562"/>
              <a:gd name="T36" fmla="*/ 8 w 611"/>
              <a:gd name="T37" fmla="*/ 377 h 562"/>
              <a:gd name="T38" fmla="*/ 4 w 611"/>
              <a:gd name="T39" fmla="*/ 382 h 562"/>
              <a:gd name="T40" fmla="*/ 2 w 611"/>
              <a:gd name="T41" fmla="*/ 386 h 562"/>
              <a:gd name="T42" fmla="*/ 1 w 611"/>
              <a:gd name="T43" fmla="*/ 390 h 562"/>
              <a:gd name="T44" fmla="*/ 0 w 611"/>
              <a:gd name="T45" fmla="*/ 395 h 562"/>
              <a:gd name="T46" fmla="*/ 1 w 611"/>
              <a:gd name="T47" fmla="*/ 399 h 562"/>
              <a:gd name="T48" fmla="*/ 2 w 611"/>
              <a:gd name="T49" fmla="*/ 404 h 562"/>
              <a:gd name="T50" fmla="*/ 4 w 611"/>
              <a:gd name="T51" fmla="*/ 408 h 562"/>
              <a:gd name="T52" fmla="*/ 8 w 611"/>
              <a:gd name="T53" fmla="*/ 412 h 562"/>
              <a:gd name="T54" fmla="*/ 151 w 611"/>
              <a:gd name="T55" fmla="*/ 556 h 562"/>
              <a:gd name="T56" fmla="*/ 155 w 611"/>
              <a:gd name="T57" fmla="*/ 558 h 562"/>
              <a:gd name="T58" fmla="*/ 159 w 611"/>
              <a:gd name="T59" fmla="*/ 560 h 562"/>
              <a:gd name="T60" fmla="*/ 164 w 611"/>
              <a:gd name="T61" fmla="*/ 562 h 562"/>
              <a:gd name="T62" fmla="*/ 168 w 611"/>
              <a:gd name="T63" fmla="*/ 562 h 562"/>
              <a:gd name="T64" fmla="*/ 169 w 611"/>
              <a:gd name="T65" fmla="*/ 562 h 562"/>
              <a:gd name="T66" fmla="*/ 169 w 611"/>
              <a:gd name="T67" fmla="*/ 562 h 562"/>
              <a:gd name="T68" fmla="*/ 175 w 611"/>
              <a:gd name="T69" fmla="*/ 562 h 562"/>
              <a:gd name="T70" fmla="*/ 179 w 611"/>
              <a:gd name="T71" fmla="*/ 559 h 562"/>
              <a:gd name="T72" fmla="*/ 183 w 611"/>
              <a:gd name="T73" fmla="*/ 557 h 562"/>
              <a:gd name="T74" fmla="*/ 187 w 611"/>
              <a:gd name="T75" fmla="*/ 554 h 562"/>
              <a:gd name="T76" fmla="*/ 606 w 611"/>
              <a:gd name="T77" fmla="*/ 38 h 562"/>
              <a:gd name="T78" fmla="*/ 609 w 611"/>
              <a:gd name="T79" fmla="*/ 34 h 562"/>
              <a:gd name="T80" fmla="*/ 611 w 611"/>
              <a:gd name="T81" fmla="*/ 29 h 562"/>
              <a:gd name="T82" fmla="*/ 611 w 611"/>
              <a:gd name="T83" fmla="*/ 25 h 562"/>
              <a:gd name="T84" fmla="*/ 611 w 611"/>
              <a:gd name="T85" fmla="*/ 20 h 562"/>
              <a:gd name="T86" fmla="*/ 611 w 611"/>
              <a:gd name="T87" fmla="*/ 16 h 562"/>
              <a:gd name="T88" fmla="*/ 609 w 611"/>
              <a:gd name="T89" fmla="*/ 12 h 562"/>
              <a:gd name="T90" fmla="*/ 606 w 611"/>
              <a:gd name="T91" fmla="*/ 8 h 562"/>
              <a:gd name="T92" fmla="*/ 602 w 611"/>
              <a:gd name="T93" fmla="*/ 5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11" h="562">
                <a:moveTo>
                  <a:pt x="602" y="5"/>
                </a:moveTo>
                <a:lnTo>
                  <a:pt x="599" y="2"/>
                </a:lnTo>
                <a:lnTo>
                  <a:pt x="594" y="1"/>
                </a:lnTo>
                <a:lnTo>
                  <a:pt x="590" y="0"/>
                </a:lnTo>
                <a:lnTo>
                  <a:pt x="585" y="0"/>
                </a:lnTo>
                <a:lnTo>
                  <a:pt x="580" y="1"/>
                </a:lnTo>
                <a:lnTo>
                  <a:pt x="576" y="2"/>
                </a:lnTo>
                <a:lnTo>
                  <a:pt x="572" y="5"/>
                </a:lnTo>
                <a:lnTo>
                  <a:pt x="569" y="8"/>
                </a:lnTo>
                <a:lnTo>
                  <a:pt x="166" y="503"/>
                </a:lnTo>
                <a:lnTo>
                  <a:pt x="41" y="377"/>
                </a:lnTo>
                <a:lnTo>
                  <a:pt x="38" y="374"/>
                </a:lnTo>
                <a:lnTo>
                  <a:pt x="33" y="372"/>
                </a:lnTo>
                <a:lnTo>
                  <a:pt x="29" y="371"/>
                </a:lnTo>
                <a:lnTo>
                  <a:pt x="24" y="371"/>
                </a:lnTo>
                <a:lnTo>
                  <a:pt x="20" y="371"/>
                </a:lnTo>
                <a:lnTo>
                  <a:pt x="16" y="372"/>
                </a:lnTo>
                <a:lnTo>
                  <a:pt x="11" y="374"/>
                </a:lnTo>
                <a:lnTo>
                  <a:pt x="8" y="377"/>
                </a:lnTo>
                <a:lnTo>
                  <a:pt x="4" y="382"/>
                </a:lnTo>
                <a:lnTo>
                  <a:pt x="2" y="386"/>
                </a:lnTo>
                <a:lnTo>
                  <a:pt x="1" y="390"/>
                </a:lnTo>
                <a:lnTo>
                  <a:pt x="0" y="395"/>
                </a:lnTo>
                <a:lnTo>
                  <a:pt x="1" y="399"/>
                </a:lnTo>
                <a:lnTo>
                  <a:pt x="2" y="404"/>
                </a:lnTo>
                <a:lnTo>
                  <a:pt x="4" y="408"/>
                </a:lnTo>
                <a:lnTo>
                  <a:pt x="8" y="412"/>
                </a:lnTo>
                <a:lnTo>
                  <a:pt x="151" y="556"/>
                </a:lnTo>
                <a:lnTo>
                  <a:pt x="155" y="558"/>
                </a:lnTo>
                <a:lnTo>
                  <a:pt x="159" y="560"/>
                </a:lnTo>
                <a:lnTo>
                  <a:pt x="164" y="562"/>
                </a:lnTo>
                <a:lnTo>
                  <a:pt x="168" y="562"/>
                </a:lnTo>
                <a:lnTo>
                  <a:pt x="169" y="562"/>
                </a:lnTo>
                <a:lnTo>
                  <a:pt x="169" y="562"/>
                </a:lnTo>
                <a:lnTo>
                  <a:pt x="175" y="562"/>
                </a:lnTo>
                <a:lnTo>
                  <a:pt x="179" y="559"/>
                </a:lnTo>
                <a:lnTo>
                  <a:pt x="183" y="557"/>
                </a:lnTo>
                <a:lnTo>
                  <a:pt x="187" y="554"/>
                </a:lnTo>
                <a:lnTo>
                  <a:pt x="606" y="38"/>
                </a:lnTo>
                <a:lnTo>
                  <a:pt x="609" y="34"/>
                </a:lnTo>
                <a:lnTo>
                  <a:pt x="611" y="29"/>
                </a:lnTo>
                <a:lnTo>
                  <a:pt x="611" y="25"/>
                </a:lnTo>
                <a:lnTo>
                  <a:pt x="611" y="20"/>
                </a:lnTo>
                <a:lnTo>
                  <a:pt x="611" y="16"/>
                </a:lnTo>
                <a:lnTo>
                  <a:pt x="609" y="12"/>
                </a:lnTo>
                <a:lnTo>
                  <a:pt x="606" y="8"/>
                </a:lnTo>
                <a:lnTo>
                  <a:pt x="602" y="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/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6B56E8BC-F14D-4F82-9AB7-2ECDCB248A9A}"/>
              </a:ext>
            </a:extLst>
          </p:cNvPr>
          <p:cNvSpPr/>
          <p:nvPr/>
        </p:nvSpPr>
        <p:spPr>
          <a:xfrm>
            <a:off x="1512175" y="3957307"/>
            <a:ext cx="4491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Highest Degree Certificate </a:t>
            </a:r>
          </a:p>
          <a:p>
            <a:r>
              <a:rPr lang="en-US" altLang="zh-CN" b="1" dirty="0">
                <a:solidFill>
                  <a:srgbClr val="002060"/>
                </a:solidFill>
              </a:rPr>
              <a:t>&amp; Official Academic Transcripts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128" name="îSlîḓé">
            <a:extLst>
              <a:ext uri="{FF2B5EF4-FFF2-40B4-BE49-F238E27FC236}">
                <a16:creationId xmlns:a16="http://schemas.microsoft.com/office/drawing/2014/main" id="{180C6E10-68F8-48F0-A67D-38F718703A99}"/>
              </a:ext>
            </a:extLst>
          </p:cNvPr>
          <p:cNvSpPr/>
          <p:nvPr/>
        </p:nvSpPr>
        <p:spPr>
          <a:xfrm>
            <a:off x="1124812" y="3599786"/>
            <a:ext cx="210871" cy="29539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9" name="ï$1iďê">
            <a:extLst>
              <a:ext uri="{FF2B5EF4-FFF2-40B4-BE49-F238E27FC236}">
                <a16:creationId xmlns:a16="http://schemas.microsoft.com/office/drawing/2014/main" id="{FCD3ED56-F277-4785-9835-8DB805F72174}"/>
              </a:ext>
            </a:extLst>
          </p:cNvPr>
          <p:cNvSpPr/>
          <p:nvPr/>
        </p:nvSpPr>
        <p:spPr bwMode="auto">
          <a:xfrm>
            <a:off x="1155372" y="3627533"/>
            <a:ext cx="154690" cy="222531"/>
          </a:xfrm>
          <a:custGeom>
            <a:avLst/>
            <a:gdLst>
              <a:gd name="T0" fmla="*/ 602 w 611"/>
              <a:gd name="T1" fmla="*/ 5 h 562"/>
              <a:gd name="T2" fmla="*/ 599 w 611"/>
              <a:gd name="T3" fmla="*/ 2 h 562"/>
              <a:gd name="T4" fmla="*/ 594 w 611"/>
              <a:gd name="T5" fmla="*/ 1 h 562"/>
              <a:gd name="T6" fmla="*/ 590 w 611"/>
              <a:gd name="T7" fmla="*/ 0 h 562"/>
              <a:gd name="T8" fmla="*/ 585 w 611"/>
              <a:gd name="T9" fmla="*/ 0 h 562"/>
              <a:gd name="T10" fmla="*/ 580 w 611"/>
              <a:gd name="T11" fmla="*/ 1 h 562"/>
              <a:gd name="T12" fmla="*/ 576 w 611"/>
              <a:gd name="T13" fmla="*/ 2 h 562"/>
              <a:gd name="T14" fmla="*/ 572 w 611"/>
              <a:gd name="T15" fmla="*/ 5 h 562"/>
              <a:gd name="T16" fmla="*/ 569 w 611"/>
              <a:gd name="T17" fmla="*/ 8 h 562"/>
              <a:gd name="T18" fmla="*/ 166 w 611"/>
              <a:gd name="T19" fmla="*/ 503 h 562"/>
              <a:gd name="T20" fmla="*/ 41 w 611"/>
              <a:gd name="T21" fmla="*/ 377 h 562"/>
              <a:gd name="T22" fmla="*/ 38 w 611"/>
              <a:gd name="T23" fmla="*/ 374 h 562"/>
              <a:gd name="T24" fmla="*/ 33 w 611"/>
              <a:gd name="T25" fmla="*/ 372 h 562"/>
              <a:gd name="T26" fmla="*/ 29 w 611"/>
              <a:gd name="T27" fmla="*/ 371 h 562"/>
              <a:gd name="T28" fmla="*/ 24 w 611"/>
              <a:gd name="T29" fmla="*/ 371 h 562"/>
              <a:gd name="T30" fmla="*/ 20 w 611"/>
              <a:gd name="T31" fmla="*/ 371 h 562"/>
              <a:gd name="T32" fmla="*/ 16 w 611"/>
              <a:gd name="T33" fmla="*/ 372 h 562"/>
              <a:gd name="T34" fmla="*/ 11 w 611"/>
              <a:gd name="T35" fmla="*/ 374 h 562"/>
              <a:gd name="T36" fmla="*/ 8 w 611"/>
              <a:gd name="T37" fmla="*/ 377 h 562"/>
              <a:gd name="T38" fmla="*/ 4 w 611"/>
              <a:gd name="T39" fmla="*/ 382 h 562"/>
              <a:gd name="T40" fmla="*/ 2 w 611"/>
              <a:gd name="T41" fmla="*/ 386 h 562"/>
              <a:gd name="T42" fmla="*/ 1 w 611"/>
              <a:gd name="T43" fmla="*/ 390 h 562"/>
              <a:gd name="T44" fmla="*/ 0 w 611"/>
              <a:gd name="T45" fmla="*/ 395 h 562"/>
              <a:gd name="T46" fmla="*/ 1 w 611"/>
              <a:gd name="T47" fmla="*/ 399 h 562"/>
              <a:gd name="T48" fmla="*/ 2 w 611"/>
              <a:gd name="T49" fmla="*/ 404 h 562"/>
              <a:gd name="T50" fmla="*/ 4 w 611"/>
              <a:gd name="T51" fmla="*/ 408 h 562"/>
              <a:gd name="T52" fmla="*/ 8 w 611"/>
              <a:gd name="T53" fmla="*/ 412 h 562"/>
              <a:gd name="T54" fmla="*/ 151 w 611"/>
              <a:gd name="T55" fmla="*/ 556 h 562"/>
              <a:gd name="T56" fmla="*/ 155 w 611"/>
              <a:gd name="T57" fmla="*/ 558 h 562"/>
              <a:gd name="T58" fmla="*/ 159 w 611"/>
              <a:gd name="T59" fmla="*/ 560 h 562"/>
              <a:gd name="T60" fmla="*/ 164 w 611"/>
              <a:gd name="T61" fmla="*/ 562 h 562"/>
              <a:gd name="T62" fmla="*/ 168 w 611"/>
              <a:gd name="T63" fmla="*/ 562 h 562"/>
              <a:gd name="T64" fmla="*/ 169 w 611"/>
              <a:gd name="T65" fmla="*/ 562 h 562"/>
              <a:gd name="T66" fmla="*/ 169 w 611"/>
              <a:gd name="T67" fmla="*/ 562 h 562"/>
              <a:gd name="T68" fmla="*/ 175 w 611"/>
              <a:gd name="T69" fmla="*/ 562 h 562"/>
              <a:gd name="T70" fmla="*/ 179 w 611"/>
              <a:gd name="T71" fmla="*/ 559 h 562"/>
              <a:gd name="T72" fmla="*/ 183 w 611"/>
              <a:gd name="T73" fmla="*/ 557 h 562"/>
              <a:gd name="T74" fmla="*/ 187 w 611"/>
              <a:gd name="T75" fmla="*/ 554 h 562"/>
              <a:gd name="T76" fmla="*/ 606 w 611"/>
              <a:gd name="T77" fmla="*/ 38 h 562"/>
              <a:gd name="T78" fmla="*/ 609 w 611"/>
              <a:gd name="T79" fmla="*/ 34 h 562"/>
              <a:gd name="T80" fmla="*/ 611 w 611"/>
              <a:gd name="T81" fmla="*/ 29 h 562"/>
              <a:gd name="T82" fmla="*/ 611 w 611"/>
              <a:gd name="T83" fmla="*/ 25 h 562"/>
              <a:gd name="T84" fmla="*/ 611 w 611"/>
              <a:gd name="T85" fmla="*/ 20 h 562"/>
              <a:gd name="T86" fmla="*/ 611 w 611"/>
              <a:gd name="T87" fmla="*/ 16 h 562"/>
              <a:gd name="T88" fmla="*/ 609 w 611"/>
              <a:gd name="T89" fmla="*/ 12 h 562"/>
              <a:gd name="T90" fmla="*/ 606 w 611"/>
              <a:gd name="T91" fmla="*/ 8 h 562"/>
              <a:gd name="T92" fmla="*/ 602 w 611"/>
              <a:gd name="T93" fmla="*/ 5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11" h="562">
                <a:moveTo>
                  <a:pt x="602" y="5"/>
                </a:moveTo>
                <a:lnTo>
                  <a:pt x="599" y="2"/>
                </a:lnTo>
                <a:lnTo>
                  <a:pt x="594" y="1"/>
                </a:lnTo>
                <a:lnTo>
                  <a:pt x="590" y="0"/>
                </a:lnTo>
                <a:lnTo>
                  <a:pt x="585" y="0"/>
                </a:lnTo>
                <a:lnTo>
                  <a:pt x="580" y="1"/>
                </a:lnTo>
                <a:lnTo>
                  <a:pt x="576" y="2"/>
                </a:lnTo>
                <a:lnTo>
                  <a:pt x="572" y="5"/>
                </a:lnTo>
                <a:lnTo>
                  <a:pt x="569" y="8"/>
                </a:lnTo>
                <a:lnTo>
                  <a:pt x="166" y="503"/>
                </a:lnTo>
                <a:lnTo>
                  <a:pt x="41" y="377"/>
                </a:lnTo>
                <a:lnTo>
                  <a:pt x="38" y="374"/>
                </a:lnTo>
                <a:lnTo>
                  <a:pt x="33" y="372"/>
                </a:lnTo>
                <a:lnTo>
                  <a:pt x="29" y="371"/>
                </a:lnTo>
                <a:lnTo>
                  <a:pt x="24" y="371"/>
                </a:lnTo>
                <a:lnTo>
                  <a:pt x="20" y="371"/>
                </a:lnTo>
                <a:lnTo>
                  <a:pt x="16" y="372"/>
                </a:lnTo>
                <a:lnTo>
                  <a:pt x="11" y="374"/>
                </a:lnTo>
                <a:lnTo>
                  <a:pt x="8" y="377"/>
                </a:lnTo>
                <a:lnTo>
                  <a:pt x="4" y="382"/>
                </a:lnTo>
                <a:lnTo>
                  <a:pt x="2" y="386"/>
                </a:lnTo>
                <a:lnTo>
                  <a:pt x="1" y="390"/>
                </a:lnTo>
                <a:lnTo>
                  <a:pt x="0" y="395"/>
                </a:lnTo>
                <a:lnTo>
                  <a:pt x="1" y="399"/>
                </a:lnTo>
                <a:lnTo>
                  <a:pt x="2" y="404"/>
                </a:lnTo>
                <a:lnTo>
                  <a:pt x="4" y="408"/>
                </a:lnTo>
                <a:lnTo>
                  <a:pt x="8" y="412"/>
                </a:lnTo>
                <a:lnTo>
                  <a:pt x="151" y="556"/>
                </a:lnTo>
                <a:lnTo>
                  <a:pt x="155" y="558"/>
                </a:lnTo>
                <a:lnTo>
                  <a:pt x="159" y="560"/>
                </a:lnTo>
                <a:lnTo>
                  <a:pt x="164" y="562"/>
                </a:lnTo>
                <a:lnTo>
                  <a:pt x="168" y="562"/>
                </a:lnTo>
                <a:lnTo>
                  <a:pt x="169" y="562"/>
                </a:lnTo>
                <a:lnTo>
                  <a:pt x="169" y="562"/>
                </a:lnTo>
                <a:lnTo>
                  <a:pt x="175" y="562"/>
                </a:lnTo>
                <a:lnTo>
                  <a:pt x="179" y="559"/>
                </a:lnTo>
                <a:lnTo>
                  <a:pt x="183" y="557"/>
                </a:lnTo>
                <a:lnTo>
                  <a:pt x="187" y="554"/>
                </a:lnTo>
                <a:lnTo>
                  <a:pt x="606" y="38"/>
                </a:lnTo>
                <a:lnTo>
                  <a:pt x="609" y="34"/>
                </a:lnTo>
                <a:lnTo>
                  <a:pt x="611" y="29"/>
                </a:lnTo>
                <a:lnTo>
                  <a:pt x="611" y="25"/>
                </a:lnTo>
                <a:lnTo>
                  <a:pt x="611" y="20"/>
                </a:lnTo>
                <a:lnTo>
                  <a:pt x="611" y="16"/>
                </a:lnTo>
                <a:lnTo>
                  <a:pt x="609" y="12"/>
                </a:lnTo>
                <a:lnTo>
                  <a:pt x="606" y="8"/>
                </a:lnTo>
                <a:lnTo>
                  <a:pt x="602" y="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/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31" name="îSlîḓé">
            <a:extLst>
              <a:ext uri="{FF2B5EF4-FFF2-40B4-BE49-F238E27FC236}">
                <a16:creationId xmlns:a16="http://schemas.microsoft.com/office/drawing/2014/main" id="{B0C4BC7A-67BF-4042-9B55-476E0E0A4365}"/>
              </a:ext>
            </a:extLst>
          </p:cNvPr>
          <p:cNvSpPr/>
          <p:nvPr/>
        </p:nvSpPr>
        <p:spPr>
          <a:xfrm>
            <a:off x="1120876" y="4091852"/>
            <a:ext cx="210871" cy="29539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2" name="ï$1iďê">
            <a:extLst>
              <a:ext uri="{FF2B5EF4-FFF2-40B4-BE49-F238E27FC236}">
                <a16:creationId xmlns:a16="http://schemas.microsoft.com/office/drawing/2014/main" id="{A9819103-5F31-429D-B80A-DEEDE402015D}"/>
              </a:ext>
            </a:extLst>
          </p:cNvPr>
          <p:cNvSpPr/>
          <p:nvPr/>
        </p:nvSpPr>
        <p:spPr bwMode="auto">
          <a:xfrm>
            <a:off x="1139503" y="4128285"/>
            <a:ext cx="154690" cy="222531"/>
          </a:xfrm>
          <a:custGeom>
            <a:avLst/>
            <a:gdLst>
              <a:gd name="T0" fmla="*/ 602 w 611"/>
              <a:gd name="T1" fmla="*/ 5 h 562"/>
              <a:gd name="T2" fmla="*/ 599 w 611"/>
              <a:gd name="T3" fmla="*/ 2 h 562"/>
              <a:gd name="T4" fmla="*/ 594 w 611"/>
              <a:gd name="T5" fmla="*/ 1 h 562"/>
              <a:gd name="T6" fmla="*/ 590 w 611"/>
              <a:gd name="T7" fmla="*/ 0 h 562"/>
              <a:gd name="T8" fmla="*/ 585 w 611"/>
              <a:gd name="T9" fmla="*/ 0 h 562"/>
              <a:gd name="T10" fmla="*/ 580 w 611"/>
              <a:gd name="T11" fmla="*/ 1 h 562"/>
              <a:gd name="T12" fmla="*/ 576 w 611"/>
              <a:gd name="T13" fmla="*/ 2 h 562"/>
              <a:gd name="T14" fmla="*/ 572 w 611"/>
              <a:gd name="T15" fmla="*/ 5 h 562"/>
              <a:gd name="T16" fmla="*/ 569 w 611"/>
              <a:gd name="T17" fmla="*/ 8 h 562"/>
              <a:gd name="T18" fmla="*/ 166 w 611"/>
              <a:gd name="T19" fmla="*/ 503 h 562"/>
              <a:gd name="T20" fmla="*/ 41 w 611"/>
              <a:gd name="T21" fmla="*/ 377 h 562"/>
              <a:gd name="T22" fmla="*/ 38 w 611"/>
              <a:gd name="T23" fmla="*/ 374 h 562"/>
              <a:gd name="T24" fmla="*/ 33 w 611"/>
              <a:gd name="T25" fmla="*/ 372 h 562"/>
              <a:gd name="T26" fmla="*/ 29 w 611"/>
              <a:gd name="T27" fmla="*/ 371 h 562"/>
              <a:gd name="T28" fmla="*/ 24 w 611"/>
              <a:gd name="T29" fmla="*/ 371 h 562"/>
              <a:gd name="T30" fmla="*/ 20 w 611"/>
              <a:gd name="T31" fmla="*/ 371 h 562"/>
              <a:gd name="T32" fmla="*/ 16 w 611"/>
              <a:gd name="T33" fmla="*/ 372 h 562"/>
              <a:gd name="T34" fmla="*/ 11 w 611"/>
              <a:gd name="T35" fmla="*/ 374 h 562"/>
              <a:gd name="T36" fmla="*/ 8 w 611"/>
              <a:gd name="T37" fmla="*/ 377 h 562"/>
              <a:gd name="T38" fmla="*/ 4 w 611"/>
              <a:gd name="T39" fmla="*/ 382 h 562"/>
              <a:gd name="T40" fmla="*/ 2 w 611"/>
              <a:gd name="T41" fmla="*/ 386 h 562"/>
              <a:gd name="T42" fmla="*/ 1 w 611"/>
              <a:gd name="T43" fmla="*/ 390 h 562"/>
              <a:gd name="T44" fmla="*/ 0 w 611"/>
              <a:gd name="T45" fmla="*/ 395 h 562"/>
              <a:gd name="T46" fmla="*/ 1 w 611"/>
              <a:gd name="T47" fmla="*/ 399 h 562"/>
              <a:gd name="T48" fmla="*/ 2 w 611"/>
              <a:gd name="T49" fmla="*/ 404 h 562"/>
              <a:gd name="T50" fmla="*/ 4 w 611"/>
              <a:gd name="T51" fmla="*/ 408 h 562"/>
              <a:gd name="T52" fmla="*/ 8 w 611"/>
              <a:gd name="T53" fmla="*/ 412 h 562"/>
              <a:gd name="T54" fmla="*/ 151 w 611"/>
              <a:gd name="T55" fmla="*/ 556 h 562"/>
              <a:gd name="T56" fmla="*/ 155 w 611"/>
              <a:gd name="T57" fmla="*/ 558 h 562"/>
              <a:gd name="T58" fmla="*/ 159 w 611"/>
              <a:gd name="T59" fmla="*/ 560 h 562"/>
              <a:gd name="T60" fmla="*/ 164 w 611"/>
              <a:gd name="T61" fmla="*/ 562 h 562"/>
              <a:gd name="T62" fmla="*/ 168 w 611"/>
              <a:gd name="T63" fmla="*/ 562 h 562"/>
              <a:gd name="T64" fmla="*/ 169 w 611"/>
              <a:gd name="T65" fmla="*/ 562 h 562"/>
              <a:gd name="T66" fmla="*/ 169 w 611"/>
              <a:gd name="T67" fmla="*/ 562 h 562"/>
              <a:gd name="T68" fmla="*/ 175 w 611"/>
              <a:gd name="T69" fmla="*/ 562 h 562"/>
              <a:gd name="T70" fmla="*/ 179 w 611"/>
              <a:gd name="T71" fmla="*/ 559 h 562"/>
              <a:gd name="T72" fmla="*/ 183 w 611"/>
              <a:gd name="T73" fmla="*/ 557 h 562"/>
              <a:gd name="T74" fmla="*/ 187 w 611"/>
              <a:gd name="T75" fmla="*/ 554 h 562"/>
              <a:gd name="T76" fmla="*/ 606 w 611"/>
              <a:gd name="T77" fmla="*/ 38 h 562"/>
              <a:gd name="T78" fmla="*/ 609 w 611"/>
              <a:gd name="T79" fmla="*/ 34 h 562"/>
              <a:gd name="T80" fmla="*/ 611 w 611"/>
              <a:gd name="T81" fmla="*/ 29 h 562"/>
              <a:gd name="T82" fmla="*/ 611 w 611"/>
              <a:gd name="T83" fmla="*/ 25 h 562"/>
              <a:gd name="T84" fmla="*/ 611 w 611"/>
              <a:gd name="T85" fmla="*/ 20 h 562"/>
              <a:gd name="T86" fmla="*/ 611 w 611"/>
              <a:gd name="T87" fmla="*/ 16 h 562"/>
              <a:gd name="T88" fmla="*/ 609 w 611"/>
              <a:gd name="T89" fmla="*/ 12 h 562"/>
              <a:gd name="T90" fmla="*/ 606 w 611"/>
              <a:gd name="T91" fmla="*/ 8 h 562"/>
              <a:gd name="T92" fmla="*/ 602 w 611"/>
              <a:gd name="T93" fmla="*/ 5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11" h="562">
                <a:moveTo>
                  <a:pt x="602" y="5"/>
                </a:moveTo>
                <a:lnTo>
                  <a:pt x="599" y="2"/>
                </a:lnTo>
                <a:lnTo>
                  <a:pt x="594" y="1"/>
                </a:lnTo>
                <a:lnTo>
                  <a:pt x="590" y="0"/>
                </a:lnTo>
                <a:lnTo>
                  <a:pt x="585" y="0"/>
                </a:lnTo>
                <a:lnTo>
                  <a:pt x="580" y="1"/>
                </a:lnTo>
                <a:lnTo>
                  <a:pt x="576" y="2"/>
                </a:lnTo>
                <a:lnTo>
                  <a:pt x="572" y="5"/>
                </a:lnTo>
                <a:lnTo>
                  <a:pt x="569" y="8"/>
                </a:lnTo>
                <a:lnTo>
                  <a:pt x="166" y="503"/>
                </a:lnTo>
                <a:lnTo>
                  <a:pt x="41" y="377"/>
                </a:lnTo>
                <a:lnTo>
                  <a:pt x="38" y="374"/>
                </a:lnTo>
                <a:lnTo>
                  <a:pt x="33" y="372"/>
                </a:lnTo>
                <a:lnTo>
                  <a:pt x="29" y="371"/>
                </a:lnTo>
                <a:lnTo>
                  <a:pt x="24" y="371"/>
                </a:lnTo>
                <a:lnTo>
                  <a:pt x="20" y="371"/>
                </a:lnTo>
                <a:lnTo>
                  <a:pt x="16" y="372"/>
                </a:lnTo>
                <a:lnTo>
                  <a:pt x="11" y="374"/>
                </a:lnTo>
                <a:lnTo>
                  <a:pt x="8" y="377"/>
                </a:lnTo>
                <a:lnTo>
                  <a:pt x="4" y="382"/>
                </a:lnTo>
                <a:lnTo>
                  <a:pt x="2" y="386"/>
                </a:lnTo>
                <a:lnTo>
                  <a:pt x="1" y="390"/>
                </a:lnTo>
                <a:lnTo>
                  <a:pt x="0" y="395"/>
                </a:lnTo>
                <a:lnTo>
                  <a:pt x="1" y="399"/>
                </a:lnTo>
                <a:lnTo>
                  <a:pt x="2" y="404"/>
                </a:lnTo>
                <a:lnTo>
                  <a:pt x="4" y="408"/>
                </a:lnTo>
                <a:lnTo>
                  <a:pt x="8" y="412"/>
                </a:lnTo>
                <a:lnTo>
                  <a:pt x="151" y="556"/>
                </a:lnTo>
                <a:lnTo>
                  <a:pt x="155" y="558"/>
                </a:lnTo>
                <a:lnTo>
                  <a:pt x="159" y="560"/>
                </a:lnTo>
                <a:lnTo>
                  <a:pt x="164" y="562"/>
                </a:lnTo>
                <a:lnTo>
                  <a:pt x="168" y="562"/>
                </a:lnTo>
                <a:lnTo>
                  <a:pt x="169" y="562"/>
                </a:lnTo>
                <a:lnTo>
                  <a:pt x="169" y="562"/>
                </a:lnTo>
                <a:lnTo>
                  <a:pt x="175" y="562"/>
                </a:lnTo>
                <a:lnTo>
                  <a:pt x="179" y="559"/>
                </a:lnTo>
                <a:lnTo>
                  <a:pt x="183" y="557"/>
                </a:lnTo>
                <a:lnTo>
                  <a:pt x="187" y="554"/>
                </a:lnTo>
                <a:lnTo>
                  <a:pt x="606" y="38"/>
                </a:lnTo>
                <a:lnTo>
                  <a:pt x="609" y="34"/>
                </a:lnTo>
                <a:lnTo>
                  <a:pt x="611" y="29"/>
                </a:lnTo>
                <a:lnTo>
                  <a:pt x="611" y="25"/>
                </a:lnTo>
                <a:lnTo>
                  <a:pt x="611" y="20"/>
                </a:lnTo>
                <a:lnTo>
                  <a:pt x="611" y="16"/>
                </a:lnTo>
                <a:lnTo>
                  <a:pt x="609" y="12"/>
                </a:lnTo>
                <a:lnTo>
                  <a:pt x="606" y="8"/>
                </a:lnTo>
                <a:lnTo>
                  <a:pt x="602" y="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/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988D8D35-BE20-4CC1-BDAD-50407B36103E}"/>
              </a:ext>
            </a:extLst>
          </p:cNvPr>
          <p:cNvSpPr/>
          <p:nvPr/>
        </p:nvSpPr>
        <p:spPr>
          <a:xfrm>
            <a:off x="1492838" y="3136777"/>
            <a:ext cx="1401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Selfie video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134" name="圆角矩形 94">
            <a:extLst>
              <a:ext uri="{FF2B5EF4-FFF2-40B4-BE49-F238E27FC236}">
                <a16:creationId xmlns:a16="http://schemas.microsoft.com/office/drawing/2014/main" id="{E0D3335C-827F-4F94-9FE7-0C579DCA7931}"/>
              </a:ext>
            </a:extLst>
          </p:cNvPr>
          <p:cNvSpPr/>
          <p:nvPr/>
        </p:nvSpPr>
        <p:spPr>
          <a:xfrm>
            <a:off x="7523703" y="1567653"/>
            <a:ext cx="2636668" cy="5060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Supporting </a:t>
            </a:r>
            <a:endParaRPr lang="zh-CN" altLang="en-US" sz="2800" b="1" dirty="0"/>
          </a:p>
        </p:txBody>
      </p:sp>
      <p:sp>
        <p:nvSpPr>
          <p:cNvPr id="135" name="îSlîḓé">
            <a:extLst>
              <a:ext uri="{FF2B5EF4-FFF2-40B4-BE49-F238E27FC236}">
                <a16:creationId xmlns:a16="http://schemas.microsoft.com/office/drawing/2014/main" id="{287333D0-E4E3-4ADF-B918-29EDE6714EDE}"/>
              </a:ext>
            </a:extLst>
          </p:cNvPr>
          <p:cNvSpPr/>
          <p:nvPr/>
        </p:nvSpPr>
        <p:spPr>
          <a:xfrm>
            <a:off x="1118680" y="4713323"/>
            <a:ext cx="210871" cy="29539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6" name="ï$1iďê">
            <a:extLst>
              <a:ext uri="{FF2B5EF4-FFF2-40B4-BE49-F238E27FC236}">
                <a16:creationId xmlns:a16="http://schemas.microsoft.com/office/drawing/2014/main" id="{880158C8-2A18-496A-A1BF-C977273E6CF3}"/>
              </a:ext>
            </a:extLst>
          </p:cNvPr>
          <p:cNvSpPr/>
          <p:nvPr/>
        </p:nvSpPr>
        <p:spPr bwMode="auto">
          <a:xfrm>
            <a:off x="1139086" y="4745572"/>
            <a:ext cx="154690" cy="222531"/>
          </a:xfrm>
          <a:custGeom>
            <a:avLst/>
            <a:gdLst>
              <a:gd name="T0" fmla="*/ 602 w 611"/>
              <a:gd name="T1" fmla="*/ 5 h 562"/>
              <a:gd name="T2" fmla="*/ 599 w 611"/>
              <a:gd name="T3" fmla="*/ 2 h 562"/>
              <a:gd name="T4" fmla="*/ 594 w 611"/>
              <a:gd name="T5" fmla="*/ 1 h 562"/>
              <a:gd name="T6" fmla="*/ 590 w 611"/>
              <a:gd name="T7" fmla="*/ 0 h 562"/>
              <a:gd name="T8" fmla="*/ 585 w 611"/>
              <a:gd name="T9" fmla="*/ 0 h 562"/>
              <a:gd name="T10" fmla="*/ 580 w 611"/>
              <a:gd name="T11" fmla="*/ 1 h 562"/>
              <a:gd name="T12" fmla="*/ 576 w 611"/>
              <a:gd name="T13" fmla="*/ 2 h 562"/>
              <a:gd name="T14" fmla="*/ 572 w 611"/>
              <a:gd name="T15" fmla="*/ 5 h 562"/>
              <a:gd name="T16" fmla="*/ 569 w 611"/>
              <a:gd name="T17" fmla="*/ 8 h 562"/>
              <a:gd name="T18" fmla="*/ 166 w 611"/>
              <a:gd name="T19" fmla="*/ 503 h 562"/>
              <a:gd name="T20" fmla="*/ 41 w 611"/>
              <a:gd name="T21" fmla="*/ 377 h 562"/>
              <a:gd name="T22" fmla="*/ 38 w 611"/>
              <a:gd name="T23" fmla="*/ 374 h 562"/>
              <a:gd name="T24" fmla="*/ 33 w 611"/>
              <a:gd name="T25" fmla="*/ 372 h 562"/>
              <a:gd name="T26" fmla="*/ 29 w 611"/>
              <a:gd name="T27" fmla="*/ 371 h 562"/>
              <a:gd name="T28" fmla="*/ 24 w 611"/>
              <a:gd name="T29" fmla="*/ 371 h 562"/>
              <a:gd name="T30" fmla="*/ 20 w 611"/>
              <a:gd name="T31" fmla="*/ 371 h 562"/>
              <a:gd name="T32" fmla="*/ 16 w 611"/>
              <a:gd name="T33" fmla="*/ 372 h 562"/>
              <a:gd name="T34" fmla="*/ 11 w 611"/>
              <a:gd name="T35" fmla="*/ 374 h 562"/>
              <a:gd name="T36" fmla="*/ 8 w 611"/>
              <a:gd name="T37" fmla="*/ 377 h 562"/>
              <a:gd name="T38" fmla="*/ 4 w 611"/>
              <a:gd name="T39" fmla="*/ 382 h 562"/>
              <a:gd name="T40" fmla="*/ 2 w 611"/>
              <a:gd name="T41" fmla="*/ 386 h 562"/>
              <a:gd name="T42" fmla="*/ 1 w 611"/>
              <a:gd name="T43" fmla="*/ 390 h 562"/>
              <a:gd name="T44" fmla="*/ 0 w 611"/>
              <a:gd name="T45" fmla="*/ 395 h 562"/>
              <a:gd name="T46" fmla="*/ 1 w 611"/>
              <a:gd name="T47" fmla="*/ 399 h 562"/>
              <a:gd name="T48" fmla="*/ 2 w 611"/>
              <a:gd name="T49" fmla="*/ 404 h 562"/>
              <a:gd name="T50" fmla="*/ 4 w 611"/>
              <a:gd name="T51" fmla="*/ 408 h 562"/>
              <a:gd name="T52" fmla="*/ 8 w 611"/>
              <a:gd name="T53" fmla="*/ 412 h 562"/>
              <a:gd name="T54" fmla="*/ 151 w 611"/>
              <a:gd name="T55" fmla="*/ 556 h 562"/>
              <a:gd name="T56" fmla="*/ 155 w 611"/>
              <a:gd name="T57" fmla="*/ 558 h 562"/>
              <a:gd name="T58" fmla="*/ 159 w 611"/>
              <a:gd name="T59" fmla="*/ 560 h 562"/>
              <a:gd name="T60" fmla="*/ 164 w 611"/>
              <a:gd name="T61" fmla="*/ 562 h 562"/>
              <a:gd name="T62" fmla="*/ 168 w 611"/>
              <a:gd name="T63" fmla="*/ 562 h 562"/>
              <a:gd name="T64" fmla="*/ 169 w 611"/>
              <a:gd name="T65" fmla="*/ 562 h 562"/>
              <a:gd name="T66" fmla="*/ 169 w 611"/>
              <a:gd name="T67" fmla="*/ 562 h 562"/>
              <a:gd name="T68" fmla="*/ 175 w 611"/>
              <a:gd name="T69" fmla="*/ 562 h 562"/>
              <a:gd name="T70" fmla="*/ 179 w 611"/>
              <a:gd name="T71" fmla="*/ 559 h 562"/>
              <a:gd name="T72" fmla="*/ 183 w 611"/>
              <a:gd name="T73" fmla="*/ 557 h 562"/>
              <a:gd name="T74" fmla="*/ 187 w 611"/>
              <a:gd name="T75" fmla="*/ 554 h 562"/>
              <a:gd name="T76" fmla="*/ 606 w 611"/>
              <a:gd name="T77" fmla="*/ 38 h 562"/>
              <a:gd name="T78" fmla="*/ 609 w 611"/>
              <a:gd name="T79" fmla="*/ 34 h 562"/>
              <a:gd name="T80" fmla="*/ 611 w 611"/>
              <a:gd name="T81" fmla="*/ 29 h 562"/>
              <a:gd name="T82" fmla="*/ 611 w 611"/>
              <a:gd name="T83" fmla="*/ 25 h 562"/>
              <a:gd name="T84" fmla="*/ 611 w 611"/>
              <a:gd name="T85" fmla="*/ 20 h 562"/>
              <a:gd name="T86" fmla="*/ 611 w 611"/>
              <a:gd name="T87" fmla="*/ 16 h 562"/>
              <a:gd name="T88" fmla="*/ 609 w 611"/>
              <a:gd name="T89" fmla="*/ 12 h 562"/>
              <a:gd name="T90" fmla="*/ 606 w 611"/>
              <a:gd name="T91" fmla="*/ 8 h 562"/>
              <a:gd name="T92" fmla="*/ 602 w 611"/>
              <a:gd name="T93" fmla="*/ 5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11" h="562">
                <a:moveTo>
                  <a:pt x="602" y="5"/>
                </a:moveTo>
                <a:lnTo>
                  <a:pt x="599" y="2"/>
                </a:lnTo>
                <a:lnTo>
                  <a:pt x="594" y="1"/>
                </a:lnTo>
                <a:lnTo>
                  <a:pt x="590" y="0"/>
                </a:lnTo>
                <a:lnTo>
                  <a:pt x="585" y="0"/>
                </a:lnTo>
                <a:lnTo>
                  <a:pt x="580" y="1"/>
                </a:lnTo>
                <a:lnTo>
                  <a:pt x="576" y="2"/>
                </a:lnTo>
                <a:lnTo>
                  <a:pt x="572" y="5"/>
                </a:lnTo>
                <a:lnTo>
                  <a:pt x="569" y="8"/>
                </a:lnTo>
                <a:lnTo>
                  <a:pt x="166" y="503"/>
                </a:lnTo>
                <a:lnTo>
                  <a:pt x="41" y="377"/>
                </a:lnTo>
                <a:lnTo>
                  <a:pt x="38" y="374"/>
                </a:lnTo>
                <a:lnTo>
                  <a:pt x="33" y="372"/>
                </a:lnTo>
                <a:lnTo>
                  <a:pt x="29" y="371"/>
                </a:lnTo>
                <a:lnTo>
                  <a:pt x="24" y="371"/>
                </a:lnTo>
                <a:lnTo>
                  <a:pt x="20" y="371"/>
                </a:lnTo>
                <a:lnTo>
                  <a:pt x="16" y="372"/>
                </a:lnTo>
                <a:lnTo>
                  <a:pt x="11" y="374"/>
                </a:lnTo>
                <a:lnTo>
                  <a:pt x="8" y="377"/>
                </a:lnTo>
                <a:lnTo>
                  <a:pt x="4" y="382"/>
                </a:lnTo>
                <a:lnTo>
                  <a:pt x="2" y="386"/>
                </a:lnTo>
                <a:lnTo>
                  <a:pt x="1" y="390"/>
                </a:lnTo>
                <a:lnTo>
                  <a:pt x="0" y="395"/>
                </a:lnTo>
                <a:lnTo>
                  <a:pt x="1" y="399"/>
                </a:lnTo>
                <a:lnTo>
                  <a:pt x="2" y="404"/>
                </a:lnTo>
                <a:lnTo>
                  <a:pt x="4" y="408"/>
                </a:lnTo>
                <a:lnTo>
                  <a:pt x="8" y="412"/>
                </a:lnTo>
                <a:lnTo>
                  <a:pt x="151" y="556"/>
                </a:lnTo>
                <a:lnTo>
                  <a:pt x="155" y="558"/>
                </a:lnTo>
                <a:lnTo>
                  <a:pt x="159" y="560"/>
                </a:lnTo>
                <a:lnTo>
                  <a:pt x="164" y="562"/>
                </a:lnTo>
                <a:lnTo>
                  <a:pt x="168" y="562"/>
                </a:lnTo>
                <a:lnTo>
                  <a:pt x="169" y="562"/>
                </a:lnTo>
                <a:lnTo>
                  <a:pt x="169" y="562"/>
                </a:lnTo>
                <a:lnTo>
                  <a:pt x="175" y="562"/>
                </a:lnTo>
                <a:lnTo>
                  <a:pt x="179" y="559"/>
                </a:lnTo>
                <a:lnTo>
                  <a:pt x="183" y="557"/>
                </a:lnTo>
                <a:lnTo>
                  <a:pt x="187" y="554"/>
                </a:lnTo>
                <a:lnTo>
                  <a:pt x="606" y="38"/>
                </a:lnTo>
                <a:lnTo>
                  <a:pt x="609" y="34"/>
                </a:lnTo>
                <a:lnTo>
                  <a:pt x="611" y="29"/>
                </a:lnTo>
                <a:lnTo>
                  <a:pt x="611" y="25"/>
                </a:lnTo>
                <a:lnTo>
                  <a:pt x="611" y="20"/>
                </a:lnTo>
                <a:lnTo>
                  <a:pt x="611" y="16"/>
                </a:lnTo>
                <a:lnTo>
                  <a:pt x="609" y="12"/>
                </a:lnTo>
                <a:lnTo>
                  <a:pt x="606" y="8"/>
                </a:lnTo>
                <a:lnTo>
                  <a:pt x="602" y="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/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37" name="矩形 136">
            <a:extLst>
              <a:ext uri="{FF2B5EF4-FFF2-40B4-BE49-F238E27FC236}">
                <a16:creationId xmlns:a16="http://schemas.microsoft.com/office/drawing/2014/main" id="{51F8B888-848D-43AE-AD9E-C6B1C12C7B8B}"/>
              </a:ext>
            </a:extLst>
          </p:cNvPr>
          <p:cNvSpPr/>
          <p:nvPr/>
        </p:nvSpPr>
        <p:spPr>
          <a:xfrm>
            <a:off x="1522045" y="4624405"/>
            <a:ext cx="3562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Language Proficiency Certificate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47" name="îSlîḓé">
            <a:extLst>
              <a:ext uri="{FF2B5EF4-FFF2-40B4-BE49-F238E27FC236}">
                <a16:creationId xmlns:a16="http://schemas.microsoft.com/office/drawing/2014/main" id="{AA3CB4C5-4220-48E5-AAD1-941CA041F6B5}"/>
              </a:ext>
            </a:extLst>
          </p:cNvPr>
          <p:cNvSpPr/>
          <p:nvPr/>
        </p:nvSpPr>
        <p:spPr>
          <a:xfrm>
            <a:off x="1110996" y="5126190"/>
            <a:ext cx="210871" cy="29539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8" name="ï$1iďê">
            <a:extLst>
              <a:ext uri="{FF2B5EF4-FFF2-40B4-BE49-F238E27FC236}">
                <a16:creationId xmlns:a16="http://schemas.microsoft.com/office/drawing/2014/main" id="{EA5D6511-33B1-4A8D-BF59-009F2C9FB9F3}"/>
              </a:ext>
            </a:extLst>
          </p:cNvPr>
          <p:cNvSpPr/>
          <p:nvPr/>
        </p:nvSpPr>
        <p:spPr bwMode="auto">
          <a:xfrm>
            <a:off x="1131894" y="5162623"/>
            <a:ext cx="154690" cy="222531"/>
          </a:xfrm>
          <a:custGeom>
            <a:avLst/>
            <a:gdLst>
              <a:gd name="T0" fmla="*/ 602 w 611"/>
              <a:gd name="T1" fmla="*/ 5 h 562"/>
              <a:gd name="T2" fmla="*/ 599 w 611"/>
              <a:gd name="T3" fmla="*/ 2 h 562"/>
              <a:gd name="T4" fmla="*/ 594 w 611"/>
              <a:gd name="T5" fmla="*/ 1 h 562"/>
              <a:gd name="T6" fmla="*/ 590 w 611"/>
              <a:gd name="T7" fmla="*/ 0 h 562"/>
              <a:gd name="T8" fmla="*/ 585 w 611"/>
              <a:gd name="T9" fmla="*/ 0 h 562"/>
              <a:gd name="T10" fmla="*/ 580 w 611"/>
              <a:gd name="T11" fmla="*/ 1 h 562"/>
              <a:gd name="T12" fmla="*/ 576 w 611"/>
              <a:gd name="T13" fmla="*/ 2 h 562"/>
              <a:gd name="T14" fmla="*/ 572 w 611"/>
              <a:gd name="T15" fmla="*/ 5 h 562"/>
              <a:gd name="T16" fmla="*/ 569 w 611"/>
              <a:gd name="T17" fmla="*/ 8 h 562"/>
              <a:gd name="T18" fmla="*/ 166 w 611"/>
              <a:gd name="T19" fmla="*/ 503 h 562"/>
              <a:gd name="T20" fmla="*/ 41 w 611"/>
              <a:gd name="T21" fmla="*/ 377 h 562"/>
              <a:gd name="T22" fmla="*/ 38 w 611"/>
              <a:gd name="T23" fmla="*/ 374 h 562"/>
              <a:gd name="T24" fmla="*/ 33 w 611"/>
              <a:gd name="T25" fmla="*/ 372 h 562"/>
              <a:gd name="T26" fmla="*/ 29 w 611"/>
              <a:gd name="T27" fmla="*/ 371 h 562"/>
              <a:gd name="T28" fmla="*/ 24 w 611"/>
              <a:gd name="T29" fmla="*/ 371 h 562"/>
              <a:gd name="T30" fmla="*/ 20 w 611"/>
              <a:gd name="T31" fmla="*/ 371 h 562"/>
              <a:gd name="T32" fmla="*/ 16 w 611"/>
              <a:gd name="T33" fmla="*/ 372 h 562"/>
              <a:gd name="T34" fmla="*/ 11 w 611"/>
              <a:gd name="T35" fmla="*/ 374 h 562"/>
              <a:gd name="T36" fmla="*/ 8 w 611"/>
              <a:gd name="T37" fmla="*/ 377 h 562"/>
              <a:gd name="T38" fmla="*/ 4 w 611"/>
              <a:gd name="T39" fmla="*/ 382 h 562"/>
              <a:gd name="T40" fmla="*/ 2 w 611"/>
              <a:gd name="T41" fmla="*/ 386 h 562"/>
              <a:gd name="T42" fmla="*/ 1 w 611"/>
              <a:gd name="T43" fmla="*/ 390 h 562"/>
              <a:gd name="T44" fmla="*/ 0 w 611"/>
              <a:gd name="T45" fmla="*/ 395 h 562"/>
              <a:gd name="T46" fmla="*/ 1 w 611"/>
              <a:gd name="T47" fmla="*/ 399 h 562"/>
              <a:gd name="T48" fmla="*/ 2 w 611"/>
              <a:gd name="T49" fmla="*/ 404 h 562"/>
              <a:gd name="T50" fmla="*/ 4 w 611"/>
              <a:gd name="T51" fmla="*/ 408 h 562"/>
              <a:gd name="T52" fmla="*/ 8 w 611"/>
              <a:gd name="T53" fmla="*/ 412 h 562"/>
              <a:gd name="T54" fmla="*/ 151 w 611"/>
              <a:gd name="T55" fmla="*/ 556 h 562"/>
              <a:gd name="T56" fmla="*/ 155 w 611"/>
              <a:gd name="T57" fmla="*/ 558 h 562"/>
              <a:gd name="T58" fmla="*/ 159 w 611"/>
              <a:gd name="T59" fmla="*/ 560 h 562"/>
              <a:gd name="T60" fmla="*/ 164 w 611"/>
              <a:gd name="T61" fmla="*/ 562 h 562"/>
              <a:gd name="T62" fmla="*/ 168 w 611"/>
              <a:gd name="T63" fmla="*/ 562 h 562"/>
              <a:gd name="T64" fmla="*/ 169 w 611"/>
              <a:gd name="T65" fmla="*/ 562 h 562"/>
              <a:gd name="T66" fmla="*/ 169 w 611"/>
              <a:gd name="T67" fmla="*/ 562 h 562"/>
              <a:gd name="T68" fmla="*/ 175 w 611"/>
              <a:gd name="T69" fmla="*/ 562 h 562"/>
              <a:gd name="T70" fmla="*/ 179 w 611"/>
              <a:gd name="T71" fmla="*/ 559 h 562"/>
              <a:gd name="T72" fmla="*/ 183 w 611"/>
              <a:gd name="T73" fmla="*/ 557 h 562"/>
              <a:gd name="T74" fmla="*/ 187 w 611"/>
              <a:gd name="T75" fmla="*/ 554 h 562"/>
              <a:gd name="T76" fmla="*/ 606 w 611"/>
              <a:gd name="T77" fmla="*/ 38 h 562"/>
              <a:gd name="T78" fmla="*/ 609 w 611"/>
              <a:gd name="T79" fmla="*/ 34 h 562"/>
              <a:gd name="T80" fmla="*/ 611 w 611"/>
              <a:gd name="T81" fmla="*/ 29 h 562"/>
              <a:gd name="T82" fmla="*/ 611 w 611"/>
              <a:gd name="T83" fmla="*/ 25 h 562"/>
              <a:gd name="T84" fmla="*/ 611 w 611"/>
              <a:gd name="T85" fmla="*/ 20 h 562"/>
              <a:gd name="T86" fmla="*/ 611 w 611"/>
              <a:gd name="T87" fmla="*/ 16 h 562"/>
              <a:gd name="T88" fmla="*/ 609 w 611"/>
              <a:gd name="T89" fmla="*/ 12 h 562"/>
              <a:gd name="T90" fmla="*/ 606 w 611"/>
              <a:gd name="T91" fmla="*/ 8 h 562"/>
              <a:gd name="T92" fmla="*/ 602 w 611"/>
              <a:gd name="T93" fmla="*/ 5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11" h="562">
                <a:moveTo>
                  <a:pt x="602" y="5"/>
                </a:moveTo>
                <a:lnTo>
                  <a:pt x="599" y="2"/>
                </a:lnTo>
                <a:lnTo>
                  <a:pt x="594" y="1"/>
                </a:lnTo>
                <a:lnTo>
                  <a:pt x="590" y="0"/>
                </a:lnTo>
                <a:lnTo>
                  <a:pt x="585" y="0"/>
                </a:lnTo>
                <a:lnTo>
                  <a:pt x="580" y="1"/>
                </a:lnTo>
                <a:lnTo>
                  <a:pt x="576" y="2"/>
                </a:lnTo>
                <a:lnTo>
                  <a:pt x="572" y="5"/>
                </a:lnTo>
                <a:lnTo>
                  <a:pt x="569" y="8"/>
                </a:lnTo>
                <a:lnTo>
                  <a:pt x="166" y="503"/>
                </a:lnTo>
                <a:lnTo>
                  <a:pt x="41" y="377"/>
                </a:lnTo>
                <a:lnTo>
                  <a:pt x="38" y="374"/>
                </a:lnTo>
                <a:lnTo>
                  <a:pt x="33" y="372"/>
                </a:lnTo>
                <a:lnTo>
                  <a:pt x="29" y="371"/>
                </a:lnTo>
                <a:lnTo>
                  <a:pt x="24" y="371"/>
                </a:lnTo>
                <a:lnTo>
                  <a:pt x="20" y="371"/>
                </a:lnTo>
                <a:lnTo>
                  <a:pt x="16" y="372"/>
                </a:lnTo>
                <a:lnTo>
                  <a:pt x="11" y="374"/>
                </a:lnTo>
                <a:lnTo>
                  <a:pt x="8" y="377"/>
                </a:lnTo>
                <a:lnTo>
                  <a:pt x="4" y="382"/>
                </a:lnTo>
                <a:lnTo>
                  <a:pt x="2" y="386"/>
                </a:lnTo>
                <a:lnTo>
                  <a:pt x="1" y="390"/>
                </a:lnTo>
                <a:lnTo>
                  <a:pt x="0" y="395"/>
                </a:lnTo>
                <a:lnTo>
                  <a:pt x="1" y="399"/>
                </a:lnTo>
                <a:lnTo>
                  <a:pt x="2" y="404"/>
                </a:lnTo>
                <a:lnTo>
                  <a:pt x="4" y="408"/>
                </a:lnTo>
                <a:lnTo>
                  <a:pt x="8" y="412"/>
                </a:lnTo>
                <a:lnTo>
                  <a:pt x="151" y="556"/>
                </a:lnTo>
                <a:lnTo>
                  <a:pt x="155" y="558"/>
                </a:lnTo>
                <a:lnTo>
                  <a:pt x="159" y="560"/>
                </a:lnTo>
                <a:lnTo>
                  <a:pt x="164" y="562"/>
                </a:lnTo>
                <a:lnTo>
                  <a:pt x="168" y="562"/>
                </a:lnTo>
                <a:lnTo>
                  <a:pt x="169" y="562"/>
                </a:lnTo>
                <a:lnTo>
                  <a:pt x="169" y="562"/>
                </a:lnTo>
                <a:lnTo>
                  <a:pt x="175" y="562"/>
                </a:lnTo>
                <a:lnTo>
                  <a:pt x="179" y="559"/>
                </a:lnTo>
                <a:lnTo>
                  <a:pt x="183" y="557"/>
                </a:lnTo>
                <a:lnTo>
                  <a:pt x="187" y="554"/>
                </a:lnTo>
                <a:lnTo>
                  <a:pt x="606" y="38"/>
                </a:lnTo>
                <a:lnTo>
                  <a:pt x="609" y="34"/>
                </a:lnTo>
                <a:lnTo>
                  <a:pt x="611" y="29"/>
                </a:lnTo>
                <a:lnTo>
                  <a:pt x="611" y="25"/>
                </a:lnTo>
                <a:lnTo>
                  <a:pt x="611" y="20"/>
                </a:lnTo>
                <a:lnTo>
                  <a:pt x="611" y="16"/>
                </a:lnTo>
                <a:lnTo>
                  <a:pt x="609" y="12"/>
                </a:lnTo>
                <a:lnTo>
                  <a:pt x="606" y="8"/>
                </a:lnTo>
                <a:lnTo>
                  <a:pt x="602" y="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/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EE8E8B8A-36BE-41EF-80BE-22B20B3E865D}"/>
              </a:ext>
            </a:extLst>
          </p:cNvPr>
          <p:cNvSpPr/>
          <p:nvPr/>
        </p:nvSpPr>
        <p:spPr>
          <a:xfrm>
            <a:off x="1486347" y="3566409"/>
            <a:ext cx="3568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Study Plan or Research Proposal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82BCB219-9883-44B4-A466-65BC1E646304}"/>
              </a:ext>
            </a:extLst>
          </p:cNvPr>
          <p:cNvSpPr/>
          <p:nvPr/>
        </p:nvSpPr>
        <p:spPr>
          <a:xfrm>
            <a:off x="1522045" y="5089222"/>
            <a:ext cx="3438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Statement of Financial Support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ACB15CD0-260B-4C2C-A76D-CB661CBB3602}"/>
              </a:ext>
            </a:extLst>
          </p:cNvPr>
          <p:cNvSpPr/>
          <p:nvPr/>
        </p:nvSpPr>
        <p:spPr>
          <a:xfrm>
            <a:off x="1512175" y="5930678"/>
            <a:ext cx="5309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No Criminal Record Commitment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56" name="îSlîḓé">
            <a:extLst>
              <a:ext uri="{FF2B5EF4-FFF2-40B4-BE49-F238E27FC236}">
                <a16:creationId xmlns:a16="http://schemas.microsoft.com/office/drawing/2014/main" id="{6118769B-A3DA-4AB8-92A1-2EEED833943B}"/>
              </a:ext>
            </a:extLst>
          </p:cNvPr>
          <p:cNvSpPr/>
          <p:nvPr/>
        </p:nvSpPr>
        <p:spPr>
          <a:xfrm>
            <a:off x="1105709" y="5993847"/>
            <a:ext cx="210871" cy="29539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7" name="ï$1iďê">
            <a:extLst>
              <a:ext uri="{FF2B5EF4-FFF2-40B4-BE49-F238E27FC236}">
                <a16:creationId xmlns:a16="http://schemas.microsoft.com/office/drawing/2014/main" id="{EBEF089B-A789-439F-AF89-FE78A5A335D7}"/>
              </a:ext>
            </a:extLst>
          </p:cNvPr>
          <p:cNvSpPr/>
          <p:nvPr/>
        </p:nvSpPr>
        <p:spPr bwMode="auto">
          <a:xfrm>
            <a:off x="1155372" y="6023750"/>
            <a:ext cx="154690" cy="222531"/>
          </a:xfrm>
          <a:custGeom>
            <a:avLst/>
            <a:gdLst>
              <a:gd name="T0" fmla="*/ 602 w 611"/>
              <a:gd name="T1" fmla="*/ 5 h 562"/>
              <a:gd name="T2" fmla="*/ 599 w 611"/>
              <a:gd name="T3" fmla="*/ 2 h 562"/>
              <a:gd name="T4" fmla="*/ 594 w 611"/>
              <a:gd name="T5" fmla="*/ 1 h 562"/>
              <a:gd name="T6" fmla="*/ 590 w 611"/>
              <a:gd name="T7" fmla="*/ 0 h 562"/>
              <a:gd name="T8" fmla="*/ 585 w 611"/>
              <a:gd name="T9" fmla="*/ 0 h 562"/>
              <a:gd name="T10" fmla="*/ 580 w 611"/>
              <a:gd name="T11" fmla="*/ 1 h 562"/>
              <a:gd name="T12" fmla="*/ 576 w 611"/>
              <a:gd name="T13" fmla="*/ 2 h 562"/>
              <a:gd name="T14" fmla="*/ 572 w 611"/>
              <a:gd name="T15" fmla="*/ 5 h 562"/>
              <a:gd name="T16" fmla="*/ 569 w 611"/>
              <a:gd name="T17" fmla="*/ 8 h 562"/>
              <a:gd name="T18" fmla="*/ 166 w 611"/>
              <a:gd name="T19" fmla="*/ 503 h 562"/>
              <a:gd name="T20" fmla="*/ 41 w 611"/>
              <a:gd name="T21" fmla="*/ 377 h 562"/>
              <a:gd name="T22" fmla="*/ 38 w 611"/>
              <a:gd name="T23" fmla="*/ 374 h 562"/>
              <a:gd name="T24" fmla="*/ 33 w 611"/>
              <a:gd name="T25" fmla="*/ 372 h 562"/>
              <a:gd name="T26" fmla="*/ 29 w 611"/>
              <a:gd name="T27" fmla="*/ 371 h 562"/>
              <a:gd name="T28" fmla="*/ 24 w 611"/>
              <a:gd name="T29" fmla="*/ 371 h 562"/>
              <a:gd name="T30" fmla="*/ 20 w 611"/>
              <a:gd name="T31" fmla="*/ 371 h 562"/>
              <a:gd name="T32" fmla="*/ 16 w 611"/>
              <a:gd name="T33" fmla="*/ 372 h 562"/>
              <a:gd name="T34" fmla="*/ 11 w 611"/>
              <a:gd name="T35" fmla="*/ 374 h 562"/>
              <a:gd name="T36" fmla="*/ 8 w 611"/>
              <a:gd name="T37" fmla="*/ 377 h 562"/>
              <a:gd name="T38" fmla="*/ 4 w 611"/>
              <a:gd name="T39" fmla="*/ 382 h 562"/>
              <a:gd name="T40" fmla="*/ 2 w 611"/>
              <a:gd name="T41" fmla="*/ 386 h 562"/>
              <a:gd name="T42" fmla="*/ 1 w 611"/>
              <a:gd name="T43" fmla="*/ 390 h 562"/>
              <a:gd name="T44" fmla="*/ 0 w 611"/>
              <a:gd name="T45" fmla="*/ 395 h 562"/>
              <a:gd name="T46" fmla="*/ 1 w 611"/>
              <a:gd name="T47" fmla="*/ 399 h 562"/>
              <a:gd name="T48" fmla="*/ 2 w 611"/>
              <a:gd name="T49" fmla="*/ 404 h 562"/>
              <a:gd name="T50" fmla="*/ 4 w 611"/>
              <a:gd name="T51" fmla="*/ 408 h 562"/>
              <a:gd name="T52" fmla="*/ 8 w 611"/>
              <a:gd name="T53" fmla="*/ 412 h 562"/>
              <a:gd name="T54" fmla="*/ 151 w 611"/>
              <a:gd name="T55" fmla="*/ 556 h 562"/>
              <a:gd name="T56" fmla="*/ 155 w 611"/>
              <a:gd name="T57" fmla="*/ 558 h 562"/>
              <a:gd name="T58" fmla="*/ 159 w 611"/>
              <a:gd name="T59" fmla="*/ 560 h 562"/>
              <a:gd name="T60" fmla="*/ 164 w 611"/>
              <a:gd name="T61" fmla="*/ 562 h 562"/>
              <a:gd name="T62" fmla="*/ 168 w 611"/>
              <a:gd name="T63" fmla="*/ 562 h 562"/>
              <a:gd name="T64" fmla="*/ 169 w 611"/>
              <a:gd name="T65" fmla="*/ 562 h 562"/>
              <a:gd name="T66" fmla="*/ 169 w 611"/>
              <a:gd name="T67" fmla="*/ 562 h 562"/>
              <a:gd name="T68" fmla="*/ 175 w 611"/>
              <a:gd name="T69" fmla="*/ 562 h 562"/>
              <a:gd name="T70" fmla="*/ 179 w 611"/>
              <a:gd name="T71" fmla="*/ 559 h 562"/>
              <a:gd name="T72" fmla="*/ 183 w 611"/>
              <a:gd name="T73" fmla="*/ 557 h 562"/>
              <a:gd name="T74" fmla="*/ 187 w 611"/>
              <a:gd name="T75" fmla="*/ 554 h 562"/>
              <a:gd name="T76" fmla="*/ 606 w 611"/>
              <a:gd name="T77" fmla="*/ 38 h 562"/>
              <a:gd name="T78" fmla="*/ 609 w 611"/>
              <a:gd name="T79" fmla="*/ 34 h 562"/>
              <a:gd name="T80" fmla="*/ 611 w 611"/>
              <a:gd name="T81" fmla="*/ 29 h 562"/>
              <a:gd name="T82" fmla="*/ 611 w 611"/>
              <a:gd name="T83" fmla="*/ 25 h 562"/>
              <a:gd name="T84" fmla="*/ 611 w 611"/>
              <a:gd name="T85" fmla="*/ 20 h 562"/>
              <a:gd name="T86" fmla="*/ 611 w 611"/>
              <a:gd name="T87" fmla="*/ 16 h 562"/>
              <a:gd name="T88" fmla="*/ 609 w 611"/>
              <a:gd name="T89" fmla="*/ 12 h 562"/>
              <a:gd name="T90" fmla="*/ 606 w 611"/>
              <a:gd name="T91" fmla="*/ 8 h 562"/>
              <a:gd name="T92" fmla="*/ 602 w 611"/>
              <a:gd name="T93" fmla="*/ 5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11" h="562">
                <a:moveTo>
                  <a:pt x="602" y="5"/>
                </a:moveTo>
                <a:lnTo>
                  <a:pt x="599" y="2"/>
                </a:lnTo>
                <a:lnTo>
                  <a:pt x="594" y="1"/>
                </a:lnTo>
                <a:lnTo>
                  <a:pt x="590" y="0"/>
                </a:lnTo>
                <a:lnTo>
                  <a:pt x="585" y="0"/>
                </a:lnTo>
                <a:lnTo>
                  <a:pt x="580" y="1"/>
                </a:lnTo>
                <a:lnTo>
                  <a:pt x="576" y="2"/>
                </a:lnTo>
                <a:lnTo>
                  <a:pt x="572" y="5"/>
                </a:lnTo>
                <a:lnTo>
                  <a:pt x="569" y="8"/>
                </a:lnTo>
                <a:lnTo>
                  <a:pt x="166" y="503"/>
                </a:lnTo>
                <a:lnTo>
                  <a:pt x="41" y="377"/>
                </a:lnTo>
                <a:lnTo>
                  <a:pt x="38" y="374"/>
                </a:lnTo>
                <a:lnTo>
                  <a:pt x="33" y="372"/>
                </a:lnTo>
                <a:lnTo>
                  <a:pt x="29" y="371"/>
                </a:lnTo>
                <a:lnTo>
                  <a:pt x="24" y="371"/>
                </a:lnTo>
                <a:lnTo>
                  <a:pt x="20" y="371"/>
                </a:lnTo>
                <a:lnTo>
                  <a:pt x="16" y="372"/>
                </a:lnTo>
                <a:lnTo>
                  <a:pt x="11" y="374"/>
                </a:lnTo>
                <a:lnTo>
                  <a:pt x="8" y="377"/>
                </a:lnTo>
                <a:lnTo>
                  <a:pt x="4" y="382"/>
                </a:lnTo>
                <a:lnTo>
                  <a:pt x="2" y="386"/>
                </a:lnTo>
                <a:lnTo>
                  <a:pt x="1" y="390"/>
                </a:lnTo>
                <a:lnTo>
                  <a:pt x="0" y="395"/>
                </a:lnTo>
                <a:lnTo>
                  <a:pt x="1" y="399"/>
                </a:lnTo>
                <a:lnTo>
                  <a:pt x="2" y="404"/>
                </a:lnTo>
                <a:lnTo>
                  <a:pt x="4" y="408"/>
                </a:lnTo>
                <a:lnTo>
                  <a:pt x="8" y="412"/>
                </a:lnTo>
                <a:lnTo>
                  <a:pt x="151" y="556"/>
                </a:lnTo>
                <a:lnTo>
                  <a:pt x="155" y="558"/>
                </a:lnTo>
                <a:lnTo>
                  <a:pt x="159" y="560"/>
                </a:lnTo>
                <a:lnTo>
                  <a:pt x="164" y="562"/>
                </a:lnTo>
                <a:lnTo>
                  <a:pt x="168" y="562"/>
                </a:lnTo>
                <a:lnTo>
                  <a:pt x="169" y="562"/>
                </a:lnTo>
                <a:lnTo>
                  <a:pt x="169" y="562"/>
                </a:lnTo>
                <a:lnTo>
                  <a:pt x="175" y="562"/>
                </a:lnTo>
                <a:lnTo>
                  <a:pt x="179" y="559"/>
                </a:lnTo>
                <a:lnTo>
                  <a:pt x="183" y="557"/>
                </a:lnTo>
                <a:lnTo>
                  <a:pt x="187" y="554"/>
                </a:lnTo>
                <a:lnTo>
                  <a:pt x="606" y="38"/>
                </a:lnTo>
                <a:lnTo>
                  <a:pt x="609" y="34"/>
                </a:lnTo>
                <a:lnTo>
                  <a:pt x="611" y="29"/>
                </a:lnTo>
                <a:lnTo>
                  <a:pt x="611" y="25"/>
                </a:lnTo>
                <a:lnTo>
                  <a:pt x="611" y="20"/>
                </a:lnTo>
                <a:lnTo>
                  <a:pt x="611" y="16"/>
                </a:lnTo>
                <a:lnTo>
                  <a:pt x="609" y="12"/>
                </a:lnTo>
                <a:lnTo>
                  <a:pt x="606" y="8"/>
                </a:lnTo>
                <a:lnTo>
                  <a:pt x="602" y="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9" name="îSlîḓé">
            <a:extLst>
              <a:ext uri="{FF2B5EF4-FFF2-40B4-BE49-F238E27FC236}">
                <a16:creationId xmlns:a16="http://schemas.microsoft.com/office/drawing/2014/main" id="{538F5CBB-8E94-0845-BB19-0297212723A2}"/>
              </a:ext>
            </a:extLst>
          </p:cNvPr>
          <p:cNvSpPr/>
          <p:nvPr/>
        </p:nvSpPr>
        <p:spPr>
          <a:xfrm>
            <a:off x="1112228" y="5521680"/>
            <a:ext cx="210871" cy="295398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0" name="ï$1iďê">
            <a:extLst>
              <a:ext uri="{FF2B5EF4-FFF2-40B4-BE49-F238E27FC236}">
                <a16:creationId xmlns:a16="http://schemas.microsoft.com/office/drawing/2014/main" id="{6EADBD62-21DB-DA41-965A-BD22F7C40AF8}"/>
              </a:ext>
            </a:extLst>
          </p:cNvPr>
          <p:cNvSpPr/>
          <p:nvPr/>
        </p:nvSpPr>
        <p:spPr bwMode="auto">
          <a:xfrm>
            <a:off x="1146771" y="5584924"/>
            <a:ext cx="154690" cy="222531"/>
          </a:xfrm>
          <a:custGeom>
            <a:avLst/>
            <a:gdLst>
              <a:gd name="T0" fmla="*/ 602 w 611"/>
              <a:gd name="T1" fmla="*/ 5 h 562"/>
              <a:gd name="T2" fmla="*/ 599 w 611"/>
              <a:gd name="T3" fmla="*/ 2 h 562"/>
              <a:gd name="T4" fmla="*/ 594 w 611"/>
              <a:gd name="T5" fmla="*/ 1 h 562"/>
              <a:gd name="T6" fmla="*/ 590 w 611"/>
              <a:gd name="T7" fmla="*/ 0 h 562"/>
              <a:gd name="T8" fmla="*/ 585 w 611"/>
              <a:gd name="T9" fmla="*/ 0 h 562"/>
              <a:gd name="T10" fmla="*/ 580 w 611"/>
              <a:gd name="T11" fmla="*/ 1 h 562"/>
              <a:gd name="T12" fmla="*/ 576 w 611"/>
              <a:gd name="T13" fmla="*/ 2 h 562"/>
              <a:gd name="T14" fmla="*/ 572 w 611"/>
              <a:gd name="T15" fmla="*/ 5 h 562"/>
              <a:gd name="T16" fmla="*/ 569 w 611"/>
              <a:gd name="T17" fmla="*/ 8 h 562"/>
              <a:gd name="T18" fmla="*/ 166 w 611"/>
              <a:gd name="T19" fmla="*/ 503 h 562"/>
              <a:gd name="T20" fmla="*/ 41 w 611"/>
              <a:gd name="T21" fmla="*/ 377 h 562"/>
              <a:gd name="T22" fmla="*/ 38 w 611"/>
              <a:gd name="T23" fmla="*/ 374 h 562"/>
              <a:gd name="T24" fmla="*/ 33 w 611"/>
              <a:gd name="T25" fmla="*/ 372 h 562"/>
              <a:gd name="T26" fmla="*/ 29 w 611"/>
              <a:gd name="T27" fmla="*/ 371 h 562"/>
              <a:gd name="T28" fmla="*/ 24 w 611"/>
              <a:gd name="T29" fmla="*/ 371 h 562"/>
              <a:gd name="T30" fmla="*/ 20 w 611"/>
              <a:gd name="T31" fmla="*/ 371 h 562"/>
              <a:gd name="T32" fmla="*/ 16 w 611"/>
              <a:gd name="T33" fmla="*/ 372 h 562"/>
              <a:gd name="T34" fmla="*/ 11 w 611"/>
              <a:gd name="T35" fmla="*/ 374 h 562"/>
              <a:gd name="T36" fmla="*/ 8 w 611"/>
              <a:gd name="T37" fmla="*/ 377 h 562"/>
              <a:gd name="T38" fmla="*/ 4 w 611"/>
              <a:gd name="T39" fmla="*/ 382 h 562"/>
              <a:gd name="T40" fmla="*/ 2 w 611"/>
              <a:gd name="T41" fmla="*/ 386 h 562"/>
              <a:gd name="T42" fmla="*/ 1 w 611"/>
              <a:gd name="T43" fmla="*/ 390 h 562"/>
              <a:gd name="T44" fmla="*/ 0 w 611"/>
              <a:gd name="T45" fmla="*/ 395 h 562"/>
              <a:gd name="T46" fmla="*/ 1 w 611"/>
              <a:gd name="T47" fmla="*/ 399 h 562"/>
              <a:gd name="T48" fmla="*/ 2 w 611"/>
              <a:gd name="T49" fmla="*/ 404 h 562"/>
              <a:gd name="T50" fmla="*/ 4 w 611"/>
              <a:gd name="T51" fmla="*/ 408 h 562"/>
              <a:gd name="T52" fmla="*/ 8 w 611"/>
              <a:gd name="T53" fmla="*/ 412 h 562"/>
              <a:gd name="T54" fmla="*/ 151 w 611"/>
              <a:gd name="T55" fmla="*/ 556 h 562"/>
              <a:gd name="T56" fmla="*/ 155 w 611"/>
              <a:gd name="T57" fmla="*/ 558 h 562"/>
              <a:gd name="T58" fmla="*/ 159 w 611"/>
              <a:gd name="T59" fmla="*/ 560 h 562"/>
              <a:gd name="T60" fmla="*/ 164 w 611"/>
              <a:gd name="T61" fmla="*/ 562 h 562"/>
              <a:gd name="T62" fmla="*/ 168 w 611"/>
              <a:gd name="T63" fmla="*/ 562 h 562"/>
              <a:gd name="T64" fmla="*/ 169 w 611"/>
              <a:gd name="T65" fmla="*/ 562 h 562"/>
              <a:gd name="T66" fmla="*/ 169 w 611"/>
              <a:gd name="T67" fmla="*/ 562 h 562"/>
              <a:gd name="T68" fmla="*/ 175 w 611"/>
              <a:gd name="T69" fmla="*/ 562 h 562"/>
              <a:gd name="T70" fmla="*/ 179 w 611"/>
              <a:gd name="T71" fmla="*/ 559 h 562"/>
              <a:gd name="T72" fmla="*/ 183 w 611"/>
              <a:gd name="T73" fmla="*/ 557 h 562"/>
              <a:gd name="T74" fmla="*/ 187 w 611"/>
              <a:gd name="T75" fmla="*/ 554 h 562"/>
              <a:gd name="T76" fmla="*/ 606 w 611"/>
              <a:gd name="T77" fmla="*/ 38 h 562"/>
              <a:gd name="T78" fmla="*/ 609 w 611"/>
              <a:gd name="T79" fmla="*/ 34 h 562"/>
              <a:gd name="T80" fmla="*/ 611 w 611"/>
              <a:gd name="T81" fmla="*/ 29 h 562"/>
              <a:gd name="T82" fmla="*/ 611 w 611"/>
              <a:gd name="T83" fmla="*/ 25 h 562"/>
              <a:gd name="T84" fmla="*/ 611 w 611"/>
              <a:gd name="T85" fmla="*/ 20 h 562"/>
              <a:gd name="T86" fmla="*/ 611 w 611"/>
              <a:gd name="T87" fmla="*/ 16 h 562"/>
              <a:gd name="T88" fmla="*/ 609 w 611"/>
              <a:gd name="T89" fmla="*/ 12 h 562"/>
              <a:gd name="T90" fmla="*/ 606 w 611"/>
              <a:gd name="T91" fmla="*/ 8 h 562"/>
              <a:gd name="T92" fmla="*/ 602 w 611"/>
              <a:gd name="T93" fmla="*/ 5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11" h="562">
                <a:moveTo>
                  <a:pt x="602" y="5"/>
                </a:moveTo>
                <a:lnTo>
                  <a:pt x="599" y="2"/>
                </a:lnTo>
                <a:lnTo>
                  <a:pt x="594" y="1"/>
                </a:lnTo>
                <a:lnTo>
                  <a:pt x="590" y="0"/>
                </a:lnTo>
                <a:lnTo>
                  <a:pt x="585" y="0"/>
                </a:lnTo>
                <a:lnTo>
                  <a:pt x="580" y="1"/>
                </a:lnTo>
                <a:lnTo>
                  <a:pt x="576" y="2"/>
                </a:lnTo>
                <a:lnTo>
                  <a:pt x="572" y="5"/>
                </a:lnTo>
                <a:lnTo>
                  <a:pt x="569" y="8"/>
                </a:lnTo>
                <a:lnTo>
                  <a:pt x="166" y="503"/>
                </a:lnTo>
                <a:lnTo>
                  <a:pt x="41" y="377"/>
                </a:lnTo>
                <a:lnTo>
                  <a:pt x="38" y="374"/>
                </a:lnTo>
                <a:lnTo>
                  <a:pt x="33" y="372"/>
                </a:lnTo>
                <a:lnTo>
                  <a:pt x="29" y="371"/>
                </a:lnTo>
                <a:lnTo>
                  <a:pt x="24" y="371"/>
                </a:lnTo>
                <a:lnTo>
                  <a:pt x="20" y="371"/>
                </a:lnTo>
                <a:lnTo>
                  <a:pt x="16" y="372"/>
                </a:lnTo>
                <a:lnTo>
                  <a:pt x="11" y="374"/>
                </a:lnTo>
                <a:lnTo>
                  <a:pt x="8" y="377"/>
                </a:lnTo>
                <a:lnTo>
                  <a:pt x="4" y="382"/>
                </a:lnTo>
                <a:lnTo>
                  <a:pt x="2" y="386"/>
                </a:lnTo>
                <a:lnTo>
                  <a:pt x="1" y="390"/>
                </a:lnTo>
                <a:lnTo>
                  <a:pt x="0" y="395"/>
                </a:lnTo>
                <a:lnTo>
                  <a:pt x="1" y="399"/>
                </a:lnTo>
                <a:lnTo>
                  <a:pt x="2" y="404"/>
                </a:lnTo>
                <a:lnTo>
                  <a:pt x="4" y="408"/>
                </a:lnTo>
                <a:lnTo>
                  <a:pt x="8" y="412"/>
                </a:lnTo>
                <a:lnTo>
                  <a:pt x="151" y="556"/>
                </a:lnTo>
                <a:lnTo>
                  <a:pt x="155" y="558"/>
                </a:lnTo>
                <a:lnTo>
                  <a:pt x="159" y="560"/>
                </a:lnTo>
                <a:lnTo>
                  <a:pt x="164" y="562"/>
                </a:lnTo>
                <a:lnTo>
                  <a:pt x="168" y="562"/>
                </a:lnTo>
                <a:lnTo>
                  <a:pt x="169" y="562"/>
                </a:lnTo>
                <a:lnTo>
                  <a:pt x="169" y="562"/>
                </a:lnTo>
                <a:lnTo>
                  <a:pt x="175" y="562"/>
                </a:lnTo>
                <a:lnTo>
                  <a:pt x="179" y="559"/>
                </a:lnTo>
                <a:lnTo>
                  <a:pt x="183" y="557"/>
                </a:lnTo>
                <a:lnTo>
                  <a:pt x="187" y="554"/>
                </a:lnTo>
                <a:lnTo>
                  <a:pt x="606" y="38"/>
                </a:lnTo>
                <a:lnTo>
                  <a:pt x="609" y="34"/>
                </a:lnTo>
                <a:lnTo>
                  <a:pt x="611" y="29"/>
                </a:lnTo>
                <a:lnTo>
                  <a:pt x="611" y="25"/>
                </a:lnTo>
                <a:lnTo>
                  <a:pt x="611" y="20"/>
                </a:lnTo>
                <a:lnTo>
                  <a:pt x="611" y="16"/>
                </a:lnTo>
                <a:lnTo>
                  <a:pt x="609" y="12"/>
                </a:lnTo>
                <a:lnTo>
                  <a:pt x="606" y="8"/>
                </a:lnTo>
                <a:lnTo>
                  <a:pt x="602" y="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EF6C04FF-8AA0-CF4D-B1B5-E4A23111E735}"/>
              </a:ext>
            </a:extLst>
          </p:cNvPr>
          <p:cNvSpPr/>
          <p:nvPr/>
        </p:nvSpPr>
        <p:spPr>
          <a:xfrm>
            <a:off x="1512175" y="5561346"/>
            <a:ext cx="5309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Guarantee Statement (under 18 years old)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65" name="文本框 13">
            <a:extLst>
              <a:ext uri="{FF2B5EF4-FFF2-40B4-BE49-F238E27FC236}">
                <a16:creationId xmlns:a16="http://schemas.microsoft.com/office/drawing/2014/main" id="{E2E0194B-7014-B94B-B828-54BEEFA48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133" y="303654"/>
            <a:ext cx="67809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11500" b="1">
                <a:solidFill>
                  <a:srgbClr val="729196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altLang="zh-CN" sz="3200" dirty="0">
                <a:solidFill>
                  <a:srgbClr val="5E5E5E"/>
                </a:solidFill>
              </a:rPr>
              <a:t>Application Documents</a:t>
            </a:r>
          </a:p>
        </p:txBody>
      </p:sp>
      <p:pic>
        <p:nvPicPr>
          <p:cNvPr id="58" name="图片 124">
            <a:extLst>
              <a:ext uri="{FF2B5EF4-FFF2-40B4-BE49-F238E27FC236}">
                <a16:creationId xmlns:a16="http://schemas.microsoft.com/office/drawing/2014/main" id="{138E3D63-4BCE-4701-A541-4B293E4FA0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7" y="181545"/>
            <a:ext cx="1904986" cy="497729"/>
          </a:xfrm>
          <a:prstGeom prst="rect">
            <a:avLst/>
          </a:prstGeom>
        </p:spPr>
      </p:pic>
      <p:pic>
        <p:nvPicPr>
          <p:cNvPr id="70" name="Picture 2" descr="F:\logo调整板最终\20200421 SILC LOGO\RGB 1500W.png">
            <a:extLst>
              <a:ext uri="{FF2B5EF4-FFF2-40B4-BE49-F238E27FC236}">
                <a16:creationId xmlns:a16="http://schemas.microsoft.com/office/drawing/2014/main" id="{BCFA6A61-B999-41F6-BAB6-51A229CE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052" t="15857" b="19812"/>
          <a:stretch/>
        </p:blipFill>
        <p:spPr bwMode="auto">
          <a:xfrm>
            <a:off x="10136088" y="171726"/>
            <a:ext cx="1076027" cy="515680"/>
          </a:xfrm>
          <a:prstGeom prst="rect">
            <a:avLst/>
          </a:prstGeom>
          <a:noFill/>
        </p:spPr>
      </p:pic>
      <p:pic>
        <p:nvPicPr>
          <p:cNvPr id="72" name="图片 9">
            <a:extLst>
              <a:ext uri="{FF2B5EF4-FFF2-40B4-BE49-F238E27FC236}">
                <a16:creationId xmlns:a16="http://schemas.microsoft.com/office/drawing/2014/main" id="{601F612B-5F2E-4ADC-B9EF-6535A21E72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115" y="259204"/>
            <a:ext cx="865587" cy="294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8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57737" y="2130975"/>
            <a:ext cx="2150610" cy="3166197"/>
            <a:chOff x="1084411" y="2332926"/>
            <a:chExt cx="2268221" cy="3339166"/>
          </a:xfrm>
        </p:grpSpPr>
        <p:grpSp>
          <p:nvGrpSpPr>
            <p:cNvPr id="3" name="Group 35"/>
            <p:cNvGrpSpPr/>
            <p:nvPr/>
          </p:nvGrpSpPr>
          <p:grpSpPr>
            <a:xfrm>
              <a:off x="1084411" y="3903865"/>
              <a:ext cx="2268221" cy="485906"/>
              <a:chOff x="769938" y="2456536"/>
              <a:chExt cx="1613466" cy="345642"/>
            </a:xfrm>
          </p:grpSpPr>
          <p:sp>
            <p:nvSpPr>
              <p:cNvPr id="33" name="Notched Right Arrow 32"/>
              <p:cNvSpPr/>
              <p:nvPr/>
            </p:nvSpPr>
            <p:spPr>
              <a:xfrm>
                <a:off x="769938" y="2456536"/>
                <a:ext cx="1613466" cy="345642"/>
              </a:xfrm>
              <a:prstGeom prst="notchedRightArrow">
                <a:avLst>
                  <a:gd name="adj1" fmla="val 100000"/>
                  <a:gd name="adj2" fmla="val 91021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1482001" y="2534688"/>
                <a:ext cx="189341" cy="189339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2070642" y="4524801"/>
              <a:ext cx="145397" cy="32459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rPr>
                <a:t>1</a:t>
              </a:r>
              <a:endParaRPr lang="en-US" sz="2000" dirty="0">
                <a:solidFill>
                  <a:schemeClr val="tx1">
                    <a:lumMod val="75000"/>
                  </a:schemeClr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  <a:cs typeface="+mn-ea"/>
                <a:sym typeface="+mn-lt"/>
              </a:endParaRPr>
            </a:p>
          </p:txBody>
        </p:sp>
        <p:cxnSp>
          <p:nvCxnSpPr>
            <p:cNvPr id="75" name="Straight Connector 74"/>
            <p:cNvCxnSpPr>
              <a:stCxn id="65" idx="7"/>
            </p:cNvCxnSpPr>
            <p:nvPr/>
          </p:nvCxnSpPr>
          <p:spPr>
            <a:xfrm flipH="1">
              <a:off x="2215423" y="3281373"/>
              <a:ext cx="1" cy="864427"/>
            </a:xfrm>
            <a:prstGeom prst="line">
              <a:avLst/>
            </a:prstGeom>
            <a:ln w="19050"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1822563" y="2332926"/>
              <a:ext cx="785721" cy="785721"/>
              <a:chOff x="1295010" y="1424373"/>
              <a:chExt cx="558911" cy="558911"/>
            </a:xfrm>
          </p:grpSpPr>
          <p:sp>
            <p:nvSpPr>
              <p:cNvPr id="65" name="Teardrop 64"/>
              <p:cNvSpPr/>
              <p:nvPr/>
            </p:nvSpPr>
            <p:spPr>
              <a:xfrm rot="8100000">
                <a:off x="1295010" y="1424373"/>
                <a:ext cx="558911" cy="558911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0" name="Freeform 116"/>
              <p:cNvSpPr>
                <a:spLocks noEditPoints="1"/>
              </p:cNvSpPr>
              <p:nvPr/>
            </p:nvSpPr>
            <p:spPr bwMode="auto">
              <a:xfrm>
                <a:off x="1420657" y="1575878"/>
                <a:ext cx="307301" cy="247823"/>
              </a:xfrm>
              <a:custGeom>
                <a:avLst/>
                <a:gdLst/>
                <a:ahLst/>
                <a:cxnLst>
                  <a:cxn ang="0">
                    <a:pos x="55" y="27"/>
                  </a:cxn>
                  <a:cxn ang="0">
                    <a:pos x="54" y="27"/>
                  </a:cxn>
                  <a:cxn ang="0">
                    <a:pos x="54" y="27"/>
                  </a:cxn>
                  <a:cxn ang="0">
                    <a:pos x="53" y="27"/>
                  </a:cxn>
                  <a:cxn ang="0">
                    <a:pos x="28" y="6"/>
                  </a:cxn>
                  <a:cxn ang="0">
                    <a:pos x="4" y="27"/>
                  </a:cxn>
                  <a:cxn ang="0">
                    <a:pos x="3" y="27"/>
                  </a:cxn>
                  <a:cxn ang="0">
                    <a:pos x="2" y="27"/>
                  </a:cxn>
                  <a:cxn ang="0">
                    <a:pos x="0" y="24"/>
                  </a:cxn>
                  <a:cxn ang="0">
                    <a:pos x="0" y="23"/>
                  </a:cxn>
                  <a:cxn ang="0">
                    <a:pos x="26" y="1"/>
                  </a:cxn>
                  <a:cxn ang="0">
                    <a:pos x="31" y="1"/>
                  </a:cxn>
                  <a:cxn ang="0">
                    <a:pos x="40" y="8"/>
                  </a:cxn>
                  <a:cxn ang="0">
                    <a:pos x="40" y="1"/>
                  </a:cxn>
                  <a:cxn ang="0">
                    <a:pos x="41" y="0"/>
                  </a:cxn>
                  <a:cxn ang="0">
                    <a:pos x="48" y="0"/>
                  </a:cxn>
                  <a:cxn ang="0">
                    <a:pos x="49" y="1"/>
                  </a:cxn>
                  <a:cxn ang="0">
                    <a:pos x="49" y="16"/>
                  </a:cxn>
                  <a:cxn ang="0">
                    <a:pos x="57" y="23"/>
                  </a:cxn>
                  <a:cxn ang="0">
                    <a:pos x="57" y="24"/>
                  </a:cxn>
                  <a:cxn ang="0">
                    <a:pos x="55" y="27"/>
                  </a:cxn>
                  <a:cxn ang="0">
                    <a:pos x="49" y="44"/>
                  </a:cxn>
                  <a:cxn ang="0">
                    <a:pos x="47" y="46"/>
                  </a:cxn>
                  <a:cxn ang="0">
                    <a:pos x="33" y="46"/>
                  </a:cxn>
                  <a:cxn ang="0">
                    <a:pos x="33" y="32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10" y="46"/>
                  </a:cxn>
                  <a:cxn ang="0">
                    <a:pos x="8" y="44"/>
                  </a:cxn>
                  <a:cxn ang="0">
                    <a:pos x="8" y="27"/>
                  </a:cxn>
                  <a:cxn ang="0">
                    <a:pos x="8" y="26"/>
                  </a:cxn>
                  <a:cxn ang="0">
                    <a:pos x="28" y="9"/>
                  </a:cxn>
                  <a:cxn ang="0">
                    <a:pos x="49" y="26"/>
                  </a:cxn>
                  <a:cxn ang="0">
                    <a:pos x="49" y="27"/>
                  </a:cxn>
                  <a:cxn ang="0">
                    <a:pos x="49" y="44"/>
                  </a:cxn>
                </a:cxnLst>
                <a:rect l="0" t="0" r="r" b="b"/>
                <a:pathLst>
                  <a:path w="57" h="46">
                    <a:moveTo>
                      <a:pt x="55" y="27"/>
                    </a:moveTo>
                    <a:cubicBezTo>
                      <a:pt x="55" y="27"/>
                      <a:pt x="54" y="27"/>
                      <a:pt x="54" y="27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27"/>
                      <a:pt x="53" y="27"/>
                      <a:pt x="53" y="2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3" y="27"/>
                      <a:pt x="3" y="27"/>
                    </a:cubicBezTo>
                    <a:cubicBezTo>
                      <a:pt x="3" y="27"/>
                      <a:pt x="2" y="27"/>
                      <a:pt x="2" y="2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3"/>
                      <a:pt x="0" y="2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0"/>
                      <a:pt x="30" y="0"/>
                      <a:pt x="31" y="1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40" y="0"/>
                      <a:pt x="41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9" y="0"/>
                      <a:pt x="49" y="1"/>
                      <a:pt x="49" y="1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3"/>
                      <a:pt x="57" y="24"/>
                      <a:pt x="57" y="24"/>
                    </a:cubicBezTo>
                    <a:lnTo>
                      <a:pt x="55" y="27"/>
                    </a:lnTo>
                    <a:close/>
                    <a:moveTo>
                      <a:pt x="49" y="44"/>
                    </a:moveTo>
                    <a:cubicBezTo>
                      <a:pt x="49" y="45"/>
                      <a:pt x="48" y="46"/>
                      <a:pt x="47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8" y="45"/>
                      <a:pt x="8" y="44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6"/>
                      <a:pt x="8" y="26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26"/>
                      <a:pt x="49" y="27"/>
                      <a:pt x="49" y="27"/>
                    </a:cubicBezTo>
                    <a:lnTo>
                      <a:pt x="49" y="4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8547" tIns="64273" rIns="128547" bIns="64273" numCol="1" anchor="t" anchorCtr="0" compatLnSpc="1"/>
              <a:lstStyle/>
              <a:p>
                <a:pPr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04" name="矩形 103"/>
            <p:cNvSpPr/>
            <p:nvPr/>
          </p:nvSpPr>
          <p:spPr>
            <a:xfrm>
              <a:off x="1535061" y="5347501"/>
              <a:ext cx="194833" cy="324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6550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400" b="1" dirty="0">
                <a:solidFill>
                  <a:schemeClr val="tx1">
                    <a:lumMod val="75000"/>
                  </a:schemeClr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766027" y="2103384"/>
            <a:ext cx="2150610" cy="3172546"/>
            <a:chOff x="5276436" y="2326230"/>
            <a:chExt cx="2268221" cy="3345862"/>
          </a:xfrm>
        </p:grpSpPr>
        <p:grpSp>
          <p:nvGrpSpPr>
            <p:cNvPr id="6" name="Group 40"/>
            <p:cNvGrpSpPr/>
            <p:nvPr/>
          </p:nvGrpSpPr>
          <p:grpSpPr>
            <a:xfrm>
              <a:off x="5276436" y="3903865"/>
              <a:ext cx="2268221" cy="485906"/>
              <a:chOff x="769938" y="2456536"/>
              <a:chExt cx="1613466" cy="345642"/>
            </a:xfrm>
          </p:grpSpPr>
          <p:sp>
            <p:nvSpPr>
              <p:cNvPr id="42" name="Notched Right Arrow 41"/>
              <p:cNvSpPr/>
              <p:nvPr/>
            </p:nvSpPr>
            <p:spPr>
              <a:xfrm>
                <a:off x="769938" y="2456536"/>
                <a:ext cx="1613466" cy="345642"/>
              </a:xfrm>
              <a:prstGeom prst="notchedRightArrow">
                <a:avLst>
                  <a:gd name="adj1" fmla="val 100000"/>
                  <a:gd name="adj2" fmla="val 91021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1482001" y="2534688"/>
                <a:ext cx="189341" cy="189339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6335196" y="4524800"/>
              <a:ext cx="145398" cy="32459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rPr>
                <a:t>5</a:t>
              </a:r>
              <a:endParaRPr lang="en-US" sz="2000" dirty="0">
                <a:solidFill>
                  <a:schemeClr val="tx1">
                    <a:lumMod val="75000"/>
                  </a:schemeClr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  <a:cs typeface="+mn-ea"/>
                <a:sym typeface="+mn-lt"/>
              </a:endParaRPr>
            </a:p>
          </p:txBody>
        </p:sp>
        <p:cxnSp>
          <p:nvCxnSpPr>
            <p:cNvPr id="86" name="Straight Connector 85"/>
            <p:cNvCxnSpPr>
              <a:stCxn id="88" idx="7"/>
            </p:cNvCxnSpPr>
            <p:nvPr/>
          </p:nvCxnSpPr>
          <p:spPr>
            <a:xfrm flipH="1">
              <a:off x="6411233" y="3274677"/>
              <a:ext cx="1" cy="864427"/>
            </a:xfrm>
            <a:prstGeom prst="line">
              <a:avLst/>
            </a:prstGeom>
            <a:ln w="19050">
              <a:solidFill>
                <a:schemeClr val="accent3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6018373" y="2326230"/>
              <a:ext cx="785721" cy="785721"/>
              <a:chOff x="4279638" y="1419610"/>
              <a:chExt cx="558911" cy="558911"/>
            </a:xfrm>
          </p:grpSpPr>
          <p:sp>
            <p:nvSpPr>
              <p:cNvPr id="88" name="Teardrop 87"/>
              <p:cNvSpPr/>
              <p:nvPr/>
            </p:nvSpPr>
            <p:spPr>
              <a:xfrm rot="8100000">
                <a:off x="4279638" y="1419610"/>
                <a:ext cx="558911" cy="558911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1" name="Freeform 15"/>
              <p:cNvSpPr>
                <a:spLocks noEditPoints="1"/>
              </p:cNvSpPr>
              <p:nvPr/>
            </p:nvSpPr>
            <p:spPr bwMode="auto">
              <a:xfrm>
                <a:off x="4433364" y="1598738"/>
                <a:ext cx="266700" cy="200025"/>
              </a:xfrm>
              <a:custGeom>
                <a:avLst/>
                <a:gdLst/>
                <a:ahLst/>
                <a:cxnLst>
                  <a:cxn ang="0">
                    <a:pos x="168" y="126"/>
                  </a:cxn>
                  <a:cxn ang="0">
                    <a:pos x="0" y="126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115"/>
                  </a:cxn>
                  <a:cxn ang="0">
                    <a:pos x="168" y="115"/>
                  </a:cxn>
                  <a:cxn ang="0">
                    <a:pos x="168" y="126"/>
                  </a:cxn>
                  <a:cxn ang="0">
                    <a:pos x="54" y="104"/>
                  </a:cxn>
                  <a:cxn ang="0">
                    <a:pos x="32" y="104"/>
                  </a:cxn>
                  <a:cxn ang="0">
                    <a:pos x="32" y="63"/>
                  </a:cxn>
                  <a:cxn ang="0">
                    <a:pos x="54" y="63"/>
                  </a:cxn>
                  <a:cxn ang="0">
                    <a:pos x="54" y="104"/>
                  </a:cxn>
                  <a:cxn ang="0">
                    <a:pos x="84" y="104"/>
                  </a:cxn>
                  <a:cxn ang="0">
                    <a:pos x="64" y="104"/>
                  </a:cxn>
                  <a:cxn ang="0">
                    <a:pos x="64" y="19"/>
                  </a:cxn>
                  <a:cxn ang="0">
                    <a:pos x="84" y="19"/>
                  </a:cxn>
                  <a:cxn ang="0">
                    <a:pos x="84" y="104"/>
                  </a:cxn>
                  <a:cxn ang="0">
                    <a:pos x="116" y="104"/>
                  </a:cxn>
                  <a:cxn ang="0">
                    <a:pos x="95" y="104"/>
                  </a:cxn>
                  <a:cxn ang="0">
                    <a:pos x="95" y="41"/>
                  </a:cxn>
                  <a:cxn ang="0">
                    <a:pos x="116" y="41"/>
                  </a:cxn>
                  <a:cxn ang="0">
                    <a:pos x="116" y="104"/>
                  </a:cxn>
                  <a:cxn ang="0">
                    <a:pos x="147" y="104"/>
                  </a:cxn>
                  <a:cxn ang="0">
                    <a:pos x="127" y="104"/>
                  </a:cxn>
                  <a:cxn ang="0">
                    <a:pos x="127" y="9"/>
                  </a:cxn>
                  <a:cxn ang="0">
                    <a:pos x="147" y="9"/>
                  </a:cxn>
                  <a:cxn ang="0">
                    <a:pos x="147" y="104"/>
                  </a:cxn>
                </a:cxnLst>
                <a:rect l="0" t="0" r="r" b="b"/>
                <a:pathLst>
                  <a:path w="168" h="126">
                    <a:moveTo>
                      <a:pt x="168" y="126"/>
                    </a:moveTo>
                    <a:lnTo>
                      <a:pt x="0" y="126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115"/>
                    </a:lnTo>
                    <a:lnTo>
                      <a:pt x="168" y="115"/>
                    </a:lnTo>
                    <a:lnTo>
                      <a:pt x="168" y="126"/>
                    </a:lnTo>
                    <a:close/>
                    <a:moveTo>
                      <a:pt x="54" y="104"/>
                    </a:moveTo>
                    <a:lnTo>
                      <a:pt x="32" y="104"/>
                    </a:lnTo>
                    <a:lnTo>
                      <a:pt x="32" y="63"/>
                    </a:lnTo>
                    <a:lnTo>
                      <a:pt x="54" y="63"/>
                    </a:lnTo>
                    <a:lnTo>
                      <a:pt x="54" y="104"/>
                    </a:lnTo>
                    <a:close/>
                    <a:moveTo>
                      <a:pt x="84" y="104"/>
                    </a:moveTo>
                    <a:lnTo>
                      <a:pt x="64" y="104"/>
                    </a:lnTo>
                    <a:lnTo>
                      <a:pt x="64" y="19"/>
                    </a:lnTo>
                    <a:lnTo>
                      <a:pt x="84" y="19"/>
                    </a:lnTo>
                    <a:lnTo>
                      <a:pt x="84" y="104"/>
                    </a:lnTo>
                    <a:close/>
                    <a:moveTo>
                      <a:pt x="116" y="104"/>
                    </a:moveTo>
                    <a:lnTo>
                      <a:pt x="95" y="104"/>
                    </a:lnTo>
                    <a:lnTo>
                      <a:pt x="95" y="41"/>
                    </a:lnTo>
                    <a:lnTo>
                      <a:pt x="116" y="41"/>
                    </a:lnTo>
                    <a:lnTo>
                      <a:pt x="116" y="104"/>
                    </a:lnTo>
                    <a:close/>
                    <a:moveTo>
                      <a:pt x="147" y="104"/>
                    </a:moveTo>
                    <a:lnTo>
                      <a:pt x="127" y="104"/>
                    </a:lnTo>
                    <a:lnTo>
                      <a:pt x="127" y="9"/>
                    </a:lnTo>
                    <a:lnTo>
                      <a:pt x="147" y="9"/>
                    </a:lnTo>
                    <a:lnTo>
                      <a:pt x="147" y="10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8547" tIns="64273" rIns="128547" bIns="64273" numCol="1" anchor="t" anchorCtr="0" compatLnSpc="1"/>
              <a:lstStyle/>
              <a:p>
                <a:pPr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32" name="矩形 131"/>
            <p:cNvSpPr/>
            <p:nvPr/>
          </p:nvSpPr>
          <p:spPr>
            <a:xfrm>
              <a:off x="5798144" y="5347501"/>
              <a:ext cx="194833" cy="324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6550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400" b="1" dirty="0">
                <a:solidFill>
                  <a:schemeClr val="tx1">
                    <a:lumMod val="75000"/>
                  </a:schemeClr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0142937" y="2100148"/>
            <a:ext cx="2150610" cy="3172543"/>
            <a:chOff x="9468463" y="2326230"/>
            <a:chExt cx="2268221" cy="3345859"/>
          </a:xfrm>
        </p:grpSpPr>
        <p:grpSp>
          <p:nvGrpSpPr>
            <p:cNvPr id="8" name="Group 49"/>
            <p:cNvGrpSpPr/>
            <p:nvPr/>
          </p:nvGrpSpPr>
          <p:grpSpPr>
            <a:xfrm>
              <a:off x="9468463" y="3903865"/>
              <a:ext cx="2268221" cy="485906"/>
              <a:chOff x="769938" y="2456536"/>
              <a:chExt cx="1613466" cy="345642"/>
            </a:xfrm>
          </p:grpSpPr>
          <p:sp>
            <p:nvSpPr>
              <p:cNvPr id="52" name="Notched Right Arrow 51"/>
              <p:cNvSpPr/>
              <p:nvPr/>
            </p:nvSpPr>
            <p:spPr>
              <a:xfrm>
                <a:off x="769938" y="2456536"/>
                <a:ext cx="1613466" cy="345642"/>
              </a:xfrm>
              <a:prstGeom prst="notchedRightArrow">
                <a:avLst>
                  <a:gd name="adj1" fmla="val 100000"/>
                  <a:gd name="adj2" fmla="val 91021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1482001" y="2534688"/>
                <a:ext cx="189341" cy="189339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10547707" y="4524800"/>
              <a:ext cx="145398" cy="3245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rPr>
                <a:t>7</a:t>
              </a:r>
              <a:endParaRPr lang="en-US" sz="2000" dirty="0">
                <a:solidFill>
                  <a:schemeClr val="tx1">
                    <a:lumMod val="75000"/>
                  </a:schemeClr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  <a:cs typeface="+mn-ea"/>
                <a:sym typeface="+mn-lt"/>
              </a:endParaRPr>
            </a:p>
          </p:txBody>
        </p:sp>
        <p:cxnSp>
          <p:nvCxnSpPr>
            <p:cNvPr id="91" name="Straight Connector 90"/>
            <p:cNvCxnSpPr>
              <a:stCxn id="93" idx="7"/>
            </p:cNvCxnSpPr>
            <p:nvPr/>
          </p:nvCxnSpPr>
          <p:spPr>
            <a:xfrm flipH="1">
              <a:off x="10599611" y="3274677"/>
              <a:ext cx="1" cy="864427"/>
            </a:xfrm>
            <a:prstGeom prst="line">
              <a:avLst/>
            </a:prstGeom>
            <a:ln w="19050">
              <a:solidFill>
                <a:schemeClr val="accent5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/>
            <p:cNvGrpSpPr/>
            <p:nvPr/>
          </p:nvGrpSpPr>
          <p:grpSpPr>
            <a:xfrm>
              <a:off x="10206751" y="2326230"/>
              <a:ext cx="785721" cy="785721"/>
              <a:chOff x="7258980" y="1419610"/>
              <a:chExt cx="558911" cy="558911"/>
            </a:xfrm>
          </p:grpSpPr>
          <p:sp>
            <p:nvSpPr>
              <p:cNvPr id="93" name="Teardrop 92"/>
              <p:cNvSpPr/>
              <p:nvPr/>
            </p:nvSpPr>
            <p:spPr>
              <a:xfrm rot="8100000">
                <a:off x="7258980" y="1419610"/>
                <a:ext cx="558911" cy="558911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2" name="Freeform 152"/>
              <p:cNvSpPr>
                <a:spLocks noEditPoints="1"/>
              </p:cNvSpPr>
              <p:nvPr/>
            </p:nvSpPr>
            <p:spPr bwMode="auto">
              <a:xfrm>
                <a:off x="7397225" y="1605088"/>
                <a:ext cx="276028" cy="255087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46" y="36"/>
                  </a:cxn>
                  <a:cxn ang="0">
                    <a:pos x="42" y="40"/>
                  </a:cxn>
                  <a:cxn ang="0">
                    <a:pos x="39" y="47"/>
                  </a:cxn>
                  <a:cxn ang="0">
                    <a:pos x="44" y="52"/>
                  </a:cxn>
                  <a:cxn ang="0">
                    <a:pos x="52" y="58"/>
                  </a:cxn>
                  <a:cxn ang="0">
                    <a:pos x="52" y="61"/>
                  </a:cxn>
                  <a:cxn ang="0">
                    <a:pos x="51" y="62"/>
                  </a:cxn>
                  <a:cxn ang="0">
                    <a:pos x="17" y="62"/>
                  </a:cxn>
                  <a:cxn ang="0">
                    <a:pos x="16" y="61"/>
                  </a:cxn>
                  <a:cxn ang="0">
                    <a:pos x="16" y="58"/>
                  </a:cxn>
                  <a:cxn ang="0">
                    <a:pos x="24" y="52"/>
                  </a:cxn>
                  <a:cxn ang="0">
                    <a:pos x="29" y="47"/>
                  </a:cxn>
                  <a:cxn ang="0">
                    <a:pos x="26" y="40"/>
                  </a:cxn>
                  <a:cxn ang="0">
                    <a:pos x="22" y="36"/>
                  </a:cxn>
                  <a:cxn ang="0">
                    <a:pos x="0" y="20"/>
                  </a:cxn>
                  <a:cxn ang="0">
                    <a:pos x="0" y="15"/>
                  </a:cxn>
                  <a:cxn ang="0">
                    <a:pos x="4" y="11"/>
                  </a:cxn>
                  <a:cxn ang="0">
                    <a:pos x="16" y="11"/>
                  </a:cxn>
                  <a:cxn ang="0">
                    <a:pos x="16" y="7"/>
                  </a:cxn>
                  <a:cxn ang="0">
                    <a:pos x="22" y="0"/>
                  </a:cxn>
                  <a:cxn ang="0">
                    <a:pos x="45" y="0"/>
                  </a:cxn>
                  <a:cxn ang="0">
                    <a:pos x="52" y="7"/>
                  </a:cxn>
                  <a:cxn ang="0">
                    <a:pos x="52" y="11"/>
                  </a:cxn>
                  <a:cxn ang="0">
                    <a:pos x="63" y="11"/>
                  </a:cxn>
                  <a:cxn ang="0">
                    <a:pos x="67" y="15"/>
                  </a:cxn>
                  <a:cxn ang="0">
                    <a:pos x="67" y="20"/>
                  </a:cxn>
                  <a:cxn ang="0">
                    <a:pos x="16" y="16"/>
                  </a:cxn>
                  <a:cxn ang="0">
                    <a:pos x="6" y="16"/>
                  </a:cxn>
                  <a:cxn ang="0">
                    <a:pos x="6" y="20"/>
                  </a:cxn>
                  <a:cxn ang="0">
                    <a:pos x="19" y="31"/>
                  </a:cxn>
                  <a:cxn ang="0">
                    <a:pos x="16" y="16"/>
                  </a:cxn>
                  <a:cxn ang="0">
                    <a:pos x="62" y="16"/>
                  </a:cxn>
                  <a:cxn ang="0">
                    <a:pos x="52" y="16"/>
                  </a:cxn>
                  <a:cxn ang="0">
                    <a:pos x="49" y="31"/>
                  </a:cxn>
                  <a:cxn ang="0">
                    <a:pos x="62" y="20"/>
                  </a:cxn>
                  <a:cxn ang="0">
                    <a:pos x="62" y="16"/>
                  </a:cxn>
                </a:cxnLst>
                <a:rect l="0" t="0" r="r" b="b"/>
                <a:pathLst>
                  <a:path w="67" h="62">
                    <a:moveTo>
                      <a:pt x="67" y="20"/>
                    </a:moveTo>
                    <a:cubicBezTo>
                      <a:pt x="67" y="27"/>
                      <a:pt x="58" y="36"/>
                      <a:pt x="46" y="36"/>
                    </a:cubicBezTo>
                    <a:cubicBezTo>
                      <a:pt x="44" y="38"/>
                      <a:pt x="42" y="40"/>
                      <a:pt x="42" y="40"/>
                    </a:cubicBezTo>
                    <a:cubicBezTo>
                      <a:pt x="40" y="42"/>
                      <a:pt x="39" y="44"/>
                      <a:pt x="39" y="47"/>
                    </a:cubicBezTo>
                    <a:cubicBezTo>
                      <a:pt x="39" y="49"/>
                      <a:pt x="40" y="52"/>
                      <a:pt x="44" y="52"/>
                    </a:cubicBezTo>
                    <a:cubicBezTo>
                      <a:pt x="48" y="52"/>
                      <a:pt x="52" y="54"/>
                      <a:pt x="52" y="58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2"/>
                      <a:pt x="51" y="62"/>
                      <a:pt x="51" y="62"/>
                    </a:cubicBezTo>
                    <a:cubicBezTo>
                      <a:pt x="17" y="62"/>
                      <a:pt x="17" y="62"/>
                      <a:pt x="17" y="62"/>
                    </a:cubicBezTo>
                    <a:cubicBezTo>
                      <a:pt x="16" y="62"/>
                      <a:pt x="16" y="62"/>
                      <a:pt x="16" y="61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4"/>
                      <a:pt x="20" y="52"/>
                      <a:pt x="24" y="52"/>
                    </a:cubicBezTo>
                    <a:cubicBezTo>
                      <a:pt x="27" y="52"/>
                      <a:pt x="29" y="49"/>
                      <a:pt x="29" y="47"/>
                    </a:cubicBezTo>
                    <a:cubicBezTo>
                      <a:pt x="29" y="44"/>
                      <a:pt x="28" y="42"/>
                      <a:pt x="26" y="40"/>
                    </a:cubicBezTo>
                    <a:cubicBezTo>
                      <a:pt x="25" y="40"/>
                      <a:pt x="24" y="38"/>
                      <a:pt x="22" y="36"/>
                    </a:cubicBezTo>
                    <a:cubicBezTo>
                      <a:pt x="10" y="36"/>
                      <a:pt x="0" y="27"/>
                      <a:pt x="0" y="2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2"/>
                      <a:pt x="2" y="11"/>
                      <a:pt x="4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9" y="0"/>
                      <a:pt x="22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9" y="0"/>
                      <a:pt x="52" y="3"/>
                      <a:pt x="52" y="7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6" y="11"/>
                      <a:pt x="67" y="12"/>
                      <a:pt x="67" y="15"/>
                    </a:cubicBezTo>
                    <a:lnTo>
                      <a:pt x="67" y="20"/>
                    </a:lnTo>
                    <a:close/>
                    <a:moveTo>
                      <a:pt x="16" y="16"/>
                    </a:moveTo>
                    <a:cubicBezTo>
                      <a:pt x="6" y="16"/>
                      <a:pt x="6" y="16"/>
                      <a:pt x="6" y="16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4"/>
                      <a:pt x="11" y="29"/>
                      <a:pt x="19" y="31"/>
                    </a:cubicBezTo>
                    <a:cubicBezTo>
                      <a:pt x="17" y="27"/>
                      <a:pt x="16" y="22"/>
                      <a:pt x="16" y="16"/>
                    </a:cubicBezTo>
                    <a:close/>
                    <a:moveTo>
                      <a:pt x="62" y="16"/>
                    </a:move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22"/>
                      <a:pt x="51" y="27"/>
                      <a:pt x="49" y="31"/>
                    </a:cubicBezTo>
                    <a:cubicBezTo>
                      <a:pt x="57" y="29"/>
                      <a:pt x="62" y="24"/>
                      <a:pt x="62" y="20"/>
                    </a:cubicBezTo>
                    <a:lnTo>
                      <a:pt x="62" y="1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8547" tIns="64273" rIns="128547" bIns="64273" numCol="1" anchor="t" anchorCtr="0" compatLnSpc="1"/>
              <a:lstStyle/>
              <a:p>
                <a:pPr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37" name="矩形 136"/>
            <p:cNvSpPr/>
            <p:nvPr/>
          </p:nvSpPr>
          <p:spPr>
            <a:xfrm>
              <a:off x="9990170" y="5347498"/>
              <a:ext cx="194833" cy="324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6550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400" b="1" dirty="0">
                <a:solidFill>
                  <a:schemeClr val="tx1">
                    <a:lumMod val="75000"/>
                  </a:schemeClr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452180" y="2455524"/>
            <a:ext cx="2150610" cy="3105552"/>
            <a:chOff x="7372449" y="2690166"/>
            <a:chExt cx="2268221" cy="3275207"/>
          </a:xfrm>
        </p:grpSpPr>
        <p:grpSp>
          <p:nvGrpSpPr>
            <p:cNvPr id="7" name="Group 43"/>
            <p:cNvGrpSpPr/>
            <p:nvPr/>
          </p:nvGrpSpPr>
          <p:grpSpPr>
            <a:xfrm>
              <a:off x="7372449" y="3903865"/>
              <a:ext cx="2268221" cy="485906"/>
              <a:chOff x="769938" y="2456536"/>
              <a:chExt cx="1613466" cy="345642"/>
            </a:xfrm>
          </p:grpSpPr>
          <p:sp>
            <p:nvSpPr>
              <p:cNvPr id="45" name="Notched Right Arrow 44"/>
              <p:cNvSpPr/>
              <p:nvPr/>
            </p:nvSpPr>
            <p:spPr>
              <a:xfrm>
                <a:off x="769938" y="2456536"/>
                <a:ext cx="1613466" cy="345642"/>
              </a:xfrm>
              <a:prstGeom prst="notchedRightArrow">
                <a:avLst>
                  <a:gd name="adj1" fmla="val 100000"/>
                  <a:gd name="adj2" fmla="val 9102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1482001" y="2534688"/>
                <a:ext cx="189341" cy="189339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8419975" y="3500890"/>
              <a:ext cx="145398" cy="32459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rPr>
                <a:t>6</a:t>
              </a:r>
              <a:endParaRPr lang="en-US" sz="2000" dirty="0">
                <a:solidFill>
                  <a:schemeClr val="tx1">
                    <a:lumMod val="75000"/>
                  </a:schemeClr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  <a:cs typeface="+mn-ea"/>
                <a:sym typeface="+mn-lt"/>
              </a:endParaRPr>
            </a:p>
          </p:txBody>
        </p:sp>
        <p:cxnSp>
          <p:nvCxnSpPr>
            <p:cNvPr id="101" name="Straight Connector 100"/>
            <p:cNvCxnSpPr>
              <a:stCxn id="103" idx="7"/>
            </p:cNvCxnSpPr>
            <p:nvPr/>
          </p:nvCxnSpPr>
          <p:spPr>
            <a:xfrm rot="10800000" flipH="1">
              <a:off x="8504854" y="4152495"/>
              <a:ext cx="1" cy="864427"/>
            </a:xfrm>
            <a:prstGeom prst="line">
              <a:avLst/>
            </a:prstGeom>
            <a:ln w="19050">
              <a:solidFill>
                <a:schemeClr val="accent4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8111994" y="5179652"/>
              <a:ext cx="785721" cy="785721"/>
              <a:chOff x="5768905" y="3449350"/>
              <a:chExt cx="558911" cy="558911"/>
            </a:xfrm>
          </p:grpSpPr>
          <p:sp>
            <p:nvSpPr>
              <p:cNvPr id="103" name="Teardrop 102"/>
              <p:cNvSpPr/>
              <p:nvPr/>
            </p:nvSpPr>
            <p:spPr>
              <a:xfrm rot="18900000">
                <a:off x="5768905" y="3449350"/>
                <a:ext cx="558911" cy="558911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3" name="Freeform 57"/>
              <p:cNvSpPr>
                <a:spLocks noEditPoints="1"/>
              </p:cNvSpPr>
              <p:nvPr/>
            </p:nvSpPr>
            <p:spPr bwMode="auto">
              <a:xfrm>
                <a:off x="5935988" y="3605501"/>
                <a:ext cx="231093" cy="231093"/>
              </a:xfrm>
              <a:custGeom>
                <a:avLst/>
                <a:gdLst/>
                <a:ahLst/>
                <a:cxnLst>
                  <a:cxn ang="0">
                    <a:pos x="55" y="31"/>
                  </a:cxn>
                  <a:cxn ang="0">
                    <a:pos x="54" y="33"/>
                  </a:cxn>
                  <a:cxn ang="0">
                    <a:pos x="47" y="34"/>
                  </a:cxn>
                  <a:cxn ang="0">
                    <a:pos x="46" y="37"/>
                  </a:cxn>
                  <a:cxn ang="0">
                    <a:pos x="49" y="42"/>
                  </a:cxn>
                  <a:cxn ang="0">
                    <a:pos x="50" y="43"/>
                  </a:cxn>
                  <a:cxn ang="0">
                    <a:pos x="49" y="44"/>
                  </a:cxn>
                  <a:cxn ang="0">
                    <a:pos x="43" y="50"/>
                  </a:cxn>
                  <a:cxn ang="0">
                    <a:pos x="42" y="50"/>
                  </a:cxn>
                  <a:cxn ang="0">
                    <a:pos x="37" y="46"/>
                  </a:cxn>
                  <a:cxn ang="0">
                    <a:pos x="33" y="47"/>
                  </a:cxn>
                  <a:cxn ang="0">
                    <a:pos x="32" y="54"/>
                  </a:cxn>
                  <a:cxn ang="0">
                    <a:pos x="31" y="55"/>
                  </a:cxn>
                  <a:cxn ang="0">
                    <a:pos x="23" y="55"/>
                  </a:cxn>
                  <a:cxn ang="0">
                    <a:pos x="22" y="54"/>
                  </a:cxn>
                  <a:cxn ang="0">
                    <a:pos x="21" y="47"/>
                  </a:cxn>
                  <a:cxn ang="0">
                    <a:pos x="18" y="46"/>
                  </a:cxn>
                  <a:cxn ang="0">
                    <a:pos x="13" y="50"/>
                  </a:cxn>
                  <a:cxn ang="0">
                    <a:pos x="12" y="50"/>
                  </a:cxn>
                  <a:cxn ang="0">
                    <a:pos x="11" y="50"/>
                  </a:cxn>
                  <a:cxn ang="0">
                    <a:pos x="5" y="44"/>
                  </a:cxn>
                  <a:cxn ang="0">
                    <a:pos x="5" y="43"/>
                  </a:cxn>
                  <a:cxn ang="0">
                    <a:pos x="5" y="42"/>
                  </a:cxn>
                  <a:cxn ang="0">
                    <a:pos x="9" y="37"/>
                  </a:cxn>
                  <a:cxn ang="0">
                    <a:pos x="7" y="33"/>
                  </a:cxn>
                  <a:cxn ang="0">
                    <a:pos x="1" y="33"/>
                  </a:cxn>
                  <a:cxn ang="0">
                    <a:pos x="0" y="31"/>
                  </a:cxn>
                  <a:cxn ang="0">
                    <a:pos x="0" y="23"/>
                  </a:cxn>
                  <a:cxn ang="0">
                    <a:pos x="1" y="22"/>
                  </a:cxn>
                  <a:cxn ang="0">
                    <a:pos x="7" y="21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5" y="12"/>
                  </a:cxn>
                  <a:cxn ang="0">
                    <a:pos x="5" y="11"/>
                  </a:cxn>
                  <a:cxn ang="0">
                    <a:pos x="12" y="5"/>
                  </a:cxn>
                  <a:cxn ang="0">
                    <a:pos x="13" y="5"/>
                  </a:cxn>
                  <a:cxn ang="0">
                    <a:pos x="18" y="9"/>
                  </a:cxn>
                  <a:cxn ang="0">
                    <a:pos x="21" y="8"/>
                  </a:cxn>
                  <a:cxn ang="0">
                    <a:pos x="22" y="1"/>
                  </a:cxn>
                  <a:cxn ang="0">
                    <a:pos x="23" y="0"/>
                  </a:cxn>
                  <a:cxn ang="0">
                    <a:pos x="31" y="0"/>
                  </a:cxn>
                  <a:cxn ang="0">
                    <a:pos x="32" y="1"/>
                  </a:cxn>
                  <a:cxn ang="0">
                    <a:pos x="33" y="8"/>
                  </a:cxn>
                  <a:cxn ang="0">
                    <a:pos x="37" y="9"/>
                  </a:cxn>
                  <a:cxn ang="0">
                    <a:pos x="42" y="5"/>
                  </a:cxn>
                  <a:cxn ang="0">
                    <a:pos x="43" y="5"/>
                  </a:cxn>
                  <a:cxn ang="0">
                    <a:pos x="43" y="5"/>
                  </a:cxn>
                  <a:cxn ang="0">
                    <a:pos x="49" y="11"/>
                  </a:cxn>
                  <a:cxn ang="0">
                    <a:pos x="50" y="12"/>
                  </a:cxn>
                  <a:cxn ang="0">
                    <a:pos x="49" y="13"/>
                  </a:cxn>
                  <a:cxn ang="0">
                    <a:pos x="46" y="18"/>
                  </a:cxn>
                  <a:cxn ang="0">
                    <a:pos x="47" y="21"/>
                  </a:cxn>
                  <a:cxn ang="0">
                    <a:pos x="54" y="22"/>
                  </a:cxn>
                  <a:cxn ang="0">
                    <a:pos x="55" y="23"/>
                  </a:cxn>
                  <a:cxn ang="0">
                    <a:pos x="55" y="31"/>
                  </a:cxn>
                  <a:cxn ang="0">
                    <a:pos x="27" y="18"/>
                  </a:cxn>
                  <a:cxn ang="0">
                    <a:pos x="18" y="27"/>
                  </a:cxn>
                  <a:cxn ang="0">
                    <a:pos x="27" y="36"/>
                  </a:cxn>
                  <a:cxn ang="0">
                    <a:pos x="36" y="27"/>
                  </a:cxn>
                  <a:cxn ang="0">
                    <a:pos x="27" y="18"/>
                  </a:cxn>
                </a:cxnLst>
                <a:rect l="0" t="0" r="r" b="b"/>
                <a:pathLst>
                  <a:path w="55" h="55">
                    <a:moveTo>
                      <a:pt x="55" y="31"/>
                    </a:moveTo>
                    <a:cubicBezTo>
                      <a:pt x="55" y="32"/>
                      <a:pt x="54" y="33"/>
                      <a:pt x="54" y="33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7" y="35"/>
                      <a:pt x="46" y="36"/>
                      <a:pt x="46" y="37"/>
                    </a:cubicBezTo>
                    <a:cubicBezTo>
                      <a:pt x="47" y="39"/>
                      <a:pt x="48" y="40"/>
                      <a:pt x="49" y="42"/>
                    </a:cubicBezTo>
                    <a:cubicBezTo>
                      <a:pt x="50" y="42"/>
                      <a:pt x="50" y="42"/>
                      <a:pt x="50" y="43"/>
                    </a:cubicBezTo>
                    <a:cubicBezTo>
                      <a:pt x="50" y="43"/>
                      <a:pt x="50" y="43"/>
                      <a:pt x="49" y="44"/>
                    </a:cubicBezTo>
                    <a:cubicBezTo>
                      <a:pt x="49" y="45"/>
                      <a:pt x="44" y="50"/>
                      <a:pt x="43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6" y="46"/>
                      <a:pt x="35" y="47"/>
                      <a:pt x="33" y="47"/>
                    </a:cubicBezTo>
                    <a:cubicBezTo>
                      <a:pt x="33" y="49"/>
                      <a:pt x="33" y="52"/>
                      <a:pt x="32" y="54"/>
                    </a:cubicBezTo>
                    <a:cubicBezTo>
                      <a:pt x="32" y="54"/>
                      <a:pt x="32" y="55"/>
                      <a:pt x="31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2" y="54"/>
                      <a:pt x="22" y="54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47"/>
                      <a:pt x="19" y="46"/>
                      <a:pt x="18" y="46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9" y="48"/>
                      <a:pt x="7" y="46"/>
                      <a:pt x="5" y="44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6" y="40"/>
                      <a:pt x="8" y="39"/>
                      <a:pt x="9" y="37"/>
                    </a:cubicBezTo>
                    <a:cubicBezTo>
                      <a:pt x="8" y="36"/>
                      <a:pt x="8" y="35"/>
                      <a:pt x="7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32"/>
                      <a:pt x="0" y="32"/>
                      <a:pt x="0" y="3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2"/>
                      <a:pt x="1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0"/>
                      <a:pt x="8" y="19"/>
                      <a:pt x="9" y="18"/>
                    </a:cubicBezTo>
                    <a:cubicBezTo>
                      <a:pt x="8" y="16"/>
                      <a:pt x="6" y="14"/>
                      <a:pt x="5" y="13"/>
                    </a:cubicBezTo>
                    <a:cubicBezTo>
                      <a:pt x="5" y="13"/>
                      <a:pt x="5" y="12"/>
                      <a:pt x="5" y="12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6" y="10"/>
                      <a:pt x="11" y="5"/>
                      <a:pt x="12" y="5"/>
                    </a:cubicBezTo>
                    <a:cubicBezTo>
                      <a:pt x="12" y="5"/>
                      <a:pt x="12" y="5"/>
                      <a:pt x="13" y="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8"/>
                      <a:pt x="20" y="8"/>
                      <a:pt x="21" y="8"/>
                    </a:cubicBezTo>
                    <a:cubicBezTo>
                      <a:pt x="21" y="5"/>
                      <a:pt x="21" y="3"/>
                      <a:pt x="22" y="1"/>
                    </a:cubicBezTo>
                    <a:cubicBezTo>
                      <a:pt x="22" y="0"/>
                      <a:pt x="23" y="0"/>
                      <a:pt x="23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6" y="8"/>
                      <a:pt x="37" y="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2" y="5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5" y="7"/>
                      <a:pt x="48" y="9"/>
                      <a:pt x="49" y="11"/>
                    </a:cubicBezTo>
                    <a:cubicBezTo>
                      <a:pt x="50" y="11"/>
                      <a:pt x="50" y="12"/>
                      <a:pt x="50" y="12"/>
                    </a:cubicBezTo>
                    <a:cubicBezTo>
                      <a:pt x="50" y="12"/>
                      <a:pt x="49" y="13"/>
                      <a:pt x="49" y="13"/>
                    </a:cubicBezTo>
                    <a:cubicBezTo>
                      <a:pt x="48" y="14"/>
                      <a:pt x="47" y="16"/>
                      <a:pt x="46" y="18"/>
                    </a:cubicBezTo>
                    <a:cubicBezTo>
                      <a:pt x="46" y="19"/>
                      <a:pt x="47" y="20"/>
                      <a:pt x="47" y="21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4" y="22"/>
                      <a:pt x="55" y="23"/>
                      <a:pt x="55" y="23"/>
                    </a:cubicBezTo>
                    <a:lnTo>
                      <a:pt x="55" y="31"/>
                    </a:lnTo>
                    <a:close/>
                    <a:moveTo>
                      <a:pt x="27" y="18"/>
                    </a:moveTo>
                    <a:cubicBezTo>
                      <a:pt x="22" y="18"/>
                      <a:pt x="18" y="22"/>
                      <a:pt x="18" y="27"/>
                    </a:cubicBezTo>
                    <a:cubicBezTo>
                      <a:pt x="18" y="32"/>
                      <a:pt x="22" y="36"/>
                      <a:pt x="27" y="36"/>
                    </a:cubicBezTo>
                    <a:cubicBezTo>
                      <a:pt x="32" y="36"/>
                      <a:pt x="36" y="32"/>
                      <a:pt x="36" y="27"/>
                    </a:cubicBezTo>
                    <a:cubicBezTo>
                      <a:pt x="36" y="22"/>
                      <a:pt x="32" y="18"/>
                      <a:pt x="27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8547" tIns="64273" rIns="128547" bIns="64273" numCol="1" anchor="t" anchorCtr="0" compatLnSpc="1"/>
              <a:lstStyle/>
              <a:p>
                <a:pPr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42" name="矩形 141"/>
            <p:cNvSpPr/>
            <p:nvPr/>
          </p:nvSpPr>
          <p:spPr>
            <a:xfrm>
              <a:off x="7760668" y="2690166"/>
              <a:ext cx="194833" cy="324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6550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400" b="1" dirty="0">
                <a:solidFill>
                  <a:schemeClr val="tx1">
                    <a:lumMod val="75000"/>
                  </a:schemeClr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604093" y="2410726"/>
            <a:ext cx="2150610" cy="3157343"/>
            <a:chOff x="3180424" y="2635546"/>
            <a:chExt cx="2268221" cy="3329827"/>
          </a:xfrm>
        </p:grpSpPr>
        <p:grpSp>
          <p:nvGrpSpPr>
            <p:cNvPr id="5" name="Group 36"/>
            <p:cNvGrpSpPr/>
            <p:nvPr/>
          </p:nvGrpSpPr>
          <p:grpSpPr>
            <a:xfrm>
              <a:off x="3180424" y="3903865"/>
              <a:ext cx="2268221" cy="485906"/>
              <a:chOff x="769938" y="2456536"/>
              <a:chExt cx="1613466" cy="345642"/>
            </a:xfrm>
          </p:grpSpPr>
          <p:sp>
            <p:nvSpPr>
              <p:cNvPr id="38" name="Notched Right Arrow 37"/>
              <p:cNvSpPr/>
              <p:nvPr/>
            </p:nvSpPr>
            <p:spPr>
              <a:xfrm>
                <a:off x="769938" y="2456536"/>
                <a:ext cx="1613466" cy="345642"/>
              </a:xfrm>
              <a:prstGeom prst="notchedRightArrow">
                <a:avLst>
                  <a:gd name="adj1" fmla="val 100000"/>
                  <a:gd name="adj2" fmla="val 9102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1482001" y="2534688"/>
                <a:ext cx="189341" cy="189339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4213871" y="3500891"/>
              <a:ext cx="145397" cy="32459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rPr>
                <a:t>2</a:t>
              </a:r>
              <a:endParaRPr lang="en-US" sz="2000" dirty="0">
                <a:solidFill>
                  <a:schemeClr val="tx1">
                    <a:lumMod val="75000"/>
                  </a:schemeClr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  <a:cs typeface="+mn-ea"/>
                <a:sym typeface="+mn-lt"/>
              </a:endParaRPr>
            </a:p>
          </p:txBody>
        </p:sp>
        <p:cxnSp>
          <p:nvCxnSpPr>
            <p:cNvPr id="96" name="Straight Connector 95"/>
            <p:cNvCxnSpPr>
              <a:stCxn id="98" idx="7"/>
            </p:cNvCxnSpPr>
            <p:nvPr/>
          </p:nvCxnSpPr>
          <p:spPr>
            <a:xfrm flipV="1">
              <a:off x="4312491" y="4152495"/>
              <a:ext cx="0" cy="864427"/>
            </a:xfrm>
            <a:prstGeom prst="line">
              <a:avLst/>
            </a:prstGeom>
            <a:ln w="19050">
              <a:solidFill>
                <a:schemeClr val="accent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>
              <a:off x="3919631" y="5179652"/>
              <a:ext cx="785721" cy="785721"/>
              <a:chOff x="2786729" y="3449350"/>
              <a:chExt cx="558911" cy="558911"/>
            </a:xfrm>
          </p:grpSpPr>
          <p:sp>
            <p:nvSpPr>
              <p:cNvPr id="98" name="Teardrop 97"/>
              <p:cNvSpPr/>
              <p:nvPr/>
            </p:nvSpPr>
            <p:spPr>
              <a:xfrm rot="18900000">
                <a:off x="2786729" y="3449350"/>
                <a:ext cx="558911" cy="558911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8" name="Freeform 105"/>
              <p:cNvSpPr>
                <a:spLocks noEditPoints="1"/>
              </p:cNvSpPr>
              <p:nvPr/>
            </p:nvSpPr>
            <p:spPr bwMode="auto">
              <a:xfrm>
                <a:off x="2965282" y="3615692"/>
                <a:ext cx="224150" cy="220902"/>
              </a:xfrm>
              <a:custGeom>
                <a:avLst/>
                <a:gdLst/>
                <a:ahLst/>
                <a:cxnLst>
                  <a:cxn ang="0">
                    <a:pos x="59" y="63"/>
                  </a:cxn>
                  <a:cxn ang="0">
                    <a:pos x="55" y="61"/>
                  </a:cxn>
                  <a:cxn ang="0">
                    <a:pos x="42" y="48"/>
                  </a:cxn>
                  <a:cxn ang="0">
                    <a:pos x="27" y="53"/>
                  </a:cxn>
                  <a:cxn ang="0">
                    <a:pos x="0" y="26"/>
                  </a:cxn>
                  <a:cxn ang="0">
                    <a:pos x="27" y="0"/>
                  </a:cxn>
                  <a:cxn ang="0">
                    <a:pos x="54" y="26"/>
                  </a:cxn>
                  <a:cxn ang="0">
                    <a:pos x="49" y="41"/>
                  </a:cxn>
                  <a:cxn ang="0">
                    <a:pos x="62" y="54"/>
                  </a:cxn>
                  <a:cxn ang="0">
                    <a:pos x="64" y="58"/>
                  </a:cxn>
                  <a:cxn ang="0">
                    <a:pos x="59" y="63"/>
                  </a:cxn>
                  <a:cxn ang="0">
                    <a:pos x="27" y="9"/>
                  </a:cxn>
                  <a:cxn ang="0">
                    <a:pos x="10" y="26"/>
                  </a:cxn>
                  <a:cxn ang="0">
                    <a:pos x="27" y="43"/>
                  </a:cxn>
                  <a:cxn ang="0">
                    <a:pos x="44" y="26"/>
                  </a:cxn>
                  <a:cxn ang="0">
                    <a:pos x="27" y="9"/>
                  </a:cxn>
                </a:cxnLst>
                <a:rect l="0" t="0" r="r" b="b"/>
                <a:pathLst>
                  <a:path w="64" h="63">
                    <a:moveTo>
                      <a:pt x="59" y="63"/>
                    </a:moveTo>
                    <a:cubicBezTo>
                      <a:pt x="57" y="63"/>
                      <a:pt x="56" y="62"/>
                      <a:pt x="55" y="61"/>
                    </a:cubicBezTo>
                    <a:cubicBezTo>
                      <a:pt x="42" y="48"/>
                      <a:pt x="42" y="48"/>
                      <a:pt x="42" y="48"/>
                    </a:cubicBezTo>
                    <a:cubicBezTo>
                      <a:pt x="38" y="51"/>
                      <a:pt x="33" y="53"/>
                      <a:pt x="27" y="53"/>
                    </a:cubicBezTo>
                    <a:cubicBezTo>
                      <a:pt x="12" y="53"/>
                      <a:pt x="0" y="41"/>
                      <a:pt x="0" y="26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42" y="0"/>
                      <a:pt x="54" y="12"/>
                      <a:pt x="54" y="26"/>
                    </a:cubicBezTo>
                    <a:cubicBezTo>
                      <a:pt x="54" y="32"/>
                      <a:pt x="52" y="37"/>
                      <a:pt x="49" y="41"/>
                    </a:cubicBezTo>
                    <a:cubicBezTo>
                      <a:pt x="62" y="54"/>
                      <a:pt x="62" y="54"/>
                      <a:pt x="62" y="54"/>
                    </a:cubicBezTo>
                    <a:cubicBezTo>
                      <a:pt x="63" y="55"/>
                      <a:pt x="64" y="57"/>
                      <a:pt x="64" y="58"/>
                    </a:cubicBezTo>
                    <a:cubicBezTo>
                      <a:pt x="64" y="61"/>
                      <a:pt x="61" y="63"/>
                      <a:pt x="59" y="63"/>
                    </a:cubicBezTo>
                    <a:close/>
                    <a:moveTo>
                      <a:pt x="27" y="9"/>
                    </a:moveTo>
                    <a:cubicBezTo>
                      <a:pt x="18" y="9"/>
                      <a:pt x="10" y="17"/>
                      <a:pt x="10" y="26"/>
                    </a:cubicBezTo>
                    <a:cubicBezTo>
                      <a:pt x="10" y="36"/>
                      <a:pt x="18" y="43"/>
                      <a:pt x="27" y="43"/>
                    </a:cubicBezTo>
                    <a:cubicBezTo>
                      <a:pt x="37" y="43"/>
                      <a:pt x="44" y="36"/>
                      <a:pt x="44" y="26"/>
                    </a:cubicBezTo>
                    <a:cubicBezTo>
                      <a:pt x="44" y="17"/>
                      <a:pt x="37" y="9"/>
                      <a:pt x="27" y="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8547" tIns="64273" rIns="128547" bIns="64273" numCol="1" anchor="t" anchorCtr="0" compatLnSpc="1"/>
              <a:lstStyle/>
              <a:p>
                <a:pPr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47" name="矩形 146"/>
            <p:cNvSpPr/>
            <p:nvPr/>
          </p:nvSpPr>
          <p:spPr>
            <a:xfrm>
              <a:off x="3619227" y="2635546"/>
              <a:ext cx="194833" cy="324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6550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400" b="1" dirty="0">
                <a:solidFill>
                  <a:schemeClr val="tx1">
                    <a:lumMod val="75000"/>
                  </a:schemeClr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78" name="Rectangle 29"/>
          <p:cNvSpPr/>
          <p:nvPr/>
        </p:nvSpPr>
        <p:spPr>
          <a:xfrm>
            <a:off x="4795329" y="2336447"/>
            <a:ext cx="2683503" cy="881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002060"/>
                </a:solidFill>
                <a:sym typeface="Arial" panose="020B0604020202020204" pitchFamily="34" charset="0"/>
              </a:rPr>
              <a:t>Receive Pre-admission Notice</a:t>
            </a:r>
          </a:p>
        </p:txBody>
      </p:sp>
      <p:sp>
        <p:nvSpPr>
          <p:cNvPr id="81" name="Rectangle 29"/>
          <p:cNvSpPr/>
          <p:nvPr/>
        </p:nvSpPr>
        <p:spPr>
          <a:xfrm>
            <a:off x="-142126" y="4637703"/>
            <a:ext cx="2819586" cy="881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002060"/>
                </a:solidFill>
                <a:sym typeface="Arial" panose="020B0604020202020204" pitchFamily="34" charset="0"/>
              </a:rPr>
              <a:t>Apply online: https://</a:t>
            </a:r>
            <a:r>
              <a:rPr lang="en-US" altLang="zh-CN" b="1" dirty="0" err="1">
                <a:solidFill>
                  <a:srgbClr val="002060"/>
                </a:solidFill>
                <a:sym typeface="Arial" panose="020B0604020202020204" pitchFamily="34" charset="0"/>
              </a:rPr>
              <a:t>apply.shu.edu.cn</a:t>
            </a:r>
            <a:endParaRPr lang="en-US" altLang="zh-CN" b="1" dirty="0">
              <a:solidFill>
                <a:srgbClr val="002060"/>
              </a:solidFill>
              <a:sym typeface="Arial" panose="020B0604020202020204" pitchFamily="34" charset="0"/>
            </a:endParaRPr>
          </a:p>
        </p:txBody>
      </p:sp>
      <p:sp>
        <p:nvSpPr>
          <p:cNvPr id="83" name="Rectangle 29"/>
          <p:cNvSpPr/>
          <p:nvPr/>
        </p:nvSpPr>
        <p:spPr>
          <a:xfrm>
            <a:off x="1055101" y="1605410"/>
            <a:ext cx="3244718" cy="1710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>
                <a:solidFill>
                  <a:srgbClr val="002060"/>
                </a:solidFill>
              </a:rPr>
              <a:t>University Qualification Assessment (UQA)&amp;SHU Security and Background Check (SBC) </a:t>
            </a:r>
            <a:endParaRPr lang="en-US" altLang="zh-CN" b="1" dirty="0">
              <a:solidFill>
                <a:srgbClr val="002060"/>
              </a:solidFill>
              <a:latin typeface="Noto Sans S Chinese Regular" panose="020B0500000000000000" pitchFamily="34" charset="-122"/>
              <a:ea typeface="Noto Sans S Chinese Regular" panose="020B05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5" name="Rectangle 29"/>
          <p:cNvSpPr/>
          <p:nvPr/>
        </p:nvSpPr>
        <p:spPr>
          <a:xfrm>
            <a:off x="3778656" y="4622522"/>
            <a:ext cx="2009488" cy="881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>
                <a:solidFill>
                  <a:srgbClr val="002060"/>
                </a:solidFill>
                <a:sym typeface="Arial" panose="020B0604020202020204" pitchFamily="34" charset="0"/>
              </a:rPr>
              <a:t>Telephone Interview</a:t>
            </a:r>
          </a:p>
        </p:txBody>
      </p:sp>
      <p:sp>
        <p:nvSpPr>
          <p:cNvPr id="89" name="Rectangle 29"/>
          <p:cNvSpPr/>
          <p:nvPr/>
        </p:nvSpPr>
        <p:spPr>
          <a:xfrm>
            <a:off x="6236262" y="4603825"/>
            <a:ext cx="3246335" cy="881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002060"/>
                </a:solidFill>
                <a:sym typeface="Arial" panose="020B0604020202020204" pitchFamily="34" charset="0"/>
              </a:rPr>
              <a:t>Select funding method and pay the application fee </a:t>
            </a:r>
          </a:p>
        </p:txBody>
      </p:sp>
      <p:grpSp>
        <p:nvGrpSpPr>
          <p:cNvPr id="97" name="组合 96"/>
          <p:cNvGrpSpPr/>
          <p:nvPr/>
        </p:nvGrpSpPr>
        <p:grpSpPr>
          <a:xfrm>
            <a:off x="3354848" y="2127431"/>
            <a:ext cx="2150610" cy="3166197"/>
            <a:chOff x="1084411" y="2332926"/>
            <a:chExt cx="2268221" cy="3339166"/>
          </a:xfrm>
        </p:grpSpPr>
        <p:grpSp>
          <p:nvGrpSpPr>
            <p:cNvPr id="99" name="Group 35"/>
            <p:cNvGrpSpPr/>
            <p:nvPr/>
          </p:nvGrpSpPr>
          <p:grpSpPr>
            <a:xfrm>
              <a:off x="1084411" y="3903865"/>
              <a:ext cx="2268221" cy="485906"/>
              <a:chOff x="769938" y="2456536"/>
              <a:chExt cx="1613466" cy="345642"/>
            </a:xfrm>
          </p:grpSpPr>
          <p:sp>
            <p:nvSpPr>
              <p:cNvPr id="109" name="Notched Right Arrow 32"/>
              <p:cNvSpPr/>
              <p:nvPr/>
            </p:nvSpPr>
            <p:spPr>
              <a:xfrm>
                <a:off x="769938" y="2456536"/>
                <a:ext cx="1613466" cy="345642"/>
              </a:xfrm>
              <a:prstGeom prst="notchedRightArrow">
                <a:avLst>
                  <a:gd name="adj1" fmla="val 100000"/>
                  <a:gd name="adj2" fmla="val 91021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0" name="Oval 34"/>
              <p:cNvSpPr>
                <a:spLocks noChangeAspect="1"/>
              </p:cNvSpPr>
              <p:nvPr/>
            </p:nvSpPr>
            <p:spPr>
              <a:xfrm>
                <a:off x="1482001" y="2534688"/>
                <a:ext cx="189341" cy="189339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00" name="TextBox 66"/>
            <p:cNvSpPr txBox="1"/>
            <p:nvPr/>
          </p:nvSpPr>
          <p:spPr>
            <a:xfrm>
              <a:off x="2070642" y="4524801"/>
              <a:ext cx="145398" cy="32459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rPr>
                <a:t>3</a:t>
              </a:r>
              <a:endParaRPr lang="en-US" sz="2000" dirty="0">
                <a:solidFill>
                  <a:schemeClr val="tx1">
                    <a:lumMod val="75000"/>
                  </a:schemeClr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  <a:cs typeface="+mn-ea"/>
                <a:sym typeface="+mn-lt"/>
              </a:endParaRPr>
            </a:p>
          </p:txBody>
        </p:sp>
        <p:cxnSp>
          <p:nvCxnSpPr>
            <p:cNvPr id="102" name="Straight Connector 74"/>
            <p:cNvCxnSpPr>
              <a:stCxn id="107" idx="7"/>
            </p:cNvCxnSpPr>
            <p:nvPr/>
          </p:nvCxnSpPr>
          <p:spPr>
            <a:xfrm flipH="1">
              <a:off x="2215423" y="3281373"/>
              <a:ext cx="1" cy="864427"/>
            </a:xfrm>
            <a:prstGeom prst="line">
              <a:avLst/>
            </a:prstGeom>
            <a:ln w="19050"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Group 68"/>
            <p:cNvGrpSpPr/>
            <p:nvPr/>
          </p:nvGrpSpPr>
          <p:grpSpPr>
            <a:xfrm>
              <a:off x="1822563" y="2332926"/>
              <a:ext cx="785721" cy="785721"/>
              <a:chOff x="1295010" y="1424373"/>
              <a:chExt cx="558911" cy="558911"/>
            </a:xfrm>
          </p:grpSpPr>
          <p:sp>
            <p:nvSpPr>
              <p:cNvPr id="107" name="Teardrop 64"/>
              <p:cNvSpPr/>
              <p:nvPr/>
            </p:nvSpPr>
            <p:spPr>
              <a:xfrm rot="8100000">
                <a:off x="1295010" y="1424373"/>
                <a:ext cx="558911" cy="558911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8" name="Freeform 116"/>
              <p:cNvSpPr>
                <a:spLocks noEditPoints="1"/>
              </p:cNvSpPr>
              <p:nvPr/>
            </p:nvSpPr>
            <p:spPr bwMode="auto">
              <a:xfrm>
                <a:off x="1420657" y="1575878"/>
                <a:ext cx="307301" cy="247823"/>
              </a:xfrm>
              <a:custGeom>
                <a:avLst/>
                <a:gdLst/>
                <a:ahLst/>
                <a:cxnLst>
                  <a:cxn ang="0">
                    <a:pos x="55" y="27"/>
                  </a:cxn>
                  <a:cxn ang="0">
                    <a:pos x="54" y="27"/>
                  </a:cxn>
                  <a:cxn ang="0">
                    <a:pos x="54" y="27"/>
                  </a:cxn>
                  <a:cxn ang="0">
                    <a:pos x="53" y="27"/>
                  </a:cxn>
                  <a:cxn ang="0">
                    <a:pos x="28" y="6"/>
                  </a:cxn>
                  <a:cxn ang="0">
                    <a:pos x="4" y="27"/>
                  </a:cxn>
                  <a:cxn ang="0">
                    <a:pos x="3" y="27"/>
                  </a:cxn>
                  <a:cxn ang="0">
                    <a:pos x="2" y="27"/>
                  </a:cxn>
                  <a:cxn ang="0">
                    <a:pos x="0" y="24"/>
                  </a:cxn>
                  <a:cxn ang="0">
                    <a:pos x="0" y="23"/>
                  </a:cxn>
                  <a:cxn ang="0">
                    <a:pos x="26" y="1"/>
                  </a:cxn>
                  <a:cxn ang="0">
                    <a:pos x="31" y="1"/>
                  </a:cxn>
                  <a:cxn ang="0">
                    <a:pos x="40" y="8"/>
                  </a:cxn>
                  <a:cxn ang="0">
                    <a:pos x="40" y="1"/>
                  </a:cxn>
                  <a:cxn ang="0">
                    <a:pos x="41" y="0"/>
                  </a:cxn>
                  <a:cxn ang="0">
                    <a:pos x="48" y="0"/>
                  </a:cxn>
                  <a:cxn ang="0">
                    <a:pos x="49" y="1"/>
                  </a:cxn>
                  <a:cxn ang="0">
                    <a:pos x="49" y="16"/>
                  </a:cxn>
                  <a:cxn ang="0">
                    <a:pos x="57" y="23"/>
                  </a:cxn>
                  <a:cxn ang="0">
                    <a:pos x="57" y="24"/>
                  </a:cxn>
                  <a:cxn ang="0">
                    <a:pos x="55" y="27"/>
                  </a:cxn>
                  <a:cxn ang="0">
                    <a:pos x="49" y="44"/>
                  </a:cxn>
                  <a:cxn ang="0">
                    <a:pos x="47" y="46"/>
                  </a:cxn>
                  <a:cxn ang="0">
                    <a:pos x="33" y="46"/>
                  </a:cxn>
                  <a:cxn ang="0">
                    <a:pos x="33" y="32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10" y="46"/>
                  </a:cxn>
                  <a:cxn ang="0">
                    <a:pos x="8" y="44"/>
                  </a:cxn>
                  <a:cxn ang="0">
                    <a:pos x="8" y="27"/>
                  </a:cxn>
                  <a:cxn ang="0">
                    <a:pos x="8" y="26"/>
                  </a:cxn>
                  <a:cxn ang="0">
                    <a:pos x="28" y="9"/>
                  </a:cxn>
                  <a:cxn ang="0">
                    <a:pos x="49" y="26"/>
                  </a:cxn>
                  <a:cxn ang="0">
                    <a:pos x="49" y="27"/>
                  </a:cxn>
                  <a:cxn ang="0">
                    <a:pos x="49" y="44"/>
                  </a:cxn>
                </a:cxnLst>
                <a:rect l="0" t="0" r="r" b="b"/>
                <a:pathLst>
                  <a:path w="57" h="46">
                    <a:moveTo>
                      <a:pt x="55" y="27"/>
                    </a:moveTo>
                    <a:cubicBezTo>
                      <a:pt x="55" y="27"/>
                      <a:pt x="54" y="27"/>
                      <a:pt x="54" y="27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27"/>
                      <a:pt x="53" y="27"/>
                      <a:pt x="53" y="2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3" y="27"/>
                      <a:pt x="3" y="27"/>
                    </a:cubicBezTo>
                    <a:cubicBezTo>
                      <a:pt x="3" y="27"/>
                      <a:pt x="2" y="27"/>
                      <a:pt x="2" y="2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3"/>
                      <a:pt x="0" y="2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0"/>
                      <a:pt x="30" y="0"/>
                      <a:pt x="31" y="1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40" y="0"/>
                      <a:pt x="41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9" y="0"/>
                      <a:pt x="49" y="1"/>
                      <a:pt x="49" y="1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3"/>
                      <a:pt x="57" y="24"/>
                      <a:pt x="57" y="24"/>
                    </a:cubicBezTo>
                    <a:lnTo>
                      <a:pt x="55" y="27"/>
                    </a:lnTo>
                    <a:close/>
                    <a:moveTo>
                      <a:pt x="49" y="44"/>
                    </a:moveTo>
                    <a:cubicBezTo>
                      <a:pt x="49" y="45"/>
                      <a:pt x="48" y="46"/>
                      <a:pt x="47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8" y="45"/>
                      <a:pt x="8" y="44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6"/>
                      <a:pt x="8" y="26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26"/>
                      <a:pt x="49" y="27"/>
                      <a:pt x="49" y="27"/>
                    </a:cubicBezTo>
                    <a:lnTo>
                      <a:pt x="49" y="4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8547" tIns="64273" rIns="128547" bIns="64273" numCol="1" anchor="t" anchorCtr="0" compatLnSpc="1"/>
              <a:lstStyle/>
              <a:p>
                <a:pPr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06" name="矩形 105"/>
            <p:cNvSpPr/>
            <p:nvPr/>
          </p:nvSpPr>
          <p:spPr>
            <a:xfrm>
              <a:off x="1535061" y="5347501"/>
              <a:ext cx="194833" cy="324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6550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400" b="1" dirty="0">
                <a:solidFill>
                  <a:schemeClr val="tx1">
                    <a:lumMod val="75000"/>
                  </a:schemeClr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5053595" y="2455524"/>
            <a:ext cx="2150610" cy="3105552"/>
            <a:chOff x="7372449" y="2690166"/>
            <a:chExt cx="2268221" cy="3275207"/>
          </a:xfrm>
        </p:grpSpPr>
        <p:grpSp>
          <p:nvGrpSpPr>
            <p:cNvPr id="112" name="Group 43"/>
            <p:cNvGrpSpPr/>
            <p:nvPr/>
          </p:nvGrpSpPr>
          <p:grpSpPr>
            <a:xfrm>
              <a:off x="7372449" y="3903865"/>
              <a:ext cx="2268221" cy="485906"/>
              <a:chOff x="769938" y="2456536"/>
              <a:chExt cx="1613466" cy="345642"/>
            </a:xfrm>
          </p:grpSpPr>
          <p:sp>
            <p:nvSpPr>
              <p:cNvPr id="119" name="Notched Right Arrow 44"/>
              <p:cNvSpPr/>
              <p:nvPr/>
            </p:nvSpPr>
            <p:spPr>
              <a:xfrm>
                <a:off x="769938" y="2456536"/>
                <a:ext cx="1613466" cy="345642"/>
              </a:xfrm>
              <a:prstGeom prst="notchedRightArrow">
                <a:avLst>
                  <a:gd name="adj1" fmla="val 100000"/>
                  <a:gd name="adj2" fmla="val 9102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20" name="Oval 45"/>
              <p:cNvSpPr>
                <a:spLocks noChangeAspect="1"/>
              </p:cNvSpPr>
              <p:nvPr/>
            </p:nvSpPr>
            <p:spPr>
              <a:xfrm>
                <a:off x="1482001" y="2534688"/>
                <a:ext cx="189341" cy="189339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13" name="TextBox 71"/>
            <p:cNvSpPr txBox="1"/>
            <p:nvPr/>
          </p:nvSpPr>
          <p:spPr>
            <a:xfrm>
              <a:off x="8419975" y="3500890"/>
              <a:ext cx="145398" cy="32459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 defTabSz="1216025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rPr>
                <a:t>4</a:t>
              </a:r>
              <a:endParaRPr lang="en-US" sz="2000" dirty="0">
                <a:solidFill>
                  <a:schemeClr val="tx1">
                    <a:lumMod val="75000"/>
                  </a:schemeClr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  <a:cs typeface="+mn-ea"/>
                <a:sym typeface="+mn-lt"/>
              </a:endParaRPr>
            </a:p>
          </p:txBody>
        </p:sp>
        <p:cxnSp>
          <p:nvCxnSpPr>
            <p:cNvPr id="114" name="Straight Connector 100"/>
            <p:cNvCxnSpPr>
              <a:stCxn id="117" idx="7"/>
            </p:cNvCxnSpPr>
            <p:nvPr/>
          </p:nvCxnSpPr>
          <p:spPr>
            <a:xfrm rot="10800000" flipH="1">
              <a:off x="8504854" y="4152495"/>
              <a:ext cx="1" cy="864427"/>
            </a:xfrm>
            <a:prstGeom prst="line">
              <a:avLst/>
            </a:prstGeom>
            <a:ln w="19050">
              <a:solidFill>
                <a:schemeClr val="accent4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Group 76"/>
            <p:cNvGrpSpPr/>
            <p:nvPr/>
          </p:nvGrpSpPr>
          <p:grpSpPr>
            <a:xfrm>
              <a:off x="8111994" y="5179652"/>
              <a:ext cx="785721" cy="785721"/>
              <a:chOff x="5768905" y="3449350"/>
              <a:chExt cx="558911" cy="558911"/>
            </a:xfrm>
          </p:grpSpPr>
          <p:sp>
            <p:nvSpPr>
              <p:cNvPr id="117" name="Teardrop 102"/>
              <p:cNvSpPr/>
              <p:nvPr/>
            </p:nvSpPr>
            <p:spPr>
              <a:xfrm rot="18900000">
                <a:off x="5768905" y="3449350"/>
                <a:ext cx="558911" cy="558911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8" name="Freeform 57"/>
              <p:cNvSpPr>
                <a:spLocks noEditPoints="1"/>
              </p:cNvSpPr>
              <p:nvPr/>
            </p:nvSpPr>
            <p:spPr bwMode="auto">
              <a:xfrm>
                <a:off x="5935988" y="3605501"/>
                <a:ext cx="231093" cy="231093"/>
              </a:xfrm>
              <a:custGeom>
                <a:avLst/>
                <a:gdLst/>
                <a:ahLst/>
                <a:cxnLst>
                  <a:cxn ang="0">
                    <a:pos x="55" y="31"/>
                  </a:cxn>
                  <a:cxn ang="0">
                    <a:pos x="54" y="33"/>
                  </a:cxn>
                  <a:cxn ang="0">
                    <a:pos x="47" y="34"/>
                  </a:cxn>
                  <a:cxn ang="0">
                    <a:pos x="46" y="37"/>
                  </a:cxn>
                  <a:cxn ang="0">
                    <a:pos x="49" y="42"/>
                  </a:cxn>
                  <a:cxn ang="0">
                    <a:pos x="50" y="43"/>
                  </a:cxn>
                  <a:cxn ang="0">
                    <a:pos x="49" y="44"/>
                  </a:cxn>
                  <a:cxn ang="0">
                    <a:pos x="43" y="50"/>
                  </a:cxn>
                  <a:cxn ang="0">
                    <a:pos x="42" y="50"/>
                  </a:cxn>
                  <a:cxn ang="0">
                    <a:pos x="37" y="46"/>
                  </a:cxn>
                  <a:cxn ang="0">
                    <a:pos x="33" y="47"/>
                  </a:cxn>
                  <a:cxn ang="0">
                    <a:pos x="32" y="54"/>
                  </a:cxn>
                  <a:cxn ang="0">
                    <a:pos x="31" y="55"/>
                  </a:cxn>
                  <a:cxn ang="0">
                    <a:pos x="23" y="55"/>
                  </a:cxn>
                  <a:cxn ang="0">
                    <a:pos x="22" y="54"/>
                  </a:cxn>
                  <a:cxn ang="0">
                    <a:pos x="21" y="47"/>
                  </a:cxn>
                  <a:cxn ang="0">
                    <a:pos x="18" y="46"/>
                  </a:cxn>
                  <a:cxn ang="0">
                    <a:pos x="13" y="50"/>
                  </a:cxn>
                  <a:cxn ang="0">
                    <a:pos x="12" y="50"/>
                  </a:cxn>
                  <a:cxn ang="0">
                    <a:pos x="11" y="50"/>
                  </a:cxn>
                  <a:cxn ang="0">
                    <a:pos x="5" y="44"/>
                  </a:cxn>
                  <a:cxn ang="0">
                    <a:pos x="5" y="43"/>
                  </a:cxn>
                  <a:cxn ang="0">
                    <a:pos x="5" y="42"/>
                  </a:cxn>
                  <a:cxn ang="0">
                    <a:pos x="9" y="37"/>
                  </a:cxn>
                  <a:cxn ang="0">
                    <a:pos x="7" y="33"/>
                  </a:cxn>
                  <a:cxn ang="0">
                    <a:pos x="1" y="33"/>
                  </a:cxn>
                  <a:cxn ang="0">
                    <a:pos x="0" y="31"/>
                  </a:cxn>
                  <a:cxn ang="0">
                    <a:pos x="0" y="23"/>
                  </a:cxn>
                  <a:cxn ang="0">
                    <a:pos x="1" y="22"/>
                  </a:cxn>
                  <a:cxn ang="0">
                    <a:pos x="7" y="21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5" y="12"/>
                  </a:cxn>
                  <a:cxn ang="0">
                    <a:pos x="5" y="11"/>
                  </a:cxn>
                  <a:cxn ang="0">
                    <a:pos x="12" y="5"/>
                  </a:cxn>
                  <a:cxn ang="0">
                    <a:pos x="13" y="5"/>
                  </a:cxn>
                  <a:cxn ang="0">
                    <a:pos x="18" y="9"/>
                  </a:cxn>
                  <a:cxn ang="0">
                    <a:pos x="21" y="8"/>
                  </a:cxn>
                  <a:cxn ang="0">
                    <a:pos x="22" y="1"/>
                  </a:cxn>
                  <a:cxn ang="0">
                    <a:pos x="23" y="0"/>
                  </a:cxn>
                  <a:cxn ang="0">
                    <a:pos x="31" y="0"/>
                  </a:cxn>
                  <a:cxn ang="0">
                    <a:pos x="32" y="1"/>
                  </a:cxn>
                  <a:cxn ang="0">
                    <a:pos x="33" y="8"/>
                  </a:cxn>
                  <a:cxn ang="0">
                    <a:pos x="37" y="9"/>
                  </a:cxn>
                  <a:cxn ang="0">
                    <a:pos x="42" y="5"/>
                  </a:cxn>
                  <a:cxn ang="0">
                    <a:pos x="43" y="5"/>
                  </a:cxn>
                  <a:cxn ang="0">
                    <a:pos x="43" y="5"/>
                  </a:cxn>
                  <a:cxn ang="0">
                    <a:pos x="49" y="11"/>
                  </a:cxn>
                  <a:cxn ang="0">
                    <a:pos x="50" y="12"/>
                  </a:cxn>
                  <a:cxn ang="0">
                    <a:pos x="49" y="13"/>
                  </a:cxn>
                  <a:cxn ang="0">
                    <a:pos x="46" y="18"/>
                  </a:cxn>
                  <a:cxn ang="0">
                    <a:pos x="47" y="21"/>
                  </a:cxn>
                  <a:cxn ang="0">
                    <a:pos x="54" y="22"/>
                  </a:cxn>
                  <a:cxn ang="0">
                    <a:pos x="55" y="23"/>
                  </a:cxn>
                  <a:cxn ang="0">
                    <a:pos x="55" y="31"/>
                  </a:cxn>
                  <a:cxn ang="0">
                    <a:pos x="27" y="18"/>
                  </a:cxn>
                  <a:cxn ang="0">
                    <a:pos x="18" y="27"/>
                  </a:cxn>
                  <a:cxn ang="0">
                    <a:pos x="27" y="36"/>
                  </a:cxn>
                  <a:cxn ang="0">
                    <a:pos x="36" y="27"/>
                  </a:cxn>
                  <a:cxn ang="0">
                    <a:pos x="27" y="18"/>
                  </a:cxn>
                </a:cxnLst>
                <a:rect l="0" t="0" r="r" b="b"/>
                <a:pathLst>
                  <a:path w="55" h="55">
                    <a:moveTo>
                      <a:pt x="55" y="31"/>
                    </a:moveTo>
                    <a:cubicBezTo>
                      <a:pt x="55" y="32"/>
                      <a:pt x="54" y="33"/>
                      <a:pt x="54" y="33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7" y="35"/>
                      <a:pt x="46" y="36"/>
                      <a:pt x="46" y="37"/>
                    </a:cubicBezTo>
                    <a:cubicBezTo>
                      <a:pt x="47" y="39"/>
                      <a:pt x="48" y="40"/>
                      <a:pt x="49" y="42"/>
                    </a:cubicBezTo>
                    <a:cubicBezTo>
                      <a:pt x="50" y="42"/>
                      <a:pt x="50" y="42"/>
                      <a:pt x="50" y="43"/>
                    </a:cubicBezTo>
                    <a:cubicBezTo>
                      <a:pt x="50" y="43"/>
                      <a:pt x="50" y="43"/>
                      <a:pt x="49" y="44"/>
                    </a:cubicBezTo>
                    <a:cubicBezTo>
                      <a:pt x="49" y="45"/>
                      <a:pt x="44" y="50"/>
                      <a:pt x="43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6" y="46"/>
                      <a:pt x="35" y="47"/>
                      <a:pt x="33" y="47"/>
                    </a:cubicBezTo>
                    <a:cubicBezTo>
                      <a:pt x="33" y="49"/>
                      <a:pt x="33" y="52"/>
                      <a:pt x="32" y="54"/>
                    </a:cubicBezTo>
                    <a:cubicBezTo>
                      <a:pt x="32" y="54"/>
                      <a:pt x="32" y="55"/>
                      <a:pt x="31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2" y="54"/>
                      <a:pt x="22" y="54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47"/>
                      <a:pt x="19" y="46"/>
                      <a:pt x="18" y="46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9" y="48"/>
                      <a:pt x="7" y="46"/>
                      <a:pt x="5" y="44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6" y="40"/>
                      <a:pt x="8" y="39"/>
                      <a:pt x="9" y="37"/>
                    </a:cubicBezTo>
                    <a:cubicBezTo>
                      <a:pt x="8" y="36"/>
                      <a:pt x="8" y="35"/>
                      <a:pt x="7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32"/>
                      <a:pt x="0" y="32"/>
                      <a:pt x="0" y="3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2"/>
                      <a:pt x="1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0"/>
                      <a:pt x="8" y="19"/>
                      <a:pt x="9" y="18"/>
                    </a:cubicBezTo>
                    <a:cubicBezTo>
                      <a:pt x="8" y="16"/>
                      <a:pt x="6" y="14"/>
                      <a:pt x="5" y="13"/>
                    </a:cubicBezTo>
                    <a:cubicBezTo>
                      <a:pt x="5" y="13"/>
                      <a:pt x="5" y="12"/>
                      <a:pt x="5" y="12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6" y="10"/>
                      <a:pt x="11" y="5"/>
                      <a:pt x="12" y="5"/>
                    </a:cubicBezTo>
                    <a:cubicBezTo>
                      <a:pt x="12" y="5"/>
                      <a:pt x="12" y="5"/>
                      <a:pt x="13" y="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8"/>
                      <a:pt x="20" y="8"/>
                      <a:pt x="21" y="8"/>
                    </a:cubicBezTo>
                    <a:cubicBezTo>
                      <a:pt x="21" y="5"/>
                      <a:pt x="21" y="3"/>
                      <a:pt x="22" y="1"/>
                    </a:cubicBezTo>
                    <a:cubicBezTo>
                      <a:pt x="22" y="0"/>
                      <a:pt x="23" y="0"/>
                      <a:pt x="23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6" y="8"/>
                      <a:pt x="37" y="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2" y="5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5" y="7"/>
                      <a:pt x="48" y="9"/>
                      <a:pt x="49" y="11"/>
                    </a:cubicBezTo>
                    <a:cubicBezTo>
                      <a:pt x="50" y="11"/>
                      <a:pt x="50" y="12"/>
                      <a:pt x="50" y="12"/>
                    </a:cubicBezTo>
                    <a:cubicBezTo>
                      <a:pt x="50" y="12"/>
                      <a:pt x="49" y="13"/>
                      <a:pt x="49" y="13"/>
                    </a:cubicBezTo>
                    <a:cubicBezTo>
                      <a:pt x="48" y="14"/>
                      <a:pt x="47" y="16"/>
                      <a:pt x="46" y="18"/>
                    </a:cubicBezTo>
                    <a:cubicBezTo>
                      <a:pt x="46" y="19"/>
                      <a:pt x="47" y="20"/>
                      <a:pt x="47" y="21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4" y="22"/>
                      <a:pt x="55" y="23"/>
                      <a:pt x="55" y="23"/>
                    </a:cubicBezTo>
                    <a:lnTo>
                      <a:pt x="55" y="31"/>
                    </a:lnTo>
                    <a:close/>
                    <a:moveTo>
                      <a:pt x="27" y="18"/>
                    </a:moveTo>
                    <a:cubicBezTo>
                      <a:pt x="22" y="18"/>
                      <a:pt x="18" y="22"/>
                      <a:pt x="18" y="27"/>
                    </a:cubicBezTo>
                    <a:cubicBezTo>
                      <a:pt x="18" y="32"/>
                      <a:pt x="22" y="36"/>
                      <a:pt x="27" y="36"/>
                    </a:cubicBezTo>
                    <a:cubicBezTo>
                      <a:pt x="32" y="36"/>
                      <a:pt x="36" y="32"/>
                      <a:pt x="36" y="27"/>
                    </a:cubicBezTo>
                    <a:cubicBezTo>
                      <a:pt x="36" y="22"/>
                      <a:pt x="32" y="18"/>
                      <a:pt x="27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8547" tIns="64273" rIns="128547" bIns="64273" numCol="1" anchor="t" anchorCtr="0" compatLnSpc="1"/>
              <a:lstStyle/>
              <a:p>
                <a:pPr defTabSz="8655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chemeClr val="tx1">
                      <a:lumMod val="75000"/>
                    </a:schemeClr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16" name="矩形 115"/>
            <p:cNvSpPr/>
            <p:nvPr/>
          </p:nvSpPr>
          <p:spPr>
            <a:xfrm>
              <a:off x="7760668" y="2690166"/>
              <a:ext cx="194833" cy="324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6550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400" b="1" dirty="0">
                <a:solidFill>
                  <a:schemeClr val="tx1">
                    <a:lumMod val="75000"/>
                  </a:schemeClr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22" name="KSO_Shape"/>
          <p:cNvSpPr/>
          <p:nvPr/>
        </p:nvSpPr>
        <p:spPr bwMode="auto">
          <a:xfrm>
            <a:off x="5717754" y="535461"/>
            <a:ext cx="701158" cy="634341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15" tIns="45708" rIns="91415" bIns="45708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000">
              <a:solidFill>
                <a:schemeClr val="bg1"/>
              </a:solidFill>
              <a:latin typeface="Noto Sans S Chinese Regular" panose="020B0500000000000000" pitchFamily="34" charset="-122"/>
              <a:ea typeface="Noto Sans S Chinese Regular" panose="020B0500000000000000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8" name="Rectangle 29"/>
          <p:cNvSpPr/>
          <p:nvPr/>
        </p:nvSpPr>
        <p:spPr>
          <a:xfrm>
            <a:off x="8113210" y="2453068"/>
            <a:ext cx="2721915" cy="881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>
                <a:solidFill>
                  <a:srgbClr val="002060"/>
                </a:solidFill>
                <a:sym typeface="Arial" panose="020B0604020202020204" pitchFamily="34" charset="0"/>
              </a:rPr>
              <a:t>Pay tuition-deposit and confirm offer online</a:t>
            </a:r>
          </a:p>
        </p:txBody>
      </p:sp>
      <p:sp>
        <p:nvSpPr>
          <p:cNvPr id="130" name="Rectangle 29"/>
          <p:cNvSpPr/>
          <p:nvPr/>
        </p:nvSpPr>
        <p:spPr>
          <a:xfrm>
            <a:off x="9930715" y="4627458"/>
            <a:ext cx="2450364" cy="881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002060"/>
                </a:solidFill>
                <a:sym typeface="Arial" panose="020B0604020202020204" pitchFamily="34" charset="0"/>
              </a:rPr>
              <a:t>Receive Official Admission Notice </a:t>
            </a:r>
          </a:p>
        </p:txBody>
      </p:sp>
      <p:pic>
        <p:nvPicPr>
          <p:cNvPr id="84" name="图片 124">
            <a:extLst>
              <a:ext uri="{FF2B5EF4-FFF2-40B4-BE49-F238E27FC236}">
                <a16:creationId xmlns:a16="http://schemas.microsoft.com/office/drawing/2014/main" id="{8787422F-9B0C-B44E-B5FF-B12871065C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59" y="176595"/>
            <a:ext cx="2176035" cy="568548"/>
          </a:xfrm>
          <a:prstGeom prst="rect">
            <a:avLst/>
          </a:prstGeom>
        </p:spPr>
      </p:pic>
      <p:pic>
        <p:nvPicPr>
          <p:cNvPr id="90" name="图片 23">
            <a:extLst>
              <a:ext uri="{FF2B5EF4-FFF2-40B4-BE49-F238E27FC236}">
                <a16:creationId xmlns:a16="http://schemas.microsoft.com/office/drawing/2014/main" id="{C6D063A9-0CB6-6545-AAC4-E9C9D1ECCE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49" y="328104"/>
            <a:ext cx="1175459" cy="400052"/>
          </a:xfrm>
          <a:prstGeom prst="rect">
            <a:avLst/>
          </a:prstGeom>
        </p:spPr>
      </p:pic>
      <p:sp>
        <p:nvSpPr>
          <p:cNvPr id="92" name="文本框 13">
            <a:extLst>
              <a:ext uri="{FF2B5EF4-FFF2-40B4-BE49-F238E27FC236}">
                <a16:creationId xmlns:a16="http://schemas.microsoft.com/office/drawing/2014/main" id="{D490F965-9730-2646-8D8C-1A944AAD4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0406" y="431448"/>
            <a:ext cx="5418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11500" b="1">
                <a:solidFill>
                  <a:srgbClr val="729196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</a:rPr>
              <a:t>Application Process</a:t>
            </a:r>
          </a:p>
        </p:txBody>
      </p:sp>
      <p:pic>
        <p:nvPicPr>
          <p:cNvPr id="94" name="Picture 2" descr="F:\logo调整板最终\20200421 SILC LOGO\RGB 1500W.png">
            <a:extLst>
              <a:ext uri="{FF2B5EF4-FFF2-40B4-BE49-F238E27FC236}">
                <a16:creationId xmlns:a16="http://schemas.microsoft.com/office/drawing/2014/main" id="{9425983D-E708-EF47-BA72-499CCA81A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052" t="15857" b="19812"/>
          <a:stretch/>
        </p:blipFill>
        <p:spPr bwMode="auto">
          <a:xfrm>
            <a:off x="9329982" y="87204"/>
            <a:ext cx="1671851" cy="801225"/>
          </a:xfrm>
          <a:prstGeom prst="rect">
            <a:avLst/>
          </a:prstGeom>
          <a:noFill/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0008687-00C1-E349-A8D1-749C54B3FD0C}"/>
              </a:ext>
            </a:extLst>
          </p:cNvPr>
          <p:cNvSpPr/>
          <p:nvPr/>
        </p:nvSpPr>
        <p:spPr>
          <a:xfrm>
            <a:off x="2987313" y="6004781"/>
            <a:ext cx="4190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Deadline: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30</a:t>
            </a:r>
            <a:r>
              <a:rPr lang="en-US" altLang="zh-CN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,2022</a:t>
            </a:r>
          </a:p>
        </p:txBody>
      </p:sp>
    </p:spTree>
    <p:extLst>
      <p:ext uri="{BB962C8B-B14F-4D97-AF65-F5344CB8AC3E}">
        <p14:creationId xmlns:p14="http://schemas.microsoft.com/office/powerpoint/2010/main" val="11254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cover/>
      </p:transition>
    </mc:Choice>
    <mc:Fallback xmlns="">
      <p:transition spd="slow" advClick="0" advTm="0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矩形 164"/>
          <p:cNvSpPr/>
          <p:nvPr/>
        </p:nvSpPr>
        <p:spPr>
          <a:xfrm>
            <a:off x="1587" y="1087546"/>
            <a:ext cx="12416507" cy="2840961"/>
          </a:xfrm>
          <a:prstGeom prst="rect">
            <a:avLst/>
          </a:prstGeom>
          <a:gradFill>
            <a:gsLst>
              <a:gs pos="29000">
                <a:srgbClr val="0A7BB6">
                  <a:alpha val="15000"/>
                </a:srgbClr>
              </a:gs>
              <a:gs pos="100000">
                <a:srgbClr val="0A7BB6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/>
          </a:p>
        </p:txBody>
      </p:sp>
      <p:sp>
        <p:nvSpPr>
          <p:cNvPr id="139" name="椭圆 138"/>
          <p:cNvSpPr/>
          <p:nvPr/>
        </p:nvSpPr>
        <p:spPr>
          <a:xfrm>
            <a:off x="264200" y="1593939"/>
            <a:ext cx="2185341" cy="2185341"/>
          </a:xfrm>
          <a:prstGeom prst="ellipse">
            <a:avLst/>
          </a:prstGeom>
          <a:solidFill>
            <a:schemeClr val="bg1"/>
          </a:solidFill>
          <a:ln w="25400">
            <a:solidFill>
              <a:srgbClr val="0A7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/>
          </a:p>
        </p:txBody>
      </p:sp>
      <p:cxnSp>
        <p:nvCxnSpPr>
          <p:cNvPr id="140" name="直接连接符 139"/>
          <p:cNvCxnSpPr>
            <a:stCxn id="139" idx="6"/>
          </p:cNvCxnSpPr>
          <p:nvPr/>
        </p:nvCxnSpPr>
        <p:spPr>
          <a:xfrm>
            <a:off x="2449541" y="2686608"/>
            <a:ext cx="7379584" cy="1365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椭圆 140"/>
          <p:cNvSpPr/>
          <p:nvPr/>
        </p:nvSpPr>
        <p:spPr>
          <a:xfrm>
            <a:off x="3412979" y="1593939"/>
            <a:ext cx="2185341" cy="2185341"/>
          </a:xfrm>
          <a:prstGeom prst="ellipse">
            <a:avLst/>
          </a:prstGeom>
          <a:solidFill>
            <a:schemeClr val="bg1"/>
          </a:solidFill>
          <a:ln w="25400">
            <a:solidFill>
              <a:srgbClr val="0A7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/>
          </a:p>
        </p:txBody>
      </p:sp>
      <p:sp>
        <p:nvSpPr>
          <p:cNvPr id="142" name="椭圆 141"/>
          <p:cNvSpPr/>
          <p:nvPr/>
        </p:nvSpPr>
        <p:spPr>
          <a:xfrm>
            <a:off x="6482404" y="1610098"/>
            <a:ext cx="2185341" cy="2169181"/>
          </a:xfrm>
          <a:prstGeom prst="ellipse">
            <a:avLst/>
          </a:prstGeom>
          <a:solidFill>
            <a:schemeClr val="bg1"/>
          </a:solidFill>
          <a:ln w="25400">
            <a:solidFill>
              <a:srgbClr val="0A7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/>
          </a:p>
        </p:txBody>
      </p:sp>
      <p:pic>
        <p:nvPicPr>
          <p:cNvPr id="149" name="图片 1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071" y="1693713"/>
            <a:ext cx="2104451" cy="1948427"/>
          </a:xfrm>
          <a:prstGeom prst="ellipse">
            <a:avLst/>
          </a:prstGeom>
        </p:spPr>
      </p:pic>
      <p:pic>
        <p:nvPicPr>
          <p:cNvPr id="150" name="图片 1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6811" y="1661823"/>
            <a:ext cx="2073491" cy="1948427"/>
          </a:xfrm>
          <a:prstGeom prst="ellipse">
            <a:avLst/>
          </a:prstGeom>
        </p:spPr>
      </p:pic>
      <p:sp>
        <p:nvSpPr>
          <p:cNvPr id="155" name="椭圆 154"/>
          <p:cNvSpPr/>
          <p:nvPr/>
        </p:nvSpPr>
        <p:spPr>
          <a:xfrm>
            <a:off x="9512947" y="1593940"/>
            <a:ext cx="2185341" cy="2185341"/>
          </a:xfrm>
          <a:prstGeom prst="ellipse">
            <a:avLst/>
          </a:prstGeom>
          <a:solidFill>
            <a:schemeClr val="bg1"/>
          </a:solidFill>
          <a:ln w="25400">
            <a:solidFill>
              <a:srgbClr val="0A7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/>
          </a:p>
        </p:txBody>
      </p:sp>
      <p:sp>
        <p:nvSpPr>
          <p:cNvPr id="167" name="文本框 166"/>
          <p:cNvSpPr txBox="1"/>
          <p:nvPr/>
        </p:nvSpPr>
        <p:spPr>
          <a:xfrm>
            <a:off x="-501517" y="4661859"/>
            <a:ext cx="3489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Chinese Government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Scholarship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304043" y="4214156"/>
            <a:ext cx="3130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1402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中国政府奖学金</a:t>
            </a:r>
          </a:p>
        </p:txBody>
      </p:sp>
      <p:sp>
        <p:nvSpPr>
          <p:cNvPr id="169" name="文本框 168"/>
          <p:cNvSpPr txBox="1"/>
          <p:nvPr/>
        </p:nvSpPr>
        <p:spPr>
          <a:xfrm>
            <a:off x="2720437" y="4663015"/>
            <a:ext cx="3489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Shanghai Government 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Scholarship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3276693" y="4198751"/>
            <a:ext cx="3130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45A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上海市政府奖学金</a:t>
            </a:r>
          </a:p>
        </p:txBody>
      </p:sp>
      <p:sp>
        <p:nvSpPr>
          <p:cNvPr id="171" name="文本框 170"/>
          <p:cNvSpPr txBox="1"/>
          <p:nvPr/>
        </p:nvSpPr>
        <p:spPr>
          <a:xfrm>
            <a:off x="8918468" y="4659243"/>
            <a:ext cx="3334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SILC New International Students 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Scholarship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9380275" y="4180112"/>
            <a:ext cx="3653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1C5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悉商国际新生奖学金</a:t>
            </a:r>
          </a:p>
        </p:txBody>
      </p:sp>
      <p:sp>
        <p:nvSpPr>
          <p:cNvPr id="173" name="文本框 172"/>
          <p:cNvSpPr txBox="1"/>
          <p:nvPr/>
        </p:nvSpPr>
        <p:spPr>
          <a:xfrm>
            <a:off x="5809605" y="4637705"/>
            <a:ext cx="3489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Shanghai University 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Scholarship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文本框 173"/>
          <p:cNvSpPr txBox="1"/>
          <p:nvPr/>
        </p:nvSpPr>
        <p:spPr>
          <a:xfrm>
            <a:off x="6630059" y="4209204"/>
            <a:ext cx="3130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5A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上海大学奖学金</a:t>
            </a:r>
          </a:p>
        </p:txBody>
      </p:sp>
      <p:sp>
        <p:nvSpPr>
          <p:cNvPr id="179" name="文本框 178"/>
          <p:cNvSpPr txBox="1"/>
          <p:nvPr/>
        </p:nvSpPr>
        <p:spPr>
          <a:xfrm>
            <a:off x="113234" y="1152140"/>
            <a:ext cx="2405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1402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CSC</a:t>
            </a:r>
          </a:p>
          <a:p>
            <a:pPr algn="ctr"/>
            <a:endParaRPr lang="zh-CN" altLang="en-US" sz="2000" dirty="0">
              <a:solidFill>
                <a:srgbClr val="1402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3466811" y="1170807"/>
            <a:ext cx="2152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45A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SGS</a:t>
            </a:r>
            <a:endParaRPr lang="zh-CN" altLang="en-US" sz="2000" dirty="0">
              <a:solidFill>
                <a:srgbClr val="45AB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1" name="文本框 180"/>
          <p:cNvSpPr txBox="1"/>
          <p:nvPr/>
        </p:nvSpPr>
        <p:spPr>
          <a:xfrm>
            <a:off x="6543379" y="1187041"/>
            <a:ext cx="203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05A0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/>
              <a:t>SHU</a:t>
            </a:r>
            <a:endParaRPr lang="zh-CN" altLang="en-US" dirty="0"/>
          </a:p>
        </p:txBody>
      </p:sp>
      <p:sp>
        <p:nvSpPr>
          <p:cNvPr id="182" name="文本框 181"/>
          <p:cNvSpPr txBox="1"/>
          <p:nvPr/>
        </p:nvSpPr>
        <p:spPr>
          <a:xfrm>
            <a:off x="9550711" y="1177787"/>
            <a:ext cx="2379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1C5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SILC </a:t>
            </a:r>
            <a:endParaRPr lang="zh-CN" altLang="en-US" sz="2000" dirty="0">
              <a:solidFill>
                <a:srgbClr val="1C52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C11963C0-F806-6946-B7B3-7BCF73DF5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040" y="1237564"/>
            <a:ext cx="4101163" cy="2898089"/>
          </a:xfrm>
          <a:prstGeom prst="rect">
            <a:avLst/>
          </a:prstGeom>
        </p:spPr>
      </p:pic>
      <p:sp>
        <p:nvSpPr>
          <p:cNvPr id="27" name="文本框 13">
            <a:extLst>
              <a:ext uri="{FF2B5EF4-FFF2-40B4-BE49-F238E27FC236}">
                <a16:creationId xmlns:a16="http://schemas.microsoft.com/office/drawing/2014/main" id="{7F5B0454-9770-984E-A22D-EB36B2D44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179" y="178001"/>
            <a:ext cx="5417256" cy="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11500" b="1">
                <a:solidFill>
                  <a:srgbClr val="729196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altLang="zh-CN" sz="3199" dirty="0">
                <a:solidFill>
                  <a:srgbClr val="084EA4"/>
                </a:solidFill>
              </a:rPr>
              <a:t>Scholarships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8246B9D-DA43-6647-9DF5-032BAC203D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21" y="1852095"/>
            <a:ext cx="1318915" cy="169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5C1E0C-FE4A-41C6-81C6-0A36DF411222}"/>
              </a:ext>
            </a:extLst>
          </p:cNvPr>
          <p:cNvSpPr txBox="1"/>
          <p:nvPr/>
        </p:nvSpPr>
        <p:spPr>
          <a:xfrm>
            <a:off x="65790" y="5377552"/>
            <a:ext cx="254701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33" dirty="0"/>
              <a:t>Cover: Tuition, accommodation, insurance, stipends</a:t>
            </a:r>
            <a:endParaRPr lang="ii-CN" altLang="en-US" sz="133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72AA99-5267-481E-AAE5-61F90888AE07}"/>
              </a:ext>
            </a:extLst>
          </p:cNvPr>
          <p:cNvSpPr/>
          <p:nvPr/>
        </p:nvSpPr>
        <p:spPr>
          <a:xfrm>
            <a:off x="2238786" y="6426857"/>
            <a:ext cx="6408036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67" b="1" dirty="0">
                <a:solidFill>
                  <a:srgbClr val="0070C0"/>
                </a:solidFill>
              </a:rPr>
              <a:t>Apply for scholarships: </a:t>
            </a:r>
            <a:r>
              <a:rPr lang="ii-CN" altLang="en-US" sz="1467" b="1" dirty="0">
                <a:solidFill>
                  <a:srgbClr val="002060"/>
                </a:solidFill>
              </a:rPr>
              <a:t>https://apply.shu.edu.cn/application/scholarships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51D232-20C4-4AAA-BBFB-D8444337787E}"/>
              </a:ext>
            </a:extLst>
          </p:cNvPr>
          <p:cNvSpPr txBox="1"/>
          <p:nvPr/>
        </p:nvSpPr>
        <p:spPr>
          <a:xfrm>
            <a:off x="3230050" y="5387989"/>
            <a:ext cx="254701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33" dirty="0"/>
              <a:t>Cover: Tuition, accommodation, insurance, stipends</a:t>
            </a:r>
            <a:endParaRPr lang="ii-CN" altLang="en-US" sz="1333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F382C2-44F8-49AE-B51B-8A55A6A09F2A}"/>
              </a:ext>
            </a:extLst>
          </p:cNvPr>
          <p:cNvSpPr txBox="1"/>
          <p:nvPr/>
        </p:nvSpPr>
        <p:spPr>
          <a:xfrm>
            <a:off x="6301567" y="5381067"/>
            <a:ext cx="254701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33" dirty="0"/>
              <a:t>Cover: Tuition, accommodation, insurance</a:t>
            </a:r>
            <a:endParaRPr lang="ii-CN" altLang="en-US" sz="1333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789CC1-A8B3-4C91-AA75-E91DE8C75B42}"/>
              </a:ext>
            </a:extLst>
          </p:cNvPr>
          <p:cNvSpPr txBox="1"/>
          <p:nvPr/>
        </p:nvSpPr>
        <p:spPr>
          <a:xfrm>
            <a:off x="9419115" y="5370363"/>
            <a:ext cx="2547013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33" dirty="0"/>
              <a:t>Cover:  Tuition fees-</a:t>
            </a:r>
          </a:p>
          <a:p>
            <a:r>
              <a:rPr lang="en-US" altLang="zh-CN" sz="1333" dirty="0"/>
              <a:t>ranging from half an academic year to four academic years</a:t>
            </a:r>
            <a:endParaRPr lang="ii-CN" altLang="en-US" sz="1333" dirty="0"/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6A2CE4E2-232C-3A43-BB24-7613778D71D0}"/>
              </a:ext>
            </a:extLst>
          </p:cNvPr>
          <p:cNvSpPr/>
          <p:nvPr/>
        </p:nvSpPr>
        <p:spPr>
          <a:xfrm>
            <a:off x="3321577" y="6078057"/>
            <a:ext cx="3855606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67" b="1" dirty="0">
                <a:solidFill>
                  <a:srgbClr val="0070C0"/>
                </a:solidFill>
              </a:rPr>
              <a:t>Application deadline: </a:t>
            </a:r>
            <a:r>
              <a:rPr lang="en-US" altLang="zh-CN" sz="1867" b="1" dirty="0">
                <a:solidFill>
                  <a:srgbClr val="FF0000"/>
                </a:solidFill>
              </a:rPr>
              <a:t>May 15th,2022</a:t>
            </a:r>
            <a:endParaRPr lang="ii-CN" altLang="en-US" sz="1867" b="1" dirty="0">
              <a:solidFill>
                <a:srgbClr val="FF0000"/>
              </a:solidFill>
            </a:endParaRPr>
          </a:p>
        </p:txBody>
      </p:sp>
      <p:pic>
        <p:nvPicPr>
          <p:cNvPr id="35" name="图片 124">
            <a:extLst>
              <a:ext uri="{FF2B5EF4-FFF2-40B4-BE49-F238E27FC236}">
                <a16:creationId xmlns:a16="http://schemas.microsoft.com/office/drawing/2014/main" id="{63786693-86B2-4F0B-979A-AA1E65C5A5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7" y="181545"/>
            <a:ext cx="1904986" cy="497729"/>
          </a:xfrm>
          <a:prstGeom prst="rect">
            <a:avLst/>
          </a:prstGeom>
        </p:spPr>
      </p:pic>
      <p:pic>
        <p:nvPicPr>
          <p:cNvPr id="36" name="Picture 2" descr="F:\logo调整板最终\20200421 SILC LOGO\RGB 1500W.png">
            <a:extLst>
              <a:ext uri="{FF2B5EF4-FFF2-40B4-BE49-F238E27FC236}">
                <a16:creationId xmlns:a16="http://schemas.microsoft.com/office/drawing/2014/main" id="{09942157-3B6A-460A-8AF4-0B895338B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5052" t="15857" b="19812"/>
          <a:stretch/>
        </p:blipFill>
        <p:spPr bwMode="auto">
          <a:xfrm>
            <a:off x="10136088" y="171726"/>
            <a:ext cx="1076027" cy="515680"/>
          </a:xfrm>
          <a:prstGeom prst="rect">
            <a:avLst/>
          </a:prstGeom>
          <a:noFill/>
        </p:spPr>
      </p:pic>
      <p:pic>
        <p:nvPicPr>
          <p:cNvPr id="43" name="图片 9">
            <a:extLst>
              <a:ext uri="{FF2B5EF4-FFF2-40B4-BE49-F238E27FC236}">
                <a16:creationId xmlns:a16="http://schemas.microsoft.com/office/drawing/2014/main" id="{2FCAAE75-EFBA-469F-9B8A-D92E5D5982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115" y="259204"/>
            <a:ext cx="865587" cy="29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/>
      </p:transition>
    </mc:Choice>
    <mc:Fallback xmlns="">
      <p:transition spd="slow" advClick="0">
        <p:push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06881" y="825896"/>
            <a:ext cx="6717555" cy="6352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SzPct val="50000"/>
              <a:defRPr/>
            </a:pPr>
            <a:endParaRPr lang="en-US" altLang="zh-CN" sz="1867" dirty="0">
              <a:latin typeface="Helvetica"/>
              <a:cs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1867" b="1" dirty="0">
                <a:latin typeface="Helvetica"/>
                <a:cs typeface="Helvetica"/>
              </a:rPr>
              <a:t>Accommodation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zh-CN" sz="1867" dirty="0">
                <a:latin typeface="Helvetica"/>
              </a:rPr>
              <a:t>International Student’s Dormitory (single/double/four-bed)    RMB 30-140 / day</a:t>
            </a: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867" dirty="0">
              <a:latin typeface="Helvetica"/>
              <a:cs typeface="Helvetica"/>
            </a:endParaRPr>
          </a:p>
          <a:p>
            <a:pPr marL="380990" indent="-380990">
              <a:lnSpc>
                <a:spcPct val="120000"/>
              </a:lnSpc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zh-CN" sz="1867" dirty="0">
                <a:latin typeface="Helvetica"/>
                <a:cs typeface="Helvetica"/>
              </a:rPr>
              <a:t>Living off campus:</a:t>
            </a: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1867" dirty="0">
                <a:latin typeface="Helvetica"/>
                <a:cs typeface="Helvetica"/>
              </a:rPr>
              <a:t>      Single</a:t>
            </a:r>
            <a:r>
              <a:rPr lang="zh-CN" altLang="en-US" sz="1867" dirty="0">
                <a:latin typeface="Helvetica"/>
                <a:cs typeface="Helvetica"/>
              </a:rPr>
              <a:t> </a:t>
            </a:r>
            <a:r>
              <a:rPr lang="en-US" altLang="zh-CN" sz="1867" dirty="0">
                <a:latin typeface="Helvetica"/>
                <a:cs typeface="Helvetica"/>
              </a:rPr>
              <a:t>Rental: RMB 2000-3000 / month</a:t>
            </a: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1867" dirty="0">
                <a:latin typeface="Helvetica"/>
                <a:cs typeface="Helvetica"/>
              </a:rPr>
              <a:t>      Shared Rental : RMB 1500-2000 / month</a:t>
            </a: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867" dirty="0">
              <a:latin typeface="Helvetica"/>
              <a:cs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1867" b="1" dirty="0">
                <a:latin typeface="Helvetica"/>
                <a:cs typeface="Helvetica"/>
              </a:rPr>
              <a:t>Food &amp; Daily Expenses</a:t>
            </a: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1867" dirty="0">
                <a:latin typeface="Helvetica"/>
              </a:rPr>
              <a:t>RMB 1500-2500/ month</a:t>
            </a: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867" dirty="0"/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1867" b="1" dirty="0">
                <a:latin typeface="Helvetica"/>
                <a:cs typeface="Helvetica"/>
              </a:rPr>
              <a:t>Estimated monthly expenses in total</a:t>
            </a: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1867" dirty="0">
                <a:latin typeface="Helvetica"/>
              </a:rPr>
              <a:t>RMB 3000-5500/ month (USD 500-800/month)</a:t>
            </a: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467" dirty="0">
              <a:latin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1467" dirty="0">
                <a:latin typeface="Helvetica"/>
              </a:rPr>
              <a:t>*1 USD = approximately RMB 6.36</a:t>
            </a:r>
          </a:p>
          <a:p>
            <a:pPr>
              <a:lnSpc>
                <a:spcPct val="120000"/>
              </a:lnSpc>
              <a:buSzPct val="50000"/>
              <a:defRPr/>
            </a:pPr>
            <a:r>
              <a:rPr lang="zh-CN" altLang="en-US" sz="1467" dirty="0">
                <a:latin typeface="Helvetica"/>
              </a:rPr>
              <a:t>（</a:t>
            </a:r>
            <a:r>
              <a:rPr lang="en-US" altLang="zh-CN" sz="1467" dirty="0">
                <a:latin typeface="Helvetica"/>
              </a:rPr>
              <a:t>2022 March</a:t>
            </a:r>
            <a:r>
              <a:rPr lang="zh-CN" altLang="en-US" sz="1467" dirty="0">
                <a:latin typeface="Helvetica"/>
              </a:rPr>
              <a:t>）</a:t>
            </a:r>
            <a:endParaRPr lang="en-US" altLang="zh-CN" sz="1467" dirty="0">
              <a:latin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867" dirty="0"/>
          </a:p>
          <a:p>
            <a:pPr marL="380990" indent="-380990">
              <a:lnSpc>
                <a:spcPct val="120000"/>
              </a:lnSpc>
              <a:buSzPct val="50000"/>
              <a:buFont typeface="Arial"/>
              <a:buChar char="•"/>
              <a:defRPr/>
            </a:pPr>
            <a:endParaRPr lang="en-US" altLang="zh-CN" sz="1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79" y="2210892"/>
            <a:ext cx="5182287" cy="3432936"/>
          </a:xfrm>
          <a:prstGeom prst="rect">
            <a:avLst/>
          </a:prstGeom>
        </p:spPr>
      </p:pic>
      <p:sp>
        <p:nvSpPr>
          <p:cNvPr id="9" name="文本框 13"/>
          <p:cNvSpPr txBox="1">
            <a:spLocks noChangeArrowheads="1"/>
          </p:cNvSpPr>
          <p:nvPr/>
        </p:nvSpPr>
        <p:spPr bwMode="auto">
          <a:xfrm>
            <a:off x="3509956" y="464439"/>
            <a:ext cx="5418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11500" b="1">
                <a:solidFill>
                  <a:srgbClr val="729196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Living Cost</a:t>
            </a:r>
          </a:p>
        </p:txBody>
      </p:sp>
      <p:pic>
        <p:nvPicPr>
          <p:cNvPr id="10" name="图片 23">
            <a:extLst>
              <a:ext uri="{FF2B5EF4-FFF2-40B4-BE49-F238E27FC236}">
                <a16:creationId xmlns:a16="http://schemas.microsoft.com/office/drawing/2014/main" id="{8681A4D0-B3D5-43A3-8628-A138E9D2B7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358" y="225258"/>
            <a:ext cx="1175459" cy="400052"/>
          </a:xfrm>
          <a:prstGeom prst="rect">
            <a:avLst/>
          </a:prstGeom>
        </p:spPr>
      </p:pic>
      <p:pic>
        <p:nvPicPr>
          <p:cNvPr id="11" name="Picture 2" descr="F:\logo调整板最终\20200421 SILC LOGO\RGB 1500W.png">
            <a:extLst>
              <a:ext uri="{FF2B5EF4-FFF2-40B4-BE49-F238E27FC236}">
                <a16:creationId xmlns:a16="http://schemas.microsoft.com/office/drawing/2014/main" id="{8D42E338-6022-4745-8243-6B485B03E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052" t="15857" b="19812"/>
          <a:stretch/>
        </p:blipFill>
        <p:spPr bwMode="auto">
          <a:xfrm>
            <a:off x="9374315" y="24671"/>
            <a:ext cx="1671851" cy="801225"/>
          </a:xfrm>
          <a:prstGeom prst="rect">
            <a:avLst/>
          </a:prstGeom>
          <a:noFill/>
        </p:spPr>
      </p:pic>
      <p:pic>
        <p:nvPicPr>
          <p:cNvPr id="12" name="图片 124">
            <a:extLst>
              <a:ext uri="{FF2B5EF4-FFF2-40B4-BE49-F238E27FC236}">
                <a16:creationId xmlns:a16="http://schemas.microsoft.com/office/drawing/2014/main" id="{A469DDE6-5137-4D11-95A4-0AFA912CDE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83" y="141009"/>
            <a:ext cx="2176035" cy="5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1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54A8517-B13A-4F80-A41F-6AB93C7A3A1E}"/>
              </a:ext>
            </a:extLst>
          </p:cNvPr>
          <p:cNvGraphicFramePr/>
          <p:nvPr>
            <p:extLst/>
          </p:nvPr>
        </p:nvGraphicFramePr>
        <p:xfrm>
          <a:off x="0" y="1004626"/>
          <a:ext cx="6801184" cy="4279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541893E-C1E0-4303-B5E7-1A3609FE644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5687066"/>
          <a:ext cx="7502384" cy="785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3581">
                  <a:extLst>
                    <a:ext uri="{9D8B030D-6E8A-4147-A177-3AD203B41FA5}">
                      <a16:colId xmlns:a16="http://schemas.microsoft.com/office/drawing/2014/main" val="269883021"/>
                    </a:ext>
                  </a:extLst>
                </a:gridCol>
                <a:gridCol w="4458803">
                  <a:extLst>
                    <a:ext uri="{9D8B030D-6E8A-4147-A177-3AD203B41FA5}">
                      <a16:colId xmlns:a16="http://schemas.microsoft.com/office/drawing/2014/main" val="3933529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i-CN" altLang="en-US" sz="1800" b="1" dirty="0">
                          <a:solidFill>
                            <a:schemeClr val="bg1"/>
                          </a:solidFill>
                        </a:rPr>
                        <a:t>Average annual salary </a:t>
                      </a:r>
                      <a:endParaRPr lang="en-US" altLang="ii-CN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ii-CN" altLang="en-US" sz="1800" b="1" dirty="0">
                          <a:solidFill>
                            <a:schemeClr val="bg1"/>
                          </a:solidFill>
                        </a:rPr>
                        <a:t>after graduation 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in Shanghai</a:t>
                      </a:r>
                      <a:endParaRPr lang="en-US" altLang="ii-CN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Undergraduate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：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110,000 RMB = 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17,296 USD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Postgraduate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：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170,000 RMB = 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26,730 USD</a:t>
                      </a:r>
                      <a:endParaRPr lang="ii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735155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66B8EB51-6499-473F-9E72-65329DDC0379}"/>
              </a:ext>
            </a:extLst>
          </p:cNvPr>
          <p:cNvSpPr/>
          <p:nvPr/>
        </p:nvSpPr>
        <p:spPr>
          <a:xfrm>
            <a:off x="8553430" y="993252"/>
            <a:ext cx="2358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i-CN" b="1" dirty="0">
                <a:solidFill>
                  <a:schemeClr val="accent1">
                    <a:lumMod val="50000"/>
                  </a:schemeClr>
                </a:solidFill>
                <a:latin typeface="Montserrat-Medium"/>
              </a:rPr>
              <a:t>INTERNSHIP &amp; CAREER</a:t>
            </a:r>
            <a:endParaRPr lang="ii-CN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7620BF-82A7-41F2-A833-A16F06B6983F}"/>
              </a:ext>
            </a:extLst>
          </p:cNvPr>
          <p:cNvSpPr/>
          <p:nvPr/>
        </p:nvSpPr>
        <p:spPr>
          <a:xfrm>
            <a:off x="7623593" y="1448663"/>
            <a:ext cx="421801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ii-CN" sz="1400" dirty="0">
                <a:solidFill>
                  <a:srgbClr val="292829"/>
                </a:solidFill>
                <a:latin typeface="OpenSans"/>
              </a:rPr>
              <a:t>As of 2020, SILC has established 54 internship and employment bases. The employment rate of SILC's</a:t>
            </a:r>
          </a:p>
          <a:p>
            <a:pPr algn="just"/>
            <a:r>
              <a:rPr lang="en-US" altLang="ii-CN" sz="1400" dirty="0">
                <a:solidFill>
                  <a:srgbClr val="292829"/>
                </a:solidFill>
                <a:latin typeface="OpenSans"/>
              </a:rPr>
              <a:t>undergraduate students is approaching 100%, among which 21.64% of the students have successfully worked</a:t>
            </a:r>
          </a:p>
          <a:p>
            <a:pPr algn="just"/>
            <a:r>
              <a:rPr lang="en-US" altLang="ii-CN" sz="1400" dirty="0">
                <a:solidFill>
                  <a:srgbClr val="292829"/>
                </a:solidFill>
                <a:latin typeface="OpenSans"/>
              </a:rPr>
              <a:t>in World Top 500 companies and 4 accounting firms. In 2020, 231 undergraduates from SILC were employed,</a:t>
            </a:r>
          </a:p>
          <a:p>
            <a:pPr algn="just"/>
            <a:r>
              <a:rPr lang="en-US" altLang="ii-CN" sz="1400" dirty="0">
                <a:solidFill>
                  <a:srgbClr val="292829"/>
                </a:solidFill>
                <a:latin typeface="OpenSans"/>
              </a:rPr>
              <a:t>The employment units are divided into 5 segments:</a:t>
            </a:r>
            <a:endParaRPr lang="ii-CN" altLang="en-US" sz="1400" dirty="0"/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1EAE5091-1518-41D0-BC19-8450E0194593}"/>
              </a:ext>
            </a:extLst>
          </p:cNvPr>
          <p:cNvGraphicFramePr/>
          <p:nvPr>
            <p:extLst/>
          </p:nvPr>
        </p:nvGraphicFramePr>
        <p:xfrm>
          <a:off x="7623593" y="3137656"/>
          <a:ext cx="4272279" cy="3142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图片 124">
            <a:extLst>
              <a:ext uri="{FF2B5EF4-FFF2-40B4-BE49-F238E27FC236}">
                <a16:creationId xmlns:a16="http://schemas.microsoft.com/office/drawing/2014/main" id="{716C51C6-477F-4D9F-8BC0-A14CD639CB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7" y="181545"/>
            <a:ext cx="1904986" cy="497729"/>
          </a:xfrm>
          <a:prstGeom prst="rect">
            <a:avLst/>
          </a:prstGeom>
        </p:spPr>
      </p:pic>
      <p:pic>
        <p:nvPicPr>
          <p:cNvPr id="12" name="Picture 2" descr="F:\logo调整板最终\20200421 SILC LOGO\RGB 1500W.png">
            <a:extLst>
              <a:ext uri="{FF2B5EF4-FFF2-40B4-BE49-F238E27FC236}">
                <a16:creationId xmlns:a16="http://schemas.microsoft.com/office/drawing/2014/main" id="{0FB6E4B9-7732-431D-9D42-D74CBB4FD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052" t="15857" b="19812"/>
          <a:stretch/>
        </p:blipFill>
        <p:spPr bwMode="auto">
          <a:xfrm>
            <a:off x="10136088" y="171726"/>
            <a:ext cx="1076027" cy="515680"/>
          </a:xfrm>
          <a:prstGeom prst="rect">
            <a:avLst/>
          </a:prstGeom>
          <a:noFill/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234C672D-AEB3-4B0E-BE5A-900F7509FF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115" y="259204"/>
            <a:ext cx="865587" cy="29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A7BB1E9-1F54-FE44-955F-0DE2220BF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02" y="2035136"/>
            <a:ext cx="5949871" cy="39665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0F87978-64DF-A44C-9528-3A72091761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7" y="2035136"/>
            <a:ext cx="5949875" cy="3966581"/>
          </a:xfrm>
          <a:prstGeom prst="rect">
            <a:avLst/>
          </a:prstGeom>
        </p:spPr>
      </p:pic>
      <p:sp>
        <p:nvSpPr>
          <p:cNvPr id="8" name="文本框 13">
            <a:extLst>
              <a:ext uri="{FF2B5EF4-FFF2-40B4-BE49-F238E27FC236}">
                <a16:creationId xmlns:a16="http://schemas.microsoft.com/office/drawing/2014/main" id="{84369986-A0D3-3045-B5AC-6CDF94C8F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368" y="476792"/>
            <a:ext cx="5418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11500" b="1">
                <a:solidFill>
                  <a:srgbClr val="729196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altLang="zh-CN" sz="3200" dirty="0">
                <a:solidFill>
                  <a:srgbClr val="5E5E5E"/>
                </a:solidFill>
              </a:rPr>
              <a:t>On-Campus Dormitory</a:t>
            </a:r>
          </a:p>
        </p:txBody>
      </p:sp>
      <p:pic>
        <p:nvPicPr>
          <p:cNvPr id="9" name="图片 23">
            <a:extLst>
              <a:ext uri="{FF2B5EF4-FFF2-40B4-BE49-F238E27FC236}">
                <a16:creationId xmlns:a16="http://schemas.microsoft.com/office/drawing/2014/main" id="{CC4A5782-A24C-4F23-A86E-B6C7A6C7A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49" y="328104"/>
            <a:ext cx="1175459" cy="400052"/>
          </a:xfrm>
          <a:prstGeom prst="rect">
            <a:avLst/>
          </a:prstGeom>
        </p:spPr>
      </p:pic>
      <p:pic>
        <p:nvPicPr>
          <p:cNvPr id="10" name="Picture 2" descr="F:\logo调整板最终\20200421 SILC LOGO\RGB 1500W.png">
            <a:extLst>
              <a:ext uri="{FF2B5EF4-FFF2-40B4-BE49-F238E27FC236}">
                <a16:creationId xmlns:a16="http://schemas.microsoft.com/office/drawing/2014/main" id="{EAF6C6A8-26A9-49DC-B61F-5E41F5260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052" t="15857" b="19812"/>
          <a:stretch/>
        </p:blipFill>
        <p:spPr bwMode="auto">
          <a:xfrm>
            <a:off x="9329982" y="87204"/>
            <a:ext cx="1671851" cy="801225"/>
          </a:xfrm>
          <a:prstGeom prst="rect">
            <a:avLst/>
          </a:prstGeom>
          <a:noFill/>
        </p:spPr>
      </p:pic>
      <p:pic>
        <p:nvPicPr>
          <p:cNvPr id="12" name="图片 124">
            <a:extLst>
              <a:ext uri="{FF2B5EF4-FFF2-40B4-BE49-F238E27FC236}">
                <a16:creationId xmlns:a16="http://schemas.microsoft.com/office/drawing/2014/main" id="{F98EB173-469F-41FB-97C9-53AB83FDE2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22" y="212509"/>
            <a:ext cx="2176035" cy="5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5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2666807" y="166838"/>
            <a:ext cx="7916079" cy="66678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733" b="1" dirty="0">
                <a:solidFill>
                  <a:srgbClr val="002060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International Student Dormitory</a:t>
            </a:r>
          </a:p>
        </p:txBody>
      </p:sp>
      <p:sp>
        <p:nvSpPr>
          <p:cNvPr id="8" name="文本框 66"/>
          <p:cNvSpPr txBox="1">
            <a:spLocks noChangeArrowheads="1"/>
          </p:cNvSpPr>
          <p:nvPr/>
        </p:nvSpPr>
        <p:spPr bwMode="auto">
          <a:xfrm>
            <a:off x="4338659" y="732261"/>
            <a:ext cx="3295879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4400">
                <a:latin typeface="Simply City Light" panose="020B030302020208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>
              <a:defRPr/>
            </a:pPr>
            <a:r>
              <a:rPr lang="en-US" altLang="zh-CN" sz="1333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</a:rPr>
              <a:t>SHU-UTS SILC BUSINESS SCHOOL</a:t>
            </a:r>
            <a:endParaRPr lang="zh-CN" altLang="en-US" sz="1333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</a:endParaRPr>
          </a:p>
        </p:txBody>
      </p:sp>
      <p:pic>
        <p:nvPicPr>
          <p:cNvPr id="9" name="图片 8" descr="logo定稿转曲A款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545" y="-414883"/>
            <a:ext cx="3467352" cy="245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EF7EB90-B991-CF49-A0DE-4CDFD0D0C8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48" y="14692"/>
            <a:ext cx="6059627" cy="40397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BB5C177-2167-9743-99A8-1D15CA836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79" y="-33649"/>
            <a:ext cx="6132141" cy="408809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800E1E-F8D8-6D4B-A2C1-8478C0F1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68" y="4039752"/>
            <a:ext cx="4315520" cy="287701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C13A74-83E8-BA48-83F0-086EED457D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" y="4039752"/>
            <a:ext cx="4250056" cy="28333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2F7A8E-A6F1-0A44-800D-3E03540B43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199" y="4069135"/>
            <a:ext cx="4227372" cy="2818248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F5FF28B9-7153-4D17-9C27-03F93B455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55" y="6215744"/>
            <a:ext cx="999026" cy="59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721A89-88A5-4888-B9E2-88AA8A1561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18" y="6234750"/>
            <a:ext cx="421167" cy="590570"/>
          </a:xfrm>
          <a:prstGeom prst="rect">
            <a:avLst/>
          </a:prstGeom>
        </p:spPr>
      </p:pic>
      <p:pic>
        <p:nvPicPr>
          <p:cNvPr id="19" name="图形 11">
            <a:extLst>
              <a:ext uri="{FF2B5EF4-FFF2-40B4-BE49-F238E27FC236}">
                <a16:creationId xmlns:a16="http://schemas.microsoft.com/office/drawing/2014/main" id="{C666BC75-1C79-479C-BAAC-9C0E650039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085" y="6104550"/>
            <a:ext cx="1628402" cy="72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8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B3B484-D043-4E6A-A069-C7658B939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sp>
        <p:nvSpPr>
          <p:cNvPr id="100" name="Google Shape;100;p7"/>
          <p:cNvSpPr txBox="1">
            <a:spLocks noGrp="1"/>
          </p:cNvSpPr>
          <p:nvPr>
            <p:ph type="body" idx="1"/>
          </p:nvPr>
        </p:nvSpPr>
        <p:spPr>
          <a:xfrm>
            <a:off x="-215075" y="-53285"/>
            <a:ext cx="3813544" cy="14602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152396" indent="0">
              <a:buNone/>
            </a:pPr>
            <a:r>
              <a:rPr lang="en-US" sz="2133" dirty="0">
                <a:solidFill>
                  <a:schemeClr val="bg1"/>
                </a:solidFill>
              </a:rPr>
              <a:t>DISCOVER</a:t>
            </a:r>
          </a:p>
          <a:p>
            <a:pPr marL="152396" indent="0">
              <a:buNone/>
            </a:pPr>
            <a:r>
              <a:rPr lang="en-US" sz="5333" b="1" dirty="0">
                <a:solidFill>
                  <a:schemeClr val="bg1"/>
                </a:solidFill>
              </a:rPr>
              <a:t>SHANGHAI</a:t>
            </a:r>
          </a:p>
          <a:p>
            <a:pPr>
              <a:buChar char="-"/>
            </a:pPr>
            <a:endParaRPr lang="en-US" dirty="0"/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718DCFA3-E41F-4C56-98CE-128FAE9F2081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2650928"/>
            <a:ext cx="6705600" cy="420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E75965-AE4D-4F32-8801-2A9F38C4156A}"/>
              </a:ext>
            </a:extLst>
          </p:cNvPr>
          <p:cNvSpPr/>
          <p:nvPr/>
        </p:nvSpPr>
        <p:spPr>
          <a:xfrm>
            <a:off x="5791200" y="906184"/>
            <a:ext cx="6096000" cy="18978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kern="0" cap="all" dirty="0">
                <a:solidFill>
                  <a:srgbClr val="302F31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WITH A POPULATION OF OVER 2</a:t>
            </a:r>
            <a:r>
              <a:rPr lang="en-US" altLang="zh-CN" sz="1600" b="1" kern="0" cap="all" dirty="0">
                <a:solidFill>
                  <a:srgbClr val="302F31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US" sz="1600" b="1" kern="0" cap="all" dirty="0">
                <a:solidFill>
                  <a:srgbClr val="302F31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MILLION, SHANGHAI IS FREQUENTLY CITED AS THE WORLD’S LARGEST “PROPER” CITY</a:t>
            </a:r>
          </a:p>
          <a:p>
            <a:pPr algn="ctr"/>
            <a:endParaRPr lang="en-US" sz="2133" b="1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600" b="1" kern="0" cap="all" dirty="0">
                <a:solidFill>
                  <a:srgbClr val="302F31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CHINA’S FINANCE AND BUSINESS CENTER, AND A THRIVING CULTURAL CENTER AS WELL</a:t>
            </a:r>
            <a:endParaRPr lang="en-US" sz="2133" b="1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600" b="1" kern="0" cap="all" dirty="0">
                <a:solidFill>
                  <a:srgbClr val="302F31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ONE OF THE MOST EXCITING CITIES IN THE WORLD!</a:t>
            </a:r>
            <a:endParaRPr lang="en-US" sz="2133" b="1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2" descr="F:\logo调整板最终\20200421 SILC LOGO\RGB 1500W.png">
            <a:extLst>
              <a:ext uri="{FF2B5EF4-FFF2-40B4-BE49-F238E27FC236}">
                <a16:creationId xmlns:a16="http://schemas.microsoft.com/office/drawing/2014/main" id="{169BEEA0-57F6-47C6-88CA-C280D5C99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052" t="15857" b="19812"/>
          <a:stretch/>
        </p:blipFill>
        <p:spPr bwMode="auto">
          <a:xfrm>
            <a:off x="10158022" y="101600"/>
            <a:ext cx="1076027" cy="515680"/>
          </a:xfrm>
          <a:prstGeom prst="rect">
            <a:avLst/>
          </a:prstGeom>
          <a:noFill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84E871-1B08-4215-A53C-9E640A8906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49" y="189078"/>
            <a:ext cx="865587" cy="29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46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" y="1208088"/>
            <a:ext cx="4153988" cy="256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l="9259" b="13753"/>
          <a:stretch/>
        </p:blipFill>
        <p:spPr bwMode="auto">
          <a:xfrm>
            <a:off x="1589" y="3783037"/>
            <a:ext cx="4153988" cy="258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" t="7104" r="948" b="15121"/>
          <a:stretch/>
        </p:blipFill>
        <p:spPr>
          <a:xfrm>
            <a:off x="4155577" y="3783037"/>
            <a:ext cx="3893001" cy="25886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89" y="1208088"/>
            <a:ext cx="4132956" cy="25563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03" y="1198769"/>
            <a:ext cx="3848443" cy="25656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08" y="3764397"/>
            <a:ext cx="4148024" cy="2588675"/>
          </a:xfrm>
          <a:prstGeom prst="rect">
            <a:avLst/>
          </a:prstGeom>
        </p:spPr>
      </p:pic>
      <p:sp>
        <p:nvSpPr>
          <p:cNvPr id="10" name="文本框 13">
            <a:extLst>
              <a:ext uri="{FF2B5EF4-FFF2-40B4-BE49-F238E27FC236}">
                <a16:creationId xmlns:a16="http://schemas.microsoft.com/office/drawing/2014/main" id="{E863E6C1-85D8-124E-BB11-4BD6EEB84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1691" y="464439"/>
            <a:ext cx="5418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11500" b="1">
                <a:solidFill>
                  <a:srgbClr val="729196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altLang="zh-CN" sz="3200" spc="300" dirty="0">
                <a:solidFill>
                  <a:schemeClr val="tx2"/>
                </a:solidFill>
                <a:latin typeface="Helvetica" pitchFamily="2" charset="0"/>
                <a:ea typeface="Oswald" charset="0"/>
                <a:cs typeface="Oswald" charset="0"/>
              </a:rPr>
              <a:t>Facilities</a:t>
            </a:r>
            <a:endParaRPr lang="en-US" altLang="zh-CN" sz="3200" dirty="0">
              <a:solidFill>
                <a:srgbClr val="2250A9"/>
              </a:solidFill>
            </a:endParaRPr>
          </a:p>
        </p:txBody>
      </p:sp>
      <p:pic>
        <p:nvPicPr>
          <p:cNvPr id="12" name="图片 23">
            <a:extLst>
              <a:ext uri="{FF2B5EF4-FFF2-40B4-BE49-F238E27FC236}">
                <a16:creationId xmlns:a16="http://schemas.microsoft.com/office/drawing/2014/main" id="{2E079D86-27F1-414A-B689-833C850D0D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49" y="328104"/>
            <a:ext cx="1175459" cy="400052"/>
          </a:xfrm>
          <a:prstGeom prst="rect">
            <a:avLst/>
          </a:prstGeom>
        </p:spPr>
      </p:pic>
      <p:pic>
        <p:nvPicPr>
          <p:cNvPr id="17" name="Picture 2" descr="F:\logo调整板最终\20200421 SILC LOGO\RGB 1500W.png">
            <a:extLst>
              <a:ext uri="{FF2B5EF4-FFF2-40B4-BE49-F238E27FC236}">
                <a16:creationId xmlns:a16="http://schemas.microsoft.com/office/drawing/2014/main" id="{8EF77098-281C-40EA-898D-6AA1CA4F5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5052" t="15857" b="19812"/>
          <a:stretch/>
        </p:blipFill>
        <p:spPr bwMode="auto">
          <a:xfrm>
            <a:off x="9329982" y="87204"/>
            <a:ext cx="1671851" cy="801225"/>
          </a:xfrm>
          <a:prstGeom prst="rect">
            <a:avLst/>
          </a:prstGeom>
          <a:noFill/>
        </p:spPr>
      </p:pic>
      <p:pic>
        <p:nvPicPr>
          <p:cNvPr id="18" name="图片 124">
            <a:extLst>
              <a:ext uri="{FF2B5EF4-FFF2-40B4-BE49-F238E27FC236}">
                <a16:creationId xmlns:a16="http://schemas.microsoft.com/office/drawing/2014/main" id="{D37F46E0-4BB4-4E6C-9E81-E378D907B81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22" y="212509"/>
            <a:ext cx="2176035" cy="5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8161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85FEA94-4AA5-487A-8BB3-813902B06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161" y="2074769"/>
            <a:ext cx="4068203" cy="2288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403CF6-BA9E-40FC-95E4-3F86EE431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37" y="-111640"/>
            <a:ext cx="4068204" cy="2432290"/>
          </a:xfrm>
          <a:prstGeom prst="rect">
            <a:avLst/>
          </a:prstGeom>
        </p:spPr>
      </p:pic>
      <p:pic>
        <p:nvPicPr>
          <p:cNvPr id="22" name="内容占位符 5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r="4643"/>
          <a:stretch>
            <a:fillRect/>
          </a:stretch>
        </p:blipFill>
        <p:spPr>
          <a:xfrm>
            <a:off x="-32151" y="2327476"/>
            <a:ext cx="4439065" cy="2558395"/>
          </a:xfrm>
          <a:prstGeom prst="rect">
            <a:avLst/>
          </a:prstGeom>
        </p:spPr>
      </p:pic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/>
          <a:stretch>
            <a:fillRect/>
          </a:stretch>
        </p:blipFill>
        <p:spPr>
          <a:xfrm>
            <a:off x="6454776" y="-13652"/>
            <a:ext cx="5771197" cy="4223703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0"/>
          <a:stretch/>
        </p:blipFill>
        <p:spPr>
          <a:xfrm>
            <a:off x="-47428" y="4363552"/>
            <a:ext cx="4439065" cy="2558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92E65D-2337-4291-931F-40C205093E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197" y="4274771"/>
            <a:ext cx="3695803" cy="2583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FEBEBF-AF5C-4B5C-8411-817CD2C153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37" y="4339491"/>
            <a:ext cx="4104560" cy="2752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2A97A7-7634-4D0A-8809-277958B08C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48" y="0"/>
            <a:ext cx="3739752" cy="42747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A65C52-3791-4DB1-9B9F-F3F1D90BA0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651"/>
            <a:ext cx="4401796" cy="2341128"/>
          </a:xfrm>
          <a:prstGeom prst="rect">
            <a:avLst/>
          </a:prstGeom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id="{F3E2FBDA-5A1E-4E40-B76F-E7601BC7E39C}"/>
              </a:ext>
            </a:extLst>
          </p:cNvPr>
          <p:cNvSpPr/>
          <p:nvPr/>
        </p:nvSpPr>
        <p:spPr>
          <a:xfrm rot="16200000">
            <a:off x="4850364" y="1283987"/>
            <a:ext cx="3153320" cy="4050448"/>
          </a:xfrm>
          <a:prstGeom prst="rect">
            <a:avLst/>
          </a:prstGeom>
          <a:solidFill>
            <a:schemeClr val="bg1">
              <a:lumMod val="75000"/>
              <a:alpha val="54000"/>
            </a:schemeClr>
          </a:solidFill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/>
          <a:p>
            <a:pPr algn="ctr"/>
            <a:endParaRPr lang="en-US" sz="1600">
              <a:latin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1D7812-A561-4D3A-AA00-9ACB9A979AEC}"/>
              </a:ext>
            </a:extLst>
          </p:cNvPr>
          <p:cNvSpPr txBox="1"/>
          <p:nvPr/>
        </p:nvSpPr>
        <p:spPr>
          <a:xfrm>
            <a:off x="4391637" y="2923011"/>
            <a:ext cx="391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solidFill>
                  <a:schemeClr val="bg1"/>
                </a:solidFill>
                <a:latin typeface="Helvetica" pitchFamily="2" charset="0"/>
                <a:ea typeface="Oswald" charset="0"/>
                <a:cs typeface="Oswald" charset="0"/>
              </a:rPr>
              <a:t>CAMPUS</a:t>
            </a:r>
            <a:r>
              <a:rPr lang="zh-CN" altLang="en-US" sz="3200" b="1" spc="300" dirty="0">
                <a:solidFill>
                  <a:schemeClr val="bg1"/>
                </a:solidFill>
                <a:latin typeface="Helvetica" pitchFamily="2" charset="0"/>
                <a:ea typeface="Oswald" charset="0"/>
                <a:cs typeface="Oswald" charset="0"/>
              </a:rPr>
              <a:t> </a:t>
            </a:r>
            <a:r>
              <a:rPr lang="en-US" altLang="zh-CN" sz="3200" b="1" spc="300" dirty="0">
                <a:solidFill>
                  <a:schemeClr val="bg1"/>
                </a:solidFill>
                <a:latin typeface="Helvetica" pitchFamily="2" charset="0"/>
                <a:ea typeface="Oswald" charset="0"/>
                <a:cs typeface="Oswald" charset="0"/>
              </a:rPr>
              <a:t>LIFE</a:t>
            </a:r>
            <a:endParaRPr lang="en-US" sz="3200" b="1" spc="300" dirty="0">
              <a:solidFill>
                <a:schemeClr val="bg1"/>
              </a:solidFill>
              <a:latin typeface="Helvetica" pitchFamily="2" charset="0"/>
              <a:ea typeface="Oswald" charset="0"/>
              <a:cs typeface="Oswald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C0E5B5A-D7B8-4974-9554-C3F10952F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971" y="186951"/>
            <a:ext cx="999026" cy="59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A1EDD1-9ABB-46C4-B36A-244FD719ED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34" y="205957"/>
            <a:ext cx="421167" cy="590570"/>
          </a:xfrm>
          <a:prstGeom prst="rect">
            <a:avLst/>
          </a:prstGeom>
        </p:spPr>
      </p:pic>
      <p:pic>
        <p:nvPicPr>
          <p:cNvPr id="15" name="图形 11">
            <a:extLst>
              <a:ext uri="{FF2B5EF4-FFF2-40B4-BE49-F238E27FC236}">
                <a16:creationId xmlns:a16="http://schemas.microsoft.com/office/drawing/2014/main" id="{ACD13686-809B-4129-9674-1F115824B1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2601" y="75757"/>
            <a:ext cx="1628402" cy="72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4E8BDE89-6EC2-43D4-940F-8D93248D1D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64"/>
          <a:stretch/>
        </p:blipFill>
        <p:spPr>
          <a:xfrm>
            <a:off x="1" y="1104033"/>
            <a:ext cx="12185151" cy="5753967"/>
          </a:xfrm>
          <a:prstGeom prst="rect">
            <a:avLst/>
          </a:prstGeom>
        </p:spPr>
      </p:pic>
      <p:sp>
        <p:nvSpPr>
          <p:cNvPr id="5" name="ïŝḷîďe">
            <a:extLst>
              <a:ext uri="{FF2B5EF4-FFF2-40B4-BE49-F238E27FC236}">
                <a16:creationId xmlns:a16="http://schemas.microsoft.com/office/drawing/2014/main" id="{1AD34108-9E4E-48E2-BAE7-7F79BB88455E}"/>
              </a:ext>
            </a:extLst>
          </p:cNvPr>
          <p:cNvSpPr/>
          <p:nvPr/>
        </p:nvSpPr>
        <p:spPr>
          <a:xfrm>
            <a:off x="5683752" y="1092345"/>
            <a:ext cx="6508249" cy="594659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rmAutofit/>
          </a:bodyPr>
          <a:lstStyle/>
          <a:p>
            <a:pPr algn="ctr" defTabSz="913742">
              <a:lnSpc>
                <a:spcPct val="200000"/>
              </a:lnSpc>
              <a:buSzPct val="25000"/>
              <a:defRPr/>
            </a:pPr>
            <a:endParaRPr lang="en-US" altLang="zh-CN" sz="3200" i="1" dirty="0">
              <a:solidFill>
                <a:schemeClr val="tx1"/>
              </a:solidFill>
            </a:endParaRPr>
          </a:p>
        </p:txBody>
      </p:sp>
      <p:sp>
        <p:nvSpPr>
          <p:cNvPr id="35" name="ïṩḷïḋe">
            <a:extLst>
              <a:ext uri="{FF2B5EF4-FFF2-40B4-BE49-F238E27FC236}">
                <a16:creationId xmlns:a16="http://schemas.microsoft.com/office/drawing/2014/main" id="{F3DB2978-15A0-4C80-8B02-AE3B2418F798}"/>
              </a:ext>
            </a:extLst>
          </p:cNvPr>
          <p:cNvSpPr/>
          <p:nvPr/>
        </p:nvSpPr>
        <p:spPr bwMode="auto">
          <a:xfrm>
            <a:off x="6258179" y="2777961"/>
            <a:ext cx="5719111" cy="96004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867" b="1" kern="0" dirty="0">
                <a:solidFill>
                  <a:srgbClr val="FF0000"/>
                </a:solidFill>
                <a:latin typeface="Times New Roman" panose="02020803070505020304" pitchFamily="18" charset="0"/>
                <a:cs typeface="Times New Roman" panose="02020803070505020304" pitchFamily="18" charset="0"/>
              </a:rPr>
              <a:t>Director of International Office </a:t>
            </a: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Helvetica" panose="020B0604020202020204" pitchFamily="34" charset="0"/>
              </a:rPr>
              <a:t>Dr. Harry Gu</a:t>
            </a:r>
          </a:p>
          <a:p>
            <a:pPr>
              <a:lnSpc>
                <a:spcPct val="150000"/>
              </a:lnSpc>
            </a:pPr>
            <a:r>
              <a:rPr lang="en-US" altLang="zh-CN" sz="1467" dirty="0">
                <a:latin typeface="Helvetica" panose="020B0604020202020204" pitchFamily="34" charset="0"/>
              </a:rPr>
              <a:t>Email: </a:t>
            </a:r>
            <a:r>
              <a:rPr lang="en-US" sz="1867" dirty="0">
                <a:hlinkClick r:id="rId6"/>
              </a:rPr>
              <a:t>guhaodong@shu.edu.cn</a:t>
            </a:r>
            <a:endParaRPr lang="en-US" sz="1867" dirty="0"/>
          </a:p>
          <a:p>
            <a:pPr algn="just">
              <a:lnSpc>
                <a:spcPct val="150000"/>
              </a:lnSpc>
            </a:pPr>
            <a:r>
              <a:rPr lang="en-US" sz="1867" b="1" kern="0" dirty="0">
                <a:solidFill>
                  <a:srgbClr val="FF0000"/>
                </a:solidFill>
                <a:latin typeface="Times New Roman" panose="02020803070505020304" pitchFamily="18" charset="0"/>
                <a:cs typeface="Times New Roman" panose="02020803070505020304" pitchFamily="18" charset="0"/>
              </a:rPr>
              <a:t>International Recruitment &amp; Marketing Team</a:t>
            </a:r>
            <a:endParaRPr lang="en-US" sz="1867" b="1" dirty="0">
              <a:latin typeface="Helvetica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Helvetica" panose="020B0604020202020204" pitchFamily="34" charset="0"/>
              </a:rPr>
              <a:t>Ms. Isa Meng </a:t>
            </a:r>
            <a:r>
              <a:rPr lang="en-US" sz="1400" dirty="0">
                <a:latin typeface="Helvetica" panose="020B0604020202020204" pitchFamily="34" charset="0"/>
              </a:rPr>
              <a:t>Email: </a:t>
            </a:r>
            <a:r>
              <a:rPr lang="en-US" sz="1867" dirty="0">
                <a:solidFill>
                  <a:srgbClr val="2250A9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isa.mengrq@shu.edu.cn</a:t>
            </a:r>
            <a:endParaRPr lang="en-US" sz="1867" dirty="0">
              <a:solidFill>
                <a:srgbClr val="2250A9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Helvetica" panose="020B0604020202020204" pitchFamily="34" charset="0"/>
              </a:rPr>
              <a:t>Ms. Chloe Ding </a:t>
            </a:r>
            <a:r>
              <a:rPr lang="en-US" sz="1467" b="1" dirty="0">
                <a:latin typeface="Helvetica" panose="020B0604020202020204" pitchFamily="34" charset="0"/>
              </a:rPr>
              <a:t>  </a:t>
            </a:r>
            <a:r>
              <a:rPr lang="en-US" altLang="zh-CN" sz="1400" dirty="0">
                <a:latin typeface="Helvetica" panose="020B0604020202020204" pitchFamily="34" charset="0"/>
                <a:sym typeface="+mn-ea"/>
              </a:rPr>
              <a:t>Email</a:t>
            </a:r>
            <a:r>
              <a:rPr lang="en-US" altLang="zh-CN" sz="1600" dirty="0">
                <a:latin typeface="Helvetica" panose="020B0604020202020204" pitchFamily="34" charset="0"/>
                <a:sym typeface="+mn-ea"/>
              </a:rPr>
              <a:t>: </a:t>
            </a:r>
            <a:r>
              <a:rPr lang="en-US" altLang="zh-CN" sz="1867" dirty="0">
                <a:solidFill>
                  <a:srgbClr val="2250A9"/>
                </a:solidFill>
                <a:sym typeface="+mn-ea"/>
                <a:hlinkClick r:id="rId8"/>
              </a:rPr>
              <a:t>chloeding@shu.edu.cn</a:t>
            </a:r>
            <a:endParaRPr lang="en-US" sz="1867" dirty="0">
              <a:solidFill>
                <a:srgbClr val="2250A9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867" dirty="0">
                <a:solidFill>
                  <a:srgbClr val="2250A9"/>
                </a:solidFill>
                <a:sym typeface="+mn-ea"/>
                <a:hlinkClick r:id="rId9"/>
              </a:rPr>
              <a:t>admission.silc@oa.shu.edu.cn</a:t>
            </a:r>
            <a:endParaRPr lang="en-US" altLang="zh-CN" sz="1867" dirty="0">
              <a:solidFill>
                <a:srgbClr val="2250A9"/>
              </a:solidFill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dirty="0">
                <a:latin typeface="Helvetica" pitchFamily="2" charset="0"/>
              </a:rPr>
              <a:t>Tel: 86-21-69980028-92011</a:t>
            </a:r>
          </a:p>
          <a:p>
            <a:pPr algn="just">
              <a:lnSpc>
                <a:spcPct val="150000"/>
              </a:lnSpc>
            </a:pPr>
            <a:endParaRPr lang="en-US" altLang="zh-CN" sz="1600" dirty="0">
              <a:latin typeface="Helvetica" pitchFamily="2" charset="0"/>
            </a:endParaRPr>
          </a:p>
          <a:p>
            <a:pPr algn="just">
              <a:lnSpc>
                <a:spcPct val="150000"/>
              </a:lnSpc>
            </a:pPr>
            <a:endParaRPr lang="en-US" altLang="zh-CN" sz="1600" dirty="0">
              <a:latin typeface="Helvetica" pitchFamily="2" charset="0"/>
            </a:endParaRPr>
          </a:p>
          <a:p>
            <a:pPr algn="just">
              <a:lnSpc>
                <a:spcPct val="150000"/>
              </a:lnSpc>
            </a:pPr>
            <a:endParaRPr lang="en-US" altLang="zh-CN" sz="1600" dirty="0">
              <a:latin typeface="Helvetica" pitchFamily="2" charset="0"/>
            </a:endParaRPr>
          </a:p>
          <a:p>
            <a:pPr algn="just">
              <a:lnSpc>
                <a:spcPct val="150000"/>
              </a:lnSpc>
            </a:pPr>
            <a:endParaRPr lang="en-US" altLang="zh-CN" sz="1600" dirty="0">
              <a:latin typeface="Helvetica" pitchFamily="2" charset="0"/>
            </a:endParaRPr>
          </a:p>
        </p:txBody>
      </p:sp>
      <p:sp>
        <p:nvSpPr>
          <p:cNvPr id="20" name="文本框 13">
            <a:extLst>
              <a:ext uri="{FF2B5EF4-FFF2-40B4-BE49-F238E27FC236}">
                <a16:creationId xmlns:a16="http://schemas.microsoft.com/office/drawing/2014/main" id="{E7B4DCAE-5E46-6F48-82ED-20D2FED82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368" y="476793"/>
            <a:ext cx="5418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11500" b="1">
                <a:solidFill>
                  <a:srgbClr val="729196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altLang="zh-CN" sz="3200" dirty="0">
                <a:solidFill>
                  <a:srgbClr val="2250A9"/>
                </a:solidFill>
              </a:rPr>
              <a:t>CONTACT US</a:t>
            </a:r>
          </a:p>
        </p:txBody>
      </p:sp>
      <p:sp>
        <p:nvSpPr>
          <p:cNvPr id="22" name="ïṩḷïḋe">
            <a:extLst>
              <a:ext uri="{FF2B5EF4-FFF2-40B4-BE49-F238E27FC236}">
                <a16:creationId xmlns:a16="http://schemas.microsoft.com/office/drawing/2014/main" id="{F19E861F-3965-9C4C-9CF3-DCC33C79E8BC}"/>
              </a:ext>
            </a:extLst>
          </p:cNvPr>
          <p:cNvSpPr/>
          <p:nvPr/>
        </p:nvSpPr>
        <p:spPr bwMode="auto">
          <a:xfrm>
            <a:off x="6258179" y="6236869"/>
            <a:ext cx="5774447" cy="85090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1867" dirty="0">
                <a:latin typeface="Helvetica" pitchFamily="2" charset="0"/>
              </a:rPr>
              <a:t>Application website: </a:t>
            </a:r>
            <a:r>
              <a:rPr lang="en" altLang="zh-CN" sz="1867" dirty="0">
                <a:latin typeface="Helvetica" pitchFamily="2" charset="0"/>
                <a:hlinkClick r:id="rId10"/>
              </a:rPr>
              <a:t>https://apply.shu.edu.cn</a:t>
            </a:r>
            <a:endParaRPr lang="en" altLang="zh-CN" sz="2400" dirty="0">
              <a:latin typeface="Helvetica" pitchFamily="2" charset="0"/>
            </a:endParaRPr>
          </a:p>
          <a:p>
            <a:pPr algn="just">
              <a:lnSpc>
                <a:spcPct val="150000"/>
              </a:lnSpc>
            </a:pPr>
            <a:endParaRPr lang="en-US" altLang="zh-C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128E8C-3F36-41C2-A41C-7829CEC79C9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58180" y="1156189"/>
            <a:ext cx="5506321" cy="1633231"/>
          </a:xfrm>
          <a:prstGeom prst="rect">
            <a:avLst/>
          </a:prstGeom>
        </p:spPr>
      </p:pic>
      <p:pic>
        <p:nvPicPr>
          <p:cNvPr id="11" name="图片 23">
            <a:extLst>
              <a:ext uri="{FF2B5EF4-FFF2-40B4-BE49-F238E27FC236}">
                <a16:creationId xmlns:a16="http://schemas.microsoft.com/office/drawing/2014/main" id="{86953684-B6EF-4973-B8F5-F6FD38D1D2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49" y="328104"/>
            <a:ext cx="1175459" cy="400052"/>
          </a:xfrm>
          <a:prstGeom prst="rect">
            <a:avLst/>
          </a:prstGeom>
        </p:spPr>
      </p:pic>
      <p:pic>
        <p:nvPicPr>
          <p:cNvPr id="12" name="Picture 2" descr="F:\logo调整板最终\20200421 SILC LOGO\RGB 1500W.png">
            <a:extLst>
              <a:ext uri="{FF2B5EF4-FFF2-40B4-BE49-F238E27FC236}">
                <a16:creationId xmlns:a16="http://schemas.microsoft.com/office/drawing/2014/main" id="{C2CDA7E9-988B-4A41-9166-6AF660C9F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/>
          <a:srcRect l="5052" t="15857" b="19812"/>
          <a:stretch/>
        </p:blipFill>
        <p:spPr bwMode="auto">
          <a:xfrm>
            <a:off x="9271616" y="127517"/>
            <a:ext cx="1671851" cy="801225"/>
          </a:xfrm>
          <a:prstGeom prst="rect">
            <a:avLst/>
          </a:prstGeom>
          <a:noFill/>
        </p:spPr>
      </p:pic>
      <p:pic>
        <p:nvPicPr>
          <p:cNvPr id="13" name="图片 124">
            <a:extLst>
              <a:ext uri="{FF2B5EF4-FFF2-40B4-BE49-F238E27FC236}">
                <a16:creationId xmlns:a16="http://schemas.microsoft.com/office/drawing/2014/main" id="{1B8826A6-07F9-49CA-BFF8-4C143AE4AED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22" y="212509"/>
            <a:ext cx="2176035" cy="568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9288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40F1B6-0C0E-44AE-85AA-6C955B0ED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4"/>
            <a:ext cx="6096000" cy="3636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FED680-1029-4F44-8952-E7C38BB5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339" y="0"/>
            <a:ext cx="5947661" cy="3636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AB81CC-FA15-4520-83B9-17DB0D929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906441"/>
            <a:ext cx="4178303" cy="2774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0D7F79-7BFA-4406-A26A-06290E504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975" y="3893110"/>
            <a:ext cx="3641725" cy="2729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F0B32F-D8B0-4536-BA64-0EE044526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2301" y="3893112"/>
            <a:ext cx="3949700" cy="272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86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C6994-FDBF-4513-8592-FF67062BE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181F9-BF43-4972-946B-2F288EFD0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904D63E4-000A-459A-8D10-567A98F54C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  <a14:imgEffect>
                      <a14:colorTemperature colorTemp="7200"/>
                    </a14:imgEffect>
                    <a14:imgEffect>
                      <a14:saturation sat="10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688" y="-76623"/>
            <a:ext cx="12339376" cy="6940899"/>
          </a:xfrm>
          <a:prstGeom prst="rect">
            <a:avLst/>
          </a:prstGeom>
        </p:spPr>
      </p:pic>
      <p:pic>
        <p:nvPicPr>
          <p:cNvPr id="5" name="图形 11">
            <a:extLst>
              <a:ext uri="{FF2B5EF4-FFF2-40B4-BE49-F238E27FC236}">
                <a16:creationId xmlns:a16="http://schemas.microsoft.com/office/drawing/2014/main" id="{77ECAAC5-3FCD-40B8-9A7A-ACEBC6B8C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353" y="6091834"/>
            <a:ext cx="1527796" cy="6762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BEED74-8EA9-48EE-9C47-8843FA9B1B1A}"/>
              </a:ext>
            </a:extLst>
          </p:cNvPr>
          <p:cNvSpPr/>
          <p:nvPr/>
        </p:nvSpPr>
        <p:spPr>
          <a:xfrm>
            <a:off x="4798985" y="100925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ABOUT 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SHU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文本框 66">
            <a:extLst>
              <a:ext uri="{FF2B5EF4-FFF2-40B4-BE49-F238E27FC236}">
                <a16:creationId xmlns:a16="http://schemas.microsoft.com/office/drawing/2014/main" id="{BF0ECDF1-9ACC-4E1F-A7D2-4A08B9F50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4373" y="532100"/>
            <a:ext cx="3295879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4400">
                <a:latin typeface="Simply City Light" panose="020B030302020208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>
              <a:defRPr/>
            </a:pPr>
            <a:r>
              <a:rPr lang="en-US" altLang="zh-CN" sz="1333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</a:rPr>
              <a:t>Shanghai University</a:t>
            </a:r>
            <a:endParaRPr lang="zh-CN" altLang="en-US" sz="1333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77181-0452-4126-92B6-5A705DFE74E6}"/>
              </a:ext>
            </a:extLst>
          </p:cNvPr>
          <p:cNvSpPr/>
          <p:nvPr/>
        </p:nvSpPr>
        <p:spPr>
          <a:xfrm>
            <a:off x="894250" y="777492"/>
            <a:ext cx="10257701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/>
              <a:t>Established in 1922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/>
              <a:t>387th ranked in the QS World Rankings 2021</a:t>
            </a:r>
            <a:r>
              <a:rPr lang="zh-CN" altLang="en-US" sz="2400" b="1" dirty="0"/>
              <a:t>，</a:t>
            </a:r>
            <a:r>
              <a:rPr lang="en-US" sz="2400" b="1" dirty="0"/>
              <a:t>top 100 Asian universities</a:t>
            </a:r>
            <a:endParaRPr lang="en-US" altLang="zh-CN" sz="2400" b="1" dirty="0"/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/>
              <a:t>16</a:t>
            </a:r>
            <a:r>
              <a:rPr lang="en-US" altLang="zh-CN" sz="2400" b="1" baseline="30000" dirty="0"/>
              <a:t>th</a:t>
            </a:r>
            <a:r>
              <a:rPr lang="en-US" altLang="zh-CN" sz="2400" b="1" dirty="0"/>
              <a:t> ranked in QS mainland China Ranking 2021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/>
              <a:t>4,156 full-time faculty members 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/>
              <a:t>2268 international students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/>
              <a:t>C</a:t>
            </a:r>
            <a:r>
              <a:rPr lang="en-US" sz="2400" b="1" dirty="0"/>
              <a:t>omprehensive university offering 86 undergraduate programs, 221 graduate programs, and 117 doctoral programs in various disciplines</a:t>
            </a:r>
            <a:endParaRPr lang="en-US" altLang="zh-CN" sz="2400" b="1" dirty="0"/>
          </a:p>
        </p:txBody>
      </p:sp>
      <p:pic>
        <p:nvPicPr>
          <p:cNvPr id="11" name="Picture 2" descr="F:\logo调整板最终\20200421 SILC LOGO\RGB 1500W.png">
            <a:extLst>
              <a:ext uri="{FF2B5EF4-FFF2-40B4-BE49-F238E27FC236}">
                <a16:creationId xmlns:a16="http://schemas.microsoft.com/office/drawing/2014/main" id="{940C95ED-A405-49E4-894D-2C6AD324D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052" t="15857" b="19812"/>
          <a:stretch/>
        </p:blipFill>
        <p:spPr bwMode="auto">
          <a:xfrm>
            <a:off x="10250386" y="46910"/>
            <a:ext cx="1076027" cy="515680"/>
          </a:xfrm>
          <a:prstGeom prst="rect">
            <a:avLst/>
          </a:prstGeom>
          <a:noFill/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F8F0980F-8BB0-41E0-9839-97081DD3CB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13" y="134388"/>
            <a:ext cx="865587" cy="29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08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2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01" y="436034"/>
            <a:ext cx="3219451" cy="541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任意多边形 13"/>
          <p:cNvSpPr/>
          <p:nvPr/>
        </p:nvSpPr>
        <p:spPr>
          <a:xfrm>
            <a:off x="4965746" y="356280"/>
            <a:ext cx="1054705" cy="5760720"/>
          </a:xfrm>
          <a:custGeom>
            <a:avLst/>
            <a:gdLst>
              <a:gd name="connsiteX0" fmla="*/ 145143 w 914400"/>
              <a:gd name="connsiteY0" fmla="*/ 0 h 4267200"/>
              <a:gd name="connsiteX1" fmla="*/ 914400 w 914400"/>
              <a:gd name="connsiteY1" fmla="*/ 2177143 h 4267200"/>
              <a:gd name="connsiteX2" fmla="*/ 0 w 914400"/>
              <a:gd name="connsiteY2" fmla="*/ 4267200 h 4267200"/>
              <a:gd name="connsiteX0" fmla="*/ 145143 w 914673"/>
              <a:gd name="connsiteY0" fmla="*/ 0 h 4267200"/>
              <a:gd name="connsiteX1" fmla="*/ 914400 w 914673"/>
              <a:gd name="connsiteY1" fmla="*/ 2177143 h 4267200"/>
              <a:gd name="connsiteX2" fmla="*/ 0 w 914673"/>
              <a:gd name="connsiteY2" fmla="*/ 4267200 h 4267200"/>
              <a:gd name="connsiteX0" fmla="*/ 145143 w 914687"/>
              <a:gd name="connsiteY0" fmla="*/ 0 h 4267200"/>
              <a:gd name="connsiteX1" fmla="*/ 914400 w 914687"/>
              <a:gd name="connsiteY1" fmla="*/ 2177143 h 4267200"/>
              <a:gd name="connsiteX2" fmla="*/ 0 w 914687"/>
              <a:gd name="connsiteY2" fmla="*/ 4267200 h 4267200"/>
              <a:gd name="connsiteX0" fmla="*/ 145143 w 914687"/>
              <a:gd name="connsiteY0" fmla="*/ 0 h 4267200"/>
              <a:gd name="connsiteX1" fmla="*/ 914400 w 914687"/>
              <a:gd name="connsiteY1" fmla="*/ 2177143 h 4267200"/>
              <a:gd name="connsiteX2" fmla="*/ 0 w 914687"/>
              <a:gd name="connsiteY2" fmla="*/ 4267200 h 4267200"/>
              <a:gd name="connsiteX0" fmla="*/ 145143 w 915501"/>
              <a:gd name="connsiteY0" fmla="*/ 0 h 4267200"/>
              <a:gd name="connsiteX1" fmla="*/ 914400 w 915501"/>
              <a:gd name="connsiteY1" fmla="*/ 2177143 h 4267200"/>
              <a:gd name="connsiteX2" fmla="*/ 0 w 915501"/>
              <a:gd name="connsiteY2" fmla="*/ 4267200 h 4267200"/>
              <a:gd name="connsiteX0" fmla="*/ 91803 w 861486"/>
              <a:gd name="connsiteY0" fmla="*/ 0 h 4320540"/>
              <a:gd name="connsiteX1" fmla="*/ 861060 w 861486"/>
              <a:gd name="connsiteY1" fmla="*/ 2177143 h 4320540"/>
              <a:gd name="connsiteX2" fmla="*/ 0 w 861486"/>
              <a:gd name="connsiteY2" fmla="*/ 4320540 h 4320540"/>
              <a:gd name="connsiteX0" fmla="*/ 91803 w 861486"/>
              <a:gd name="connsiteY0" fmla="*/ 0 h 4320540"/>
              <a:gd name="connsiteX1" fmla="*/ 861060 w 861486"/>
              <a:gd name="connsiteY1" fmla="*/ 2177143 h 4320540"/>
              <a:gd name="connsiteX2" fmla="*/ 0 w 861486"/>
              <a:gd name="connsiteY2" fmla="*/ 4320540 h 4320540"/>
              <a:gd name="connsiteX0" fmla="*/ 91803 w 861486"/>
              <a:gd name="connsiteY0" fmla="*/ 0 h 4320540"/>
              <a:gd name="connsiteX1" fmla="*/ 861060 w 861486"/>
              <a:gd name="connsiteY1" fmla="*/ 2177143 h 4320540"/>
              <a:gd name="connsiteX2" fmla="*/ 0 w 861486"/>
              <a:gd name="connsiteY2" fmla="*/ 4320540 h 4320540"/>
              <a:gd name="connsiteX0" fmla="*/ 91803 w 861060"/>
              <a:gd name="connsiteY0" fmla="*/ 0 h 4320540"/>
              <a:gd name="connsiteX1" fmla="*/ 861060 w 861060"/>
              <a:gd name="connsiteY1" fmla="*/ 2177143 h 4320540"/>
              <a:gd name="connsiteX2" fmla="*/ 0 w 861060"/>
              <a:gd name="connsiteY2" fmla="*/ 4320540 h 432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060" h="4320540">
                <a:moveTo>
                  <a:pt x="91803" y="0"/>
                </a:moveTo>
                <a:cubicBezTo>
                  <a:pt x="477762" y="398054"/>
                  <a:pt x="861120" y="1159873"/>
                  <a:pt x="861060" y="2177143"/>
                </a:cubicBezTo>
                <a:cubicBezTo>
                  <a:pt x="861000" y="3194413"/>
                  <a:pt x="464820" y="3898174"/>
                  <a:pt x="0" y="4320540"/>
                </a:cubicBezTo>
              </a:path>
            </a:pathLst>
          </a:custGeom>
          <a:noFill/>
          <a:ln w="6350">
            <a:gradFill flip="none" rotWithShape="1">
              <a:gsLst>
                <a:gs pos="67000">
                  <a:srgbClr val="DDE6E7"/>
                </a:gs>
                <a:gs pos="0">
                  <a:srgbClr val="2250A9"/>
                </a:gs>
                <a:gs pos="28000">
                  <a:srgbClr val="2250A9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dirty="0">
              <a:latin typeface="Helvetica" panose="020B0604020202020204" pitchFamily="34" charset="0"/>
            </a:endParaRPr>
          </a:p>
        </p:txBody>
      </p:sp>
      <p:sp>
        <p:nvSpPr>
          <p:cNvPr id="19493" name="矩形 17"/>
          <p:cNvSpPr>
            <a:spLocks noChangeArrowheads="1"/>
          </p:cNvSpPr>
          <p:nvPr/>
        </p:nvSpPr>
        <p:spPr bwMode="auto">
          <a:xfrm>
            <a:off x="5872088" y="992735"/>
            <a:ext cx="34722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Shanghai University (SHU)</a:t>
            </a:r>
            <a:endParaRPr lang="zh-CN" altLang="en-US" sz="2000" b="1" dirty="0"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9491" name="矩形 20"/>
          <p:cNvSpPr>
            <a:spLocks noChangeArrowheads="1"/>
          </p:cNvSpPr>
          <p:nvPr/>
        </p:nvSpPr>
        <p:spPr bwMode="auto">
          <a:xfrm>
            <a:off x="6201137" y="2615953"/>
            <a:ext cx="384285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University of Technology</a:t>
            </a:r>
            <a:r>
              <a:rPr lang="zh-CN" altLang="en-US" sz="2000" b="1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000" b="1" dirty="0">
                <a:ea typeface="Arial Unicode MS" panose="020B0604020202020204" pitchFamily="34" charset="-122"/>
                <a:cs typeface="Arial Unicode MS" panose="020B0604020202020204" pitchFamily="34" charset="-122"/>
              </a:rPr>
              <a:t>Sydney (UTS)</a:t>
            </a:r>
          </a:p>
          <a:p>
            <a:pPr eaLnBrk="1" hangingPunct="1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133</a:t>
            </a:r>
            <a:r>
              <a:rPr lang="en-US" sz="1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 Ranked in the world (2022 QS) </a:t>
            </a:r>
            <a:endParaRPr lang="zh-CN" altLang="en-US" sz="4000" b="1" dirty="0"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9489" name="矩形 23"/>
          <p:cNvSpPr>
            <a:spLocks noChangeArrowheads="1"/>
          </p:cNvSpPr>
          <p:nvPr/>
        </p:nvSpPr>
        <p:spPr bwMode="auto">
          <a:xfrm>
            <a:off x="5894942" y="4960119"/>
            <a:ext cx="33063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rgbClr val="C00000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SILC Business School,   Shanghai University (since 1994)</a:t>
            </a:r>
            <a:endParaRPr lang="zh-CN" altLang="en-US" sz="2000" b="1" dirty="0">
              <a:solidFill>
                <a:srgbClr val="C00000"/>
              </a:solidFill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19465" name="组合 1"/>
          <p:cNvGrpSpPr>
            <a:grpSpLocks/>
          </p:cNvGrpSpPr>
          <p:nvPr/>
        </p:nvGrpSpPr>
        <p:grpSpPr bwMode="auto">
          <a:xfrm>
            <a:off x="9067301" y="432189"/>
            <a:ext cx="3030175" cy="1870745"/>
            <a:chOff x="5590539" y="81280"/>
            <a:chExt cx="2604394" cy="1731847"/>
          </a:xfrm>
        </p:grpSpPr>
        <p:grpSp>
          <p:nvGrpSpPr>
            <p:cNvPr id="19482" name="组合 7"/>
            <p:cNvGrpSpPr>
              <a:grpSpLocks/>
            </p:cNvGrpSpPr>
            <p:nvPr/>
          </p:nvGrpSpPr>
          <p:grpSpPr bwMode="auto">
            <a:xfrm>
              <a:off x="5590539" y="1115060"/>
              <a:ext cx="2604394" cy="698067"/>
              <a:chOff x="2609042" y="348225"/>
              <a:chExt cx="2517872" cy="1105707"/>
            </a:xfrm>
          </p:grpSpPr>
          <p:sp>
            <p:nvSpPr>
              <p:cNvPr id="19486" name="文本框 36"/>
              <p:cNvSpPr txBox="1">
                <a:spLocks noChangeArrowheads="1"/>
              </p:cNvSpPr>
              <p:nvPr/>
            </p:nvSpPr>
            <p:spPr bwMode="auto">
              <a:xfrm>
                <a:off x="2609042" y="348225"/>
                <a:ext cx="289308" cy="1105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430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endParaRPr lang="zh-CN" altLang="en-US" sz="430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487" name="文本框 66"/>
              <p:cNvSpPr txBox="1">
                <a:spLocks noChangeArrowheads="1"/>
              </p:cNvSpPr>
              <p:nvPr/>
            </p:nvSpPr>
            <p:spPr bwMode="auto">
              <a:xfrm>
                <a:off x="2861469" y="762536"/>
                <a:ext cx="2265445" cy="451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Traditional Chinese University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流程图: 手动操作 41"/>
            <p:cNvSpPr/>
            <p:nvPr/>
          </p:nvSpPr>
          <p:spPr>
            <a:xfrm>
              <a:off x="6184900" y="81280"/>
              <a:ext cx="1668780" cy="1270001"/>
            </a:xfrm>
            <a:prstGeom prst="ellipse">
              <a:avLst/>
            </a:prstGeom>
            <a:blipFill dpi="0" rotWithShape="1">
              <a:blip r:embed="rId3" cstate="print"/>
              <a:srcRect/>
              <a:stretch>
                <a:fillRect r="-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9466" name="组合 4"/>
          <p:cNvGrpSpPr>
            <a:grpSpLocks/>
          </p:cNvGrpSpPr>
          <p:nvPr/>
        </p:nvGrpSpPr>
        <p:grpSpPr bwMode="auto">
          <a:xfrm>
            <a:off x="8638462" y="2456594"/>
            <a:ext cx="3553537" cy="1933483"/>
            <a:chOff x="6065955" y="1699260"/>
            <a:chExt cx="2973655" cy="1787447"/>
          </a:xfrm>
        </p:grpSpPr>
        <p:grpSp>
          <p:nvGrpSpPr>
            <p:cNvPr id="19476" name="组合 7"/>
            <p:cNvGrpSpPr>
              <a:grpSpLocks/>
            </p:cNvGrpSpPr>
            <p:nvPr/>
          </p:nvGrpSpPr>
          <p:grpSpPr bwMode="auto">
            <a:xfrm>
              <a:off x="6065955" y="2362200"/>
              <a:ext cx="2973655" cy="1124507"/>
              <a:chOff x="2434290" y="348225"/>
              <a:chExt cx="2848286" cy="1719385"/>
            </a:xfrm>
          </p:grpSpPr>
          <p:sp>
            <p:nvSpPr>
              <p:cNvPr id="19480" name="文本框 40"/>
              <p:cNvSpPr txBox="1">
                <a:spLocks noChangeArrowheads="1"/>
              </p:cNvSpPr>
              <p:nvPr/>
            </p:nvSpPr>
            <p:spPr bwMode="auto">
              <a:xfrm>
                <a:off x="2609042" y="348225"/>
                <a:ext cx="261084" cy="935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70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endParaRPr lang="zh-CN" altLang="en-US" sz="370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481" name="文本框 66"/>
              <p:cNvSpPr txBox="1">
                <a:spLocks noChangeArrowheads="1"/>
              </p:cNvSpPr>
              <p:nvPr/>
            </p:nvSpPr>
            <p:spPr bwMode="auto">
              <a:xfrm>
                <a:off x="2434290" y="1523797"/>
                <a:ext cx="2848286" cy="543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9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          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Traditional Western University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流程图: 联系 9"/>
            <p:cNvSpPr>
              <a:spLocks noChangeArrowheads="1"/>
            </p:cNvSpPr>
            <p:nvPr/>
          </p:nvSpPr>
          <p:spPr bwMode="auto">
            <a:xfrm>
              <a:off x="7012939" y="1699260"/>
              <a:ext cx="1764819" cy="1442258"/>
            </a:xfrm>
            <a:prstGeom prst="ellipse">
              <a:avLst/>
            </a:prstGeom>
            <a:blipFill dpi="0" rotWithShape="1">
              <a:blip r:embed="rId4" cstate="print"/>
              <a:srcRect/>
              <a:stretch>
                <a:fillRect l="-28000" t="-13000" r="-32000" b="-30000"/>
              </a:stretch>
            </a:blipFill>
            <a:ln w="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endParaRPr>
            </a:p>
          </p:txBody>
        </p:sp>
      </p:grpSp>
      <p:grpSp>
        <p:nvGrpSpPr>
          <p:cNvPr id="19467" name="组合 5"/>
          <p:cNvGrpSpPr>
            <a:grpSpLocks/>
          </p:cNvGrpSpPr>
          <p:nvPr/>
        </p:nvGrpSpPr>
        <p:grpSpPr bwMode="auto">
          <a:xfrm>
            <a:off x="8058606" y="4560016"/>
            <a:ext cx="4009135" cy="1791068"/>
            <a:chOff x="4472631" y="3561080"/>
            <a:chExt cx="3576530" cy="1675716"/>
          </a:xfrm>
        </p:grpSpPr>
        <p:grpSp>
          <p:nvGrpSpPr>
            <p:cNvPr id="19472" name="组合 7"/>
            <p:cNvGrpSpPr>
              <a:grpSpLocks/>
            </p:cNvGrpSpPr>
            <p:nvPr/>
          </p:nvGrpSpPr>
          <p:grpSpPr bwMode="auto">
            <a:xfrm>
              <a:off x="4472631" y="4142740"/>
              <a:ext cx="3576530" cy="1094056"/>
              <a:chOff x="2609042" y="348225"/>
              <a:chExt cx="3684301" cy="1126006"/>
            </a:xfrm>
          </p:grpSpPr>
          <p:sp>
            <p:nvSpPr>
              <p:cNvPr id="19474" name="文本框 47"/>
              <p:cNvSpPr txBox="1">
                <a:spLocks noChangeArrowheads="1"/>
              </p:cNvSpPr>
              <p:nvPr/>
            </p:nvSpPr>
            <p:spPr bwMode="auto">
              <a:xfrm>
                <a:off x="2609042" y="348225"/>
                <a:ext cx="337639" cy="800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480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endParaRPr lang="zh-CN" altLang="en-US" sz="480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475" name="文本框 66"/>
              <p:cNvSpPr txBox="1">
                <a:spLocks noChangeArrowheads="1"/>
              </p:cNvSpPr>
              <p:nvPr/>
            </p:nvSpPr>
            <p:spPr bwMode="auto">
              <a:xfrm>
                <a:off x="3572241" y="925958"/>
                <a:ext cx="2721102" cy="548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19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Combination of Eastern and Western educational cultures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" name="图片 2" descr="文荟广场2.jpg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6045200" y="3561080"/>
              <a:ext cx="1711158" cy="1143000"/>
            </a:xfrm>
            <a:prstGeom prst="ellipse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l="-46886" t="-31398" r="24866" b="-26500"/>
          <a:stretch/>
        </p:blipFill>
        <p:spPr>
          <a:xfrm>
            <a:off x="-3207170" y="-300091"/>
            <a:ext cx="9039116" cy="7073462"/>
          </a:xfrm>
          <a:prstGeom prst="ellipse">
            <a:avLst/>
          </a:prstGeom>
        </p:spPr>
      </p:pic>
      <p:pic>
        <p:nvPicPr>
          <p:cNvPr id="19469" name="图片 1" descr="logo定稿转曲A款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8723" y="4979458"/>
            <a:ext cx="3657600" cy="258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标题 42">
            <a:extLst>
              <a:ext uri="{FF2B5EF4-FFF2-40B4-BE49-F238E27FC236}">
                <a16:creationId xmlns:a16="http://schemas.microsoft.com/office/drawing/2014/main" id="{E340FC73-B013-4870-9AC6-3148CA870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57" y="269422"/>
            <a:ext cx="7886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ABOUT SILC</a:t>
            </a:r>
            <a:endParaRPr lang="zh-CN" altLang="en-US" b="1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2" name="图片 23">
            <a:extLst>
              <a:ext uri="{FF2B5EF4-FFF2-40B4-BE49-F238E27FC236}">
                <a16:creationId xmlns:a16="http://schemas.microsoft.com/office/drawing/2014/main" id="{B711771B-F123-418E-BAB6-88D52B0A2D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92" y="6012714"/>
            <a:ext cx="1511300" cy="514351"/>
          </a:xfrm>
          <a:prstGeom prst="rect">
            <a:avLst/>
          </a:prstGeom>
        </p:spPr>
      </p:pic>
      <p:sp>
        <p:nvSpPr>
          <p:cNvPr id="31" name="椭圆 16">
            <a:extLst>
              <a:ext uri="{FF2B5EF4-FFF2-40B4-BE49-F238E27FC236}">
                <a16:creationId xmlns:a16="http://schemas.microsoft.com/office/drawing/2014/main" id="{73587E00-948E-4C23-8685-FF9C7814EC61}"/>
              </a:ext>
            </a:extLst>
          </p:cNvPr>
          <p:cNvSpPr/>
          <p:nvPr/>
        </p:nvSpPr>
        <p:spPr bwMode="auto">
          <a:xfrm>
            <a:off x="5562844" y="1173481"/>
            <a:ext cx="158917" cy="1149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椭圆 16">
            <a:extLst>
              <a:ext uri="{FF2B5EF4-FFF2-40B4-BE49-F238E27FC236}">
                <a16:creationId xmlns:a16="http://schemas.microsoft.com/office/drawing/2014/main" id="{FDBE2518-4E79-485A-A1D7-106AF7D4670C}"/>
              </a:ext>
            </a:extLst>
          </p:cNvPr>
          <p:cNvSpPr/>
          <p:nvPr/>
        </p:nvSpPr>
        <p:spPr bwMode="auto">
          <a:xfrm>
            <a:off x="5937083" y="3028260"/>
            <a:ext cx="158917" cy="1149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椭圆 16">
            <a:extLst>
              <a:ext uri="{FF2B5EF4-FFF2-40B4-BE49-F238E27FC236}">
                <a16:creationId xmlns:a16="http://schemas.microsoft.com/office/drawing/2014/main" id="{D7A9D299-844F-42BE-BD83-8B79CDAF408C}"/>
              </a:ext>
            </a:extLst>
          </p:cNvPr>
          <p:cNvSpPr/>
          <p:nvPr/>
        </p:nvSpPr>
        <p:spPr bwMode="auto">
          <a:xfrm>
            <a:off x="5508303" y="5256021"/>
            <a:ext cx="158917" cy="1149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37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7">
            <a:extLst>
              <a:ext uri="{FF2B5EF4-FFF2-40B4-BE49-F238E27FC236}">
                <a16:creationId xmlns:a16="http://schemas.microsoft.com/office/drawing/2014/main" id="{AF486D9F-05BF-4A9A-8068-59401025A2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873" y="-629136"/>
            <a:ext cx="5084326" cy="855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5850ED-6C47-4448-9380-EE02821D0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" y="-27456"/>
            <a:ext cx="4639562" cy="6885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A5CD12-AE7F-48FB-BD41-E68BAFCAB796}"/>
              </a:ext>
            </a:extLst>
          </p:cNvPr>
          <p:cNvSpPr txBox="1"/>
          <p:nvPr/>
        </p:nvSpPr>
        <p:spPr>
          <a:xfrm>
            <a:off x="5238120" y="381306"/>
            <a:ext cx="239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i-CN" sz="2000" b="1" dirty="0">
                <a:ea typeface="Arial Unicode MS" panose="020B0604020202020204" pitchFamily="34" charset="-122"/>
              </a:rPr>
              <a:t>Founded in </a:t>
            </a:r>
            <a:r>
              <a:rPr lang="en-US" altLang="ii-CN" sz="2800" b="1" dirty="0"/>
              <a:t>1994</a:t>
            </a:r>
            <a:endParaRPr lang="ii-CN" alt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F4B07-A6AA-4DD6-A71E-351F19FF9B2D}"/>
              </a:ext>
            </a:extLst>
          </p:cNvPr>
          <p:cNvSpPr txBox="1"/>
          <p:nvPr/>
        </p:nvSpPr>
        <p:spPr>
          <a:xfrm>
            <a:off x="7916940" y="1318906"/>
            <a:ext cx="447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2020</a:t>
            </a:r>
            <a:r>
              <a:rPr lang="en-US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a typeface="Arial Unicode MS" panose="020B0604020202020204" pitchFamily="34" charset="-122"/>
              </a:rPr>
              <a:t>Received AACSB accreditation</a:t>
            </a:r>
            <a:endParaRPr lang="ii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EB5736-47E8-4901-A420-AB8B9E73A115}"/>
              </a:ext>
            </a:extLst>
          </p:cNvPr>
          <p:cNvSpPr txBox="1"/>
          <p:nvPr/>
        </p:nvSpPr>
        <p:spPr>
          <a:xfrm>
            <a:off x="4952933" y="2138829"/>
            <a:ext cx="3960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00" dirty="0">
                <a:solidFill>
                  <a:srgbClr val="FF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SHU-UTS Double Degree</a:t>
            </a:r>
            <a:endParaRPr lang="ii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C82EB-0880-479A-A9A4-77BBFB561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708" y="3796360"/>
            <a:ext cx="290671" cy="3967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6AC720-4D1F-45A9-974D-E38B51B9E9ED}"/>
              </a:ext>
            </a:extLst>
          </p:cNvPr>
          <p:cNvSpPr txBox="1"/>
          <p:nvPr/>
        </p:nvSpPr>
        <p:spPr>
          <a:xfrm>
            <a:off x="5462764" y="3759348"/>
            <a:ext cx="302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i-CN" sz="2800" b="1" dirty="0"/>
              <a:t>3935</a:t>
            </a:r>
            <a:r>
              <a:rPr lang="en-US" altLang="ii-CN" dirty="0"/>
              <a:t> </a:t>
            </a:r>
            <a:r>
              <a:rPr lang="en-US" altLang="ii-CN" sz="2000" b="1" dirty="0"/>
              <a:t>Enrolled Students</a:t>
            </a:r>
            <a:endParaRPr lang="ii-CN" altLang="en-US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410223-1FB4-4665-89A1-781AD8F00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3312" y="4738786"/>
            <a:ext cx="475719" cy="5814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A7CC0D-7BFB-4D7B-A824-755859583DF8}"/>
              </a:ext>
            </a:extLst>
          </p:cNvPr>
          <p:cNvSpPr txBox="1"/>
          <p:nvPr/>
        </p:nvSpPr>
        <p:spPr>
          <a:xfrm>
            <a:off x="9240873" y="4552450"/>
            <a:ext cx="3230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i-CN" sz="2800" b="1" dirty="0"/>
              <a:t>110</a:t>
            </a:r>
            <a:r>
              <a:rPr lang="en-US" altLang="ii-CN" dirty="0"/>
              <a:t> </a:t>
            </a:r>
            <a:r>
              <a:rPr lang="en-US" altLang="ii-CN" sz="2000" b="1" dirty="0"/>
              <a:t>Faculty Members</a:t>
            </a:r>
            <a:endParaRPr lang="en-US" altLang="ii-CN" b="1" dirty="0"/>
          </a:p>
          <a:p>
            <a:r>
              <a:rPr lang="en-US" altLang="ii-CN" sz="2800" b="1" dirty="0"/>
              <a:t>72</a:t>
            </a:r>
            <a:r>
              <a:rPr lang="en-US" altLang="ii-CN" dirty="0"/>
              <a:t> </a:t>
            </a:r>
            <a:r>
              <a:rPr lang="en-US" altLang="ii-CN" sz="2000" b="1" dirty="0"/>
              <a:t>Staff Member</a:t>
            </a:r>
            <a:endParaRPr lang="ii-CN" altLang="en-US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C22991-3610-4812-8E14-7DEE2B4BD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104" y="5506558"/>
            <a:ext cx="467880" cy="5232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E2868A-F2F8-4C1F-8771-23271EF7C4BA}"/>
              </a:ext>
            </a:extLst>
          </p:cNvPr>
          <p:cNvSpPr txBox="1"/>
          <p:nvPr/>
        </p:nvSpPr>
        <p:spPr>
          <a:xfrm>
            <a:off x="5556879" y="5507254"/>
            <a:ext cx="302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i-CN" sz="2800" b="1" dirty="0"/>
              <a:t>20</a:t>
            </a:r>
            <a:r>
              <a:rPr lang="en-US" altLang="ii-CN" dirty="0"/>
              <a:t> </a:t>
            </a:r>
            <a:r>
              <a:rPr lang="en-US" altLang="ii-CN" sz="2000" b="1" dirty="0"/>
              <a:t>Foreign Experts</a:t>
            </a:r>
            <a:endParaRPr lang="ii-CN" altLang="en-US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40347-89DC-4831-8066-6EC688A78329}"/>
              </a:ext>
            </a:extLst>
          </p:cNvPr>
          <p:cNvSpPr/>
          <p:nvPr/>
        </p:nvSpPr>
        <p:spPr>
          <a:xfrm>
            <a:off x="22653" y="0"/>
            <a:ext cx="4630337" cy="6858000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i-CN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7D2174-B36F-4F67-8DC2-129173E91598}"/>
              </a:ext>
            </a:extLst>
          </p:cNvPr>
          <p:cNvSpPr txBox="1"/>
          <p:nvPr/>
        </p:nvSpPr>
        <p:spPr>
          <a:xfrm>
            <a:off x="319406" y="6079360"/>
            <a:ext cx="438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VISION: To become a globally-recognized leading business school in China</a:t>
            </a:r>
            <a:endParaRPr lang="en-US" altLang="zh-CN" dirty="0">
              <a:sym typeface="+mn-ea"/>
            </a:endParaRPr>
          </a:p>
          <a:p>
            <a:endParaRPr lang="ii-CN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688960-7DFB-4728-A0FB-27D45C444593}"/>
              </a:ext>
            </a:extLst>
          </p:cNvPr>
          <p:cNvSpPr txBox="1"/>
          <p:nvPr/>
        </p:nvSpPr>
        <p:spPr>
          <a:xfrm>
            <a:off x="880231" y="454289"/>
            <a:ext cx="32151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ii-CN" sz="4800" b="1" dirty="0">
                <a:solidFill>
                  <a:schemeClr val="bg1"/>
                </a:solidFill>
              </a:rPr>
              <a:t>S</a:t>
            </a:r>
            <a:r>
              <a:rPr lang="en-US" sz="3600" b="1" spc="151" dirty="0">
                <a:solidFill>
                  <a:schemeClr val="bg1"/>
                </a:solidFill>
                <a:ea typeface="Lato Light" charset="0"/>
                <a:cs typeface="Lato Light" charset="0"/>
              </a:rPr>
              <a:t>cholarship</a:t>
            </a:r>
          </a:p>
          <a:p>
            <a:pPr>
              <a:lnSpc>
                <a:spcPct val="150000"/>
              </a:lnSpc>
            </a:pPr>
            <a:r>
              <a:rPr lang="en-US" sz="4800" b="1" spc="151" dirty="0">
                <a:solidFill>
                  <a:schemeClr val="bg1"/>
                </a:solidFill>
                <a:ea typeface="Lato Light" charset="0"/>
                <a:cs typeface="Lato Light" charset="0"/>
              </a:rPr>
              <a:t>I</a:t>
            </a:r>
            <a:r>
              <a:rPr lang="en-US" sz="3600" b="1" spc="151" dirty="0">
                <a:solidFill>
                  <a:schemeClr val="bg1"/>
                </a:solidFill>
                <a:ea typeface="Lato Light" charset="0"/>
                <a:cs typeface="Lato Light" charset="0"/>
              </a:rPr>
              <a:t>nnovation</a:t>
            </a:r>
          </a:p>
          <a:p>
            <a:pPr>
              <a:lnSpc>
                <a:spcPct val="150000"/>
              </a:lnSpc>
            </a:pPr>
            <a:r>
              <a:rPr lang="en-US" sz="4800" b="1" spc="151" dirty="0">
                <a:solidFill>
                  <a:schemeClr val="bg1"/>
                </a:solidFill>
                <a:ea typeface="Lato Light" charset="0"/>
                <a:cs typeface="Lato Light" charset="0"/>
              </a:rPr>
              <a:t>L</a:t>
            </a:r>
            <a:r>
              <a:rPr lang="en-US" sz="3600" b="1" spc="151" dirty="0">
                <a:solidFill>
                  <a:schemeClr val="bg1"/>
                </a:solidFill>
                <a:ea typeface="Lato Light" charset="0"/>
                <a:cs typeface="Lato Light" charset="0"/>
              </a:rPr>
              <a:t>eadership</a:t>
            </a:r>
          </a:p>
          <a:p>
            <a:pPr>
              <a:lnSpc>
                <a:spcPct val="150000"/>
              </a:lnSpc>
            </a:pPr>
            <a:r>
              <a:rPr lang="en-US" sz="4800" b="1" spc="151" dirty="0">
                <a:solidFill>
                  <a:schemeClr val="bg1"/>
                </a:solidFill>
                <a:ea typeface="Lato Light" charset="0"/>
                <a:cs typeface="Lato Light" charset="0"/>
              </a:rPr>
              <a:t>C</a:t>
            </a:r>
            <a:r>
              <a:rPr lang="en-US" sz="3600" b="1" spc="151" dirty="0">
                <a:solidFill>
                  <a:schemeClr val="bg1"/>
                </a:solidFill>
                <a:ea typeface="Lato Light" charset="0"/>
                <a:cs typeface="Lato Light" charset="0"/>
              </a:rPr>
              <a:t>ooperation</a:t>
            </a:r>
            <a:endParaRPr lang="en-US" spc="151" dirty="0">
              <a:solidFill>
                <a:schemeClr val="tx1">
                  <a:lumMod val="75000"/>
                </a:schemeClr>
              </a:solidFill>
              <a:latin typeface="Segoe UI" panose="020B0502040204020203" pitchFamily="34" charset="0"/>
              <a:ea typeface="Lato Light" charset="0"/>
              <a:cs typeface="Lato Light" charset="0"/>
            </a:endParaRPr>
          </a:p>
          <a:p>
            <a:endParaRPr lang="ii-CN" alt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CE91CF-B3C0-4AEE-9F53-19E515EB5656}"/>
              </a:ext>
            </a:extLst>
          </p:cNvPr>
          <p:cNvSpPr txBox="1"/>
          <p:nvPr/>
        </p:nvSpPr>
        <p:spPr>
          <a:xfrm>
            <a:off x="8578802" y="2542639"/>
            <a:ext cx="3586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120 </a:t>
            </a:r>
            <a:r>
              <a:rPr lang="en-US" altLang="zh-CN" sz="2000" b="1" dirty="0">
                <a:ea typeface="Arial Unicode MS" panose="020B0604020202020204" pitchFamily="34" charset="-122"/>
              </a:rPr>
              <a:t>Partners</a:t>
            </a:r>
            <a:endParaRPr lang="zh-CN" altLang="en-US" sz="2000" b="1" dirty="0">
              <a:ea typeface="Arial Unicode MS" panose="020B0604020202020204" pitchFamily="34" charset="-122"/>
            </a:endParaRPr>
          </a:p>
          <a:p>
            <a:pPr algn="ctr"/>
            <a:r>
              <a:rPr lang="en-US" altLang="zh-CN" sz="2000" b="1" dirty="0">
                <a:ea typeface="Arial Unicode MS" panose="020B0604020202020204" pitchFamily="34" charset="-122"/>
              </a:rPr>
              <a:t>28 countries and regions</a:t>
            </a:r>
            <a:endParaRPr lang="zh-CN" altLang="en-US" sz="2000" b="1" dirty="0">
              <a:ea typeface="Arial Unicode MS" panose="020B0604020202020204" pitchFamily="34" charset="-122"/>
            </a:endParaRPr>
          </a:p>
        </p:txBody>
      </p:sp>
      <p:pic>
        <p:nvPicPr>
          <p:cNvPr id="31" name="Picture 2" descr="F:\logo调整板最终\20200421 SILC LOGO\RGB 1500W.png">
            <a:extLst>
              <a:ext uri="{FF2B5EF4-FFF2-40B4-BE49-F238E27FC236}">
                <a16:creationId xmlns:a16="http://schemas.microsoft.com/office/drawing/2014/main" id="{7952591D-9234-4255-B141-1E4D0558F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5052" t="15857" b="19812"/>
          <a:stretch/>
        </p:blipFill>
        <p:spPr bwMode="auto">
          <a:xfrm>
            <a:off x="8578802" y="26099"/>
            <a:ext cx="1937265" cy="928423"/>
          </a:xfrm>
          <a:prstGeom prst="rect">
            <a:avLst/>
          </a:prstGeom>
          <a:noFill/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151C9534-00DB-461D-9019-9324D23D62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189" y="224392"/>
            <a:ext cx="1475187" cy="5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95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>
            <a:extLst>
              <a:ext uri="{FF2B5EF4-FFF2-40B4-BE49-F238E27FC236}">
                <a16:creationId xmlns:a16="http://schemas.microsoft.com/office/drawing/2014/main" id="{605CB562-7083-4E92-B5A7-B269DEF185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45C1A5-6046-4998-A373-0BFD64DAC8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i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1FE9A5-6505-408A-B146-2B71365E9887}"/>
              </a:ext>
            </a:extLst>
          </p:cNvPr>
          <p:cNvSpPr txBox="1"/>
          <p:nvPr/>
        </p:nvSpPr>
        <p:spPr>
          <a:xfrm>
            <a:off x="923827" y="6074204"/>
            <a:ext cx="10982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MISSION :To integrate academic and experiential learning to develop business talents with an international horizon and undertake business research to contribute to the regional and national economic advancement.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D2E107-640B-4BF9-84FB-5CB873A6A9E7}"/>
              </a:ext>
            </a:extLst>
          </p:cNvPr>
          <p:cNvSpPr txBox="1"/>
          <p:nvPr/>
        </p:nvSpPr>
        <p:spPr>
          <a:xfrm>
            <a:off x="1378600" y="1689673"/>
            <a:ext cx="468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i-CN" sz="2800" b="1" dirty="0">
                <a:solidFill>
                  <a:srgbClr val="FF0000"/>
                </a:solidFill>
              </a:rPr>
              <a:t>400</a:t>
            </a:r>
            <a:r>
              <a:rPr lang="en-US" altLang="zh-CN" sz="2800" b="1" dirty="0">
                <a:solidFill>
                  <a:srgbClr val="FF0000"/>
                </a:solidFill>
              </a:rPr>
              <a:t>+ </a:t>
            </a:r>
            <a:r>
              <a:rPr lang="en-US" altLang="zh-CN" sz="2000" b="1" dirty="0"/>
              <a:t>International Students per year</a:t>
            </a:r>
            <a:endParaRPr lang="ii-CN" altLang="en-US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8D97B5-C813-4BA5-83BE-8E24625C7F4D}"/>
              </a:ext>
            </a:extLst>
          </p:cNvPr>
          <p:cNvSpPr txBox="1"/>
          <p:nvPr/>
        </p:nvSpPr>
        <p:spPr>
          <a:xfrm>
            <a:off x="1378600" y="2788727"/>
            <a:ext cx="412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i-CN" sz="2800" b="1" dirty="0"/>
              <a:t>300</a:t>
            </a:r>
            <a:r>
              <a:rPr lang="en-US" altLang="zh-CN" sz="28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Students aboard </a:t>
            </a:r>
            <a:r>
              <a:rPr lang="en-US" altLang="zh-CN" sz="2000" b="1" dirty="0"/>
              <a:t>per year</a:t>
            </a:r>
            <a:endParaRPr lang="ii-CN" altLang="en-US" sz="2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CCCC5B-88F4-4830-A4F3-CDF2BD50769A}"/>
              </a:ext>
            </a:extLst>
          </p:cNvPr>
          <p:cNvSpPr txBox="1"/>
          <p:nvPr/>
        </p:nvSpPr>
        <p:spPr>
          <a:xfrm>
            <a:off x="7595418" y="1575638"/>
            <a:ext cx="3617669" cy="242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In 2020</a:t>
            </a:r>
            <a:r>
              <a:rPr lang="zh-CN" altLang="en-US" sz="2000" b="1" dirty="0"/>
              <a:t>，</a:t>
            </a:r>
            <a:r>
              <a:rPr lang="en-US" altLang="zh-CN" sz="2000" b="1" dirty="0"/>
              <a:t>SILC </a:t>
            </a:r>
            <a:r>
              <a:rPr lang="en-US" altLang="ii-CN" sz="2000" b="1" dirty="0"/>
              <a:t>published </a:t>
            </a:r>
          </a:p>
          <a:p>
            <a:pPr>
              <a:lnSpc>
                <a:spcPct val="150000"/>
              </a:lnSpc>
            </a:pPr>
            <a:r>
              <a:rPr lang="it-IT" altLang="ii-CN" sz="2800" b="1" dirty="0"/>
              <a:t>33</a:t>
            </a:r>
            <a:r>
              <a:rPr lang="it-IT" altLang="ii-CN" sz="2000" b="1" dirty="0"/>
              <a:t> SSCI/SCI/ESCI/CSSCI articles</a:t>
            </a:r>
          </a:p>
          <a:p>
            <a:pPr>
              <a:lnSpc>
                <a:spcPct val="150000"/>
              </a:lnSpc>
            </a:pPr>
            <a:r>
              <a:rPr lang="it-IT" altLang="ii-CN" sz="2800" b="1" dirty="0"/>
              <a:t>18</a:t>
            </a:r>
            <a:r>
              <a:rPr lang="it-IT" altLang="ii-CN" sz="2000" b="1" dirty="0"/>
              <a:t> </a:t>
            </a:r>
            <a:r>
              <a:rPr lang="en-US" altLang="ii-CN" sz="2000" b="1" dirty="0"/>
              <a:t>teaching cases</a:t>
            </a:r>
          </a:p>
          <a:p>
            <a:pPr>
              <a:lnSpc>
                <a:spcPct val="150000"/>
              </a:lnSpc>
            </a:pPr>
            <a:r>
              <a:rPr lang="en-US" altLang="ii-CN" sz="2800" b="1" dirty="0"/>
              <a:t>5</a:t>
            </a:r>
            <a:r>
              <a:rPr lang="en-US" altLang="ii-CN" sz="2000" b="1" dirty="0"/>
              <a:t> books</a:t>
            </a:r>
            <a:endParaRPr lang="ii-CN" altLang="en-US" sz="2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D3DBC3-8411-4DCB-8D09-766E2F617447}"/>
              </a:ext>
            </a:extLst>
          </p:cNvPr>
          <p:cNvSpPr txBox="1"/>
          <p:nvPr/>
        </p:nvSpPr>
        <p:spPr>
          <a:xfrm>
            <a:off x="1378600" y="3785786"/>
            <a:ext cx="4838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16000+</a:t>
            </a:r>
            <a:r>
              <a:rPr lang="zh-CN" altLang="en-US" sz="2800" b="1" dirty="0"/>
              <a:t> </a:t>
            </a:r>
            <a:r>
              <a:rPr lang="en-US" altLang="zh-CN" sz="2000" b="1" dirty="0"/>
              <a:t>Alumni</a:t>
            </a:r>
            <a:endParaRPr lang="zh-CN" altLang="en-US" sz="2000" b="1" dirty="0"/>
          </a:p>
          <a:p>
            <a:r>
              <a:rPr lang="en-US" altLang="zh-CN" sz="2000" b="1" dirty="0">
                <a:solidFill>
                  <a:srgbClr val="FF0000"/>
                </a:solidFill>
              </a:rPr>
              <a:t>Approaching 100%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Employment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Rate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A5382-76AF-4084-AA01-487F7894BB63}"/>
              </a:ext>
            </a:extLst>
          </p:cNvPr>
          <p:cNvSpPr txBox="1"/>
          <p:nvPr/>
        </p:nvSpPr>
        <p:spPr>
          <a:xfrm>
            <a:off x="7630142" y="4232207"/>
            <a:ext cx="3283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International Internship</a:t>
            </a:r>
            <a:endParaRPr lang="ii-CN" altLang="en-US" sz="1400" dirty="0"/>
          </a:p>
        </p:txBody>
      </p:sp>
      <p:pic>
        <p:nvPicPr>
          <p:cNvPr id="18" name="Picture 2" descr="F:\logo调整板最终\20200421 SILC LOGO\RGB 1500W.png">
            <a:extLst>
              <a:ext uri="{FF2B5EF4-FFF2-40B4-BE49-F238E27FC236}">
                <a16:creationId xmlns:a16="http://schemas.microsoft.com/office/drawing/2014/main" id="{C8DE1AAE-341B-428F-B81E-14763B5D8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052" t="15857" b="19812"/>
          <a:stretch/>
        </p:blipFill>
        <p:spPr bwMode="auto">
          <a:xfrm>
            <a:off x="285946" y="144487"/>
            <a:ext cx="1937265" cy="928423"/>
          </a:xfrm>
          <a:prstGeom prst="rect">
            <a:avLst/>
          </a:prstGeom>
          <a:noFill/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E69EC70E-2D51-4962-A7E3-C1661F1652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67" y="218884"/>
            <a:ext cx="1475187" cy="5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08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/>
        </p:nvSpPr>
        <p:spPr>
          <a:xfrm>
            <a:off x="933131" y="5151305"/>
            <a:ext cx="10481416" cy="3638755"/>
          </a:xfrm>
          <a:custGeom>
            <a:avLst/>
            <a:gdLst>
              <a:gd name="connsiteX0" fmla="*/ 3930531 w 7861062"/>
              <a:gd name="connsiteY0" fmla="*/ 0 h 2729066"/>
              <a:gd name="connsiteX1" fmla="*/ 7795013 w 7861062"/>
              <a:gd name="connsiteY1" fmla="*/ 2561550 h 2729066"/>
              <a:gd name="connsiteX2" fmla="*/ 7861062 w 7861062"/>
              <a:gd name="connsiteY2" fmla="*/ 2729066 h 2729066"/>
              <a:gd name="connsiteX3" fmla="*/ 0 w 7861062"/>
              <a:gd name="connsiteY3" fmla="*/ 2729066 h 2729066"/>
              <a:gd name="connsiteX4" fmla="*/ 66049 w 7861062"/>
              <a:gd name="connsiteY4" fmla="*/ 2561550 h 2729066"/>
              <a:gd name="connsiteX5" fmla="*/ 3930531 w 7861062"/>
              <a:gd name="connsiteY5" fmla="*/ 0 h 272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61062" h="2729066">
                <a:moveTo>
                  <a:pt x="3930531" y="0"/>
                </a:moveTo>
                <a:cubicBezTo>
                  <a:pt x="5667773" y="0"/>
                  <a:pt x="7158318" y="1056234"/>
                  <a:pt x="7795013" y="2561550"/>
                </a:cubicBezTo>
                <a:lnTo>
                  <a:pt x="7861062" y="2729066"/>
                </a:lnTo>
                <a:lnTo>
                  <a:pt x="0" y="2729066"/>
                </a:lnTo>
                <a:lnTo>
                  <a:pt x="66049" y="2561550"/>
                </a:lnTo>
                <a:cubicBezTo>
                  <a:pt x="702744" y="1056234"/>
                  <a:pt x="2193289" y="0"/>
                  <a:pt x="3930531" y="0"/>
                </a:cubicBezTo>
                <a:close/>
              </a:path>
            </a:pathLst>
          </a:cu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Helvetica" panose="020B0604020202020204" pitchFamily="34" charset="0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97703" y="4764705"/>
            <a:ext cx="12347963" cy="4521199"/>
          </a:xfrm>
          <a:custGeom>
            <a:avLst/>
            <a:gdLst>
              <a:gd name="connsiteX0" fmla="*/ 4630486 w 9260972"/>
              <a:gd name="connsiteY0" fmla="*/ 0 h 3390899"/>
              <a:gd name="connsiteX1" fmla="*/ 9191737 w 9260972"/>
              <a:gd name="connsiteY1" fmla="*/ 3186282 h 3390899"/>
              <a:gd name="connsiteX2" fmla="*/ 9260972 w 9260972"/>
              <a:gd name="connsiteY2" fmla="*/ 3390899 h 3390899"/>
              <a:gd name="connsiteX3" fmla="*/ 8561017 w 9260972"/>
              <a:gd name="connsiteY3" fmla="*/ 3390899 h 3390899"/>
              <a:gd name="connsiteX4" fmla="*/ 8494968 w 9260972"/>
              <a:gd name="connsiteY4" fmla="*/ 3223383 h 3390899"/>
              <a:gd name="connsiteX5" fmla="*/ 4630486 w 9260972"/>
              <a:gd name="connsiteY5" fmla="*/ 661833 h 3390899"/>
              <a:gd name="connsiteX6" fmla="*/ 766004 w 9260972"/>
              <a:gd name="connsiteY6" fmla="*/ 3223383 h 3390899"/>
              <a:gd name="connsiteX7" fmla="*/ 699955 w 9260972"/>
              <a:gd name="connsiteY7" fmla="*/ 3390899 h 3390899"/>
              <a:gd name="connsiteX8" fmla="*/ 0 w 9260972"/>
              <a:gd name="connsiteY8" fmla="*/ 3390899 h 3390899"/>
              <a:gd name="connsiteX9" fmla="*/ 69235 w 9260972"/>
              <a:gd name="connsiteY9" fmla="*/ 3186282 h 3390899"/>
              <a:gd name="connsiteX10" fmla="*/ 4630486 w 9260972"/>
              <a:gd name="connsiteY10" fmla="*/ 0 h 3390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60972" h="3390899">
                <a:moveTo>
                  <a:pt x="4630486" y="0"/>
                </a:moveTo>
                <a:cubicBezTo>
                  <a:pt x="6725676" y="0"/>
                  <a:pt x="8510941" y="1326943"/>
                  <a:pt x="9191737" y="3186282"/>
                </a:cubicBezTo>
                <a:lnTo>
                  <a:pt x="9260972" y="3390899"/>
                </a:lnTo>
                <a:lnTo>
                  <a:pt x="8561017" y="3390899"/>
                </a:lnTo>
                <a:lnTo>
                  <a:pt x="8494968" y="3223383"/>
                </a:lnTo>
                <a:cubicBezTo>
                  <a:pt x="7858273" y="1718067"/>
                  <a:pt x="6367728" y="661833"/>
                  <a:pt x="4630486" y="661833"/>
                </a:cubicBezTo>
                <a:cubicBezTo>
                  <a:pt x="2893244" y="661833"/>
                  <a:pt x="1402699" y="1718067"/>
                  <a:pt x="766004" y="3223383"/>
                </a:cubicBezTo>
                <a:lnTo>
                  <a:pt x="699955" y="3390899"/>
                </a:lnTo>
                <a:lnTo>
                  <a:pt x="0" y="3390899"/>
                </a:lnTo>
                <a:lnTo>
                  <a:pt x="69235" y="3186282"/>
                </a:lnTo>
                <a:cubicBezTo>
                  <a:pt x="750031" y="1326943"/>
                  <a:pt x="2535296" y="0"/>
                  <a:pt x="4630486" y="0"/>
                </a:cubicBezTo>
                <a:close/>
              </a:path>
            </a:pathLst>
          </a:custGeom>
          <a:gradFill flip="none" rotWithShape="1">
            <a:gsLst>
              <a:gs pos="0">
                <a:srgbClr val="AFC6C9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Helvetica" panose="020B0604020202020204" pitchFamily="34" charset="0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465667" y="4593389"/>
            <a:ext cx="11612035" cy="1981283"/>
          </a:xfrm>
          <a:custGeom>
            <a:avLst/>
            <a:gdLst>
              <a:gd name="connsiteX0" fmla="*/ 0 w 5267325"/>
              <a:gd name="connsiteY0" fmla="*/ 1419225 h 1485900"/>
              <a:gd name="connsiteX1" fmla="*/ 2543175 w 5267325"/>
              <a:gd name="connsiteY1" fmla="*/ 0 h 1485900"/>
              <a:gd name="connsiteX2" fmla="*/ 5267325 w 5267325"/>
              <a:gd name="connsiteY2" fmla="*/ 1485900 h 1485900"/>
              <a:gd name="connsiteX0" fmla="*/ 0 w 5267325"/>
              <a:gd name="connsiteY0" fmla="*/ 1419225 h 1485900"/>
              <a:gd name="connsiteX1" fmla="*/ 2543175 w 5267325"/>
              <a:gd name="connsiteY1" fmla="*/ 0 h 1485900"/>
              <a:gd name="connsiteX2" fmla="*/ 5267325 w 5267325"/>
              <a:gd name="connsiteY2" fmla="*/ 1485900 h 1485900"/>
              <a:gd name="connsiteX0" fmla="*/ 0 w 5267325"/>
              <a:gd name="connsiteY0" fmla="*/ 1419292 h 1485967"/>
              <a:gd name="connsiteX1" fmla="*/ 2543175 w 5267325"/>
              <a:gd name="connsiteY1" fmla="*/ 67 h 1485967"/>
              <a:gd name="connsiteX2" fmla="*/ 5267325 w 5267325"/>
              <a:gd name="connsiteY2" fmla="*/ 1485967 h 1485967"/>
              <a:gd name="connsiteX0" fmla="*/ 0 w 5267325"/>
              <a:gd name="connsiteY0" fmla="*/ 1419292 h 1485967"/>
              <a:gd name="connsiteX1" fmla="*/ 2543175 w 5267325"/>
              <a:gd name="connsiteY1" fmla="*/ 67 h 1485967"/>
              <a:gd name="connsiteX2" fmla="*/ 5267325 w 5267325"/>
              <a:gd name="connsiteY2" fmla="*/ 1485967 h 1485967"/>
              <a:gd name="connsiteX0" fmla="*/ 0 w 5267325"/>
              <a:gd name="connsiteY0" fmla="*/ 1419287 h 1485962"/>
              <a:gd name="connsiteX1" fmla="*/ 2543175 w 5267325"/>
              <a:gd name="connsiteY1" fmla="*/ 62 h 1485962"/>
              <a:gd name="connsiteX2" fmla="*/ 5267325 w 5267325"/>
              <a:gd name="connsiteY2" fmla="*/ 1485962 h 1485962"/>
              <a:gd name="connsiteX0" fmla="*/ 0 w 5267325"/>
              <a:gd name="connsiteY0" fmla="*/ 1419287 h 1485962"/>
              <a:gd name="connsiteX1" fmla="*/ 2543175 w 5267325"/>
              <a:gd name="connsiteY1" fmla="*/ 62 h 1485962"/>
              <a:gd name="connsiteX2" fmla="*/ 5267325 w 5267325"/>
              <a:gd name="connsiteY2" fmla="*/ 1485962 h 148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67325" h="1485962">
                <a:moveTo>
                  <a:pt x="0" y="1419287"/>
                </a:moveTo>
                <a:cubicBezTo>
                  <a:pt x="1038225" y="908112"/>
                  <a:pt x="1362075" y="15937"/>
                  <a:pt x="2543175" y="62"/>
                </a:cubicBezTo>
                <a:cubicBezTo>
                  <a:pt x="3765550" y="-9463"/>
                  <a:pt x="4378325" y="1085912"/>
                  <a:pt x="5267325" y="1485962"/>
                </a:cubicBezTo>
              </a:path>
            </a:pathLst>
          </a:custGeom>
          <a:noFill/>
          <a:ln w="6350">
            <a:gradFill flip="none" rotWithShape="1">
              <a:gsLst>
                <a:gs pos="88000">
                  <a:srgbClr val="DDE6E7"/>
                </a:gs>
                <a:gs pos="22000">
                  <a:srgbClr val="2250A9"/>
                </a:gs>
                <a:gs pos="0">
                  <a:srgbClr val="2250A9"/>
                </a:gs>
                <a:gs pos="100000">
                  <a:srgbClr val="BFD1D3">
                    <a:alpha val="0"/>
                  </a:srgb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Helvetica" panose="020B0604020202020204" pitchFamily="34" charset="0"/>
            </a:endParaRPr>
          </a:p>
        </p:txBody>
      </p:sp>
      <p:sp>
        <p:nvSpPr>
          <p:cNvPr id="29" name="文本框 13"/>
          <p:cNvSpPr txBox="1">
            <a:spLocks noChangeArrowheads="1"/>
          </p:cNvSpPr>
          <p:nvPr/>
        </p:nvSpPr>
        <p:spPr bwMode="auto">
          <a:xfrm>
            <a:off x="3464505" y="430410"/>
            <a:ext cx="5418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11500" b="1">
                <a:solidFill>
                  <a:srgbClr val="729196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Our </a:t>
            </a:r>
            <a:r>
              <a:rPr lang="en-US" altLang="zh-CN" sz="3200" dirty="0">
                <a:solidFill>
                  <a:srgbClr val="2250A9"/>
                </a:solidFill>
              </a:rPr>
              <a:t>Scope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1057985" y="1183250"/>
          <a:ext cx="9931468" cy="545777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67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255">
                  <a:extLst>
                    <a:ext uri="{9D8B030D-6E8A-4147-A177-3AD203B41FA5}">
                      <a16:colId xmlns:a16="http://schemas.microsoft.com/office/drawing/2014/main" val="3044130113"/>
                    </a:ext>
                  </a:extLst>
                </a:gridCol>
                <a:gridCol w="1302145">
                  <a:extLst>
                    <a:ext uri="{9D8B030D-6E8A-4147-A177-3AD203B41FA5}">
                      <a16:colId xmlns:a16="http://schemas.microsoft.com/office/drawing/2014/main" val="1490708695"/>
                    </a:ext>
                  </a:extLst>
                </a:gridCol>
                <a:gridCol w="759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964">
                  <a:extLst>
                    <a:ext uri="{9D8B030D-6E8A-4147-A177-3AD203B41FA5}">
                      <a16:colId xmlns:a16="http://schemas.microsoft.com/office/drawing/2014/main" val="2574639912"/>
                    </a:ext>
                  </a:extLst>
                </a:gridCol>
                <a:gridCol w="586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2088">
                  <a:extLst>
                    <a:ext uri="{9D8B030D-6E8A-4147-A177-3AD203B41FA5}">
                      <a16:colId xmlns:a16="http://schemas.microsoft.com/office/drawing/2014/main" val="3506590381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950554821"/>
                    </a:ext>
                  </a:extLst>
                </a:gridCol>
                <a:gridCol w="2291389">
                  <a:extLst>
                    <a:ext uri="{9D8B030D-6E8A-4147-A177-3AD203B41FA5}">
                      <a16:colId xmlns:a16="http://schemas.microsoft.com/office/drawing/2014/main" val="758057972"/>
                    </a:ext>
                  </a:extLst>
                </a:gridCol>
              </a:tblGrid>
              <a:tr h="390993">
                <a:tc gridSpan="10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Undergraduate Programs (English)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4980"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International Economics 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and Trade 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（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C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ross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-Border E-commerce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）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Finance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(Corporate Finance)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Business 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Administration                     </a:t>
                      </a:r>
                      <a:endParaRPr lang="en-US" altLang="zh-CN" sz="12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Business 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Administration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Digital Marketing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）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                    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Business 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Administration(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Digital Marketing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）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                    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Business Administration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（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Innovation and Entrepreneurship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）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Helvetica" charset="0"/>
                        <a:ea typeface="+mn-ea"/>
                        <a:cs typeface="Helvetica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 gridSpan="10"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Master’s Programs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altLang="en-US" sz="12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altLang="en-US" sz="12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altLang="en-US" sz="1200" b="1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72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Chinese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50A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baseline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Finance</a:t>
                      </a:r>
                      <a:endParaRPr lang="zh-CN" altLang="en-US" sz="1600" b="0" kern="1200" baseline="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baseline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Accounting</a:t>
                      </a:r>
                      <a:endParaRPr lang="zh-CN" altLang="en-US" sz="1600" b="0" kern="1200" baseline="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zh-CN" altLang="en-US" sz="12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baseline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Regional Economics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zh-CN" altLang="en-US" sz="12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altLang="zh-CN" sz="1200" b="0" kern="1200" dirty="0">
                        <a:solidFill>
                          <a:srgbClr val="717276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Corporate</a:t>
                      </a:r>
                      <a:r>
                        <a:rPr lang="en-US" altLang="zh-CN" sz="1600" b="0" kern="1200" baseline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Management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altLang="zh-CN" sz="1200" b="0" kern="12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Management Science and Engineering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3440">
                <a:tc rowSpan="3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altLang="zh-CN" sz="1600" b="1" kern="12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English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50A9">
                        <a:alpha val="2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宋体" panose="02010600030101010101" pitchFamily="2" charset="-122"/>
                          <a:cs typeface="Helvetica" charset="0"/>
                        </a:rPr>
                        <a:t>Finance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宋体" panose="02010600030101010101" pitchFamily="2" charset="-122"/>
                          <a:cs typeface="Helvetica" charset="0"/>
                        </a:rPr>
                        <a:t>(Corporate Finance)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zh-CN" altLang="en-US" sz="12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zh-CN" altLang="en-US" sz="1200" b="1" kern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Accounting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（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International Accounting Standards and Information Disclosure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）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Helvetica" charset="0"/>
                        <a:ea typeface="+mn-ea"/>
                        <a:cs typeface="Helvetica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altLang="zh-CN" sz="1200" b="0" kern="1200" dirty="0">
                        <a:solidFill>
                          <a:srgbClr val="717276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441458"/>
                  </a:ext>
                </a:extLst>
              </a:tr>
              <a:tr h="853440">
                <a:tc v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宋体" panose="02010600030101010101" pitchFamily="2" charset="-122"/>
                          <a:cs typeface="Helvetica" charset="0"/>
                        </a:rPr>
                        <a:t>Finance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宋体" panose="02010600030101010101" pitchFamily="2" charset="-122"/>
                          <a:cs typeface="Helvetica" charset="0"/>
                        </a:rPr>
                        <a:t>（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宋体" panose="02010600030101010101" pitchFamily="2" charset="-122"/>
                          <a:cs typeface="Helvetica" charset="0"/>
                        </a:rPr>
                        <a:t>Technology and Internet Finance)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Accounting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（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Intelligent Accounting and Digital Management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）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Helvetica" charset="0"/>
                        <a:ea typeface="+mn-ea"/>
                        <a:cs typeface="Helvetica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886028"/>
                  </a:ext>
                </a:extLst>
              </a:tr>
              <a:tr h="853440">
                <a:tc v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宋体" panose="02010600030101010101" pitchFamily="2" charset="-122"/>
                          <a:cs typeface="Helvetica" charset="0"/>
                        </a:rPr>
                        <a:t>Finance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宋体" panose="02010600030101010101" pitchFamily="2" charset="-122"/>
                          <a:cs typeface="Helvetica" charset="0"/>
                        </a:rPr>
                        <a:t>(Cross-Border E-commerce)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Accounting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（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Management Control and Innovation Management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Helvetica" charset="0"/>
                          <a:ea typeface="+mn-ea"/>
                          <a:cs typeface="Helvetica" charset="0"/>
                        </a:rPr>
                        <a:t>）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Helvetica" charset="0"/>
                        <a:ea typeface="+mn-ea"/>
                        <a:cs typeface="Helvetica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i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754968"/>
                  </a:ext>
                </a:extLst>
              </a:tr>
            </a:tbl>
          </a:graphicData>
        </a:graphic>
      </p:graphicFrame>
      <p:pic>
        <p:nvPicPr>
          <p:cNvPr id="12" name="图片 124">
            <a:extLst>
              <a:ext uri="{FF2B5EF4-FFF2-40B4-BE49-F238E27FC236}">
                <a16:creationId xmlns:a16="http://schemas.microsoft.com/office/drawing/2014/main" id="{F25712E4-B32E-4390-BE6E-161776217A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7" y="181545"/>
            <a:ext cx="1904986" cy="497729"/>
          </a:xfrm>
          <a:prstGeom prst="rect">
            <a:avLst/>
          </a:prstGeom>
        </p:spPr>
      </p:pic>
      <p:pic>
        <p:nvPicPr>
          <p:cNvPr id="14" name="Picture 2" descr="F:\logo调整板最终\20200421 SILC LOGO\RGB 1500W.png">
            <a:extLst>
              <a:ext uri="{FF2B5EF4-FFF2-40B4-BE49-F238E27FC236}">
                <a16:creationId xmlns:a16="http://schemas.microsoft.com/office/drawing/2014/main" id="{25EC8360-7CE9-407C-A2BF-E8956D4EE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052" t="15857" b="19812"/>
          <a:stretch/>
        </p:blipFill>
        <p:spPr bwMode="auto">
          <a:xfrm>
            <a:off x="10136088" y="171726"/>
            <a:ext cx="1076027" cy="515680"/>
          </a:xfrm>
          <a:prstGeom prst="rect">
            <a:avLst/>
          </a:prstGeom>
          <a:noFill/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DBE36477-1CCC-4763-A532-BFAE0CC50B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115" y="259204"/>
            <a:ext cx="865587" cy="29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8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7422" y="1150102"/>
            <a:ext cx="9739292" cy="6128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b="1" dirty="0">
                <a:latin typeface="Helvetica"/>
                <a:cs typeface="Helvetica"/>
              </a:rPr>
              <a:t>Majors:</a:t>
            </a:r>
            <a:endParaRPr lang="en-US" altLang="zh-CN" sz="2133" dirty="0">
              <a:latin typeface="Helvetica"/>
              <a:cs typeface="Helvetica"/>
            </a:endParaRPr>
          </a:p>
          <a:p>
            <a:pPr marL="380990" indent="-380990">
              <a:lnSpc>
                <a:spcPct val="120000"/>
              </a:lnSpc>
              <a:buSzPct val="50000"/>
              <a:buFont typeface="Arial" charset="0"/>
              <a:buChar char="•"/>
              <a:defRPr/>
            </a:pPr>
            <a:r>
              <a:rPr lang="en-US" altLang="zh-CN" sz="2133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Finance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charset="0"/>
              <a:buChar char="•"/>
              <a:defRPr/>
            </a:pPr>
            <a:r>
              <a:rPr lang="en-US" altLang="zh-CN" sz="2133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International Economics and Trade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charset="0"/>
              <a:buChar char="•"/>
              <a:defRPr/>
            </a:pPr>
            <a:r>
              <a:rPr lang="en-US" altLang="zh-CN" sz="2133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Business Administration </a:t>
            </a:r>
            <a:r>
              <a:rPr lang="en-US" sz="2133" b="1" dirty="0">
                <a:latin typeface="Helvetica"/>
                <a:cs typeface="Helvetica"/>
              </a:rPr>
              <a:t>Digital Marketing</a:t>
            </a:r>
          </a:p>
          <a:p>
            <a:pPr marL="380990" indent="-380990">
              <a:lnSpc>
                <a:spcPct val="120000"/>
              </a:lnSpc>
              <a:buSzPct val="50000"/>
              <a:buFont typeface="Arial" charset="0"/>
              <a:buChar char="•"/>
              <a:defRPr/>
            </a:pPr>
            <a:r>
              <a:rPr lang="en-US" altLang="zh-CN" sz="2133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Business Administration </a:t>
            </a:r>
            <a:r>
              <a:rPr lang="en-US" sz="2133" b="1" dirty="0">
                <a:latin typeface="Helvetica"/>
                <a:cs typeface="Helvetica"/>
              </a:rPr>
              <a:t>Innovation and Entrepreneurship</a:t>
            </a:r>
            <a:endParaRPr lang="en-US" altLang="zh-CN" sz="2133" b="1" dirty="0">
              <a:latin typeface="Helvetica"/>
              <a:cs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2133" b="1" dirty="0">
              <a:latin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b="1" dirty="0">
                <a:latin typeface="Helvetica"/>
              </a:rPr>
              <a:t>Teaching Language :    </a:t>
            </a:r>
            <a:r>
              <a:rPr lang="en-US" altLang="zh-CN" sz="2133" b="1" dirty="0">
                <a:latin typeface="Helvetica"/>
                <a:cs typeface="Helvetica"/>
              </a:rPr>
              <a:t>English</a:t>
            </a: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b="1" dirty="0">
                <a:latin typeface="Helvetica"/>
                <a:cs typeface="Helvetica"/>
              </a:rPr>
              <a:t>Tuition </a:t>
            </a:r>
            <a:r>
              <a:rPr lang="zh-CN" altLang="en-US" sz="2133" b="1" dirty="0">
                <a:latin typeface="Helvetica"/>
                <a:cs typeface="Helvetica"/>
              </a:rPr>
              <a:t>：</a:t>
            </a:r>
            <a:r>
              <a:rPr lang="en-US" altLang="zh-CN" sz="2133" dirty="0">
                <a:latin typeface="Helvetica"/>
                <a:cs typeface="Helvetica"/>
              </a:rPr>
              <a:t>RMB 30,000 / year (USD 4,700)</a:t>
            </a:r>
            <a:endParaRPr lang="en-US" altLang="zh-CN" sz="1867" b="1" dirty="0">
              <a:latin typeface="Helvetica"/>
              <a:cs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b="1" dirty="0">
                <a:latin typeface="Helvetica"/>
                <a:cs typeface="Helvetica"/>
              </a:rPr>
              <a:t>Program duration: </a:t>
            </a:r>
            <a:r>
              <a:rPr lang="en-US" altLang="zh-CN" sz="2133" dirty="0">
                <a:latin typeface="Helvetica"/>
                <a:cs typeface="Helvetica"/>
              </a:rPr>
              <a:t>4 years</a:t>
            </a: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2133" b="1" dirty="0">
              <a:solidFill>
                <a:schemeClr val="bg2"/>
              </a:solidFill>
              <a:latin typeface="Helvetica"/>
              <a:cs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Double Degree Opportunity</a:t>
            </a: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One from SHU: </a:t>
            </a:r>
            <a:r>
              <a:rPr lang="en-US" altLang="zh-CN" sz="2000" b="1" dirty="0">
                <a:latin typeface="Helvetica"/>
                <a:cs typeface="Helvetica"/>
              </a:rPr>
              <a:t>Bachelor of Economics; Bachelor of Management</a:t>
            </a:r>
            <a:endParaRPr lang="en-US" altLang="zh-CN" sz="2133" b="1" dirty="0">
              <a:latin typeface="Helvetica"/>
              <a:cs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r>
              <a:rPr lang="en-US" altLang="zh-CN" sz="2133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One from UTS: </a:t>
            </a:r>
            <a:r>
              <a:rPr lang="en-US" altLang="zh-CN" sz="2000" b="1" dirty="0">
                <a:latin typeface="Helvetica"/>
                <a:cs typeface="Helvetica"/>
              </a:rPr>
              <a:t>Bachelor of Business </a:t>
            </a: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867" dirty="0">
              <a:latin typeface="Helvetica"/>
              <a:cs typeface="Helvetica"/>
            </a:endParaRPr>
          </a:p>
          <a:p>
            <a:pPr>
              <a:lnSpc>
                <a:spcPct val="120000"/>
              </a:lnSpc>
              <a:buSzPct val="50000"/>
              <a:defRPr/>
            </a:pPr>
            <a:endParaRPr lang="en-US" altLang="zh-CN" sz="1600" dirty="0"/>
          </a:p>
          <a:p>
            <a:pPr marL="380990" indent="-380990">
              <a:lnSpc>
                <a:spcPct val="120000"/>
              </a:lnSpc>
              <a:buSzPct val="50000"/>
              <a:buFont typeface="Arial"/>
              <a:buChar char="•"/>
              <a:defRPr/>
            </a:pPr>
            <a:endParaRPr lang="en-US" altLang="zh-CN" sz="1600" dirty="0"/>
          </a:p>
        </p:txBody>
      </p:sp>
      <p:sp>
        <p:nvSpPr>
          <p:cNvPr id="9" name="文本框 13"/>
          <p:cNvSpPr txBox="1">
            <a:spLocks noChangeArrowheads="1"/>
          </p:cNvSpPr>
          <p:nvPr/>
        </p:nvSpPr>
        <p:spPr bwMode="auto">
          <a:xfrm>
            <a:off x="3402653" y="289806"/>
            <a:ext cx="5418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11500" b="1">
                <a:solidFill>
                  <a:srgbClr val="729196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altLang="zh-CN" sz="3200" dirty="0">
                <a:solidFill>
                  <a:schemeClr val="accent1"/>
                </a:solidFill>
              </a:rPr>
              <a:t>Undergraduate</a:t>
            </a:r>
            <a:r>
              <a:rPr lang="en-US" altLang="zh-CN" sz="3200" dirty="0">
                <a:solidFill>
                  <a:schemeClr val="tx1"/>
                </a:solidFill>
              </a:rPr>
              <a:t> Programs</a:t>
            </a:r>
            <a:endParaRPr lang="en-US" altLang="zh-CN" sz="3200" dirty="0">
              <a:solidFill>
                <a:srgbClr val="2250A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C6C46-4071-49F2-936A-56DA81FC3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58553" y="1909245"/>
            <a:ext cx="5679764" cy="3787129"/>
          </a:xfrm>
          <a:prstGeom prst="rect">
            <a:avLst/>
          </a:prstGeom>
        </p:spPr>
      </p:pic>
      <p:pic>
        <p:nvPicPr>
          <p:cNvPr id="12" name="图片 124">
            <a:extLst>
              <a:ext uri="{FF2B5EF4-FFF2-40B4-BE49-F238E27FC236}">
                <a16:creationId xmlns:a16="http://schemas.microsoft.com/office/drawing/2014/main" id="{B0F93896-3526-4F0B-A059-0778859A80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7" y="181545"/>
            <a:ext cx="1904986" cy="497729"/>
          </a:xfrm>
          <a:prstGeom prst="rect">
            <a:avLst/>
          </a:prstGeom>
        </p:spPr>
      </p:pic>
      <p:pic>
        <p:nvPicPr>
          <p:cNvPr id="13" name="Picture 2" descr="F:\logo调整板最终\20200421 SILC LOGO\RGB 1500W.png">
            <a:extLst>
              <a:ext uri="{FF2B5EF4-FFF2-40B4-BE49-F238E27FC236}">
                <a16:creationId xmlns:a16="http://schemas.microsoft.com/office/drawing/2014/main" id="{248524C0-C83F-4A66-BCF0-3D81B91F5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052" t="15857" b="19812"/>
          <a:stretch/>
        </p:blipFill>
        <p:spPr bwMode="auto">
          <a:xfrm>
            <a:off x="10136088" y="171726"/>
            <a:ext cx="1076027" cy="515680"/>
          </a:xfrm>
          <a:prstGeom prst="rect">
            <a:avLst/>
          </a:prstGeom>
          <a:noFill/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7A73482A-0E0E-4A8D-B189-37CF9F1753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115" y="259204"/>
            <a:ext cx="865587" cy="29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02865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52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1106</Words>
  <Application>Microsoft Macintosh PowerPoint</Application>
  <PresentationFormat>宽屏</PresentationFormat>
  <Paragraphs>264</Paragraphs>
  <Slides>22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1" baseType="lpstr">
      <vt:lpstr>等线</vt:lpstr>
      <vt:lpstr>宋体</vt:lpstr>
      <vt:lpstr>微软雅黑</vt:lpstr>
      <vt:lpstr>Arial Unicode MS</vt:lpstr>
      <vt:lpstr>Lato Light</vt:lpstr>
      <vt:lpstr>Montserrat-Medium</vt:lpstr>
      <vt:lpstr>Noto Sans S Chinese Regular</vt:lpstr>
      <vt:lpstr>OpenSans</vt:lpstr>
      <vt:lpstr>Oswald</vt:lpstr>
      <vt:lpstr>Segoe UI</vt:lpstr>
      <vt:lpstr>SimSun-ExtB</vt:lpstr>
      <vt:lpstr>Arial</vt:lpstr>
      <vt:lpstr>Arial Black</vt:lpstr>
      <vt:lpstr>Calibri</vt:lpstr>
      <vt:lpstr>Calibri Light</vt:lpstr>
      <vt:lpstr>Helvetica</vt:lpstr>
      <vt:lpstr>Microsoft Yi Baiti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BEO</dc:creator>
  <cp:lastModifiedBy>Microsoft Office User</cp:lastModifiedBy>
  <cp:revision>37</cp:revision>
  <dcterms:created xsi:type="dcterms:W3CDTF">2022-04-08T11:49:46Z</dcterms:created>
  <dcterms:modified xsi:type="dcterms:W3CDTF">2022-04-26T12:51:44Z</dcterms:modified>
</cp:coreProperties>
</file>