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</p:sldMasterIdLst>
  <p:notesMasterIdLst>
    <p:notesMasterId r:id="rId7"/>
  </p:notesMasterIdLst>
  <p:sldIdLst>
    <p:sldId id="607" r:id="rId5"/>
    <p:sldId id="302" r:id="rId6"/>
    <p:sldId id="2124" r:id="rId8"/>
    <p:sldId id="558" r:id="rId9"/>
    <p:sldId id="2102" r:id="rId10"/>
    <p:sldId id="2125" r:id="rId11"/>
    <p:sldId id="2126" r:id="rId12"/>
    <p:sldId id="325" r:id="rId13"/>
    <p:sldId id="2127" r:id="rId14"/>
    <p:sldId id="2128" r:id="rId15"/>
    <p:sldId id="739" r:id="rId16"/>
    <p:sldId id="2129" r:id="rId17"/>
    <p:sldId id="2130" r:id="rId18"/>
    <p:sldId id="2131" r:id="rId19"/>
    <p:sldId id="741" r:id="rId20"/>
    <p:sldId id="2132" r:id="rId21"/>
    <p:sldId id="2133" r:id="rId22"/>
    <p:sldId id="2082" r:id="rId23"/>
    <p:sldId id="2134" r:id="rId24"/>
    <p:sldId id="2136" r:id="rId25"/>
    <p:sldId id="377" r:id="rId26"/>
    <p:sldId id="727" r:id="rId27"/>
    <p:sldId id="2139" r:id="rId28"/>
    <p:sldId id="285" r:id="rId29"/>
    <p:sldId id="2140" r:id="rId30"/>
    <p:sldId id="311" r:id="rId31"/>
    <p:sldId id="2141" r:id="rId32"/>
    <p:sldId id="2137" r:id="rId33"/>
    <p:sldId id="2138" r:id="rId34"/>
    <p:sldId id="464" r:id="rId35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90204" pitchFamily="34" charset="0"/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90204" pitchFamily="34" charset="0"/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90204" pitchFamily="34" charset="0"/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90204" pitchFamily="34" charset="0"/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90204" pitchFamily="34" charset="0"/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0000"/>
    <a:srgbClr val="FFB400"/>
    <a:srgbClr val="FFB52D"/>
    <a:srgbClr val="FFC557"/>
    <a:srgbClr val="F9C9AD"/>
    <a:srgbClr val="FDF9F1"/>
    <a:srgbClr val="BBF3F2"/>
    <a:srgbClr val="E2413E"/>
    <a:srgbClr val="3A7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72"/>
    <p:restoredTop sz="94766"/>
  </p:normalViewPr>
  <p:slideViewPr>
    <p:cSldViewPr snapToGrid="0">
      <p:cViewPr varScale="1">
        <p:scale>
          <a:sx n="65" d="100"/>
          <a:sy n="65" d="100"/>
        </p:scale>
        <p:origin x="240" y="1376"/>
      </p:cViewPr>
      <p:guideLst>
        <p:guide orient="horz" pos="2302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75992864173228"/>
          <c:y val="0.180419464787188"/>
          <c:w val="0.917400713582677"/>
          <c:h val="0.764017792567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Degree students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797</c:v>
                </c:pt>
                <c:pt idx="1">
                  <c:v>1004</c:v>
                </c:pt>
                <c:pt idx="2">
                  <c:v>1112</c:v>
                </c:pt>
                <c:pt idx="3">
                  <c:v>1221</c:v>
                </c:pt>
                <c:pt idx="4">
                  <c:v>1419</c:v>
                </c:pt>
                <c:pt idx="5">
                  <c:v>1475</c:v>
                </c:pt>
                <c:pt idx="6">
                  <c:v>1411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C55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1466</c:v>
                </c:pt>
                <c:pt idx="1">
                  <c:v>1768</c:v>
                </c:pt>
                <c:pt idx="2">
                  <c:v>1750</c:v>
                </c:pt>
                <c:pt idx="3">
                  <c:v>1861</c:v>
                </c:pt>
                <c:pt idx="4">
                  <c:v>2188</c:v>
                </c:pt>
                <c:pt idx="5">
                  <c:v>2354</c:v>
                </c:pt>
                <c:pt idx="6">
                  <c:v>2123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9210368"/>
        <c:axId val="229212160"/>
      </c:barChart>
      <c:catAx>
        <c:axId val="22921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9212160"/>
        <c:crosses val="autoZero"/>
        <c:auto val="1"/>
        <c:lblAlgn val="ctr"/>
        <c:lblOffset val="100"/>
        <c:noMultiLvlLbl val="0"/>
      </c:catAx>
      <c:valAx>
        <c:axId val="22921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921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4484128937008"/>
          <c:y val="0.122350201627079"/>
          <c:w val="0.245406619094488"/>
          <c:h val="0.0479623494117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576B10-8F34-4D54-A32E-8692C7B034C8}" type="datetimeFigureOut">
              <a:rPr lang="zh-CN" altLang="en-US"/>
            </a:fld>
            <a:endParaRPr lang="zh-CN" altLang="en-US"/>
          </a:p>
        </p:txBody>
      </p:sp>
      <p:sp>
        <p:nvSpPr>
          <p:cNvPr id="2355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5A85DD0-AFF0-4499-A1AF-D91136582FE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7020304040A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85DD0-AFF0-4499-A1AF-D91136582F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FF1D3-8F08-4F68-B3A8-DD7EF4BB1D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26230-13B0-44DA-A84A-ED9DDD491A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8C9B2-B3DC-48D5-A5EC-7C5A15EDC1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5B891-9A91-48CE-BDF9-BB64128EC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062049-1B8C-4BEA-AF67-51930006FE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17EC1D-5573-48D7-99FA-A4D8F4958F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 hasCustomPrompt="1"/>
          </p:nvPr>
        </p:nvSpPr>
        <p:spPr>
          <a:xfrm>
            <a:off x="8820151" y="5886449"/>
            <a:ext cx="2971800" cy="78104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aseline="0"/>
            </a:lvl1pPr>
          </a:lstStyle>
          <a:p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LOGO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FBE94-736D-4F3C-8843-2598E46A0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</a:fld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426857" cy="6858000"/>
          </a:xfrm>
          <a:prstGeom prst="rect">
            <a:avLst/>
          </a:pr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CA18E2-6F33-4D86-86AC-01AFA945B2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F7992-2B69-4788-9B25-D9E135F68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A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A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A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A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A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FF1D3-8F08-4F68-B3A8-DD7EF4BB1D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26230-13B0-44DA-A84A-ED9DDD491A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CA18E2-6F33-4D86-86AC-01AFA945B2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F7992-2B69-4788-9B25-D9E135F68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839B0-33F9-4DFA-8A26-D8BD3F3C54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A7A38-3198-4E81-88AD-1E158599A3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FCABC-9AA7-4A0E-96FA-AEBCD83BB5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337BF-7D46-46A3-A14A-3DD978329F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E450BD-CC3F-43FE-ACDC-D5DE1D508D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267E-2C8A-4FB2-96EB-0A331AE45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839B0-33F9-4DFA-8A26-D8BD3F3C54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A7A38-3198-4E81-88AD-1E158599A3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ED6F61-C1BA-44A1-9690-DBCE577A0B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30BE8-CF57-4FF3-91C1-BFDDFE034F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E12389-31A9-4819-A1B2-D0F3ABF202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A724F-C266-4F04-97B3-8B5398E9C3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BB282-B1E1-41AF-AB1D-514BECF28C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FA17A-8BFA-4A9F-8796-E0F8702C8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414B64-05B1-4273-81B5-9F7AD8694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CFCDB-6703-4FE4-8F53-66628A101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8C9B2-B3DC-48D5-A5EC-7C5A15EDC1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5B891-9A91-48CE-BDF9-BB64128EC3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062049-1B8C-4BEA-AF67-51930006FE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17EC1D-5573-48D7-99FA-A4D8F4958F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 hasCustomPrompt="1"/>
          </p:nvPr>
        </p:nvSpPr>
        <p:spPr>
          <a:xfrm>
            <a:off x="8820151" y="5886449"/>
            <a:ext cx="2971800" cy="78104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aseline="0"/>
            </a:lvl1pPr>
          </a:lstStyle>
          <a:p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LOGO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FCABC-9AA7-4A0E-96FA-AEBCD83BB5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337BF-7D46-46A3-A14A-3DD978329F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E450BD-CC3F-43FE-ACDC-D5DE1D508D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267E-2C8A-4FB2-96EB-0A331AE45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ED6F61-C1BA-44A1-9690-DBCE577A0B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30BE8-CF57-4FF3-91C1-BFDDFE034F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E12389-31A9-4819-A1B2-D0F3ABF202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A724F-C266-4F04-97B3-8B5398E9C3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BB282-B1E1-41AF-AB1D-514BECF28C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FA17A-8BFA-4A9F-8796-E0F8702C8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414B64-05B1-4273-81B5-9F7AD8694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CFCDB-6703-4FE4-8F53-66628A1017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062049-1B8C-4BEA-AF67-51930006FE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7EC1D-5573-48D7-99FA-A4D8F4958F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A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A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A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7020304040A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7020304040A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062049-1B8C-4BEA-AF67-51930006FE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7EC1D-5573-48D7-99FA-A4D8F4958F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6.png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32930" r="1398" b="18459"/>
          <a:stretch>
            <a:fillRect/>
          </a:stretch>
        </p:blipFill>
        <p:spPr>
          <a:xfrm>
            <a:off x="-11075" y="0"/>
            <a:ext cx="12203075" cy="513540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1075" y="0"/>
            <a:ext cx="12203075" cy="5135404"/>
          </a:xfrm>
          <a:prstGeom prst="rect">
            <a:avLst/>
          </a:prstGeom>
          <a:gradFill flip="none" rotWithShape="1">
            <a:gsLst>
              <a:gs pos="0">
                <a:srgbClr val="FFB400">
                  <a:alpha val="49000"/>
                </a:srgbClr>
              </a:gs>
              <a:gs pos="100000">
                <a:srgbClr val="FFB4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6"/>
          <p:cNvSpPr txBox="1"/>
          <p:nvPr/>
        </p:nvSpPr>
        <p:spPr>
          <a:xfrm>
            <a:off x="0" y="2521059"/>
            <a:ext cx="8378074" cy="188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>
              <a:lnSpc>
                <a:spcPct val="11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Zhejiang University of 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Science and Technology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Hangzhou,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China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062" y="5900271"/>
            <a:ext cx="1320800" cy="50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4453" y="943752"/>
            <a:ext cx="2540900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Scale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4453" y="1440548"/>
            <a:ext cx="98479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>
                <a:solidFill>
                  <a:srgbClr val="FFC557"/>
                </a:solidFill>
              </a:rPr>
              <a:t>56</a:t>
            </a:r>
            <a:r>
              <a:rPr lang="en-US" altLang="zh-CN" sz="18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Chinese-taught Bachelor Programs</a:t>
            </a:r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30</a:t>
            </a:r>
            <a:r>
              <a:rPr lang="en-US" altLang="zh-CN" sz="7200" dirty="0">
                <a:solidFill>
                  <a:srgbClr val="FFC557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Engineering Programs</a:t>
            </a:r>
            <a:endParaRPr lang="zh-CN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40+ </a:t>
            </a:r>
            <a:r>
              <a:rPr lang="en-US" altLang="zh-CN" sz="2400" dirty="0">
                <a:solidFill>
                  <a:srgbClr val="000000"/>
                </a:solidFill>
              </a:rPr>
              <a:t>Chinese-taught</a:t>
            </a:r>
            <a:r>
              <a:rPr lang="en-US" altLang="zh-CN" sz="2400" b="1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Master Programs/Directions</a:t>
            </a:r>
            <a:endParaRPr lang="zh-CN" altLang="zh-CN" sz="2400" dirty="0">
              <a:solidFill>
                <a:srgbClr val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85468" y="1440548"/>
            <a:ext cx="589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>
                <a:solidFill>
                  <a:srgbClr val="FFC557"/>
                </a:solidFill>
              </a:rPr>
              <a:t>173</a:t>
            </a:r>
            <a:r>
              <a:rPr lang="en-US" altLang="zh-CN" sz="1800" b="1" dirty="0">
                <a:solidFill>
                  <a:srgbClr val="000000"/>
                </a:solidFill>
              </a:rPr>
              <a:t> </a:t>
            </a:r>
            <a:r>
              <a:rPr lang="zh-CN" altLang="en-US" sz="1800" b="1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Mobility Programs</a:t>
            </a:r>
            <a:endParaRPr lang="en-US" altLang="zh-CN" sz="2400" dirty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31469" y="2640877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C557"/>
                </a:solidFill>
              </a:rPr>
              <a:t>60+ </a:t>
            </a:r>
            <a:r>
              <a:rPr lang="en-US" altLang="zh-CN" sz="2400" b="1" dirty="0">
                <a:solidFill>
                  <a:srgbClr val="000000"/>
                </a:solidFill>
              </a:rPr>
              <a:t>I</a:t>
            </a:r>
            <a:r>
              <a:rPr lang="en-US" altLang="zh-CN" sz="2400" dirty="0">
                <a:solidFill>
                  <a:srgbClr val="000000"/>
                </a:solidFill>
              </a:rPr>
              <a:t>nternational students/year on </a:t>
            </a:r>
            <a:r>
              <a:rPr lang="zh-CN" altLang="en-US" sz="2400" dirty="0">
                <a:solidFill>
                  <a:srgbClr val="000000"/>
                </a:solidFill>
              </a:rPr>
              <a:t>    </a:t>
            </a:r>
            <a:r>
              <a:rPr lang="en-US" altLang="zh-CN" sz="2400" dirty="0">
                <a:solidFill>
                  <a:srgbClr val="000000"/>
                </a:solidFill>
              </a:rPr>
              <a:t>mobility programs</a:t>
            </a:r>
            <a:endParaRPr lang="zh-CN" altLang="zh-CN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8725028" y="0"/>
            <a:ext cx="3466972" cy="68770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74650" y="920115"/>
            <a:ext cx="862584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altLang="zh-CN" sz="3600" b="1" dirty="0">
                <a:solidFill>
                  <a:srgbClr val="FFFFFF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+mn-ea"/>
              </a:rPr>
              <a:t>International </a:t>
            </a:r>
            <a:r>
              <a:rPr lang="en-US" altLang="de-DE" sz="3600" b="1" dirty="0">
                <a:solidFill>
                  <a:srgbClr val="FFFFFF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+mn-ea"/>
              </a:rPr>
              <a:t>Student Education</a:t>
            </a:r>
            <a:endParaRPr lang="en-US" altLang="de-DE" sz="3600" b="1" dirty="0">
              <a:solidFill>
                <a:srgbClr val="FFFFFF"/>
              </a:solidFill>
              <a:latin typeface="Arial" panose="020B060402020209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9013908" y="1992743"/>
            <a:ext cx="30923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#International Degree Students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4000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#International Students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4000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374650" y="126261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矩形 10"/>
          <p:cNvSpPr/>
          <p:nvPr/>
        </p:nvSpPr>
        <p:spPr>
          <a:xfrm>
            <a:off x="371138" y="877782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International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Educatio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17" name="mortarboard_176977"/>
          <p:cNvSpPr>
            <a:spLocks noChangeAspect="1"/>
          </p:cNvSpPr>
          <p:nvPr/>
        </p:nvSpPr>
        <p:spPr>
          <a:xfrm>
            <a:off x="9821333" y="718813"/>
            <a:ext cx="1297623" cy="1087602"/>
          </a:xfrm>
          <a:custGeom>
            <a:avLst/>
            <a:gdLst>
              <a:gd name="T0" fmla="*/ 3986 w 4020"/>
              <a:gd name="T1" fmla="*/ 2452 h 3374"/>
              <a:gd name="T2" fmla="*/ 3783 w 4020"/>
              <a:gd name="T3" fmla="*/ 2249 h 3374"/>
              <a:gd name="T4" fmla="*/ 3783 w 4020"/>
              <a:gd name="T5" fmla="*/ 1304 h 3374"/>
              <a:gd name="T6" fmla="*/ 3744 w 4020"/>
              <a:gd name="T7" fmla="*/ 1231 h 3374"/>
              <a:gd name="T8" fmla="*/ 1947 w 4020"/>
              <a:gd name="T9" fmla="*/ 20 h 3374"/>
              <a:gd name="T10" fmla="*/ 1849 w 4020"/>
              <a:gd name="T11" fmla="*/ 20 h 3374"/>
              <a:gd name="T12" fmla="*/ 52 w 4020"/>
              <a:gd name="T13" fmla="*/ 1231 h 3374"/>
              <a:gd name="T14" fmla="*/ 52 w 4020"/>
              <a:gd name="T15" fmla="*/ 1377 h 3374"/>
              <a:gd name="T16" fmla="*/ 648 w 4020"/>
              <a:gd name="T17" fmla="*/ 1778 h 3374"/>
              <a:gd name="T18" fmla="*/ 648 w 4020"/>
              <a:gd name="T19" fmla="*/ 2498 h 3374"/>
              <a:gd name="T20" fmla="*/ 686 w 4020"/>
              <a:gd name="T21" fmla="*/ 2571 h 3374"/>
              <a:gd name="T22" fmla="*/ 1849 w 4020"/>
              <a:gd name="T23" fmla="*/ 3354 h 3374"/>
              <a:gd name="T24" fmla="*/ 1947 w 4020"/>
              <a:gd name="T25" fmla="*/ 3354 h 3374"/>
              <a:gd name="T26" fmla="*/ 3110 w 4020"/>
              <a:gd name="T27" fmla="*/ 2571 h 3374"/>
              <a:gd name="T28" fmla="*/ 3149 w 4020"/>
              <a:gd name="T29" fmla="*/ 2498 h 3374"/>
              <a:gd name="T30" fmla="*/ 3149 w 4020"/>
              <a:gd name="T31" fmla="*/ 1778 h 3374"/>
              <a:gd name="T32" fmla="*/ 3607 w 4020"/>
              <a:gd name="T33" fmla="*/ 1469 h 3374"/>
              <a:gd name="T34" fmla="*/ 3607 w 4020"/>
              <a:gd name="T35" fmla="*/ 2249 h 3374"/>
              <a:gd name="T36" fmla="*/ 3405 w 4020"/>
              <a:gd name="T37" fmla="*/ 2452 h 3374"/>
              <a:gd name="T38" fmla="*/ 3405 w 4020"/>
              <a:gd name="T39" fmla="*/ 2576 h 3374"/>
              <a:gd name="T40" fmla="*/ 3633 w 4020"/>
              <a:gd name="T41" fmla="*/ 2804 h 3374"/>
              <a:gd name="T42" fmla="*/ 3757 w 4020"/>
              <a:gd name="T43" fmla="*/ 2804 h 3374"/>
              <a:gd name="T44" fmla="*/ 3986 w 4020"/>
              <a:gd name="T45" fmla="*/ 2576 h 3374"/>
              <a:gd name="T46" fmla="*/ 3986 w 4020"/>
              <a:gd name="T47" fmla="*/ 2452 h 3374"/>
              <a:gd name="T48" fmla="*/ 2973 w 4020"/>
              <a:gd name="T49" fmla="*/ 2451 h 3374"/>
              <a:gd name="T50" fmla="*/ 1898 w 4020"/>
              <a:gd name="T51" fmla="*/ 3175 h 3374"/>
              <a:gd name="T52" fmla="*/ 824 w 4020"/>
              <a:gd name="T53" fmla="*/ 2451 h 3374"/>
              <a:gd name="T54" fmla="*/ 824 w 4020"/>
              <a:gd name="T55" fmla="*/ 1896 h 3374"/>
              <a:gd name="T56" fmla="*/ 1849 w 4020"/>
              <a:gd name="T57" fmla="*/ 2587 h 3374"/>
              <a:gd name="T58" fmla="*/ 1936 w 4020"/>
              <a:gd name="T59" fmla="*/ 2593 h 3374"/>
              <a:gd name="T60" fmla="*/ 1947 w 4020"/>
              <a:gd name="T61" fmla="*/ 2587 h 3374"/>
              <a:gd name="T62" fmla="*/ 2973 w 4020"/>
              <a:gd name="T63" fmla="*/ 1896 h 3374"/>
              <a:gd name="T64" fmla="*/ 2973 w 4020"/>
              <a:gd name="T65" fmla="*/ 2451 h 3374"/>
              <a:gd name="T66" fmla="*/ 3011 w 4020"/>
              <a:gd name="T67" fmla="*/ 1658 h 3374"/>
              <a:gd name="T68" fmla="*/ 1898 w 4020"/>
              <a:gd name="T69" fmla="*/ 2408 h 3374"/>
              <a:gd name="T70" fmla="*/ 785 w 4020"/>
              <a:gd name="T71" fmla="*/ 1658 h 3374"/>
              <a:gd name="T72" fmla="*/ 259 w 4020"/>
              <a:gd name="T73" fmla="*/ 1304 h 3374"/>
              <a:gd name="T74" fmla="*/ 1898 w 4020"/>
              <a:gd name="T75" fmla="*/ 199 h 3374"/>
              <a:gd name="T76" fmla="*/ 3538 w 4020"/>
              <a:gd name="T77" fmla="*/ 1304 h 3374"/>
              <a:gd name="T78" fmla="*/ 3011 w 4020"/>
              <a:gd name="T79" fmla="*/ 1658 h 3374"/>
              <a:gd name="T80" fmla="*/ 3695 w 4020"/>
              <a:gd name="T81" fmla="*/ 2618 h 3374"/>
              <a:gd name="T82" fmla="*/ 3591 w 4020"/>
              <a:gd name="T83" fmla="*/ 2514 h 3374"/>
              <a:gd name="T84" fmla="*/ 3695 w 4020"/>
              <a:gd name="T85" fmla="*/ 2410 h 3374"/>
              <a:gd name="T86" fmla="*/ 3799 w 4020"/>
              <a:gd name="T87" fmla="*/ 2514 h 3374"/>
              <a:gd name="T88" fmla="*/ 3695 w 4020"/>
              <a:gd name="T89" fmla="*/ 2618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0" h="3374">
                <a:moveTo>
                  <a:pt x="3986" y="2452"/>
                </a:moveTo>
                <a:lnTo>
                  <a:pt x="3783" y="2249"/>
                </a:lnTo>
                <a:lnTo>
                  <a:pt x="3783" y="1304"/>
                </a:lnTo>
                <a:cubicBezTo>
                  <a:pt x="3783" y="1275"/>
                  <a:pt x="3769" y="1247"/>
                  <a:pt x="3744" y="1231"/>
                </a:cubicBezTo>
                <a:lnTo>
                  <a:pt x="1947" y="20"/>
                </a:lnTo>
                <a:cubicBezTo>
                  <a:pt x="1918" y="0"/>
                  <a:pt x="1879" y="0"/>
                  <a:pt x="1849" y="20"/>
                </a:cubicBezTo>
                <a:lnTo>
                  <a:pt x="52" y="1231"/>
                </a:lnTo>
                <a:cubicBezTo>
                  <a:pt x="0" y="1265"/>
                  <a:pt x="0" y="1342"/>
                  <a:pt x="52" y="1377"/>
                </a:cubicBezTo>
                <a:lnTo>
                  <a:pt x="648" y="1778"/>
                </a:lnTo>
                <a:lnTo>
                  <a:pt x="648" y="2498"/>
                </a:lnTo>
                <a:cubicBezTo>
                  <a:pt x="648" y="2527"/>
                  <a:pt x="662" y="2555"/>
                  <a:pt x="686" y="2571"/>
                </a:cubicBezTo>
                <a:lnTo>
                  <a:pt x="1849" y="3354"/>
                </a:lnTo>
                <a:cubicBezTo>
                  <a:pt x="1879" y="3374"/>
                  <a:pt x="1918" y="3374"/>
                  <a:pt x="1947" y="3354"/>
                </a:cubicBezTo>
                <a:lnTo>
                  <a:pt x="3110" y="2571"/>
                </a:lnTo>
                <a:cubicBezTo>
                  <a:pt x="3134" y="2555"/>
                  <a:pt x="3149" y="2527"/>
                  <a:pt x="3149" y="2498"/>
                </a:cubicBezTo>
                <a:lnTo>
                  <a:pt x="3149" y="1778"/>
                </a:lnTo>
                <a:lnTo>
                  <a:pt x="3607" y="1469"/>
                </a:lnTo>
                <a:lnTo>
                  <a:pt x="3607" y="2249"/>
                </a:lnTo>
                <a:lnTo>
                  <a:pt x="3405" y="2452"/>
                </a:lnTo>
                <a:cubicBezTo>
                  <a:pt x="3370" y="2486"/>
                  <a:pt x="3370" y="2542"/>
                  <a:pt x="3405" y="2576"/>
                </a:cubicBezTo>
                <a:lnTo>
                  <a:pt x="3633" y="2804"/>
                </a:lnTo>
                <a:cubicBezTo>
                  <a:pt x="3667" y="2839"/>
                  <a:pt x="3723" y="2839"/>
                  <a:pt x="3757" y="2804"/>
                </a:cubicBezTo>
                <a:lnTo>
                  <a:pt x="3986" y="2576"/>
                </a:lnTo>
                <a:cubicBezTo>
                  <a:pt x="4020" y="2542"/>
                  <a:pt x="4020" y="2486"/>
                  <a:pt x="3986" y="2452"/>
                </a:cubicBezTo>
                <a:close/>
                <a:moveTo>
                  <a:pt x="2973" y="2451"/>
                </a:moveTo>
                <a:lnTo>
                  <a:pt x="1898" y="3175"/>
                </a:lnTo>
                <a:lnTo>
                  <a:pt x="824" y="2451"/>
                </a:lnTo>
                <a:lnTo>
                  <a:pt x="824" y="1896"/>
                </a:lnTo>
                <a:lnTo>
                  <a:pt x="1849" y="2587"/>
                </a:lnTo>
                <a:cubicBezTo>
                  <a:pt x="1875" y="2604"/>
                  <a:pt x="1908" y="2607"/>
                  <a:pt x="1936" y="2593"/>
                </a:cubicBezTo>
                <a:cubicBezTo>
                  <a:pt x="1940" y="2592"/>
                  <a:pt x="1944" y="2589"/>
                  <a:pt x="1947" y="2587"/>
                </a:cubicBezTo>
                <a:lnTo>
                  <a:pt x="2973" y="1896"/>
                </a:lnTo>
                <a:lnTo>
                  <a:pt x="2973" y="2451"/>
                </a:lnTo>
                <a:close/>
                <a:moveTo>
                  <a:pt x="3011" y="1658"/>
                </a:moveTo>
                <a:lnTo>
                  <a:pt x="1898" y="2408"/>
                </a:lnTo>
                <a:lnTo>
                  <a:pt x="785" y="1658"/>
                </a:lnTo>
                <a:lnTo>
                  <a:pt x="259" y="1304"/>
                </a:lnTo>
                <a:lnTo>
                  <a:pt x="1898" y="199"/>
                </a:lnTo>
                <a:lnTo>
                  <a:pt x="3538" y="1304"/>
                </a:lnTo>
                <a:lnTo>
                  <a:pt x="3011" y="1658"/>
                </a:lnTo>
                <a:close/>
                <a:moveTo>
                  <a:pt x="3695" y="2618"/>
                </a:moveTo>
                <a:lnTo>
                  <a:pt x="3591" y="2514"/>
                </a:lnTo>
                <a:lnTo>
                  <a:pt x="3695" y="2410"/>
                </a:lnTo>
                <a:lnTo>
                  <a:pt x="3799" y="2514"/>
                </a:lnTo>
                <a:lnTo>
                  <a:pt x="3695" y="26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ortarboard_176977"/>
          <p:cNvSpPr>
            <a:spLocks noChangeAspect="1"/>
          </p:cNvSpPr>
          <p:nvPr/>
        </p:nvSpPr>
        <p:spPr>
          <a:xfrm>
            <a:off x="9821333" y="3799158"/>
            <a:ext cx="1297623" cy="1087602"/>
          </a:xfrm>
          <a:custGeom>
            <a:avLst/>
            <a:gdLst>
              <a:gd name="T0" fmla="*/ 3986 w 4020"/>
              <a:gd name="T1" fmla="*/ 2452 h 3374"/>
              <a:gd name="T2" fmla="*/ 3783 w 4020"/>
              <a:gd name="T3" fmla="*/ 2249 h 3374"/>
              <a:gd name="T4" fmla="*/ 3783 w 4020"/>
              <a:gd name="T5" fmla="*/ 1304 h 3374"/>
              <a:gd name="T6" fmla="*/ 3744 w 4020"/>
              <a:gd name="T7" fmla="*/ 1231 h 3374"/>
              <a:gd name="T8" fmla="*/ 1947 w 4020"/>
              <a:gd name="T9" fmla="*/ 20 h 3374"/>
              <a:gd name="T10" fmla="*/ 1849 w 4020"/>
              <a:gd name="T11" fmla="*/ 20 h 3374"/>
              <a:gd name="T12" fmla="*/ 52 w 4020"/>
              <a:gd name="T13" fmla="*/ 1231 h 3374"/>
              <a:gd name="T14" fmla="*/ 52 w 4020"/>
              <a:gd name="T15" fmla="*/ 1377 h 3374"/>
              <a:gd name="T16" fmla="*/ 648 w 4020"/>
              <a:gd name="T17" fmla="*/ 1778 h 3374"/>
              <a:gd name="T18" fmla="*/ 648 w 4020"/>
              <a:gd name="T19" fmla="*/ 2498 h 3374"/>
              <a:gd name="T20" fmla="*/ 686 w 4020"/>
              <a:gd name="T21" fmla="*/ 2571 h 3374"/>
              <a:gd name="T22" fmla="*/ 1849 w 4020"/>
              <a:gd name="T23" fmla="*/ 3354 h 3374"/>
              <a:gd name="T24" fmla="*/ 1947 w 4020"/>
              <a:gd name="T25" fmla="*/ 3354 h 3374"/>
              <a:gd name="T26" fmla="*/ 3110 w 4020"/>
              <a:gd name="T27" fmla="*/ 2571 h 3374"/>
              <a:gd name="T28" fmla="*/ 3149 w 4020"/>
              <a:gd name="T29" fmla="*/ 2498 h 3374"/>
              <a:gd name="T30" fmla="*/ 3149 w 4020"/>
              <a:gd name="T31" fmla="*/ 1778 h 3374"/>
              <a:gd name="T32" fmla="*/ 3607 w 4020"/>
              <a:gd name="T33" fmla="*/ 1469 h 3374"/>
              <a:gd name="T34" fmla="*/ 3607 w 4020"/>
              <a:gd name="T35" fmla="*/ 2249 h 3374"/>
              <a:gd name="T36" fmla="*/ 3405 w 4020"/>
              <a:gd name="T37" fmla="*/ 2452 h 3374"/>
              <a:gd name="T38" fmla="*/ 3405 w 4020"/>
              <a:gd name="T39" fmla="*/ 2576 h 3374"/>
              <a:gd name="T40" fmla="*/ 3633 w 4020"/>
              <a:gd name="T41" fmla="*/ 2804 h 3374"/>
              <a:gd name="T42" fmla="*/ 3757 w 4020"/>
              <a:gd name="T43" fmla="*/ 2804 h 3374"/>
              <a:gd name="T44" fmla="*/ 3986 w 4020"/>
              <a:gd name="T45" fmla="*/ 2576 h 3374"/>
              <a:gd name="T46" fmla="*/ 3986 w 4020"/>
              <a:gd name="T47" fmla="*/ 2452 h 3374"/>
              <a:gd name="T48" fmla="*/ 2973 w 4020"/>
              <a:gd name="T49" fmla="*/ 2451 h 3374"/>
              <a:gd name="T50" fmla="*/ 1898 w 4020"/>
              <a:gd name="T51" fmla="*/ 3175 h 3374"/>
              <a:gd name="T52" fmla="*/ 824 w 4020"/>
              <a:gd name="T53" fmla="*/ 2451 h 3374"/>
              <a:gd name="T54" fmla="*/ 824 w 4020"/>
              <a:gd name="T55" fmla="*/ 1896 h 3374"/>
              <a:gd name="T56" fmla="*/ 1849 w 4020"/>
              <a:gd name="T57" fmla="*/ 2587 h 3374"/>
              <a:gd name="T58" fmla="*/ 1936 w 4020"/>
              <a:gd name="T59" fmla="*/ 2593 h 3374"/>
              <a:gd name="T60" fmla="*/ 1947 w 4020"/>
              <a:gd name="T61" fmla="*/ 2587 h 3374"/>
              <a:gd name="T62" fmla="*/ 2973 w 4020"/>
              <a:gd name="T63" fmla="*/ 1896 h 3374"/>
              <a:gd name="T64" fmla="*/ 2973 w 4020"/>
              <a:gd name="T65" fmla="*/ 2451 h 3374"/>
              <a:gd name="T66" fmla="*/ 3011 w 4020"/>
              <a:gd name="T67" fmla="*/ 1658 h 3374"/>
              <a:gd name="T68" fmla="*/ 1898 w 4020"/>
              <a:gd name="T69" fmla="*/ 2408 h 3374"/>
              <a:gd name="T70" fmla="*/ 785 w 4020"/>
              <a:gd name="T71" fmla="*/ 1658 h 3374"/>
              <a:gd name="T72" fmla="*/ 259 w 4020"/>
              <a:gd name="T73" fmla="*/ 1304 h 3374"/>
              <a:gd name="T74" fmla="*/ 1898 w 4020"/>
              <a:gd name="T75" fmla="*/ 199 h 3374"/>
              <a:gd name="T76" fmla="*/ 3538 w 4020"/>
              <a:gd name="T77" fmla="*/ 1304 h 3374"/>
              <a:gd name="T78" fmla="*/ 3011 w 4020"/>
              <a:gd name="T79" fmla="*/ 1658 h 3374"/>
              <a:gd name="T80" fmla="*/ 3695 w 4020"/>
              <a:gd name="T81" fmla="*/ 2618 h 3374"/>
              <a:gd name="T82" fmla="*/ 3591 w 4020"/>
              <a:gd name="T83" fmla="*/ 2514 h 3374"/>
              <a:gd name="T84" fmla="*/ 3695 w 4020"/>
              <a:gd name="T85" fmla="*/ 2410 h 3374"/>
              <a:gd name="T86" fmla="*/ 3799 w 4020"/>
              <a:gd name="T87" fmla="*/ 2514 h 3374"/>
              <a:gd name="T88" fmla="*/ 3695 w 4020"/>
              <a:gd name="T89" fmla="*/ 2618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20" h="3374">
                <a:moveTo>
                  <a:pt x="3986" y="2452"/>
                </a:moveTo>
                <a:lnTo>
                  <a:pt x="3783" y="2249"/>
                </a:lnTo>
                <a:lnTo>
                  <a:pt x="3783" y="1304"/>
                </a:lnTo>
                <a:cubicBezTo>
                  <a:pt x="3783" y="1275"/>
                  <a:pt x="3769" y="1247"/>
                  <a:pt x="3744" y="1231"/>
                </a:cubicBezTo>
                <a:lnTo>
                  <a:pt x="1947" y="20"/>
                </a:lnTo>
                <a:cubicBezTo>
                  <a:pt x="1918" y="0"/>
                  <a:pt x="1879" y="0"/>
                  <a:pt x="1849" y="20"/>
                </a:cubicBezTo>
                <a:lnTo>
                  <a:pt x="52" y="1231"/>
                </a:lnTo>
                <a:cubicBezTo>
                  <a:pt x="0" y="1265"/>
                  <a:pt x="0" y="1342"/>
                  <a:pt x="52" y="1377"/>
                </a:cubicBezTo>
                <a:lnTo>
                  <a:pt x="648" y="1778"/>
                </a:lnTo>
                <a:lnTo>
                  <a:pt x="648" y="2498"/>
                </a:lnTo>
                <a:cubicBezTo>
                  <a:pt x="648" y="2527"/>
                  <a:pt x="662" y="2555"/>
                  <a:pt x="686" y="2571"/>
                </a:cubicBezTo>
                <a:lnTo>
                  <a:pt x="1849" y="3354"/>
                </a:lnTo>
                <a:cubicBezTo>
                  <a:pt x="1879" y="3374"/>
                  <a:pt x="1918" y="3374"/>
                  <a:pt x="1947" y="3354"/>
                </a:cubicBezTo>
                <a:lnTo>
                  <a:pt x="3110" y="2571"/>
                </a:lnTo>
                <a:cubicBezTo>
                  <a:pt x="3134" y="2555"/>
                  <a:pt x="3149" y="2527"/>
                  <a:pt x="3149" y="2498"/>
                </a:cubicBezTo>
                <a:lnTo>
                  <a:pt x="3149" y="1778"/>
                </a:lnTo>
                <a:lnTo>
                  <a:pt x="3607" y="1469"/>
                </a:lnTo>
                <a:lnTo>
                  <a:pt x="3607" y="2249"/>
                </a:lnTo>
                <a:lnTo>
                  <a:pt x="3405" y="2452"/>
                </a:lnTo>
                <a:cubicBezTo>
                  <a:pt x="3370" y="2486"/>
                  <a:pt x="3370" y="2542"/>
                  <a:pt x="3405" y="2576"/>
                </a:cubicBezTo>
                <a:lnTo>
                  <a:pt x="3633" y="2804"/>
                </a:lnTo>
                <a:cubicBezTo>
                  <a:pt x="3667" y="2839"/>
                  <a:pt x="3723" y="2839"/>
                  <a:pt x="3757" y="2804"/>
                </a:cubicBezTo>
                <a:lnTo>
                  <a:pt x="3986" y="2576"/>
                </a:lnTo>
                <a:cubicBezTo>
                  <a:pt x="4020" y="2542"/>
                  <a:pt x="4020" y="2486"/>
                  <a:pt x="3986" y="2452"/>
                </a:cubicBezTo>
                <a:close/>
                <a:moveTo>
                  <a:pt x="2973" y="2451"/>
                </a:moveTo>
                <a:lnTo>
                  <a:pt x="1898" y="3175"/>
                </a:lnTo>
                <a:lnTo>
                  <a:pt x="824" y="2451"/>
                </a:lnTo>
                <a:lnTo>
                  <a:pt x="824" y="1896"/>
                </a:lnTo>
                <a:lnTo>
                  <a:pt x="1849" y="2587"/>
                </a:lnTo>
                <a:cubicBezTo>
                  <a:pt x="1875" y="2604"/>
                  <a:pt x="1908" y="2607"/>
                  <a:pt x="1936" y="2593"/>
                </a:cubicBezTo>
                <a:cubicBezTo>
                  <a:pt x="1940" y="2592"/>
                  <a:pt x="1944" y="2589"/>
                  <a:pt x="1947" y="2587"/>
                </a:cubicBezTo>
                <a:lnTo>
                  <a:pt x="2973" y="1896"/>
                </a:lnTo>
                <a:lnTo>
                  <a:pt x="2973" y="2451"/>
                </a:lnTo>
                <a:close/>
                <a:moveTo>
                  <a:pt x="3011" y="1658"/>
                </a:moveTo>
                <a:lnTo>
                  <a:pt x="1898" y="2408"/>
                </a:lnTo>
                <a:lnTo>
                  <a:pt x="785" y="1658"/>
                </a:lnTo>
                <a:lnTo>
                  <a:pt x="259" y="1304"/>
                </a:lnTo>
                <a:lnTo>
                  <a:pt x="1898" y="199"/>
                </a:lnTo>
                <a:lnTo>
                  <a:pt x="3538" y="1304"/>
                </a:lnTo>
                <a:lnTo>
                  <a:pt x="3011" y="1658"/>
                </a:lnTo>
                <a:close/>
                <a:moveTo>
                  <a:pt x="3695" y="2618"/>
                </a:moveTo>
                <a:lnTo>
                  <a:pt x="3591" y="2514"/>
                </a:lnTo>
                <a:lnTo>
                  <a:pt x="3695" y="2410"/>
                </a:lnTo>
                <a:lnTo>
                  <a:pt x="3799" y="2514"/>
                </a:lnTo>
                <a:lnTo>
                  <a:pt x="3695" y="26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International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Educatio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7964" y="4762823"/>
            <a:ext cx="27770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>
                <a:solidFill>
                  <a:srgbClr val="FFB400"/>
                </a:solidFill>
              </a:rPr>
              <a:t>Top10</a:t>
            </a:r>
            <a:r>
              <a:rPr kumimoji="1" lang="zh-CN" altLang="en-US" sz="7200" b="1" dirty="0">
                <a:solidFill>
                  <a:srgbClr val="FFB400"/>
                </a:solidFill>
              </a:rPr>
              <a:t> </a:t>
            </a:r>
            <a:r>
              <a:rPr kumimoji="1" lang="en-US" altLang="zh-CN" sz="4400" dirty="0"/>
              <a:t>Countries</a:t>
            </a:r>
            <a:endParaRPr kumimoji="1" lang="zh-CN" altLang="en-US" sz="440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3430" y="741993"/>
            <a:ext cx="8026400" cy="6116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Programs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170" y="1628467"/>
            <a:ext cx="5397500" cy="421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8999"/>
          <a:stretch>
            <a:fillRect/>
          </a:stretch>
        </p:blipFill>
        <p:spPr>
          <a:xfrm>
            <a:off x="6096000" y="1611534"/>
            <a:ext cx="5473700" cy="40103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Programs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5" y="1579033"/>
            <a:ext cx="5499100" cy="1739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5" y="3318933"/>
            <a:ext cx="5410200" cy="2743200"/>
          </a:xfrm>
          <a:prstGeom prst="rect">
            <a:avLst/>
          </a:prstGeom>
        </p:spPr>
      </p:pic>
      <p:sp>
        <p:nvSpPr>
          <p:cNvPr id="7" name="iconfont-11624-5524657"/>
          <p:cNvSpPr>
            <a:spLocks noChangeAspect="1"/>
          </p:cNvSpPr>
          <p:nvPr/>
        </p:nvSpPr>
        <p:spPr>
          <a:xfrm>
            <a:off x="7518406" y="2448983"/>
            <a:ext cx="2844793" cy="2845255"/>
          </a:xfrm>
          <a:custGeom>
            <a:avLst/>
            <a:gdLst>
              <a:gd name="connsiteX0" fmla="*/ 189989 w 573558"/>
              <a:gd name="connsiteY0" fmla="*/ 218725 h 573651"/>
              <a:gd name="connsiteX1" fmla="*/ 236588 w 573558"/>
              <a:gd name="connsiteY1" fmla="*/ 344191 h 573651"/>
              <a:gd name="connsiteX2" fmla="*/ 143390 w 573558"/>
              <a:gd name="connsiteY2" fmla="*/ 344191 h 573651"/>
              <a:gd name="connsiteX3" fmla="*/ 379970 w 573558"/>
              <a:gd name="connsiteY3" fmla="*/ 164954 h 573651"/>
              <a:gd name="connsiteX4" fmla="*/ 476752 w 573558"/>
              <a:gd name="connsiteY4" fmla="*/ 164954 h 573651"/>
              <a:gd name="connsiteX5" fmla="*/ 430153 w 573558"/>
              <a:gd name="connsiteY5" fmla="*/ 247403 h 573651"/>
              <a:gd name="connsiteX6" fmla="*/ 379970 w 573558"/>
              <a:gd name="connsiteY6" fmla="*/ 164954 h 573651"/>
              <a:gd name="connsiteX7" fmla="*/ 189991 w 573558"/>
              <a:gd name="connsiteY7" fmla="*/ 154169 h 573651"/>
              <a:gd name="connsiteX8" fmla="*/ 168483 w 573558"/>
              <a:gd name="connsiteY8" fmla="*/ 157754 h 573651"/>
              <a:gd name="connsiteX9" fmla="*/ 154144 w 573558"/>
              <a:gd name="connsiteY9" fmla="*/ 172096 h 573651"/>
              <a:gd name="connsiteX10" fmla="*/ 143390 w 573558"/>
              <a:gd name="connsiteY10" fmla="*/ 190022 h 573651"/>
              <a:gd name="connsiteX11" fmla="*/ 136220 w 573558"/>
              <a:gd name="connsiteY11" fmla="*/ 211534 h 573651"/>
              <a:gd name="connsiteX12" fmla="*/ 57356 w 573558"/>
              <a:gd name="connsiteY12" fmla="*/ 412312 h 573651"/>
              <a:gd name="connsiteX13" fmla="*/ 50187 w 573558"/>
              <a:gd name="connsiteY13" fmla="*/ 430238 h 573651"/>
              <a:gd name="connsiteX14" fmla="*/ 46602 w 573558"/>
              <a:gd name="connsiteY14" fmla="*/ 444580 h 573651"/>
              <a:gd name="connsiteX15" fmla="*/ 57356 w 573558"/>
              <a:gd name="connsiteY15" fmla="*/ 462506 h 573651"/>
              <a:gd name="connsiteX16" fmla="*/ 78864 w 573558"/>
              <a:gd name="connsiteY16" fmla="*/ 469677 h 573651"/>
              <a:gd name="connsiteX17" fmla="*/ 100373 w 573558"/>
              <a:gd name="connsiteY17" fmla="*/ 462506 h 573651"/>
              <a:gd name="connsiteX18" fmla="*/ 114712 w 573558"/>
              <a:gd name="connsiteY18" fmla="*/ 430238 h 573651"/>
              <a:gd name="connsiteX19" fmla="*/ 129051 w 573558"/>
              <a:gd name="connsiteY19" fmla="*/ 390800 h 573651"/>
              <a:gd name="connsiteX20" fmla="*/ 254517 w 573558"/>
              <a:gd name="connsiteY20" fmla="*/ 390800 h 573651"/>
              <a:gd name="connsiteX21" fmla="*/ 268856 w 573558"/>
              <a:gd name="connsiteY21" fmla="*/ 430238 h 573651"/>
              <a:gd name="connsiteX22" fmla="*/ 276025 w 573558"/>
              <a:gd name="connsiteY22" fmla="*/ 448165 h 573651"/>
              <a:gd name="connsiteX23" fmla="*/ 283194 w 573558"/>
              <a:gd name="connsiteY23" fmla="*/ 462506 h 573651"/>
              <a:gd name="connsiteX24" fmla="*/ 290364 w 573558"/>
              <a:gd name="connsiteY24" fmla="*/ 466092 h 573651"/>
              <a:gd name="connsiteX25" fmla="*/ 304703 w 573558"/>
              <a:gd name="connsiteY25" fmla="*/ 469677 h 573651"/>
              <a:gd name="connsiteX26" fmla="*/ 326211 w 573558"/>
              <a:gd name="connsiteY26" fmla="*/ 462506 h 573651"/>
              <a:gd name="connsiteX27" fmla="*/ 336966 w 573558"/>
              <a:gd name="connsiteY27" fmla="*/ 444580 h 573651"/>
              <a:gd name="connsiteX28" fmla="*/ 326211 w 573558"/>
              <a:gd name="connsiteY28" fmla="*/ 412312 h 573651"/>
              <a:gd name="connsiteX29" fmla="*/ 247347 w 573558"/>
              <a:gd name="connsiteY29" fmla="*/ 215119 h 573651"/>
              <a:gd name="connsiteX30" fmla="*/ 236593 w 573558"/>
              <a:gd name="connsiteY30" fmla="*/ 190022 h 573651"/>
              <a:gd name="connsiteX31" fmla="*/ 225839 w 573558"/>
              <a:gd name="connsiteY31" fmla="*/ 172096 h 573651"/>
              <a:gd name="connsiteX32" fmla="*/ 211500 w 573558"/>
              <a:gd name="connsiteY32" fmla="*/ 157754 h 573651"/>
              <a:gd name="connsiteX33" fmla="*/ 189991 w 573558"/>
              <a:gd name="connsiteY33" fmla="*/ 154169 h 573651"/>
              <a:gd name="connsiteX34" fmla="*/ 415830 w 573558"/>
              <a:gd name="connsiteY34" fmla="*/ 107560 h 573651"/>
              <a:gd name="connsiteX35" fmla="*/ 405076 w 573558"/>
              <a:gd name="connsiteY35" fmla="*/ 111145 h 573651"/>
              <a:gd name="connsiteX36" fmla="*/ 426584 w 573558"/>
              <a:gd name="connsiteY36" fmla="*/ 146998 h 573651"/>
              <a:gd name="connsiteX37" fmla="*/ 329796 w 573558"/>
              <a:gd name="connsiteY37" fmla="*/ 146998 h 573651"/>
              <a:gd name="connsiteX38" fmla="*/ 329796 w 573558"/>
              <a:gd name="connsiteY38" fmla="*/ 161340 h 573651"/>
              <a:gd name="connsiteX39" fmla="*/ 365643 w 573558"/>
              <a:gd name="connsiteY39" fmla="*/ 161340 h 573651"/>
              <a:gd name="connsiteX40" fmla="*/ 419415 w 573558"/>
              <a:gd name="connsiteY40" fmla="*/ 254558 h 573651"/>
              <a:gd name="connsiteX41" fmla="*/ 322627 w 573558"/>
              <a:gd name="connsiteY41" fmla="*/ 304752 h 573651"/>
              <a:gd name="connsiteX42" fmla="*/ 333381 w 573558"/>
              <a:gd name="connsiteY42" fmla="*/ 322679 h 573651"/>
              <a:gd name="connsiteX43" fmla="*/ 430169 w 573558"/>
              <a:gd name="connsiteY43" fmla="*/ 268899 h 573651"/>
              <a:gd name="connsiteX44" fmla="*/ 523372 w 573558"/>
              <a:gd name="connsiteY44" fmla="*/ 322679 h 573651"/>
              <a:gd name="connsiteX45" fmla="*/ 537711 w 573558"/>
              <a:gd name="connsiteY45" fmla="*/ 304752 h 573651"/>
              <a:gd name="connsiteX46" fmla="*/ 444508 w 573558"/>
              <a:gd name="connsiteY46" fmla="*/ 254558 h 573651"/>
              <a:gd name="connsiteX47" fmla="*/ 494694 w 573558"/>
              <a:gd name="connsiteY47" fmla="*/ 164925 h 573651"/>
              <a:gd name="connsiteX48" fmla="*/ 530541 w 573558"/>
              <a:gd name="connsiteY48" fmla="*/ 164925 h 573651"/>
              <a:gd name="connsiteX49" fmla="*/ 530541 w 573558"/>
              <a:gd name="connsiteY49" fmla="*/ 146998 h 573651"/>
              <a:gd name="connsiteX50" fmla="*/ 440923 w 573558"/>
              <a:gd name="connsiteY50" fmla="*/ 146998 h 573651"/>
              <a:gd name="connsiteX51" fmla="*/ 415830 w 573558"/>
              <a:gd name="connsiteY51" fmla="*/ 107560 h 573651"/>
              <a:gd name="connsiteX52" fmla="*/ 71695 w 573558"/>
              <a:gd name="connsiteY52" fmla="*/ 0 h 573651"/>
              <a:gd name="connsiteX53" fmla="*/ 501863 w 573558"/>
              <a:gd name="connsiteY53" fmla="*/ 0 h 573651"/>
              <a:gd name="connsiteX54" fmla="*/ 573558 w 573558"/>
              <a:gd name="connsiteY54" fmla="*/ 71707 h 573651"/>
              <a:gd name="connsiteX55" fmla="*/ 573558 w 573558"/>
              <a:gd name="connsiteY55" fmla="*/ 501945 h 573651"/>
              <a:gd name="connsiteX56" fmla="*/ 501863 w 573558"/>
              <a:gd name="connsiteY56" fmla="*/ 573651 h 573651"/>
              <a:gd name="connsiteX57" fmla="*/ 71695 w 573558"/>
              <a:gd name="connsiteY57" fmla="*/ 573651 h 573651"/>
              <a:gd name="connsiteX58" fmla="*/ 0 w 573558"/>
              <a:gd name="connsiteY58" fmla="*/ 501945 h 573651"/>
              <a:gd name="connsiteX59" fmla="*/ 0 w 573558"/>
              <a:gd name="connsiteY59" fmla="*/ 71707 h 573651"/>
              <a:gd name="connsiteX60" fmla="*/ 71695 w 573558"/>
              <a:gd name="connsiteY60" fmla="*/ 0 h 57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3558" h="573651">
                <a:moveTo>
                  <a:pt x="189989" y="218725"/>
                </a:moveTo>
                <a:lnTo>
                  <a:pt x="236588" y="344191"/>
                </a:lnTo>
                <a:lnTo>
                  <a:pt x="143390" y="344191"/>
                </a:lnTo>
                <a:close/>
                <a:moveTo>
                  <a:pt x="379970" y="164954"/>
                </a:moveTo>
                <a:lnTo>
                  <a:pt x="476752" y="164954"/>
                </a:lnTo>
                <a:cubicBezTo>
                  <a:pt x="465999" y="197217"/>
                  <a:pt x="451660" y="225895"/>
                  <a:pt x="430153" y="247403"/>
                </a:cubicBezTo>
                <a:cubicBezTo>
                  <a:pt x="405061" y="222310"/>
                  <a:pt x="390723" y="197217"/>
                  <a:pt x="379970" y="164954"/>
                </a:cubicBezTo>
                <a:close/>
                <a:moveTo>
                  <a:pt x="189991" y="154169"/>
                </a:moveTo>
                <a:cubicBezTo>
                  <a:pt x="182822" y="154169"/>
                  <a:pt x="175652" y="154169"/>
                  <a:pt x="168483" y="157754"/>
                </a:cubicBezTo>
                <a:cubicBezTo>
                  <a:pt x="161313" y="161340"/>
                  <a:pt x="157729" y="168510"/>
                  <a:pt x="154144" y="172096"/>
                </a:cubicBezTo>
                <a:cubicBezTo>
                  <a:pt x="150559" y="175681"/>
                  <a:pt x="146974" y="182851"/>
                  <a:pt x="143390" y="190022"/>
                </a:cubicBezTo>
                <a:cubicBezTo>
                  <a:pt x="139805" y="197193"/>
                  <a:pt x="139805" y="204363"/>
                  <a:pt x="136220" y="211534"/>
                </a:cubicBezTo>
                <a:lnTo>
                  <a:pt x="57356" y="412312"/>
                </a:lnTo>
                <a:cubicBezTo>
                  <a:pt x="53771" y="419483"/>
                  <a:pt x="53771" y="423068"/>
                  <a:pt x="50187" y="430238"/>
                </a:cubicBezTo>
                <a:cubicBezTo>
                  <a:pt x="46602" y="437409"/>
                  <a:pt x="46602" y="440994"/>
                  <a:pt x="46602" y="444580"/>
                </a:cubicBezTo>
                <a:cubicBezTo>
                  <a:pt x="46602" y="451750"/>
                  <a:pt x="50187" y="455336"/>
                  <a:pt x="57356" y="462506"/>
                </a:cubicBezTo>
                <a:cubicBezTo>
                  <a:pt x="64526" y="466092"/>
                  <a:pt x="71695" y="469677"/>
                  <a:pt x="78864" y="469677"/>
                </a:cubicBezTo>
                <a:cubicBezTo>
                  <a:pt x="89619" y="469677"/>
                  <a:pt x="96788" y="469677"/>
                  <a:pt x="100373" y="462506"/>
                </a:cubicBezTo>
                <a:cubicBezTo>
                  <a:pt x="103958" y="455336"/>
                  <a:pt x="107542" y="444580"/>
                  <a:pt x="114712" y="430238"/>
                </a:cubicBezTo>
                <a:lnTo>
                  <a:pt x="129051" y="390800"/>
                </a:lnTo>
                <a:lnTo>
                  <a:pt x="254517" y="390800"/>
                </a:lnTo>
                <a:lnTo>
                  <a:pt x="268856" y="430238"/>
                </a:lnTo>
                <a:cubicBezTo>
                  <a:pt x="272440" y="437409"/>
                  <a:pt x="272440" y="440994"/>
                  <a:pt x="276025" y="448165"/>
                </a:cubicBezTo>
                <a:cubicBezTo>
                  <a:pt x="279610" y="455336"/>
                  <a:pt x="283194" y="458921"/>
                  <a:pt x="283194" y="462506"/>
                </a:cubicBezTo>
                <a:cubicBezTo>
                  <a:pt x="283194" y="466092"/>
                  <a:pt x="286779" y="462506"/>
                  <a:pt x="290364" y="466092"/>
                </a:cubicBezTo>
                <a:cubicBezTo>
                  <a:pt x="293949" y="469677"/>
                  <a:pt x="301118" y="469677"/>
                  <a:pt x="304703" y="469677"/>
                </a:cubicBezTo>
                <a:cubicBezTo>
                  <a:pt x="311872" y="469677"/>
                  <a:pt x="319042" y="469677"/>
                  <a:pt x="326211" y="462506"/>
                </a:cubicBezTo>
                <a:cubicBezTo>
                  <a:pt x="329796" y="455336"/>
                  <a:pt x="333381" y="448165"/>
                  <a:pt x="336966" y="444580"/>
                </a:cubicBezTo>
                <a:cubicBezTo>
                  <a:pt x="336966" y="437409"/>
                  <a:pt x="333381" y="426653"/>
                  <a:pt x="326211" y="412312"/>
                </a:cubicBezTo>
                <a:lnTo>
                  <a:pt x="247347" y="215119"/>
                </a:lnTo>
                <a:cubicBezTo>
                  <a:pt x="243762" y="204363"/>
                  <a:pt x="240178" y="197193"/>
                  <a:pt x="236593" y="190022"/>
                </a:cubicBezTo>
                <a:cubicBezTo>
                  <a:pt x="233008" y="182851"/>
                  <a:pt x="229423" y="175681"/>
                  <a:pt x="225839" y="172096"/>
                </a:cubicBezTo>
                <a:cubicBezTo>
                  <a:pt x="222254" y="164925"/>
                  <a:pt x="218669" y="161340"/>
                  <a:pt x="211500" y="157754"/>
                </a:cubicBezTo>
                <a:cubicBezTo>
                  <a:pt x="204330" y="154169"/>
                  <a:pt x="197161" y="154169"/>
                  <a:pt x="189991" y="154169"/>
                </a:cubicBezTo>
                <a:close/>
                <a:moveTo>
                  <a:pt x="415830" y="107560"/>
                </a:moveTo>
                <a:lnTo>
                  <a:pt x="405076" y="111145"/>
                </a:lnTo>
                <a:cubicBezTo>
                  <a:pt x="412245" y="121901"/>
                  <a:pt x="419415" y="136242"/>
                  <a:pt x="426584" y="146998"/>
                </a:cubicBezTo>
                <a:lnTo>
                  <a:pt x="329796" y="146998"/>
                </a:lnTo>
                <a:lnTo>
                  <a:pt x="329796" y="161340"/>
                </a:lnTo>
                <a:lnTo>
                  <a:pt x="365643" y="161340"/>
                </a:lnTo>
                <a:cubicBezTo>
                  <a:pt x="372813" y="197193"/>
                  <a:pt x="394321" y="229461"/>
                  <a:pt x="419415" y="254558"/>
                </a:cubicBezTo>
                <a:cubicBezTo>
                  <a:pt x="394321" y="279655"/>
                  <a:pt x="362059" y="293996"/>
                  <a:pt x="322627" y="304752"/>
                </a:cubicBezTo>
                <a:lnTo>
                  <a:pt x="333381" y="322679"/>
                </a:lnTo>
                <a:cubicBezTo>
                  <a:pt x="372813" y="311923"/>
                  <a:pt x="405076" y="293996"/>
                  <a:pt x="430169" y="268899"/>
                </a:cubicBezTo>
                <a:cubicBezTo>
                  <a:pt x="455262" y="290411"/>
                  <a:pt x="483940" y="308338"/>
                  <a:pt x="523372" y="322679"/>
                </a:cubicBezTo>
                <a:lnTo>
                  <a:pt x="537711" y="304752"/>
                </a:lnTo>
                <a:cubicBezTo>
                  <a:pt x="498279" y="293996"/>
                  <a:pt x="469601" y="276070"/>
                  <a:pt x="444508" y="254558"/>
                </a:cubicBezTo>
                <a:cubicBezTo>
                  <a:pt x="466016" y="233046"/>
                  <a:pt x="483940" y="200778"/>
                  <a:pt x="494694" y="164925"/>
                </a:cubicBezTo>
                <a:lnTo>
                  <a:pt x="530541" y="164925"/>
                </a:lnTo>
                <a:lnTo>
                  <a:pt x="530541" y="146998"/>
                </a:lnTo>
                <a:lnTo>
                  <a:pt x="440923" y="146998"/>
                </a:lnTo>
                <a:cubicBezTo>
                  <a:pt x="433753" y="132657"/>
                  <a:pt x="422999" y="118316"/>
                  <a:pt x="415830" y="107560"/>
                </a:cubicBezTo>
                <a:close/>
                <a:moveTo>
                  <a:pt x="71695" y="0"/>
                </a:moveTo>
                <a:lnTo>
                  <a:pt x="501863" y="0"/>
                </a:lnTo>
                <a:cubicBezTo>
                  <a:pt x="544880" y="0"/>
                  <a:pt x="573558" y="32268"/>
                  <a:pt x="573558" y="71707"/>
                </a:cubicBezTo>
                <a:lnTo>
                  <a:pt x="573558" y="501945"/>
                </a:lnTo>
                <a:cubicBezTo>
                  <a:pt x="573558" y="541383"/>
                  <a:pt x="541296" y="573651"/>
                  <a:pt x="501863" y="573651"/>
                </a:cubicBezTo>
                <a:lnTo>
                  <a:pt x="71695" y="573651"/>
                </a:lnTo>
                <a:cubicBezTo>
                  <a:pt x="32263" y="573651"/>
                  <a:pt x="0" y="541383"/>
                  <a:pt x="0" y="501945"/>
                </a:cubicBezTo>
                <a:lnTo>
                  <a:pt x="0" y="71707"/>
                </a:lnTo>
                <a:cubicBezTo>
                  <a:pt x="0" y="32268"/>
                  <a:pt x="32263" y="0"/>
                  <a:pt x="71695" y="0"/>
                </a:cubicBezTo>
                <a:close/>
              </a:path>
            </a:pathLst>
          </a:cu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8780" y="568960"/>
            <a:ext cx="862584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altLang="zh-CN" sz="3600" b="1" dirty="0">
                <a:solidFill>
                  <a:srgbClr val="FFFFFF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+mn-ea"/>
              </a:rPr>
              <a:t>International </a:t>
            </a:r>
            <a:r>
              <a:rPr lang="en-US" altLang="de-DE" sz="3600" b="1" dirty="0">
                <a:solidFill>
                  <a:srgbClr val="FFFFFF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+mn-ea"/>
              </a:rPr>
              <a:t>Student Education</a:t>
            </a:r>
            <a:endParaRPr lang="en-US" altLang="de-DE" sz="3600" b="1" dirty="0">
              <a:solidFill>
                <a:srgbClr val="FFFFFF"/>
              </a:solidFill>
              <a:latin typeface="Arial" panose="020B060402020209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398780" y="1579829"/>
            <a:ext cx="8143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Distinctive ones:   </a:t>
            </a:r>
            <a:endParaRPr lang="zh-CN" altLang="en-US" sz="2400" dirty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414170" y="2306214"/>
          <a:ext cx="9032937" cy="4032986"/>
        </p:xfrm>
        <a:graphic>
          <a:graphicData uri="http://schemas.openxmlformats.org/drawingml/2006/table">
            <a:tbl>
              <a:tblPr/>
              <a:tblGrid>
                <a:gridCol w="3364789"/>
                <a:gridCol w="5668148"/>
              </a:tblGrid>
              <a:tr h="546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+mn-ea"/>
                        </a:rPr>
                        <a:t>Degree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  <a:sym typeface="+mn-ea"/>
                      </a:endParaRPr>
                    </a:p>
                  </a:txBody>
                  <a:tcPr marL="51443" marR="5144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</a:rPr>
                        <a:t>Major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2D"/>
                    </a:solidFill>
                  </a:tcPr>
                </a:tc>
              </a:tr>
              <a:tr h="723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+mn-ea"/>
                        </a:rPr>
                        <a:t>Bachelor’s Degree</a:t>
                      </a:r>
                      <a:endParaRPr kumimoji="0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宋体" panose="02010600030101010101" pitchFamily="2" charset="-122"/>
                        </a:rPr>
                        <a:t>Fashion Performance and Image Design </a:t>
                      </a:r>
                      <a:endParaRPr lang="en-US" altLang="zh-CN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  <a:sym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宋体" panose="02010600030101010101" pitchFamily="2" charset="-122"/>
                        </a:rPr>
                        <a:t>(Chinese-taught Bachelor)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119"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</a:rPr>
                        <a:t>Training Program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宋体" panose="02010600030101010101" pitchFamily="2" charset="-122"/>
                        </a:rPr>
                        <a:t>Chinese Language Program (Long term&amp; short term)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2D"/>
                    </a:solidFill>
                  </a:tcPr>
                </a:tc>
              </a:tr>
              <a:tr h="723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+mn-ea"/>
                        </a:rPr>
                        <a:t>Bachelor’s Degree</a:t>
                      </a:r>
                      <a:endParaRPr kumimoji="0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宋体" panose="02010600030101010101" pitchFamily="2" charset="-122"/>
                        </a:rPr>
                        <a:t>Chinese Language and Literature (Business Chinese) with Bachelor Degree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3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</a:rPr>
                        <a:t>Master's Degree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宋体" panose="02010600030101010101" pitchFamily="2" charset="-122"/>
                        </a:rPr>
                        <a:t>Master of Teaching Chinese to Speakers of Other Languages (MTCSOL)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52D"/>
                    </a:solidFill>
                  </a:tcPr>
                </a:tc>
              </a:tr>
              <a:tr h="5944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+mn-ea"/>
                        </a:rPr>
                        <a:t>Training Program</a:t>
                      </a:r>
                      <a:endParaRPr kumimoji="0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503050405090304" charset="0"/>
                          <a:sym typeface="宋体" panose="02010600030101010101" pitchFamily="2" charset="-122"/>
                        </a:rPr>
                        <a:t>Summer Study Tour (SST)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503050405090304" charset="0"/>
                      </a:endParaRPr>
                    </a:p>
                  </a:txBody>
                  <a:tcPr marL="51443" marR="51443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矩形 18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Programs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04000" y="0"/>
            <a:ext cx="5588000" cy="6858000"/>
          </a:xfrm>
          <a:prstGeom prst="rect">
            <a:avLst/>
          </a:prstGeom>
          <a:solidFill>
            <a:srgbClr val="FFB40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061528"/>
            <a:ext cx="9410700" cy="5551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14300" dir="5400000" sx="98000" sy="98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Features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74712" y="3049181"/>
            <a:ext cx="2316163" cy="2597639"/>
          </a:xfrm>
          <a:prstGeom prst="rect">
            <a:avLst/>
          </a:prstGeom>
          <a:solidFill>
            <a:schemeClr val="bg2">
              <a:lumMod val="50000"/>
              <a:alpha val="50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74712" y="2487677"/>
            <a:ext cx="2316163" cy="369332"/>
          </a:xfrm>
          <a:prstGeom prst="rect">
            <a:avLst/>
          </a:prstGeom>
          <a:solidFill>
            <a:srgbClr val="FFB52D">
              <a:alpha val="81995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2 Practice Semesters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82206" y="3049181"/>
            <a:ext cx="2316163" cy="2597639"/>
          </a:xfrm>
          <a:prstGeom prst="rect">
            <a:avLst/>
          </a:prstGeom>
          <a:solidFill>
            <a:schemeClr val="tx1">
              <a:lumMod val="95000"/>
              <a:lumOff val="5000"/>
              <a:alpha val="4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682206" y="2487677"/>
            <a:ext cx="2316163" cy="369332"/>
          </a:xfrm>
          <a:prstGeom prst="rect">
            <a:avLst/>
          </a:prstGeom>
          <a:solidFill>
            <a:srgbClr val="FFB52D">
              <a:alpha val="81995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Project-based Learning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89700" y="3049181"/>
            <a:ext cx="2316163" cy="2597639"/>
          </a:xfrm>
          <a:prstGeom prst="rect">
            <a:avLst/>
          </a:prstGeom>
          <a:solidFill>
            <a:schemeClr val="tx1">
              <a:lumMod val="95000"/>
              <a:lumOff val="5000"/>
              <a:alpha val="48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489700" y="2487677"/>
            <a:ext cx="2316163" cy="338554"/>
          </a:xfrm>
          <a:prstGeom prst="rect">
            <a:avLst/>
          </a:prstGeom>
          <a:solidFill>
            <a:srgbClr val="FFB52D">
              <a:alpha val="81995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Rates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1440" y="3625063"/>
            <a:ext cx="2115929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rgbClr val="FFB52D"/>
                </a:solidFill>
                <a:ea typeface="微软雅黑" panose="020B0503020204020204" pitchFamily="34" charset="-122"/>
                <a:sym typeface="+mn-ea"/>
              </a:rPr>
              <a:t>30% credits of engineering programs</a:t>
            </a:r>
            <a:endParaRPr lang="zh-CN" altLang="en-US" sz="1600" dirty="0">
              <a:solidFill>
                <a:srgbClr val="FFB52D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96506" y="3625063"/>
            <a:ext cx="2189018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B52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Modular teaching online teaching close cooperation with industry</a:t>
            </a:r>
            <a:endParaRPr lang="zh-CN" altLang="en-US" sz="1400" dirty="0">
              <a:solidFill>
                <a:srgbClr val="FFB52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kumimoji="1" lang="zh-CN" altLang="en-US" sz="1400" dirty="0">
              <a:solidFill>
                <a:srgbClr val="FFB52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04000" y="3456872"/>
            <a:ext cx="2057862" cy="1500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1600" dirty="0">
                <a:solidFill>
                  <a:srgbClr val="FFB52D"/>
                </a:solidFill>
              </a:rPr>
              <a:t>E</a:t>
            </a:r>
            <a:r>
              <a:rPr kumimoji="1" lang="en-GB" altLang="zh-CN" sz="1600" dirty="0" err="1">
                <a:solidFill>
                  <a:srgbClr val="FFB52D"/>
                </a:solidFill>
              </a:rPr>
              <a:t>mployment</a:t>
            </a:r>
            <a:r>
              <a:rPr kumimoji="1" lang="en-GB" altLang="zh-CN" sz="1600" dirty="0">
                <a:solidFill>
                  <a:srgbClr val="FFB52D"/>
                </a:solidFill>
              </a:rPr>
              <a:t> rate </a:t>
            </a:r>
            <a:r>
              <a:rPr kumimoji="1" lang="en-US" altLang="zh-CN" sz="1600" dirty="0">
                <a:solidFill>
                  <a:srgbClr val="FFB52D"/>
                </a:solidFill>
              </a:rPr>
              <a:t>S</a:t>
            </a:r>
            <a:r>
              <a:rPr kumimoji="1" lang="en-GB" altLang="zh-CN" sz="1600" dirty="0" err="1">
                <a:solidFill>
                  <a:srgbClr val="FFB52D"/>
                </a:solidFill>
              </a:rPr>
              <a:t>atisfaction</a:t>
            </a:r>
            <a:r>
              <a:rPr kumimoji="1" lang="en-GB" altLang="zh-CN" sz="1600" dirty="0">
                <a:solidFill>
                  <a:srgbClr val="FFB52D"/>
                </a:solidFill>
              </a:rPr>
              <a:t> rate</a:t>
            </a:r>
            <a:endParaRPr kumimoji="1" lang="en-GB" altLang="zh-CN" sz="1600" dirty="0">
              <a:solidFill>
                <a:srgbClr val="FFB52D"/>
              </a:solidFill>
            </a:endParaRPr>
          </a:p>
          <a:p>
            <a:pPr>
              <a:lnSpc>
                <a:spcPct val="200000"/>
              </a:lnSpc>
            </a:pPr>
            <a:r>
              <a:rPr kumimoji="1" lang="en-US" altLang="zh-CN" sz="1600" dirty="0">
                <a:solidFill>
                  <a:srgbClr val="FFB52D"/>
                </a:solidFill>
              </a:rPr>
              <a:t>P</a:t>
            </a:r>
            <a:r>
              <a:rPr kumimoji="1" lang="en-GB" altLang="zh-CN" sz="1600" dirty="0" err="1">
                <a:solidFill>
                  <a:srgbClr val="FFB52D"/>
                </a:solidFill>
              </a:rPr>
              <a:t>ayment</a:t>
            </a:r>
            <a:r>
              <a:rPr kumimoji="1" lang="en-GB" altLang="zh-CN" sz="1600" dirty="0">
                <a:solidFill>
                  <a:srgbClr val="FFB52D"/>
                </a:solidFill>
              </a:rPr>
              <a:t> of graduates</a:t>
            </a:r>
            <a:endParaRPr kumimoji="1" lang="en-GB" altLang="zh-CN" sz="1600" dirty="0">
              <a:solidFill>
                <a:srgbClr val="FFB52D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919186" y="2358573"/>
            <a:ext cx="2140856" cy="2140856"/>
          </a:xfrm>
          <a:prstGeom prst="ellipse">
            <a:avLst/>
          </a:prstGeom>
          <a:solidFill>
            <a:srgbClr val="FFB400">
              <a:alpha val="72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29728" y="2336799"/>
            <a:ext cx="5640784" cy="21626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5475457" y="3094947"/>
            <a:ext cx="594932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Internationalization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/>
        </p:nvSpPr>
        <p:spPr>
          <a:xfrm flipH="1">
            <a:off x="6377452" y="789940"/>
            <a:ext cx="4939836" cy="1498600"/>
          </a:xfrm>
          <a:custGeom>
            <a:avLst/>
            <a:gdLst>
              <a:gd name="connsiteX0" fmla="*/ 4939836 w 4939836"/>
              <a:gd name="connsiteY0" fmla="*/ 0 h 1498600"/>
              <a:gd name="connsiteX1" fmla="*/ 0 w 4939836"/>
              <a:gd name="connsiteY1" fmla="*/ 0 h 1498600"/>
              <a:gd name="connsiteX2" fmla="*/ 0 w 4939836"/>
              <a:gd name="connsiteY2" fmla="*/ 1498600 h 1498600"/>
              <a:gd name="connsiteX3" fmla="*/ 2827259 w 4939836"/>
              <a:gd name="connsiteY3" fmla="*/ 1498600 h 1498600"/>
              <a:gd name="connsiteX4" fmla="*/ 2887348 w 4939836"/>
              <a:gd name="connsiteY4" fmla="*/ 1373863 h 1498600"/>
              <a:gd name="connsiteX5" fmla="*/ 4686354 w 4939836"/>
              <a:gd name="connsiteY5" fmla="*/ 38686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9836" h="1498600">
                <a:moveTo>
                  <a:pt x="4939836" y="0"/>
                </a:moveTo>
                <a:lnTo>
                  <a:pt x="0" y="0"/>
                </a:lnTo>
                <a:lnTo>
                  <a:pt x="0" y="1498600"/>
                </a:lnTo>
                <a:lnTo>
                  <a:pt x="2827259" y="1498600"/>
                </a:lnTo>
                <a:lnTo>
                  <a:pt x="2887348" y="1373863"/>
                </a:lnTo>
                <a:cubicBezTo>
                  <a:pt x="3255102" y="696890"/>
                  <a:pt x="3908806" y="197796"/>
                  <a:pt x="4686354" y="38686"/>
                </a:cubicBezTo>
                <a:close/>
              </a:path>
            </a:pathLst>
          </a:custGeom>
          <a:solidFill>
            <a:srgbClr val="FFC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>
              <a:spcBef>
                <a:spcPts val="0"/>
              </a:spcBef>
            </a:pPr>
            <a:endParaRPr lang="zh-CN" altLang="en-US" sz="20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de-DE" altLang="en-US" sz="2000" dirty="0">
                <a:solidFill>
                  <a:schemeClr val="bg1"/>
                </a:solidFill>
              </a:rPr>
              <a:t>Joint </a:t>
            </a:r>
            <a:r>
              <a:rPr lang="en-US" altLang="zh-CN" sz="2000" dirty="0">
                <a:solidFill>
                  <a:schemeClr val="bg1"/>
                </a:solidFill>
              </a:rPr>
              <a:t>E</a:t>
            </a:r>
            <a:r>
              <a:rPr lang="de-DE" altLang="en-US" sz="2000" dirty="0" err="1">
                <a:solidFill>
                  <a:schemeClr val="bg1"/>
                </a:solidFill>
              </a:rPr>
              <a:t>stablishment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</a:rPr>
              <a:t>of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de-DE" altLang="en-US" sz="2000" dirty="0">
                <a:solidFill>
                  <a:schemeClr val="bg1"/>
                </a:solidFill>
              </a:rPr>
              <a:t>Confucius Institute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algn="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6" name="任意多边形: 形状 25"/>
          <p:cNvSpPr/>
          <p:nvPr/>
        </p:nvSpPr>
        <p:spPr>
          <a:xfrm flipH="1">
            <a:off x="8641255" y="2679700"/>
            <a:ext cx="2676033" cy="1498600"/>
          </a:xfrm>
          <a:custGeom>
            <a:avLst/>
            <a:gdLst>
              <a:gd name="connsiteX0" fmla="*/ 2676033 w 2676033"/>
              <a:gd name="connsiteY0" fmla="*/ 0 h 1498600"/>
              <a:gd name="connsiteX1" fmla="*/ 0 w 2676033"/>
              <a:gd name="connsiteY1" fmla="*/ 0 h 1498600"/>
              <a:gd name="connsiteX2" fmla="*/ 0 w 2676033"/>
              <a:gd name="connsiteY2" fmla="*/ 1498600 h 1498600"/>
              <a:gd name="connsiteX3" fmla="*/ 2676033 w 2676033"/>
              <a:gd name="connsiteY3" fmla="*/ 1498600 h 1498600"/>
              <a:gd name="connsiteX4" fmla="*/ 2620914 w 2676033"/>
              <a:gd name="connsiteY4" fmla="*/ 1284234 h 1498600"/>
              <a:gd name="connsiteX5" fmla="*/ 2566988 w 2676033"/>
              <a:gd name="connsiteY5" fmla="*/ 749300 h 1498600"/>
              <a:gd name="connsiteX6" fmla="*/ 2620914 w 2676033"/>
              <a:gd name="connsiteY6" fmla="*/ 214366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6033" h="1498600">
                <a:moveTo>
                  <a:pt x="2676033" y="0"/>
                </a:moveTo>
                <a:lnTo>
                  <a:pt x="0" y="0"/>
                </a:lnTo>
                <a:lnTo>
                  <a:pt x="0" y="1498600"/>
                </a:lnTo>
                <a:lnTo>
                  <a:pt x="2676033" y="1498600"/>
                </a:lnTo>
                <a:lnTo>
                  <a:pt x="2620914" y="1284234"/>
                </a:lnTo>
                <a:cubicBezTo>
                  <a:pt x="2585556" y="1111446"/>
                  <a:pt x="2566988" y="932541"/>
                  <a:pt x="2566988" y="749300"/>
                </a:cubicBezTo>
                <a:cubicBezTo>
                  <a:pt x="2566988" y="566059"/>
                  <a:pt x="2585556" y="387155"/>
                  <a:pt x="2620914" y="214366"/>
                </a:cubicBezTo>
                <a:close/>
              </a:path>
            </a:pathLst>
          </a:custGeom>
          <a:solidFill>
            <a:srgbClr val="FFC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</a:rPr>
              <a:t>Student &amp; faculty exchange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任意多边形: 形状 28"/>
          <p:cNvSpPr/>
          <p:nvPr/>
        </p:nvSpPr>
        <p:spPr>
          <a:xfrm flipH="1">
            <a:off x="6377452" y="4569460"/>
            <a:ext cx="4939836" cy="1498600"/>
          </a:xfrm>
          <a:custGeom>
            <a:avLst/>
            <a:gdLst>
              <a:gd name="connsiteX0" fmla="*/ 2827259 w 4939836"/>
              <a:gd name="connsiteY0" fmla="*/ 0 h 1498600"/>
              <a:gd name="connsiteX1" fmla="*/ 0 w 4939836"/>
              <a:gd name="connsiteY1" fmla="*/ 0 h 1498600"/>
              <a:gd name="connsiteX2" fmla="*/ 0 w 4939836"/>
              <a:gd name="connsiteY2" fmla="*/ 1498600 h 1498600"/>
              <a:gd name="connsiteX3" fmla="*/ 4939836 w 4939836"/>
              <a:gd name="connsiteY3" fmla="*/ 1498600 h 1498600"/>
              <a:gd name="connsiteX4" fmla="*/ 4686354 w 4939836"/>
              <a:gd name="connsiteY4" fmla="*/ 1459914 h 1498600"/>
              <a:gd name="connsiteX5" fmla="*/ 2887348 w 4939836"/>
              <a:gd name="connsiteY5" fmla="*/ 124737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9836" h="1498600">
                <a:moveTo>
                  <a:pt x="2827259" y="0"/>
                </a:moveTo>
                <a:lnTo>
                  <a:pt x="0" y="0"/>
                </a:lnTo>
                <a:lnTo>
                  <a:pt x="0" y="1498600"/>
                </a:lnTo>
                <a:lnTo>
                  <a:pt x="4939836" y="1498600"/>
                </a:lnTo>
                <a:lnTo>
                  <a:pt x="4686354" y="1459914"/>
                </a:lnTo>
                <a:cubicBezTo>
                  <a:pt x="3908806" y="1300805"/>
                  <a:pt x="3255102" y="801711"/>
                  <a:pt x="2887348" y="124737"/>
                </a:cubicBezTo>
                <a:close/>
              </a:path>
            </a:pathLst>
          </a:custGeom>
          <a:solidFill>
            <a:srgbClr val="FFC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>
              <a:spcBef>
                <a:spcPts val="0"/>
              </a:spcBef>
            </a:pPr>
            <a:r>
              <a:rPr lang="de-DE" altLang="en-US" sz="2000" dirty="0">
                <a:solidFill>
                  <a:schemeClr val="bg1"/>
                </a:solidFill>
              </a:rPr>
              <a:t>Academic </a:t>
            </a:r>
            <a:r>
              <a:rPr lang="en-US" altLang="zh-CN" sz="2000" dirty="0">
                <a:solidFill>
                  <a:schemeClr val="bg1"/>
                </a:solidFill>
              </a:rPr>
              <a:t>E</a:t>
            </a:r>
            <a:r>
              <a:rPr lang="de-DE" altLang="en-US" sz="2000" dirty="0" err="1">
                <a:solidFill>
                  <a:schemeClr val="bg1"/>
                </a:solidFill>
              </a:rPr>
              <a:t>xchange</a:t>
            </a:r>
            <a:r>
              <a:rPr lang="de-DE" altLang="en-US" sz="2000" dirty="0">
                <a:solidFill>
                  <a:schemeClr val="bg1"/>
                </a:solidFill>
              </a:rPr>
              <a:t> &amp;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de-DE" altLang="en-US" sz="2000" dirty="0">
                <a:solidFill>
                  <a:schemeClr val="bg1"/>
                </a:solidFill>
              </a:rPr>
              <a:t> Research </a:t>
            </a:r>
            <a:r>
              <a:rPr lang="de-DE" altLang="en-US" sz="2000" dirty="0" err="1">
                <a:solidFill>
                  <a:schemeClr val="bg1"/>
                </a:solidFill>
              </a:rPr>
              <a:t>Collaboration</a:t>
            </a:r>
            <a:endParaRPr lang="de-DE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874713" y="789940"/>
            <a:ext cx="4939835" cy="1498600"/>
          </a:xfrm>
          <a:custGeom>
            <a:avLst/>
            <a:gdLst>
              <a:gd name="connsiteX0" fmla="*/ 0 w 4939835"/>
              <a:gd name="connsiteY0" fmla="*/ 0 h 1498600"/>
              <a:gd name="connsiteX1" fmla="*/ 4939835 w 4939835"/>
              <a:gd name="connsiteY1" fmla="*/ 0 h 1498600"/>
              <a:gd name="connsiteX2" fmla="*/ 4686353 w 4939835"/>
              <a:gd name="connsiteY2" fmla="*/ 38686 h 1498600"/>
              <a:gd name="connsiteX3" fmla="*/ 2887347 w 4939835"/>
              <a:gd name="connsiteY3" fmla="*/ 1373863 h 1498600"/>
              <a:gd name="connsiteX4" fmla="*/ 2827258 w 4939835"/>
              <a:gd name="connsiteY4" fmla="*/ 1498600 h 1498600"/>
              <a:gd name="connsiteX5" fmla="*/ 0 w 4939835"/>
              <a:gd name="connsiteY5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9835" h="1498600">
                <a:moveTo>
                  <a:pt x="0" y="0"/>
                </a:moveTo>
                <a:lnTo>
                  <a:pt x="4939835" y="0"/>
                </a:lnTo>
                <a:lnTo>
                  <a:pt x="4686353" y="38686"/>
                </a:lnTo>
                <a:cubicBezTo>
                  <a:pt x="3908805" y="197796"/>
                  <a:pt x="3255101" y="696890"/>
                  <a:pt x="2887347" y="1373863"/>
                </a:cubicBezTo>
                <a:lnTo>
                  <a:pt x="2827258" y="1498600"/>
                </a:lnTo>
                <a:lnTo>
                  <a:pt x="0" y="1498600"/>
                </a:lnTo>
                <a:close/>
              </a:path>
            </a:pathLst>
          </a:custGeom>
          <a:solidFill>
            <a:srgbClr val="FFC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de-DE" altLang="en-US" sz="2000" dirty="0">
                <a:solidFill>
                  <a:schemeClr val="bg1"/>
                </a:solidFill>
                <a:ea typeface="黑体" panose="02010609060101010101" charset="-122"/>
                <a:cs typeface="Arial" panose="020B0604020202090204" pitchFamily="34" charset="0"/>
              </a:rPr>
              <a:t>Double </a:t>
            </a:r>
            <a:r>
              <a:rPr lang="de-DE" altLang="en-US" sz="2000" dirty="0" err="1">
                <a:solidFill>
                  <a:schemeClr val="bg1"/>
                </a:solidFill>
                <a:ea typeface="黑体" panose="02010609060101010101" charset="-122"/>
                <a:cs typeface="Arial" panose="020B0604020202090204" pitchFamily="34" charset="0"/>
              </a:rPr>
              <a:t>Degree</a:t>
            </a:r>
            <a:r>
              <a:rPr lang="de-DE" altLang="en-US" sz="2000" dirty="0">
                <a:solidFill>
                  <a:schemeClr val="bg1"/>
                </a:solidFill>
                <a:ea typeface="黑体" panose="02010609060101010101" charset="-122"/>
                <a:cs typeface="Arial" panose="020B0604020202090204" pitchFamily="34" charset="0"/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  <a:ea typeface="黑体" panose="02010609060101010101" charset="-122"/>
                <a:cs typeface="Arial" panose="020B0604020202090204" pitchFamily="34" charset="0"/>
              </a:rPr>
              <a:t>Program</a:t>
            </a:r>
            <a:endParaRPr lang="de-DE" altLang="en-US" sz="2000" dirty="0">
              <a:solidFill>
                <a:schemeClr val="bg1"/>
              </a:solidFill>
              <a:ea typeface="黑体" panose="02010609060101010101" charset="-122"/>
              <a:cs typeface="Arial" panose="020B0604020202090204" pitchFamily="34" charset="0"/>
            </a:endParaRPr>
          </a:p>
          <a:p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任意多边形: 形状 22"/>
          <p:cNvSpPr/>
          <p:nvPr/>
        </p:nvSpPr>
        <p:spPr>
          <a:xfrm>
            <a:off x="874713" y="4569460"/>
            <a:ext cx="4939835" cy="1498600"/>
          </a:xfrm>
          <a:custGeom>
            <a:avLst/>
            <a:gdLst>
              <a:gd name="connsiteX0" fmla="*/ 0 w 4939835"/>
              <a:gd name="connsiteY0" fmla="*/ 0 h 1498600"/>
              <a:gd name="connsiteX1" fmla="*/ 2827258 w 4939835"/>
              <a:gd name="connsiteY1" fmla="*/ 0 h 1498600"/>
              <a:gd name="connsiteX2" fmla="*/ 2887347 w 4939835"/>
              <a:gd name="connsiteY2" fmla="*/ 124737 h 1498600"/>
              <a:gd name="connsiteX3" fmla="*/ 4686353 w 4939835"/>
              <a:gd name="connsiteY3" fmla="*/ 1459914 h 1498600"/>
              <a:gd name="connsiteX4" fmla="*/ 4939835 w 4939835"/>
              <a:gd name="connsiteY4" fmla="*/ 1498600 h 1498600"/>
              <a:gd name="connsiteX5" fmla="*/ 0 w 4939835"/>
              <a:gd name="connsiteY5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9835" h="1498600">
                <a:moveTo>
                  <a:pt x="0" y="0"/>
                </a:moveTo>
                <a:lnTo>
                  <a:pt x="2827258" y="0"/>
                </a:lnTo>
                <a:lnTo>
                  <a:pt x="2887347" y="124737"/>
                </a:lnTo>
                <a:cubicBezTo>
                  <a:pt x="3255101" y="801711"/>
                  <a:pt x="3908805" y="1300805"/>
                  <a:pt x="4686353" y="1459914"/>
                </a:cubicBezTo>
                <a:lnTo>
                  <a:pt x="4939835" y="1498600"/>
                </a:lnTo>
                <a:lnTo>
                  <a:pt x="0" y="1498600"/>
                </a:lnTo>
                <a:close/>
              </a:path>
            </a:pathLst>
          </a:custGeom>
          <a:solidFill>
            <a:srgbClr val="FFC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altLang="en-US" sz="2000" dirty="0">
              <a:solidFill>
                <a:schemeClr val="bg1"/>
              </a:solidFill>
            </a:endParaRPr>
          </a:p>
          <a:p>
            <a:r>
              <a:rPr lang="en-US" altLang="en-US" sz="2000" dirty="0">
                <a:solidFill>
                  <a:schemeClr val="bg1"/>
                </a:solidFill>
              </a:rPr>
              <a:t>Running schools or programs</a:t>
            </a:r>
            <a:endParaRPr lang="en-US" altLang="en-US" sz="2000" dirty="0">
              <a:solidFill>
                <a:schemeClr val="bg1"/>
              </a:solidFill>
            </a:endParaRPr>
          </a:p>
          <a:p>
            <a:r>
              <a:rPr lang="en-US" altLang="en-US" sz="2000" dirty="0">
                <a:solidFill>
                  <a:schemeClr val="bg1"/>
                </a:solidFill>
              </a:rPr>
              <a:t>in foreign regions &amp; countries</a:t>
            </a:r>
            <a:endParaRPr lang="en-US" altLang="en-US" sz="2000" dirty="0">
              <a:solidFill>
                <a:schemeClr val="bg1"/>
              </a:solidFill>
            </a:endParaRPr>
          </a:p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3619500" y="952500"/>
            <a:ext cx="4953000" cy="4953000"/>
          </a:xfrm>
          <a:prstGeom prst="ellipse">
            <a:avLst/>
          </a:prstGeom>
          <a:solidFill>
            <a:srgbClr val="FFC557">
              <a:alpha val="557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/>
        </p:nvSpPr>
        <p:spPr>
          <a:xfrm>
            <a:off x="874713" y="2679700"/>
            <a:ext cx="2676032" cy="1498600"/>
          </a:xfrm>
          <a:custGeom>
            <a:avLst/>
            <a:gdLst>
              <a:gd name="connsiteX0" fmla="*/ 0 w 2676032"/>
              <a:gd name="connsiteY0" fmla="*/ 0 h 1498600"/>
              <a:gd name="connsiteX1" fmla="*/ 2676032 w 2676032"/>
              <a:gd name="connsiteY1" fmla="*/ 0 h 1498600"/>
              <a:gd name="connsiteX2" fmla="*/ 2620913 w 2676032"/>
              <a:gd name="connsiteY2" fmla="*/ 214366 h 1498600"/>
              <a:gd name="connsiteX3" fmla="*/ 2566987 w 2676032"/>
              <a:gd name="connsiteY3" fmla="*/ 749300 h 1498600"/>
              <a:gd name="connsiteX4" fmla="*/ 2620913 w 2676032"/>
              <a:gd name="connsiteY4" fmla="*/ 1284234 h 1498600"/>
              <a:gd name="connsiteX5" fmla="*/ 2676032 w 2676032"/>
              <a:gd name="connsiteY5" fmla="*/ 1498600 h 1498600"/>
              <a:gd name="connsiteX6" fmla="*/ 0 w 2676032"/>
              <a:gd name="connsiteY6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6032" h="1498600">
                <a:moveTo>
                  <a:pt x="0" y="0"/>
                </a:moveTo>
                <a:lnTo>
                  <a:pt x="2676032" y="0"/>
                </a:lnTo>
                <a:lnTo>
                  <a:pt x="2620913" y="214366"/>
                </a:lnTo>
                <a:cubicBezTo>
                  <a:pt x="2585556" y="387155"/>
                  <a:pt x="2566987" y="566059"/>
                  <a:pt x="2566987" y="749300"/>
                </a:cubicBezTo>
                <a:cubicBezTo>
                  <a:pt x="2566987" y="932541"/>
                  <a:pt x="2585556" y="1111446"/>
                  <a:pt x="2620913" y="1284234"/>
                </a:cubicBezTo>
                <a:lnTo>
                  <a:pt x="2676032" y="1498600"/>
                </a:lnTo>
                <a:lnTo>
                  <a:pt x="0" y="1498600"/>
                </a:lnTo>
                <a:close/>
              </a:path>
            </a:pathLst>
          </a:custGeom>
          <a:solidFill>
            <a:srgbClr val="FFC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de-DE" altLang="zh-CN" sz="2000" dirty="0">
                <a:solidFill>
                  <a:schemeClr val="bg1"/>
                </a:solidFill>
              </a:rPr>
              <a:t>Chinese-</a:t>
            </a:r>
            <a:r>
              <a:rPr lang="de-DE" altLang="zh-CN" sz="2000" dirty="0" err="1">
                <a:solidFill>
                  <a:schemeClr val="bg1"/>
                </a:solidFill>
              </a:rPr>
              <a:t>Foreign</a:t>
            </a:r>
            <a:r>
              <a:rPr lang="de-DE" altLang="zh-CN" sz="2000" dirty="0">
                <a:solidFill>
                  <a:schemeClr val="bg1"/>
                </a:solidFill>
              </a:rPr>
              <a:t> </a:t>
            </a:r>
            <a:endParaRPr lang="de-DE" altLang="zh-CN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de-DE" altLang="zh-CN" sz="2000" dirty="0" err="1">
                <a:solidFill>
                  <a:schemeClr val="bg1"/>
                </a:solidFill>
              </a:rPr>
              <a:t>Cooperatively</a:t>
            </a:r>
            <a:r>
              <a:rPr lang="de-DE" altLang="zh-CN" sz="2000" dirty="0">
                <a:solidFill>
                  <a:schemeClr val="bg1"/>
                </a:solidFill>
              </a:rPr>
              <a:t>-Run </a:t>
            </a:r>
            <a:endParaRPr lang="de-DE" altLang="zh-CN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de-DE" altLang="zh-CN" sz="2000" dirty="0">
                <a:solidFill>
                  <a:schemeClr val="bg1"/>
                </a:solidFill>
              </a:rPr>
              <a:t>Education </a:t>
            </a:r>
            <a:r>
              <a:rPr lang="de-DE" altLang="zh-CN" sz="2000" dirty="0" err="1">
                <a:solidFill>
                  <a:schemeClr val="bg1"/>
                </a:solidFill>
              </a:rPr>
              <a:t>Program</a:t>
            </a:r>
            <a:endParaRPr lang="de-DE" altLang="zh-CN" sz="2000" dirty="0">
              <a:solidFill>
                <a:schemeClr val="bg1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238625" y="1571625"/>
            <a:ext cx="3714750" cy="3714750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/>
          </a:p>
        </p:txBody>
      </p:sp>
      <p:sp>
        <p:nvSpPr>
          <p:cNvPr id="2" name="文本框 1"/>
          <p:cNvSpPr txBox="1"/>
          <p:nvPr/>
        </p:nvSpPr>
        <p:spPr>
          <a:xfrm>
            <a:off x="4748048" y="2815609"/>
            <a:ext cx="2695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solidFill>
                  <a:schemeClr val="bg1"/>
                </a:solidFill>
              </a:rPr>
              <a:t>Cooperation</a:t>
            </a:r>
            <a:endParaRPr kumimoji="1" lang="en-US" altLang="zh-CN" sz="3600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3600" dirty="0">
                <a:solidFill>
                  <a:schemeClr val="bg1"/>
                </a:solidFill>
              </a:rPr>
              <a:t>Models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617705" y="834002"/>
            <a:ext cx="10901195" cy="4591261"/>
            <a:chOff x="617705" y="1291202"/>
            <a:chExt cx="10901195" cy="4591261"/>
          </a:xfrm>
        </p:grpSpPr>
        <p:sp>
          <p:nvSpPr>
            <p:cNvPr id="5" name="í$líde"/>
            <p:cNvSpPr txBox="1"/>
            <p:nvPr/>
          </p:nvSpPr>
          <p:spPr>
            <a:xfrm>
              <a:off x="617705" y="1291202"/>
              <a:ext cx="467354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B400"/>
                  </a:solidFill>
                  <a:effectLst/>
                  <a:uLnTx/>
                  <a:uFillTx/>
                </a:rPr>
                <a:t>6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B400"/>
                </a:solidFill>
                <a:effectLst/>
                <a:uLnTx/>
                <a:uFillTx/>
              </a:endParaRPr>
            </a:p>
            <a:p>
              <a:pPr lvl="0" defTabSz="913765" eaLnBrk="1" fontAlgn="auto" hangingPunct="1">
                <a:spcBef>
                  <a:spcPts val="0"/>
                </a:spcBef>
                <a:spcAft>
                  <a:spcPts val="0"/>
                </a:spcAft>
                <a:buSzPct val="25000"/>
                <a:defRPr/>
              </a:pPr>
              <a:r>
                <a:rPr lang="en-US" altLang="zh-CN" sz="2800" b="1" dirty="0"/>
                <a:t>Sino-Germany Platforms 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grpSp>
          <p:nvGrpSpPr>
            <p:cNvPr id="7" name="išḻïḑê"/>
            <p:cNvGrpSpPr/>
            <p:nvPr/>
          </p:nvGrpSpPr>
          <p:grpSpPr>
            <a:xfrm>
              <a:off x="703048" y="4069849"/>
              <a:ext cx="2479788" cy="1812614"/>
              <a:chOff x="703048" y="3251311"/>
              <a:chExt cx="3055166" cy="2233190"/>
            </a:xfrm>
          </p:grpSpPr>
          <p:sp>
            <p:nvSpPr>
              <p:cNvPr id="38" name="isľiḋè"/>
              <p:cNvSpPr/>
              <p:nvPr/>
            </p:nvSpPr>
            <p:spPr>
              <a:xfrm>
                <a:off x="703048" y="3251311"/>
                <a:ext cx="2637929" cy="2233190"/>
              </a:xfrm>
              <a:prstGeom prst="roundRect">
                <a:avLst>
                  <a:gd name="adj" fmla="val 7307"/>
                </a:avLst>
              </a:prstGeom>
              <a:solidFill>
                <a:schemeClr val="tx1">
                  <a:lumMod val="95000"/>
                  <a:lumOff val="5000"/>
                  <a:alpha val="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2" name="ïś1îḋê"/>
              <p:cNvSpPr/>
              <p:nvPr/>
            </p:nvSpPr>
            <p:spPr>
              <a:xfrm>
                <a:off x="2922962" y="3474046"/>
                <a:ext cx="835252" cy="835252"/>
              </a:xfrm>
              <a:prstGeom prst="roundRect">
                <a:avLst>
                  <a:gd name="adj" fmla="val 6500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6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ï$1îḑê"/>
            <p:cNvGrpSpPr/>
            <p:nvPr/>
          </p:nvGrpSpPr>
          <p:grpSpPr>
            <a:xfrm>
              <a:off x="3481736" y="4069849"/>
              <a:ext cx="2479788" cy="1812614"/>
              <a:chOff x="3481736" y="4069849"/>
              <a:chExt cx="2479788" cy="1812614"/>
            </a:xfrm>
          </p:grpSpPr>
          <p:sp>
            <p:nvSpPr>
              <p:cNvPr id="33" name="ísḻiḑé"/>
              <p:cNvSpPr/>
              <p:nvPr/>
            </p:nvSpPr>
            <p:spPr>
              <a:xfrm>
                <a:off x="3481736" y="4069849"/>
                <a:ext cx="2141129" cy="1812614"/>
              </a:xfrm>
              <a:prstGeom prst="roundRect">
                <a:avLst>
                  <a:gd name="adj" fmla="val 7307"/>
                </a:avLst>
              </a:prstGeom>
              <a:solidFill>
                <a:schemeClr val="tx1">
                  <a:lumMod val="95000"/>
                  <a:lumOff val="5000"/>
                  <a:alpha val="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4" name="iṩḷiďé"/>
              <p:cNvSpPr/>
              <p:nvPr/>
            </p:nvSpPr>
            <p:spPr>
              <a:xfrm>
                <a:off x="5283575" y="4250636"/>
                <a:ext cx="677949" cy="677949"/>
              </a:xfrm>
              <a:prstGeom prst="roundRect">
                <a:avLst>
                  <a:gd name="adj" fmla="val 6500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5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ïṡliḍe"/>
            <p:cNvGrpSpPr/>
            <p:nvPr/>
          </p:nvGrpSpPr>
          <p:grpSpPr>
            <a:xfrm>
              <a:off x="6260424" y="4069849"/>
              <a:ext cx="2479788" cy="1812614"/>
              <a:chOff x="6260424" y="4069849"/>
              <a:chExt cx="2479788" cy="1812614"/>
            </a:xfrm>
          </p:grpSpPr>
          <p:sp>
            <p:nvSpPr>
              <p:cNvPr id="28" name="î$1îḍé"/>
              <p:cNvSpPr/>
              <p:nvPr/>
            </p:nvSpPr>
            <p:spPr>
              <a:xfrm>
                <a:off x="6260424" y="4069849"/>
                <a:ext cx="2141129" cy="1812614"/>
              </a:xfrm>
              <a:prstGeom prst="roundRect">
                <a:avLst>
                  <a:gd name="adj" fmla="val 7307"/>
                </a:avLst>
              </a:prstGeom>
              <a:solidFill>
                <a:schemeClr val="tx1">
                  <a:lumMod val="95000"/>
                  <a:lumOff val="5000"/>
                  <a:alpha val="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9" name="isļíḑê"/>
              <p:cNvSpPr/>
              <p:nvPr/>
            </p:nvSpPr>
            <p:spPr>
              <a:xfrm>
                <a:off x="8062263" y="4250636"/>
                <a:ext cx="677949" cy="677949"/>
              </a:xfrm>
              <a:prstGeom prst="roundRect">
                <a:avLst>
                  <a:gd name="adj" fmla="val 6500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4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íṣḷïdè"/>
            <p:cNvGrpSpPr/>
            <p:nvPr/>
          </p:nvGrpSpPr>
          <p:grpSpPr>
            <a:xfrm>
              <a:off x="9039112" y="4069849"/>
              <a:ext cx="2479788" cy="1812614"/>
              <a:chOff x="9039112" y="4069849"/>
              <a:chExt cx="2479788" cy="1812614"/>
            </a:xfrm>
          </p:grpSpPr>
          <p:sp>
            <p:nvSpPr>
              <p:cNvPr id="23" name="íṥ1îďé"/>
              <p:cNvSpPr/>
              <p:nvPr/>
            </p:nvSpPr>
            <p:spPr>
              <a:xfrm>
                <a:off x="9039112" y="4069849"/>
                <a:ext cx="2141129" cy="1812614"/>
              </a:xfrm>
              <a:prstGeom prst="roundRect">
                <a:avLst>
                  <a:gd name="adj" fmla="val 7307"/>
                </a:avLst>
              </a:prstGeom>
              <a:solidFill>
                <a:schemeClr val="tx1">
                  <a:lumMod val="95000"/>
                  <a:lumOff val="5000"/>
                  <a:alpha val="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4" name="íšḷíḋê"/>
              <p:cNvSpPr/>
              <p:nvPr/>
            </p:nvSpPr>
            <p:spPr>
              <a:xfrm>
                <a:off x="10840951" y="4250636"/>
                <a:ext cx="677949" cy="677949"/>
              </a:xfrm>
              <a:prstGeom prst="roundRect">
                <a:avLst>
                  <a:gd name="adj" fmla="val 6500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3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işḻiḋê"/>
            <p:cNvGrpSpPr/>
            <p:nvPr/>
          </p:nvGrpSpPr>
          <p:grpSpPr>
            <a:xfrm>
              <a:off x="9039112" y="1809984"/>
              <a:ext cx="2479788" cy="1812614"/>
              <a:chOff x="9039112" y="1809984"/>
              <a:chExt cx="2479788" cy="1812614"/>
            </a:xfrm>
          </p:grpSpPr>
          <p:sp>
            <p:nvSpPr>
              <p:cNvPr id="18" name="iṡlîḍe"/>
              <p:cNvSpPr/>
              <p:nvPr/>
            </p:nvSpPr>
            <p:spPr>
              <a:xfrm>
                <a:off x="9039112" y="1809984"/>
                <a:ext cx="2141129" cy="1812614"/>
              </a:xfrm>
              <a:prstGeom prst="roundRect">
                <a:avLst>
                  <a:gd name="adj" fmla="val 7307"/>
                </a:avLst>
              </a:prstGeom>
              <a:solidFill>
                <a:schemeClr val="tx1">
                  <a:lumMod val="95000"/>
                  <a:lumOff val="5000"/>
                  <a:alpha val="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9" name="íSḷïḍê"/>
              <p:cNvSpPr/>
              <p:nvPr/>
            </p:nvSpPr>
            <p:spPr>
              <a:xfrm>
                <a:off x="10840951" y="1990771"/>
                <a:ext cx="677949" cy="677949"/>
              </a:xfrm>
              <a:prstGeom prst="roundRect">
                <a:avLst>
                  <a:gd name="adj" fmla="val 6500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2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ïs1ïďê"/>
            <p:cNvGrpSpPr/>
            <p:nvPr/>
          </p:nvGrpSpPr>
          <p:grpSpPr>
            <a:xfrm>
              <a:off x="6260424" y="1809984"/>
              <a:ext cx="2479788" cy="1812614"/>
              <a:chOff x="6260424" y="1809984"/>
              <a:chExt cx="2479788" cy="1812614"/>
            </a:xfrm>
          </p:grpSpPr>
          <p:sp>
            <p:nvSpPr>
              <p:cNvPr id="13" name="ï$ļiḍè"/>
              <p:cNvSpPr/>
              <p:nvPr/>
            </p:nvSpPr>
            <p:spPr>
              <a:xfrm>
                <a:off x="6260424" y="1809984"/>
                <a:ext cx="2141129" cy="1812614"/>
              </a:xfrm>
              <a:prstGeom prst="roundRect">
                <a:avLst>
                  <a:gd name="adj" fmla="val 7307"/>
                </a:avLst>
              </a:prstGeom>
              <a:solidFill>
                <a:schemeClr val="tx1">
                  <a:lumMod val="95000"/>
                  <a:lumOff val="5000"/>
                  <a:alpha val="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4" name="îš1iḍé"/>
              <p:cNvSpPr/>
              <p:nvPr/>
            </p:nvSpPr>
            <p:spPr>
              <a:xfrm>
                <a:off x="8062263" y="1990771"/>
                <a:ext cx="677949" cy="677949"/>
              </a:xfrm>
              <a:prstGeom prst="roundRect">
                <a:avLst>
                  <a:gd name="adj" fmla="val 6500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FFFF"/>
                    </a:solidFill>
                  </a:rPr>
                  <a:t>1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7" name="文本框 46"/>
          <p:cNvSpPr txBox="1"/>
          <p:nvPr/>
        </p:nvSpPr>
        <p:spPr>
          <a:xfrm>
            <a:off x="6290761" y="1644815"/>
            <a:ext cx="1768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Chinese-German School </a:t>
            </a:r>
            <a:r>
              <a:rPr lang="zh-CN" altLang="en-US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（</a:t>
            </a:r>
            <a:r>
              <a:rPr lang="en-US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CDI</a:t>
            </a:r>
            <a:r>
              <a:rPr lang="zh-CN" altLang="en-US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）</a:t>
            </a:r>
            <a:endParaRPr lang="en-US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039112" y="1644815"/>
            <a:ext cx="1941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Chinese-German Institute</a:t>
            </a:r>
            <a:endParaRPr lang="en-US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of Applied Engineering (CDAI)</a:t>
            </a:r>
            <a:endParaRPr lang="en-US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049151" y="3878072"/>
            <a:ext cx="1883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The CDAH Forum</a:t>
            </a:r>
            <a:endParaRPr lang="en-US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290762" y="3874028"/>
            <a:ext cx="1907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Research Center of German Universities of Applied Sciences</a:t>
            </a:r>
            <a:endParaRPr lang="en-US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481736" y="3874028"/>
            <a:ext cx="202946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altLang="zh-CN" sz="1800" b="1" dirty="0" err="1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Zhejiang</a:t>
            </a:r>
            <a:r>
              <a:rPr lang="de-DE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 </a:t>
            </a:r>
            <a:r>
              <a:rPr lang="de-DE" altLang="zh-CN" sz="1800" b="1" dirty="0" err="1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Sino</a:t>
            </a:r>
            <a:r>
              <a:rPr lang="de-DE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-Germany </a:t>
            </a:r>
            <a:r>
              <a:rPr lang="de-DE" altLang="zh-CN" sz="1800" b="1" dirty="0" err="1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Sci-tech</a:t>
            </a:r>
            <a:endParaRPr lang="de-DE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  <a:p>
            <a:pPr>
              <a:buNone/>
            </a:pPr>
            <a:r>
              <a:rPr lang="de-DE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Promotion Center</a:t>
            </a:r>
            <a:endParaRPr lang="de-DE" altLang="zh-CN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400" b="1" dirty="0">
              <a:solidFill>
                <a:srgbClr val="FFB4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03048" y="3924238"/>
            <a:ext cx="1690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altLang="zh-CN" sz="1800" b="1" dirty="0">
                <a:solidFill>
                  <a:srgbClr val="FFB400"/>
                </a:solidFill>
                <a:latin typeface="+mn-lt"/>
                <a:ea typeface="黑体" panose="02010609060101010101" charset="-122"/>
              </a:rPr>
              <a:t>Confucius Institute-Erfurt</a:t>
            </a:r>
            <a:endParaRPr lang="zh-CN" altLang="en-US" sz="1800" b="1" dirty="0">
              <a:solidFill>
                <a:srgbClr val="FFB400"/>
              </a:solidFill>
              <a:latin typeface="+mn-lt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-19095"/>
            <a:ext cx="4400242" cy="687709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-19096"/>
            <a:ext cx="4247842" cy="68770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01" name="文本框 78"/>
          <p:cNvSpPr txBox="1">
            <a:spLocks noChangeArrowheads="1"/>
          </p:cNvSpPr>
          <p:nvPr/>
        </p:nvSpPr>
        <p:spPr bwMode="auto">
          <a:xfrm>
            <a:off x="559364" y="3018890"/>
            <a:ext cx="38612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194326" y="1108718"/>
            <a:ext cx="6997674" cy="4981249"/>
            <a:chOff x="4807206" y="1108718"/>
            <a:chExt cx="6997674" cy="4981249"/>
          </a:xfrm>
        </p:grpSpPr>
        <p:sp>
          <p:nvSpPr>
            <p:cNvPr id="33" name="椭圆 32"/>
            <p:cNvSpPr/>
            <p:nvPr/>
          </p:nvSpPr>
          <p:spPr>
            <a:xfrm>
              <a:off x="4807206" y="1108718"/>
              <a:ext cx="835153" cy="835153"/>
            </a:xfrm>
            <a:prstGeom prst="ellipse">
              <a:avLst/>
            </a:prstGeom>
            <a:solidFill>
              <a:srgbClr val="FF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4807206" y="3130739"/>
              <a:ext cx="835153" cy="835153"/>
            </a:xfrm>
            <a:prstGeom prst="ellipse">
              <a:avLst/>
            </a:prstGeom>
            <a:solidFill>
              <a:srgbClr val="FF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4807206" y="5254814"/>
              <a:ext cx="835153" cy="835153"/>
            </a:xfrm>
            <a:prstGeom prst="ellipse">
              <a:avLst/>
            </a:prstGeom>
            <a:solidFill>
              <a:srgbClr val="FF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7" name="文本框 7"/>
            <p:cNvSpPr txBox="1">
              <a:spLocks noChangeArrowheads="1"/>
            </p:cNvSpPr>
            <p:nvPr/>
          </p:nvSpPr>
          <p:spPr bwMode="auto">
            <a:xfrm>
              <a:off x="5855555" y="1264684"/>
              <a:ext cx="5949325" cy="523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About</a:t>
              </a: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Zhejiang &amp; Hangzhou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31" name="文本框 83"/>
            <p:cNvSpPr txBox="1">
              <a:spLocks noChangeArrowheads="1"/>
            </p:cNvSpPr>
            <p:nvPr/>
          </p:nvSpPr>
          <p:spPr bwMode="auto">
            <a:xfrm>
              <a:off x="5032938" y="1264684"/>
              <a:ext cx="5641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20" name="文本框 90"/>
            <p:cNvSpPr txBox="1">
              <a:spLocks noChangeArrowheads="1"/>
            </p:cNvSpPr>
            <p:nvPr/>
          </p:nvSpPr>
          <p:spPr bwMode="auto">
            <a:xfrm>
              <a:off x="5868806" y="3344358"/>
              <a:ext cx="25373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About</a:t>
              </a: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ZUST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24" name="文本框 94"/>
            <p:cNvSpPr txBox="1">
              <a:spLocks noChangeArrowheads="1"/>
            </p:cNvSpPr>
            <p:nvPr/>
          </p:nvSpPr>
          <p:spPr bwMode="auto">
            <a:xfrm>
              <a:off x="5033653" y="3286705"/>
              <a:ext cx="55127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3" name="文本框 98"/>
            <p:cNvSpPr txBox="1">
              <a:spLocks noChangeArrowheads="1"/>
            </p:cNvSpPr>
            <p:nvPr/>
          </p:nvSpPr>
          <p:spPr bwMode="auto">
            <a:xfrm>
              <a:off x="5855555" y="5424033"/>
              <a:ext cx="4807802" cy="52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Internationalization</a:t>
              </a:r>
              <a:endPara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17" name="文本框 102"/>
            <p:cNvSpPr txBox="1">
              <a:spLocks noChangeArrowheads="1"/>
            </p:cNvSpPr>
            <p:nvPr/>
          </p:nvSpPr>
          <p:spPr bwMode="auto">
            <a:xfrm>
              <a:off x="5033654" y="5410780"/>
              <a:ext cx="55127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Calibri" panose="020F07020304040A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617705" y="794769"/>
            <a:ext cx="10901195" cy="5973396"/>
            <a:chOff x="617705" y="966219"/>
            <a:chExt cx="10901195" cy="5973396"/>
          </a:xfrm>
        </p:grpSpPr>
        <p:sp>
          <p:nvSpPr>
            <p:cNvPr id="38" name="iṡ1íḓê"/>
            <p:cNvSpPr txBox="1"/>
            <p:nvPr/>
          </p:nvSpPr>
          <p:spPr>
            <a:xfrm>
              <a:off x="658258" y="2609406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rgbClr val="FFB400"/>
                  </a:solidFill>
                </a:rPr>
                <a:t>01</a:t>
              </a:r>
              <a:endParaRPr lang="en-GB" dirty="0">
                <a:solidFill>
                  <a:srgbClr val="FFB400"/>
                </a:solidFill>
              </a:endParaRPr>
            </a:p>
          </p:txBody>
        </p:sp>
        <p:cxnSp>
          <p:nvCxnSpPr>
            <p:cNvPr id="6" name="íSḷîḑe"/>
            <p:cNvCxnSpPr/>
            <p:nvPr/>
          </p:nvCxnSpPr>
          <p:spPr>
            <a:xfrm>
              <a:off x="871158" y="4310310"/>
              <a:ext cx="1064774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ïṣḷíďè"/>
            <p:cNvSpPr/>
            <p:nvPr/>
          </p:nvSpPr>
          <p:spPr>
            <a:xfrm>
              <a:off x="872478" y="4231078"/>
              <a:ext cx="147734" cy="147734"/>
            </a:xfrm>
            <a:prstGeom prst="ellipse">
              <a:avLst/>
            </a:prstGeom>
            <a:solidFill>
              <a:srgbClr val="FF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B400"/>
                </a:solidFill>
              </a:endParaRPr>
            </a:p>
          </p:txBody>
        </p:sp>
        <p:sp>
          <p:nvSpPr>
            <p:cNvPr id="8" name="ïṩlíḋê"/>
            <p:cNvSpPr/>
            <p:nvPr/>
          </p:nvSpPr>
          <p:spPr>
            <a:xfrm>
              <a:off x="2583489" y="4231078"/>
              <a:ext cx="147734" cy="147734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îṥľïḓé"/>
            <p:cNvSpPr/>
            <p:nvPr/>
          </p:nvSpPr>
          <p:spPr>
            <a:xfrm>
              <a:off x="4294500" y="4231078"/>
              <a:ext cx="147734" cy="147734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îṩlídê"/>
            <p:cNvSpPr/>
            <p:nvPr/>
          </p:nvSpPr>
          <p:spPr>
            <a:xfrm>
              <a:off x="6005511" y="4231078"/>
              <a:ext cx="147734" cy="147734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iSliḑé"/>
            <p:cNvSpPr txBox="1"/>
            <p:nvPr/>
          </p:nvSpPr>
          <p:spPr>
            <a:xfrm>
              <a:off x="617705" y="966219"/>
              <a:ext cx="467354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B400"/>
                  </a:solidFill>
                  <a:effectLst/>
                  <a:uLnTx/>
                  <a:uFillTx/>
                </a:rPr>
                <a:t>8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B400"/>
                </a:solidFill>
                <a:effectLst/>
                <a:uLnTx/>
                <a:uFillTx/>
              </a:endParaRPr>
            </a:p>
            <a:p>
              <a:r>
                <a:rPr lang="de-DE" altLang="zh-CN" sz="2800" b="1" dirty="0">
                  <a:latin typeface="+mn-lt"/>
                  <a:ea typeface="微软雅黑" panose="020B0503020204020204" pitchFamily="34" charset="-122"/>
                  <a:sym typeface="+mn-ea"/>
                </a:rPr>
                <a:t>Double-</a:t>
              </a:r>
              <a:r>
                <a:rPr lang="de-DE" altLang="zh-CN" sz="2800" b="1" dirty="0" err="1">
                  <a:latin typeface="+mn-lt"/>
                  <a:ea typeface="微软雅黑" panose="020B0503020204020204" pitchFamily="34" charset="-122"/>
                  <a:sym typeface="+mn-ea"/>
                </a:rPr>
                <a:t>degree</a:t>
              </a:r>
              <a:r>
                <a:rPr lang="de-DE" altLang="zh-CN" sz="2800" b="1" dirty="0">
                  <a:latin typeface="+mn-lt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2800" b="1" dirty="0">
                  <a:latin typeface="+mn-lt"/>
                  <a:ea typeface="微软雅黑" panose="020B0503020204020204" pitchFamily="34" charset="-122"/>
                  <a:sym typeface="+mn-ea"/>
                </a:rPr>
                <a:t>P</a:t>
              </a:r>
              <a:r>
                <a:rPr lang="de-DE" altLang="zh-CN" sz="2800" b="1" dirty="0" err="1">
                  <a:latin typeface="+mn-lt"/>
                  <a:ea typeface="微软雅黑" panose="020B0503020204020204" pitchFamily="34" charset="-122"/>
                  <a:sym typeface="+mn-ea"/>
                </a:rPr>
                <a:t>rogram</a:t>
              </a:r>
              <a:r>
                <a:rPr lang="en-US" altLang="zh-CN" sz="2800" b="1" dirty="0">
                  <a:latin typeface="+mn-lt"/>
                  <a:ea typeface="微软雅黑" panose="020B0503020204020204" pitchFamily="34" charset="-122"/>
                  <a:sym typeface="+mn-ea"/>
                </a:rPr>
                <a:t>s</a:t>
              </a:r>
              <a:endParaRPr lang="zh-CN" altLang="en-US" sz="2800" b="1" dirty="0">
                <a:latin typeface="+mn-lt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îṩlíďe"/>
            <p:cNvSpPr/>
            <p:nvPr/>
          </p:nvSpPr>
          <p:spPr>
            <a:xfrm>
              <a:off x="7716522" y="4231078"/>
              <a:ext cx="147734" cy="147734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íŝ1îde"/>
            <p:cNvSpPr txBox="1"/>
            <p:nvPr/>
          </p:nvSpPr>
          <p:spPr>
            <a:xfrm>
              <a:off x="2314063" y="4521841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02</a:t>
              </a:r>
              <a:endParaRPr lang="en-GB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0" name="íşľíḓé"/>
            <p:cNvSpPr txBox="1"/>
            <p:nvPr/>
          </p:nvSpPr>
          <p:spPr>
            <a:xfrm>
              <a:off x="4063829" y="2609406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03</a:t>
              </a:r>
              <a:endParaRPr lang="en-GB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7" name="iślïdé"/>
            <p:cNvSpPr txBox="1"/>
            <p:nvPr/>
          </p:nvSpPr>
          <p:spPr>
            <a:xfrm>
              <a:off x="5784794" y="4521841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rgbClr val="FFB400"/>
                  </a:solidFill>
                </a:rPr>
                <a:t>04</a:t>
              </a:r>
              <a:endParaRPr lang="en-GB" dirty="0">
                <a:solidFill>
                  <a:srgbClr val="FFB400"/>
                </a:solidFill>
              </a:endParaRPr>
            </a:p>
          </p:txBody>
        </p:sp>
        <p:sp>
          <p:nvSpPr>
            <p:cNvPr id="24" name="ïsḷiḍê"/>
            <p:cNvSpPr txBox="1"/>
            <p:nvPr/>
          </p:nvSpPr>
          <p:spPr>
            <a:xfrm>
              <a:off x="7469400" y="2609406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rgbClr val="FFB400"/>
                  </a:solidFill>
                </a:rPr>
                <a:t>05</a:t>
              </a:r>
              <a:endParaRPr lang="en-GB" dirty="0">
                <a:solidFill>
                  <a:srgbClr val="FFB400"/>
                </a:solidFill>
              </a:endParaRPr>
            </a:p>
          </p:txBody>
        </p:sp>
        <p:sp>
          <p:nvSpPr>
            <p:cNvPr id="21" name="ïŝľídê"/>
            <p:cNvSpPr txBox="1"/>
            <p:nvPr/>
          </p:nvSpPr>
          <p:spPr>
            <a:xfrm>
              <a:off x="9255525" y="4521841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06</a:t>
              </a:r>
              <a:endParaRPr lang="en-GB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ïṥļïďê"/>
            <p:cNvSpPr/>
            <p:nvPr/>
          </p:nvSpPr>
          <p:spPr>
            <a:xfrm>
              <a:off x="9427532" y="4231078"/>
              <a:ext cx="147734" cy="147734"/>
            </a:xfrm>
            <a:prstGeom prst="ellipse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íŝ1îde"/>
            <p:cNvSpPr txBox="1"/>
            <p:nvPr/>
          </p:nvSpPr>
          <p:spPr>
            <a:xfrm>
              <a:off x="7864979" y="6416395"/>
              <a:ext cx="585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</a:t>
              </a:r>
              <a:endParaRPr lang="en-GB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1066134" y="2819259"/>
            <a:ext cx="2734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alibri" panose="020F07020304040A0204"/>
                <a:ea typeface="黑体" panose="02010609060101010101" charset="-122"/>
              </a:rPr>
              <a:t>HOCHSCHULE HANNOVER UNIVERSITY OF APPLIED SCIENCES AND ARTS</a:t>
            </a:r>
            <a:endParaRPr lang="zh-CN" altLang="en-US" b="1" dirty="0"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59064" y="4715809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alibri" panose="020F07020304040A0204"/>
                <a:ea typeface="黑体" panose="02010609060101010101" charset="-122"/>
              </a:rPr>
              <a:t>International </a:t>
            </a:r>
            <a:r>
              <a:rPr lang="en-US" altLang="zh-CN" b="1" dirty="0" err="1">
                <a:latin typeface="Calibri" panose="020F07020304040A0204"/>
                <a:ea typeface="黑体" panose="02010609060101010101" charset="-122"/>
              </a:rPr>
              <a:t>Economics&amp;Trade</a:t>
            </a:r>
            <a:endParaRPr lang="zh-CN" altLang="en-US" b="1" dirty="0"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840110" y="2803374"/>
            <a:ext cx="613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Calibri" panose="020F07020304040A0204"/>
                <a:ea typeface="黑体" panose="02010609060101010101" charset="-122"/>
              </a:rPr>
              <a:t>HONAM UNIVERSITY</a:t>
            </a:r>
            <a:endParaRPr lang="en-US" altLang="zh-CN" b="1" dirty="0"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416814" y="2800030"/>
            <a:ext cx="3556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B400"/>
                </a:solidFill>
                <a:latin typeface="Calibri" panose="020F07020304040A0204"/>
                <a:ea typeface="黑体" panose="02010609060101010101" charset="-122"/>
              </a:rPr>
              <a:t>Chinese Language and Literature  (Business Chinese)</a:t>
            </a:r>
            <a:endParaRPr lang="en-US" altLang="zh-CN" b="1" dirty="0">
              <a:solidFill>
                <a:srgbClr val="FFB400"/>
              </a:solidFill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731223" y="4717347"/>
            <a:ext cx="277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en-US" altLang="zh-CN" b="1" dirty="0">
                <a:solidFill>
                  <a:srgbClr val="FFB400"/>
                </a:solidFill>
                <a:latin typeface="Calibri" panose="020F07020304040A0204"/>
                <a:ea typeface="黑体" panose="02010609060101010101" charset="-122"/>
              </a:rPr>
              <a:t>SABAH INSTITUTE OF</a:t>
            </a:r>
            <a:r>
              <a:rPr lang="zh-CN" altLang="en-US" b="1" dirty="0">
                <a:solidFill>
                  <a:srgbClr val="FFB400"/>
                </a:solidFill>
                <a:latin typeface="Calibri" panose="020F07020304040A0204"/>
                <a:ea typeface="黑体" panose="02010609060101010101" charset="-122"/>
              </a:rPr>
              <a:t> </a:t>
            </a:r>
            <a:r>
              <a:rPr lang="en-US" altLang="zh-CN" b="1" dirty="0">
                <a:solidFill>
                  <a:srgbClr val="FFB400"/>
                </a:solidFill>
                <a:latin typeface="Calibri" panose="020F07020304040A0204"/>
                <a:ea typeface="黑体" panose="02010609060101010101" charset="-122"/>
              </a:rPr>
              <a:t>ART</a:t>
            </a:r>
            <a:endParaRPr lang="en-US" altLang="zh-CN" b="1" dirty="0">
              <a:solidFill>
                <a:srgbClr val="FFB400"/>
              </a:solidFill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575266" y="4716257"/>
            <a:ext cx="699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90204" pitchFamily="34" charset="0"/>
              <a:buNone/>
            </a:pPr>
            <a:r>
              <a:rPr lang="de-DE" altLang="zh-CN" b="1" dirty="0">
                <a:solidFill>
                  <a:srgbClr val="FFB400"/>
                </a:solidFill>
                <a:latin typeface="Calibri" panose="020F07020304040A0204"/>
                <a:ea typeface="黑体" panose="02010609060101010101" charset="-122"/>
              </a:rPr>
              <a:t>Digital Media Technology</a:t>
            </a:r>
            <a:endParaRPr lang="zh-CN" altLang="en-US" b="1" dirty="0">
              <a:solidFill>
                <a:srgbClr val="FFB400"/>
              </a:solidFill>
              <a:latin typeface="Calibri" panose="020F07020304040A0204"/>
              <a:ea typeface="黑体" panose="02010609060101010101" charset="-122"/>
            </a:endParaRPr>
          </a:p>
        </p:txBody>
      </p:sp>
      <p:cxnSp>
        <p:nvCxnSpPr>
          <p:cNvPr id="52" name="íSḷîḑe"/>
          <p:cNvCxnSpPr/>
          <p:nvPr/>
        </p:nvCxnSpPr>
        <p:spPr>
          <a:xfrm>
            <a:off x="880508" y="6097211"/>
            <a:ext cx="1064774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ïṣḷíďè"/>
          <p:cNvSpPr/>
          <p:nvPr/>
        </p:nvSpPr>
        <p:spPr>
          <a:xfrm>
            <a:off x="881828" y="6017979"/>
            <a:ext cx="147734" cy="147734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400"/>
              </a:solidFill>
            </a:endParaRPr>
          </a:p>
        </p:txBody>
      </p:sp>
      <p:sp>
        <p:nvSpPr>
          <p:cNvPr id="54" name="ïṩlíḋê"/>
          <p:cNvSpPr/>
          <p:nvPr/>
        </p:nvSpPr>
        <p:spPr>
          <a:xfrm>
            <a:off x="8013010" y="6017979"/>
            <a:ext cx="147734" cy="147734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iṡ1íḓê"/>
          <p:cNvSpPr txBox="1"/>
          <p:nvPr/>
        </p:nvSpPr>
        <p:spPr>
          <a:xfrm>
            <a:off x="658258" y="5359843"/>
            <a:ext cx="585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en-GB" dirty="0">
                <a:solidFill>
                  <a:srgbClr val="FFB400"/>
                </a:solidFill>
              </a:rPr>
              <a:t>0</a:t>
            </a:r>
            <a:r>
              <a:rPr lang="en-US" altLang="zh-CN" dirty="0">
                <a:solidFill>
                  <a:srgbClr val="FFB400"/>
                </a:solidFill>
              </a:rPr>
              <a:t>7</a:t>
            </a:r>
            <a:endParaRPr lang="en-GB" dirty="0">
              <a:solidFill>
                <a:srgbClr val="FFB400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202810" y="5359947"/>
            <a:ext cx="8286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90204" pitchFamily="34" charset="0"/>
              <a:buNone/>
            </a:pPr>
            <a:r>
              <a:rPr lang="de-DE" altLang="zh-CN" b="1" dirty="0">
                <a:latin typeface="Calibri" panose="020F07020304040A0204"/>
                <a:ea typeface="黑体" panose="02010609060101010101" charset="-122"/>
              </a:rPr>
              <a:t>STMIK LIKMI</a:t>
            </a:r>
            <a:endParaRPr lang="de-DE" altLang="zh-CN" b="1" dirty="0">
              <a:latin typeface="Calibri" panose="020F07020304040A0204"/>
              <a:ea typeface="黑体" panose="02010609060101010101" charset="-122"/>
            </a:endParaRPr>
          </a:p>
          <a:p>
            <a:pPr>
              <a:buFont typeface="Arial" panose="020B0604020202090204" pitchFamily="34" charset="0"/>
              <a:buNone/>
            </a:pPr>
            <a:r>
              <a:rPr lang="de-DE" altLang="zh-CN" b="1" dirty="0">
                <a:latin typeface="Calibri" panose="020F07020304040A0204"/>
                <a:ea typeface="黑体" panose="02010609060101010101" charset="-122"/>
              </a:rPr>
              <a:t>Bandung, </a:t>
            </a:r>
            <a:r>
              <a:rPr lang="de-DE" altLang="zh-CN" b="1" dirty="0" err="1">
                <a:latin typeface="Calibri" panose="020F07020304040A0204"/>
                <a:ea typeface="黑体" panose="02010609060101010101" charset="-122"/>
              </a:rPr>
              <a:t>Indonesia</a:t>
            </a:r>
            <a:endParaRPr lang="de-DE" altLang="zh-CN" b="1" dirty="0">
              <a:latin typeface="Calibri" panose="020F07020304040A0204"/>
              <a:ea typeface="黑体" panose="02010609060101010101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360854" y="6385685"/>
            <a:ext cx="8286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90204" pitchFamily="34" charset="0"/>
              <a:buNone/>
            </a:pPr>
            <a:r>
              <a:rPr lang="de-DE" altLang="zh-CN" b="1" dirty="0">
                <a:solidFill>
                  <a:srgbClr val="FFB400"/>
                </a:solidFill>
                <a:latin typeface="Calibri" panose="020F07020304040A0204"/>
                <a:ea typeface="黑体" panose="02010609060101010101" charset="-122"/>
              </a:rPr>
              <a:t>Digital Media Technology</a:t>
            </a:r>
            <a:endParaRPr lang="zh-CN" altLang="en-US" b="1" dirty="0">
              <a:solidFill>
                <a:srgbClr val="FFB400"/>
              </a:solidFill>
              <a:latin typeface="Calibri" panose="020F07020304040A0204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Scholarships</a:t>
            </a:r>
            <a:endParaRPr lang="en-US" altLang="zh-CN" b="1" dirty="0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170" y="1357532"/>
            <a:ext cx="10541000" cy="521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290763" y="853676"/>
          <a:ext cx="11610474" cy="57907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9478"/>
                <a:gridCol w="1425079"/>
                <a:gridCol w="1394541"/>
                <a:gridCol w="5061376"/>
              </a:tblGrid>
              <a:tr h="48153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</a:rPr>
                        <a:t>Accommodation Fees (</a:t>
                      </a:r>
                      <a:r>
                        <a:rPr lang="en-US" sz="3200" b="0" kern="100" dirty="0" err="1">
                          <a:solidFill>
                            <a:schemeClr val="tx1"/>
                          </a:solidFill>
                          <a:effectLst/>
                        </a:rPr>
                        <a:t>Tingsong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</a:rPr>
                        <a:t> Dormitory)</a:t>
                      </a:r>
                      <a:endParaRPr lang="en-US" sz="32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81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Single Room (1 Student Only)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1,200RMB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bg1"/>
                          </a:solidFill>
                          <a:effectLst/>
                        </a:rPr>
                        <a:t>1 Month</a:t>
                      </a:r>
                      <a:endParaRPr lang="zh-CN" sz="1600" b="0" kern="10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* Water and internet bills are included. 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* Electricity bill must be paid by students.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</a:tr>
              <a:tr h="481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Double Room (2 Students)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bg1"/>
                          </a:solidFill>
                          <a:effectLst/>
                        </a:rPr>
                        <a:t>600RMB</a:t>
                      </a:r>
                      <a:endParaRPr lang="zh-CN" sz="1600" b="0" kern="10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bg1"/>
                          </a:solidFill>
                          <a:effectLst/>
                        </a:rPr>
                        <a:t>1 Month</a:t>
                      </a:r>
                      <a:endParaRPr lang="zh-CN" sz="1600" b="0" kern="10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 vMerge="1">
                  <a:tcPr/>
                </a:tc>
              </a:tr>
              <a:tr h="1926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Room Deposit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1,000RMB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Academic Year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* The amount will be returned, if all equipment is in good 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condition when students check out.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* Room facilities: AC, water dispenser, bed, wardrobe, desk, chair, bookshelf, shower, public washing machine, public kitchen.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63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Bedding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bg1"/>
                          </a:solidFill>
                          <a:effectLst/>
                        </a:rPr>
                        <a:t>350 - 500RMB</a:t>
                      </a:r>
                      <a:endParaRPr lang="zh-CN" sz="1600" b="0" kern="10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Students can buy bedding provided by school or prepare bedding by themselves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</a:tr>
              <a:tr h="9630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Prepaid Electricity Fee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1,000RMB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To either refund an overcharge or ask for a surcharge in case of a price change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90763" y="742950"/>
          <a:ext cx="11610474" cy="5772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9478"/>
                <a:gridCol w="1425079"/>
                <a:gridCol w="1510426"/>
                <a:gridCol w="4945491"/>
              </a:tblGrid>
              <a:tr h="47971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</a:rPr>
                        <a:t>Accommodation Fees (</a:t>
                      </a:r>
                      <a:r>
                        <a:rPr lang="en-US" sz="3200" b="0" kern="100" dirty="0" err="1">
                          <a:solidFill>
                            <a:schemeClr val="tx1"/>
                          </a:solidFill>
                          <a:effectLst/>
                        </a:rPr>
                        <a:t>Donghe</a:t>
                      </a:r>
                      <a:r>
                        <a:rPr lang="en-US" sz="3200" b="0" kern="100" dirty="0">
                          <a:solidFill>
                            <a:schemeClr val="tx1"/>
                          </a:solidFill>
                          <a:effectLst/>
                        </a:rPr>
                        <a:t> Dormitory)</a:t>
                      </a:r>
                      <a:endParaRPr lang="en-US" sz="32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32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79714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Single</a:t>
                      </a:r>
                      <a:r>
                        <a:rPr lang="zh-CN" altLang="en-US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Room(1</a:t>
                      </a:r>
                      <a:r>
                        <a:rPr lang="zh-CN" altLang="en-US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Student</a:t>
                      </a:r>
                      <a:r>
                        <a:rPr lang="zh-CN" altLang="en-US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Only)</a:t>
                      </a:r>
                      <a:endParaRPr lang="zh-CN" alt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800RMB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bg1"/>
                          </a:solidFill>
                          <a:effectLst/>
                        </a:rPr>
                        <a:t>1 Month</a:t>
                      </a:r>
                      <a:endParaRPr lang="zh-CN" sz="1600" b="0" kern="10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* Water and internet bills are included. 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* Electricity bill must be paid by students.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</a:tr>
              <a:tr h="479714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Double</a:t>
                      </a:r>
                      <a:r>
                        <a:rPr lang="zh-CN" altLang="en-US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Room</a:t>
                      </a:r>
                      <a:endParaRPr lang="zh-CN" alt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400RMB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1 Month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 vMerge="1">
                  <a:tcPr/>
                </a:tc>
              </a:tr>
              <a:tr h="1918856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Room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Deposit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1,000RMB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 Academic Year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* The amount will be returned, if all equipment is in good condition when students check out.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* Room facilities: AC, water dispenser, bed, wardrobe, desk, chair, bookshelf, shower, public washing machine, public kitchen.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59426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bg1"/>
                          </a:solidFill>
                        </a:rPr>
                        <a:t>Bedding</a:t>
                      </a:r>
                      <a:endParaRPr lang="zh-CN" alt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bg1"/>
                          </a:solidFill>
                          <a:effectLst/>
                        </a:rPr>
                        <a:t>350 - 500RMB</a:t>
                      </a:r>
                      <a:endParaRPr lang="zh-CN" sz="1600" b="0" kern="10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</a:rPr>
                        <a:t>Students can buy bedding provided by school or prepare bedding by themselves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57"/>
                    </a:solidFill>
                  </a:tcPr>
                </a:tc>
              </a:tr>
              <a:tr h="959426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Prepaid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Electricity</a:t>
                      </a:r>
                      <a:r>
                        <a:rPr lang="zh-CN" alt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Fee</a:t>
                      </a:r>
                      <a:r>
                        <a:rPr lang="zh-CN" altLang="en-US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zh-CN" altLang="en-US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</a:rPr>
                        <a:t>1000RMB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To either refund an overcharge or ask for a surcharge in case of a price change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50305040509030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7534649" cy="6858000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1005840" y="3013619"/>
            <a:ext cx="6528809" cy="3844380"/>
          </a:xfrm>
          <a:custGeom>
            <a:avLst/>
            <a:gdLst>
              <a:gd name="connsiteX0" fmla="*/ 3317076 w 4710897"/>
              <a:gd name="connsiteY0" fmla="*/ 0 h 2773933"/>
              <a:gd name="connsiteX1" fmla="*/ 4710897 w 4710897"/>
              <a:gd name="connsiteY1" fmla="*/ 1811284 h 2773933"/>
              <a:gd name="connsiteX2" fmla="*/ 4710897 w 4710897"/>
              <a:gd name="connsiteY2" fmla="*/ 2773933 h 2773933"/>
              <a:gd name="connsiteX3" fmla="*/ 1736857 w 4710897"/>
              <a:gd name="connsiteY3" fmla="*/ 2773933 h 2773933"/>
              <a:gd name="connsiteX4" fmla="*/ 1182476 w 4710897"/>
              <a:gd name="connsiteY4" fmla="*/ 2773933 h 2773933"/>
              <a:gd name="connsiteX5" fmla="*/ 0 w 4710897"/>
              <a:gd name="connsiteY5" fmla="*/ 2773933 h 2773933"/>
              <a:gd name="connsiteX6" fmla="*/ 868429 w 4710897"/>
              <a:gd name="connsiteY6" fmla="*/ 1645402 h 2773933"/>
              <a:gd name="connsiteX7" fmla="*/ 1459667 w 4710897"/>
              <a:gd name="connsiteY7" fmla="*/ 2413721 h 277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0897" h="2773933">
                <a:moveTo>
                  <a:pt x="3317076" y="0"/>
                </a:moveTo>
                <a:lnTo>
                  <a:pt x="4710897" y="1811284"/>
                </a:lnTo>
                <a:lnTo>
                  <a:pt x="4710897" y="2773933"/>
                </a:lnTo>
                <a:lnTo>
                  <a:pt x="1736857" y="2773933"/>
                </a:lnTo>
                <a:lnTo>
                  <a:pt x="1182476" y="2773933"/>
                </a:lnTo>
                <a:lnTo>
                  <a:pt x="0" y="2773933"/>
                </a:lnTo>
                <a:lnTo>
                  <a:pt x="868429" y="1645402"/>
                </a:lnTo>
                <a:lnTo>
                  <a:pt x="1459667" y="2413721"/>
                </a:ln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1174807" y="937757"/>
            <a:ext cx="1781922" cy="2075860"/>
          </a:xfrm>
          <a:custGeom>
            <a:avLst/>
            <a:gdLst>
              <a:gd name="connsiteX0" fmla="*/ 428322 w 1000863"/>
              <a:gd name="connsiteY0" fmla="*/ 0 h 1165961"/>
              <a:gd name="connsiteX1" fmla="*/ 410926 w 1000863"/>
              <a:gd name="connsiteY1" fmla="*/ 14353 h 1165961"/>
              <a:gd name="connsiteX2" fmla="*/ 236220 w 1000863"/>
              <a:gd name="connsiteY2" fmla="*/ 436129 h 1165961"/>
              <a:gd name="connsiteX3" fmla="*/ 832702 w 1000863"/>
              <a:gd name="connsiteY3" fmla="*/ 1032611 h 1165961"/>
              <a:gd name="connsiteX4" fmla="*/ 952914 w 1000863"/>
              <a:gd name="connsiteY4" fmla="*/ 1020493 h 1165961"/>
              <a:gd name="connsiteX5" fmla="*/ 1000863 w 1000863"/>
              <a:gd name="connsiteY5" fmla="*/ 1005609 h 1165961"/>
              <a:gd name="connsiteX6" fmla="*/ 929981 w 1000863"/>
              <a:gd name="connsiteY6" fmla="*/ 1064092 h 1165961"/>
              <a:gd name="connsiteX7" fmla="*/ 596482 w 1000863"/>
              <a:gd name="connsiteY7" fmla="*/ 1165961 h 1165961"/>
              <a:gd name="connsiteX8" fmla="*/ 0 w 1000863"/>
              <a:gd name="connsiteY8" fmla="*/ 569479 h 1165961"/>
              <a:gd name="connsiteX9" fmla="*/ 364305 w 1000863"/>
              <a:gd name="connsiteY9" fmla="*/ 19872 h 11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863" h="1165961">
                <a:moveTo>
                  <a:pt x="428322" y="0"/>
                </a:moveTo>
                <a:lnTo>
                  <a:pt x="410926" y="14353"/>
                </a:lnTo>
                <a:cubicBezTo>
                  <a:pt x="302984" y="122295"/>
                  <a:pt x="236220" y="271415"/>
                  <a:pt x="236220" y="436129"/>
                </a:cubicBezTo>
                <a:cubicBezTo>
                  <a:pt x="236220" y="765557"/>
                  <a:pt x="503274" y="1032611"/>
                  <a:pt x="832702" y="1032611"/>
                </a:cubicBezTo>
                <a:cubicBezTo>
                  <a:pt x="873881" y="1032611"/>
                  <a:pt x="914085" y="1028439"/>
                  <a:pt x="952914" y="1020493"/>
                </a:cubicBezTo>
                <a:lnTo>
                  <a:pt x="1000863" y="1005609"/>
                </a:lnTo>
                <a:lnTo>
                  <a:pt x="929981" y="1064092"/>
                </a:lnTo>
                <a:cubicBezTo>
                  <a:pt x="834782" y="1128407"/>
                  <a:pt x="720018" y="1165961"/>
                  <a:pt x="596482" y="1165961"/>
                </a:cubicBezTo>
                <a:cubicBezTo>
                  <a:pt x="267054" y="1165961"/>
                  <a:pt x="0" y="898907"/>
                  <a:pt x="0" y="569479"/>
                </a:cubicBezTo>
                <a:cubicBezTo>
                  <a:pt x="0" y="322408"/>
                  <a:pt x="150218" y="110423"/>
                  <a:pt x="364305" y="19872"/>
                </a:cubicBez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7" name="图片 26" descr="图片包含 户外, 人, 女孩, 年轻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5"/>
          <a:stretch>
            <a:fillRect/>
          </a:stretch>
        </p:blipFill>
        <p:spPr>
          <a:xfrm flipH="1">
            <a:off x="1" y="1"/>
            <a:ext cx="7534648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-1" y="-26149"/>
            <a:ext cx="7534648" cy="6858000"/>
          </a:xfrm>
          <a:prstGeom prst="rect">
            <a:avLst/>
          </a:prstGeom>
          <a:solidFill>
            <a:srgbClr val="FFB40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6000" y="692150"/>
            <a:ext cx="5400675" cy="5473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algn="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96075" y="1116870"/>
            <a:ext cx="2623044" cy="1334932"/>
            <a:chOff x="5678129" y="694480"/>
            <a:chExt cx="3440471" cy="813764"/>
          </a:xfrm>
        </p:grpSpPr>
        <p:sp>
          <p:nvSpPr>
            <p:cNvPr id="16" name="矩形 15"/>
            <p:cNvSpPr/>
            <p:nvPr/>
          </p:nvSpPr>
          <p:spPr>
            <a:xfrm>
              <a:off x="5678129" y="694480"/>
              <a:ext cx="2104431" cy="360765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Student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678129" y="1147479"/>
              <a:ext cx="3440471" cy="360765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zh-CN" b="1" dirty="0">
                  <a:solidFill>
                    <a:schemeClr val="bg1"/>
                  </a:solidFill>
                </a:rPr>
                <a:t>Aqsa Noreen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696075" y="2530922"/>
            <a:ext cx="4652282" cy="363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ZUST international student Aqsa Noreen, from Pakistani, majoring in Chemical Engineering and Technology, published the paper “One-pass Hydrogenation of CO2 to Multi-branched </a:t>
            </a:r>
            <a:r>
              <a:rPr lang="en-GB" altLang="zh-CN" sz="14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Isoparaffins</a:t>
            </a: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over Bifunctional Zeolite Based </a:t>
            </a:r>
            <a:r>
              <a:rPr lang="en-GB" altLang="zh-CN" sz="14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Catalysts”in</a:t>
            </a: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 top academic journal “ACS Catalysis”. In addition, she also teamed up with her supervisors and other teammates and published two other </a:t>
            </a:r>
            <a:r>
              <a:rPr lang="en-GB" altLang="zh-CN" sz="14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papers:“Syngas</a:t>
            </a: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 </a:t>
            </a:r>
            <a:r>
              <a:rPr lang="en-GB" altLang="zh-CN" sz="14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isoparaffins</a:t>
            </a: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Rationalizing selectivity over zeolites assisted by a predictive isomerization </a:t>
            </a:r>
            <a:r>
              <a:rPr lang="en-GB" altLang="zh-CN" sz="14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model”and</a:t>
            </a: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“Fabricating Fe Nanoparticles Embedded in Zeolite Y Micro-Crystals as an Active Catalyst for Fischer-</a:t>
            </a:r>
            <a:r>
              <a:rPr lang="en-GB" altLang="zh-CN" sz="14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Tropsch</a:t>
            </a:r>
            <a:r>
              <a:rPr lang="en-GB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Synthesis”.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charset="0"/>
            </a:endParaRPr>
          </a:p>
          <a:p>
            <a:pPr algn="just">
              <a:lnSpc>
                <a:spcPct val="110000"/>
              </a:lnSpc>
            </a:pPr>
            <a:endParaRPr kumimoji="1"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4"/>
          <p:cNvSpPr txBox="1"/>
          <p:nvPr/>
        </p:nvSpPr>
        <p:spPr>
          <a:xfrm>
            <a:off x="217806" y="4368763"/>
            <a:ext cx="391879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Academic Quality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7534649" cy="6858000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1005840" y="3013619"/>
            <a:ext cx="6528809" cy="3844380"/>
          </a:xfrm>
          <a:custGeom>
            <a:avLst/>
            <a:gdLst>
              <a:gd name="connsiteX0" fmla="*/ 3317076 w 4710897"/>
              <a:gd name="connsiteY0" fmla="*/ 0 h 2773933"/>
              <a:gd name="connsiteX1" fmla="*/ 4710897 w 4710897"/>
              <a:gd name="connsiteY1" fmla="*/ 1811284 h 2773933"/>
              <a:gd name="connsiteX2" fmla="*/ 4710897 w 4710897"/>
              <a:gd name="connsiteY2" fmla="*/ 2773933 h 2773933"/>
              <a:gd name="connsiteX3" fmla="*/ 1736857 w 4710897"/>
              <a:gd name="connsiteY3" fmla="*/ 2773933 h 2773933"/>
              <a:gd name="connsiteX4" fmla="*/ 1182476 w 4710897"/>
              <a:gd name="connsiteY4" fmla="*/ 2773933 h 2773933"/>
              <a:gd name="connsiteX5" fmla="*/ 0 w 4710897"/>
              <a:gd name="connsiteY5" fmla="*/ 2773933 h 2773933"/>
              <a:gd name="connsiteX6" fmla="*/ 868429 w 4710897"/>
              <a:gd name="connsiteY6" fmla="*/ 1645402 h 2773933"/>
              <a:gd name="connsiteX7" fmla="*/ 1459667 w 4710897"/>
              <a:gd name="connsiteY7" fmla="*/ 2413721 h 277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0897" h="2773933">
                <a:moveTo>
                  <a:pt x="3317076" y="0"/>
                </a:moveTo>
                <a:lnTo>
                  <a:pt x="4710897" y="1811284"/>
                </a:lnTo>
                <a:lnTo>
                  <a:pt x="4710897" y="2773933"/>
                </a:lnTo>
                <a:lnTo>
                  <a:pt x="1736857" y="2773933"/>
                </a:lnTo>
                <a:lnTo>
                  <a:pt x="1182476" y="2773933"/>
                </a:lnTo>
                <a:lnTo>
                  <a:pt x="0" y="2773933"/>
                </a:lnTo>
                <a:lnTo>
                  <a:pt x="868429" y="1645402"/>
                </a:lnTo>
                <a:lnTo>
                  <a:pt x="1459667" y="2413721"/>
                </a:ln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1174807" y="937757"/>
            <a:ext cx="1781922" cy="2075860"/>
          </a:xfrm>
          <a:custGeom>
            <a:avLst/>
            <a:gdLst>
              <a:gd name="connsiteX0" fmla="*/ 428322 w 1000863"/>
              <a:gd name="connsiteY0" fmla="*/ 0 h 1165961"/>
              <a:gd name="connsiteX1" fmla="*/ 410926 w 1000863"/>
              <a:gd name="connsiteY1" fmla="*/ 14353 h 1165961"/>
              <a:gd name="connsiteX2" fmla="*/ 236220 w 1000863"/>
              <a:gd name="connsiteY2" fmla="*/ 436129 h 1165961"/>
              <a:gd name="connsiteX3" fmla="*/ 832702 w 1000863"/>
              <a:gd name="connsiteY3" fmla="*/ 1032611 h 1165961"/>
              <a:gd name="connsiteX4" fmla="*/ 952914 w 1000863"/>
              <a:gd name="connsiteY4" fmla="*/ 1020493 h 1165961"/>
              <a:gd name="connsiteX5" fmla="*/ 1000863 w 1000863"/>
              <a:gd name="connsiteY5" fmla="*/ 1005609 h 1165961"/>
              <a:gd name="connsiteX6" fmla="*/ 929981 w 1000863"/>
              <a:gd name="connsiteY6" fmla="*/ 1064092 h 1165961"/>
              <a:gd name="connsiteX7" fmla="*/ 596482 w 1000863"/>
              <a:gd name="connsiteY7" fmla="*/ 1165961 h 1165961"/>
              <a:gd name="connsiteX8" fmla="*/ 0 w 1000863"/>
              <a:gd name="connsiteY8" fmla="*/ 569479 h 1165961"/>
              <a:gd name="connsiteX9" fmla="*/ 364305 w 1000863"/>
              <a:gd name="connsiteY9" fmla="*/ 19872 h 11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863" h="1165961">
                <a:moveTo>
                  <a:pt x="428322" y="0"/>
                </a:moveTo>
                <a:lnTo>
                  <a:pt x="410926" y="14353"/>
                </a:lnTo>
                <a:cubicBezTo>
                  <a:pt x="302984" y="122295"/>
                  <a:pt x="236220" y="271415"/>
                  <a:pt x="236220" y="436129"/>
                </a:cubicBezTo>
                <a:cubicBezTo>
                  <a:pt x="236220" y="765557"/>
                  <a:pt x="503274" y="1032611"/>
                  <a:pt x="832702" y="1032611"/>
                </a:cubicBezTo>
                <a:cubicBezTo>
                  <a:pt x="873881" y="1032611"/>
                  <a:pt x="914085" y="1028439"/>
                  <a:pt x="952914" y="1020493"/>
                </a:cubicBezTo>
                <a:lnTo>
                  <a:pt x="1000863" y="1005609"/>
                </a:lnTo>
                <a:lnTo>
                  <a:pt x="929981" y="1064092"/>
                </a:lnTo>
                <a:cubicBezTo>
                  <a:pt x="834782" y="1128407"/>
                  <a:pt x="720018" y="1165961"/>
                  <a:pt x="596482" y="1165961"/>
                </a:cubicBezTo>
                <a:cubicBezTo>
                  <a:pt x="267054" y="1165961"/>
                  <a:pt x="0" y="898907"/>
                  <a:pt x="0" y="569479"/>
                </a:cubicBezTo>
                <a:cubicBezTo>
                  <a:pt x="0" y="322408"/>
                  <a:pt x="150218" y="110423"/>
                  <a:pt x="364305" y="19872"/>
                </a:cubicBez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9198" r="8396"/>
          <a:stretch>
            <a:fillRect/>
          </a:stretch>
        </p:blipFill>
        <p:spPr>
          <a:xfrm>
            <a:off x="0" y="-4"/>
            <a:ext cx="7534649" cy="68580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6842" y="-1"/>
            <a:ext cx="7534648" cy="6858000"/>
          </a:xfrm>
          <a:prstGeom prst="rect">
            <a:avLst/>
          </a:prstGeom>
          <a:solidFill>
            <a:srgbClr val="FFB40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6000" y="692150"/>
            <a:ext cx="5400675" cy="5473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algn="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96075" y="1116870"/>
            <a:ext cx="2623044" cy="1334932"/>
            <a:chOff x="5678129" y="694480"/>
            <a:chExt cx="3440471" cy="813764"/>
          </a:xfrm>
        </p:grpSpPr>
        <p:sp>
          <p:nvSpPr>
            <p:cNvPr id="16" name="矩形 15"/>
            <p:cNvSpPr/>
            <p:nvPr/>
          </p:nvSpPr>
          <p:spPr>
            <a:xfrm>
              <a:off x="5678129" y="694480"/>
              <a:ext cx="2104431" cy="360765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International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678129" y="1147479"/>
              <a:ext cx="3440471" cy="360765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bg1"/>
                  </a:solidFill>
                </a:rPr>
                <a:t>Competition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696075" y="2530922"/>
            <a:ext cx="4652282" cy="136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ZUST international student Riswan Hassan Ali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(Tanzanian)'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s team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,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Shannon Choo Sher Ning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(Malaysian)'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s team  won the Golden Award of International Track in the Zhejiang provincial competition. </a:t>
            </a:r>
            <a:endParaRPr kumimoji="1"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4"/>
          <p:cNvSpPr txBox="1"/>
          <p:nvPr/>
        </p:nvSpPr>
        <p:spPr>
          <a:xfrm>
            <a:off x="217806" y="4368763"/>
            <a:ext cx="391879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Academic Quality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/>
          <p:nvPr/>
        </p:nvSpPr>
        <p:spPr>
          <a:xfrm>
            <a:off x="5587466" y="2969026"/>
            <a:ext cx="5602483" cy="3888971"/>
          </a:xfrm>
          <a:custGeom>
            <a:avLst/>
            <a:gdLst>
              <a:gd name="connsiteX0" fmla="*/ 4650440 w 5602483"/>
              <a:gd name="connsiteY0" fmla="*/ 0 h 3888971"/>
              <a:gd name="connsiteX1" fmla="*/ 5602483 w 5602483"/>
              <a:gd name="connsiteY1" fmla="*/ 1237189 h 3888971"/>
              <a:gd name="connsiteX2" fmla="*/ 4356146 w 5602483"/>
              <a:gd name="connsiteY2" fmla="*/ 3888971 h 3888971"/>
              <a:gd name="connsiteX3" fmla="*/ 2435020 w 5602483"/>
              <a:gd name="connsiteY3" fmla="*/ 3888971 h 3888971"/>
              <a:gd name="connsiteX4" fmla="*/ 1657796 w 5602483"/>
              <a:gd name="connsiteY4" fmla="*/ 3888971 h 3888971"/>
              <a:gd name="connsiteX5" fmla="*/ 0 w 5602483"/>
              <a:gd name="connsiteY5" fmla="*/ 3888971 h 3888971"/>
              <a:gd name="connsiteX6" fmla="*/ 1217511 w 5602483"/>
              <a:gd name="connsiteY6" fmla="*/ 2306804 h 3888971"/>
              <a:gd name="connsiteX7" fmla="*/ 2046408 w 5602483"/>
              <a:gd name="connsiteY7" fmla="*/ 3383965 h 388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2483" h="3888971">
                <a:moveTo>
                  <a:pt x="4650440" y="0"/>
                </a:moveTo>
                <a:lnTo>
                  <a:pt x="5602483" y="1237189"/>
                </a:lnTo>
                <a:lnTo>
                  <a:pt x="4356146" y="3888971"/>
                </a:lnTo>
                <a:lnTo>
                  <a:pt x="2435020" y="3888971"/>
                </a:lnTo>
                <a:lnTo>
                  <a:pt x="1657796" y="3888971"/>
                </a:lnTo>
                <a:lnTo>
                  <a:pt x="0" y="3888971"/>
                </a:lnTo>
                <a:lnTo>
                  <a:pt x="1217511" y="2306804"/>
                </a:lnTo>
                <a:lnTo>
                  <a:pt x="2046408" y="3383965"/>
                </a:ln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6858518" y="1247777"/>
            <a:ext cx="2107841" cy="2455543"/>
          </a:xfrm>
          <a:custGeom>
            <a:avLst/>
            <a:gdLst>
              <a:gd name="connsiteX0" fmla="*/ 428322 w 1000863"/>
              <a:gd name="connsiteY0" fmla="*/ 0 h 1165961"/>
              <a:gd name="connsiteX1" fmla="*/ 410926 w 1000863"/>
              <a:gd name="connsiteY1" fmla="*/ 14353 h 1165961"/>
              <a:gd name="connsiteX2" fmla="*/ 236220 w 1000863"/>
              <a:gd name="connsiteY2" fmla="*/ 436129 h 1165961"/>
              <a:gd name="connsiteX3" fmla="*/ 832702 w 1000863"/>
              <a:gd name="connsiteY3" fmla="*/ 1032611 h 1165961"/>
              <a:gd name="connsiteX4" fmla="*/ 952914 w 1000863"/>
              <a:gd name="connsiteY4" fmla="*/ 1020493 h 1165961"/>
              <a:gd name="connsiteX5" fmla="*/ 1000863 w 1000863"/>
              <a:gd name="connsiteY5" fmla="*/ 1005609 h 1165961"/>
              <a:gd name="connsiteX6" fmla="*/ 929981 w 1000863"/>
              <a:gd name="connsiteY6" fmla="*/ 1064092 h 1165961"/>
              <a:gd name="connsiteX7" fmla="*/ 596482 w 1000863"/>
              <a:gd name="connsiteY7" fmla="*/ 1165961 h 1165961"/>
              <a:gd name="connsiteX8" fmla="*/ 0 w 1000863"/>
              <a:gd name="connsiteY8" fmla="*/ 569479 h 1165961"/>
              <a:gd name="connsiteX9" fmla="*/ 364305 w 1000863"/>
              <a:gd name="connsiteY9" fmla="*/ 19872 h 11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863" h="1165961">
                <a:moveTo>
                  <a:pt x="428322" y="0"/>
                </a:moveTo>
                <a:lnTo>
                  <a:pt x="410926" y="14353"/>
                </a:lnTo>
                <a:cubicBezTo>
                  <a:pt x="302984" y="122295"/>
                  <a:pt x="236220" y="271415"/>
                  <a:pt x="236220" y="436129"/>
                </a:cubicBezTo>
                <a:cubicBezTo>
                  <a:pt x="236220" y="765557"/>
                  <a:pt x="503274" y="1032611"/>
                  <a:pt x="832702" y="1032611"/>
                </a:cubicBezTo>
                <a:cubicBezTo>
                  <a:pt x="873881" y="1032611"/>
                  <a:pt x="914085" y="1028439"/>
                  <a:pt x="952914" y="1020493"/>
                </a:cubicBezTo>
                <a:lnTo>
                  <a:pt x="1000863" y="1005609"/>
                </a:lnTo>
                <a:lnTo>
                  <a:pt x="929981" y="1064092"/>
                </a:lnTo>
                <a:cubicBezTo>
                  <a:pt x="834782" y="1128407"/>
                  <a:pt x="720018" y="1165961"/>
                  <a:pt x="596482" y="1165961"/>
                </a:cubicBezTo>
                <a:cubicBezTo>
                  <a:pt x="267054" y="1165961"/>
                  <a:pt x="0" y="898907"/>
                  <a:pt x="0" y="569479"/>
                </a:cubicBezTo>
                <a:cubicBezTo>
                  <a:pt x="0" y="322408"/>
                  <a:pt x="150218" y="110423"/>
                  <a:pt x="364305" y="19872"/>
                </a:cubicBez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75831" y="1690438"/>
            <a:ext cx="2543101" cy="957892"/>
            <a:chOff x="8442958" y="1280160"/>
            <a:chExt cx="1939289" cy="1334932"/>
          </a:xfrm>
        </p:grpSpPr>
        <p:sp>
          <p:nvSpPr>
            <p:cNvPr id="30" name="矩形 29"/>
            <p:cNvSpPr/>
            <p:nvPr/>
          </p:nvSpPr>
          <p:spPr>
            <a:xfrm>
              <a:off x="8442958" y="1280160"/>
              <a:ext cx="1939289" cy="591814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spc="300" dirty="0">
                  <a:solidFill>
                    <a:schemeClr val="bg1"/>
                  </a:solidFill>
                  <a:latin typeface="Arial" panose="020B0604020202090204" pitchFamily="34" charset="0"/>
                  <a:ea typeface="微软雅黑" panose="020B0503020204020204" pitchFamily="34" charset="-122"/>
                  <a:sym typeface="+mn-ea"/>
                </a:rPr>
                <a:t>Entrepreneurial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442960" y="2023278"/>
              <a:ext cx="1500253" cy="591814"/>
            </a:xfrm>
            <a:prstGeom prst="rect">
              <a:avLst/>
            </a:prstGeom>
            <a:solidFill>
              <a:srgbClr val="FF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spc="300" dirty="0">
                  <a:solidFill>
                    <a:schemeClr val="bg1"/>
                  </a:solidFill>
                  <a:latin typeface="Arial" panose="020B0604020202090204" pitchFamily="34" charset="0"/>
                  <a:ea typeface="微软雅黑" panose="020B0503020204020204" pitchFamily="34" charset="-122"/>
                  <a:sym typeface="+mn-ea"/>
                </a:rPr>
                <a:t>Innovation</a:t>
              </a:r>
              <a:endParaRPr lang="en-US" altLang="zh-CN" b="1" spc="300" dirty="0">
                <a:solidFill>
                  <a:schemeClr val="bg1"/>
                </a:solidFill>
                <a:latin typeface="Arial" panose="020B0604020202090204" pitchFamily="34" charset="0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9252" r="5667" b="621"/>
          <a:stretch>
            <a:fillRect/>
          </a:stretch>
        </p:blipFill>
        <p:spPr>
          <a:xfrm>
            <a:off x="4526281" y="42605"/>
            <a:ext cx="7743045" cy="6815395"/>
          </a:xfrm>
          <a:custGeom>
            <a:avLst/>
            <a:gdLst>
              <a:gd name="connsiteX0" fmla="*/ 3203236 w 7743045"/>
              <a:gd name="connsiteY0" fmla="*/ 0 h 6815395"/>
              <a:gd name="connsiteX1" fmla="*/ 7743045 w 7743045"/>
              <a:gd name="connsiteY1" fmla="*/ 0 h 6815395"/>
              <a:gd name="connsiteX2" fmla="*/ 7743045 w 7743045"/>
              <a:gd name="connsiteY2" fmla="*/ 1868107 h 6815395"/>
              <a:gd name="connsiteX3" fmla="*/ 5417820 w 7743045"/>
              <a:gd name="connsiteY3" fmla="*/ 6815395 h 6815395"/>
              <a:gd name="connsiteX4" fmla="*/ 0 w 7743045"/>
              <a:gd name="connsiteY4" fmla="*/ 6815395 h 681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045" h="6815395">
                <a:moveTo>
                  <a:pt x="3203236" y="0"/>
                </a:moveTo>
                <a:lnTo>
                  <a:pt x="7743045" y="0"/>
                </a:lnTo>
                <a:lnTo>
                  <a:pt x="7743045" y="1868107"/>
                </a:lnTo>
                <a:lnTo>
                  <a:pt x="5417820" y="6815395"/>
                </a:lnTo>
                <a:lnTo>
                  <a:pt x="0" y="6815395"/>
                </a:lnTo>
                <a:close/>
              </a:path>
            </a:pathLst>
          </a:custGeom>
        </p:spPr>
      </p:pic>
      <p:sp>
        <p:nvSpPr>
          <p:cNvPr id="2" name="平行四边形 1"/>
          <p:cNvSpPr/>
          <p:nvPr/>
        </p:nvSpPr>
        <p:spPr>
          <a:xfrm>
            <a:off x="4526281" y="-35064"/>
            <a:ext cx="8685222" cy="6893062"/>
          </a:xfrm>
          <a:prstGeom prst="parallelogram">
            <a:avLst>
              <a:gd name="adj" fmla="val 46873"/>
            </a:avLst>
          </a:prstGeom>
          <a:solidFill>
            <a:srgbClr val="FFC557">
              <a:alpha val="836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75831" y="2969026"/>
            <a:ext cx="4439636" cy="305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en-GB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ZUST graduate </a:t>
            </a:r>
            <a:r>
              <a:rPr kumimoji="1" lang="en-GB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Gastone</a:t>
            </a:r>
            <a:r>
              <a:rPr kumimoji="1" lang="en-GB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Mwewa </a:t>
            </a:r>
            <a:r>
              <a:rPr kumimoji="1" lang="en-GB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Mpande</a:t>
            </a:r>
            <a:r>
              <a:rPr kumimoji="1" lang="en-GB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GB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Chiboko</a:t>
            </a:r>
            <a:r>
              <a:rPr kumimoji="1" lang="en-GB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(Gai </a:t>
            </a:r>
            <a:r>
              <a:rPr kumimoji="1" lang="en-GB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Shitong</a:t>
            </a:r>
            <a:r>
              <a:rPr kumimoji="1" lang="en-GB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from Zambia, is the first overseas student to receive the personal affair Residence Permit in Hangzhou since the implementation of new policy in this regard on December 29,2017.</a:t>
            </a:r>
            <a:endParaRPr kumimoji="1" lang="en-GB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kumimoji="1" lang="en-GB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</a:pP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"/>
            <a:ext cx="7534649" cy="6858000"/>
          </a:xfrm>
          <a:prstGeom prst="rect">
            <a:avLst/>
          </a:prstGeom>
          <a:solidFill>
            <a:srgbClr val="C6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1005840" y="3013619"/>
            <a:ext cx="6528809" cy="3844380"/>
          </a:xfrm>
          <a:custGeom>
            <a:avLst/>
            <a:gdLst>
              <a:gd name="connsiteX0" fmla="*/ 3317076 w 4710897"/>
              <a:gd name="connsiteY0" fmla="*/ 0 h 2773933"/>
              <a:gd name="connsiteX1" fmla="*/ 4710897 w 4710897"/>
              <a:gd name="connsiteY1" fmla="*/ 1811284 h 2773933"/>
              <a:gd name="connsiteX2" fmla="*/ 4710897 w 4710897"/>
              <a:gd name="connsiteY2" fmla="*/ 2773933 h 2773933"/>
              <a:gd name="connsiteX3" fmla="*/ 1736857 w 4710897"/>
              <a:gd name="connsiteY3" fmla="*/ 2773933 h 2773933"/>
              <a:gd name="connsiteX4" fmla="*/ 1182476 w 4710897"/>
              <a:gd name="connsiteY4" fmla="*/ 2773933 h 2773933"/>
              <a:gd name="connsiteX5" fmla="*/ 0 w 4710897"/>
              <a:gd name="connsiteY5" fmla="*/ 2773933 h 2773933"/>
              <a:gd name="connsiteX6" fmla="*/ 868429 w 4710897"/>
              <a:gd name="connsiteY6" fmla="*/ 1645402 h 2773933"/>
              <a:gd name="connsiteX7" fmla="*/ 1459667 w 4710897"/>
              <a:gd name="connsiteY7" fmla="*/ 2413721 h 277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0897" h="2773933">
                <a:moveTo>
                  <a:pt x="3317076" y="0"/>
                </a:moveTo>
                <a:lnTo>
                  <a:pt x="4710897" y="1811284"/>
                </a:lnTo>
                <a:lnTo>
                  <a:pt x="4710897" y="2773933"/>
                </a:lnTo>
                <a:lnTo>
                  <a:pt x="1736857" y="2773933"/>
                </a:lnTo>
                <a:lnTo>
                  <a:pt x="1182476" y="2773933"/>
                </a:lnTo>
                <a:lnTo>
                  <a:pt x="0" y="2773933"/>
                </a:lnTo>
                <a:lnTo>
                  <a:pt x="868429" y="1645402"/>
                </a:lnTo>
                <a:lnTo>
                  <a:pt x="1459667" y="2413721"/>
                </a:ln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1174807" y="937757"/>
            <a:ext cx="1781922" cy="2075860"/>
          </a:xfrm>
          <a:custGeom>
            <a:avLst/>
            <a:gdLst>
              <a:gd name="connsiteX0" fmla="*/ 428322 w 1000863"/>
              <a:gd name="connsiteY0" fmla="*/ 0 h 1165961"/>
              <a:gd name="connsiteX1" fmla="*/ 410926 w 1000863"/>
              <a:gd name="connsiteY1" fmla="*/ 14353 h 1165961"/>
              <a:gd name="connsiteX2" fmla="*/ 236220 w 1000863"/>
              <a:gd name="connsiteY2" fmla="*/ 436129 h 1165961"/>
              <a:gd name="connsiteX3" fmla="*/ 832702 w 1000863"/>
              <a:gd name="connsiteY3" fmla="*/ 1032611 h 1165961"/>
              <a:gd name="connsiteX4" fmla="*/ 952914 w 1000863"/>
              <a:gd name="connsiteY4" fmla="*/ 1020493 h 1165961"/>
              <a:gd name="connsiteX5" fmla="*/ 1000863 w 1000863"/>
              <a:gd name="connsiteY5" fmla="*/ 1005609 h 1165961"/>
              <a:gd name="connsiteX6" fmla="*/ 929981 w 1000863"/>
              <a:gd name="connsiteY6" fmla="*/ 1064092 h 1165961"/>
              <a:gd name="connsiteX7" fmla="*/ 596482 w 1000863"/>
              <a:gd name="connsiteY7" fmla="*/ 1165961 h 1165961"/>
              <a:gd name="connsiteX8" fmla="*/ 0 w 1000863"/>
              <a:gd name="connsiteY8" fmla="*/ 569479 h 1165961"/>
              <a:gd name="connsiteX9" fmla="*/ 364305 w 1000863"/>
              <a:gd name="connsiteY9" fmla="*/ 19872 h 116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863" h="1165961">
                <a:moveTo>
                  <a:pt x="428322" y="0"/>
                </a:moveTo>
                <a:lnTo>
                  <a:pt x="410926" y="14353"/>
                </a:lnTo>
                <a:cubicBezTo>
                  <a:pt x="302984" y="122295"/>
                  <a:pt x="236220" y="271415"/>
                  <a:pt x="236220" y="436129"/>
                </a:cubicBezTo>
                <a:cubicBezTo>
                  <a:pt x="236220" y="765557"/>
                  <a:pt x="503274" y="1032611"/>
                  <a:pt x="832702" y="1032611"/>
                </a:cubicBezTo>
                <a:cubicBezTo>
                  <a:pt x="873881" y="1032611"/>
                  <a:pt x="914085" y="1028439"/>
                  <a:pt x="952914" y="1020493"/>
                </a:cubicBezTo>
                <a:lnTo>
                  <a:pt x="1000863" y="1005609"/>
                </a:lnTo>
                <a:lnTo>
                  <a:pt x="929981" y="1064092"/>
                </a:lnTo>
                <a:cubicBezTo>
                  <a:pt x="834782" y="1128407"/>
                  <a:pt x="720018" y="1165961"/>
                  <a:pt x="596482" y="1165961"/>
                </a:cubicBezTo>
                <a:cubicBezTo>
                  <a:pt x="267054" y="1165961"/>
                  <a:pt x="0" y="898907"/>
                  <a:pt x="0" y="569479"/>
                </a:cubicBezTo>
                <a:cubicBezTo>
                  <a:pt x="0" y="322408"/>
                  <a:pt x="150218" y="110423"/>
                  <a:pt x="364305" y="19872"/>
                </a:cubicBezTo>
                <a:close/>
              </a:path>
            </a:pathLst>
          </a:custGeom>
          <a:solidFill>
            <a:srgbClr val="AAC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7" name="图片 16" descr="跨贸小镇国际学生创新创业大赛全省三等奖"/>
          <p:cNvPicPr>
            <a:picLocks noChangeAspect="1"/>
          </p:cNvPicPr>
          <p:nvPr/>
        </p:nvPicPr>
        <p:blipFill rotWithShape="1">
          <a:blip r:embed="rId1" cstate="print"/>
          <a:srcRect l="9854" r="19487"/>
          <a:stretch>
            <a:fillRect/>
          </a:stretch>
        </p:blipFill>
        <p:spPr>
          <a:xfrm>
            <a:off x="26351" y="1"/>
            <a:ext cx="7559099" cy="685799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6352" y="0"/>
            <a:ext cx="7534648" cy="6858000"/>
          </a:xfrm>
          <a:prstGeom prst="rect">
            <a:avLst/>
          </a:prstGeom>
          <a:solidFill>
            <a:srgbClr val="FFB400">
              <a:alpha val="5320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6000" y="692150"/>
            <a:ext cx="5400675" cy="5473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algn="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96075" y="1116870"/>
            <a:ext cx="1821392" cy="1334932"/>
            <a:chOff x="5678129" y="694480"/>
            <a:chExt cx="2388998" cy="813764"/>
          </a:xfrm>
        </p:grpSpPr>
        <p:sp>
          <p:nvSpPr>
            <p:cNvPr id="16" name="矩形 15"/>
            <p:cNvSpPr/>
            <p:nvPr/>
          </p:nvSpPr>
          <p:spPr>
            <a:xfrm>
              <a:off x="5678129" y="694480"/>
              <a:ext cx="2388998" cy="360765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等线" panose="02010600030101010101" charset="-122"/>
                  <a:ea typeface="等线" panose="02010600030101010101" charset="-122"/>
                </a:rPr>
                <a:t>Entrepreneurial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678129" y="1147479"/>
              <a:ext cx="1771772" cy="360765"/>
            </a:xfrm>
            <a:prstGeom prst="rect">
              <a:avLst/>
            </a:prstGeom>
            <a:solidFill>
              <a:srgbClr val="FFB5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Practice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696075" y="2530922"/>
            <a:ext cx="465228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ZUST team got the 3rd Prize of</a:t>
            </a:r>
            <a:endParaRPr lang="en-GB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International Student Innovation and</a:t>
            </a:r>
            <a:endParaRPr lang="en-GB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Entrepreneurship Competition in</a:t>
            </a:r>
            <a:endParaRPr lang="en-GB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Cross-border Trading Town.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4"/>
          <p:cNvSpPr txBox="1"/>
          <p:nvPr/>
        </p:nvSpPr>
        <p:spPr>
          <a:xfrm>
            <a:off x="217805" y="4368763"/>
            <a:ext cx="5607261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Entrepreneurial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Practice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Base</a:t>
            </a:r>
            <a:endParaRPr lang="en-US" altLang="zh-CN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How</a:t>
            </a:r>
            <a:r>
              <a:rPr lang="zh-CN" altLang="en-US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 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to</a:t>
            </a:r>
            <a:r>
              <a:rPr lang="zh-CN" altLang="en-US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 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Apply?</a:t>
            </a:r>
            <a:endParaRPr lang="en-US" altLang="zh-CN" b="1" dirty="0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670" y="1498600"/>
            <a:ext cx="4889500" cy="524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825500"/>
            <a:ext cx="4991100" cy="5918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430000" y="0"/>
            <a:ext cx="419100" cy="6858000"/>
          </a:xfrm>
          <a:prstGeom prst="rect">
            <a:avLst/>
          </a:prstGeom>
          <a:solidFill>
            <a:srgbClr val="FF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332" y="114300"/>
            <a:ext cx="3209783" cy="8332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4170" y="860736"/>
            <a:ext cx="2930861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How</a:t>
            </a:r>
            <a:r>
              <a:rPr lang="zh-CN" altLang="en-US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 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to</a:t>
            </a:r>
            <a:r>
              <a:rPr lang="zh-CN" altLang="en-US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 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Apply?</a:t>
            </a:r>
            <a:endParaRPr lang="en-US" altLang="zh-CN" b="1" dirty="0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170" y="1536700"/>
            <a:ext cx="4787900" cy="4051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20" y="5671918"/>
            <a:ext cx="4775200" cy="850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50" y="860736"/>
            <a:ext cx="4927600" cy="1320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0" y="2044700"/>
            <a:ext cx="4699000" cy="48133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430000" y="0"/>
            <a:ext cx="419100" cy="6858000"/>
          </a:xfrm>
          <a:prstGeom prst="rect">
            <a:avLst/>
          </a:prstGeom>
          <a:solidFill>
            <a:srgbClr val="FF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332" y="114300"/>
            <a:ext cx="3209783" cy="8332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919186" y="2358573"/>
            <a:ext cx="2140856" cy="2140856"/>
          </a:xfrm>
          <a:prstGeom prst="ellipse">
            <a:avLst/>
          </a:prstGeom>
          <a:solidFill>
            <a:srgbClr val="FFB400">
              <a:alpha val="72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29728" y="2336799"/>
            <a:ext cx="5640784" cy="21626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5475457" y="2756393"/>
            <a:ext cx="59493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About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Zhejiang &amp; Hangzhou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-1"/>
            <a:ext cx="12192000" cy="4516840"/>
          </a:xfrm>
          <a:prstGeom prst="rect">
            <a:avLst/>
          </a:prstGeom>
          <a:solidFill>
            <a:srgbClr val="FFC557">
              <a:alpha val="4227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5325" y="3161154"/>
            <a:ext cx="10764838" cy="2711370"/>
          </a:xfrm>
          <a:prstGeom prst="rect">
            <a:avLst/>
          </a:prstGeom>
          <a:solidFill>
            <a:srgbClr val="FF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554436" y="4152238"/>
            <a:ext cx="3530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/>
                <a:ea typeface="微软雅黑 Light" panose="020B0502040204020203" charset="-122"/>
                <a:cs typeface="Arial" panose="020B0604020202090204" pitchFamily="34" charset="0"/>
              </a:rPr>
              <a:t>CONTACT US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/>
              <a:ea typeface="微软雅黑 Light" panose="020B0502040204020203" charset="-122"/>
              <a:cs typeface="Arial" panose="020B0604020202090204" pitchFamily="34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5914006" y="3577330"/>
            <a:ext cx="0" cy="18790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87228" y="3982511"/>
            <a:ext cx="4230992" cy="2410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36515" y="3285732"/>
            <a:ext cx="48902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1400" dirty="0">
                <a:solidFill>
                  <a:schemeClr val="bg1"/>
                </a:solidFill>
              </a:rPr>
              <a:t>School of International Education (SOIE), ZUST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Tel: 0086-571-8507-0141: 0086-571-85070095;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0086-571-85070080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Fax: 0086-571-8507-0146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Email: internationaloffice@126.com;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internationalstudy@163.com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Website: http://</a:t>
            </a:r>
            <a:r>
              <a:rPr kumimoji="1" lang="en-GB" altLang="zh-CN" sz="1400" dirty="0" err="1">
                <a:solidFill>
                  <a:schemeClr val="bg1"/>
                </a:solidFill>
              </a:rPr>
              <a:t>ies.zust.edu.cn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Mailing Address: School of International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Education, Zhejiang University of Science and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Technology,No.318, Liu-he-Lu, Hangzhou, 310023,</a:t>
            </a:r>
            <a:endParaRPr kumimoji="1" lang="en-GB" altLang="zh-CN" sz="1400" dirty="0">
              <a:solidFill>
                <a:schemeClr val="bg1"/>
              </a:solidFill>
            </a:endParaRPr>
          </a:p>
          <a:p>
            <a:r>
              <a:rPr kumimoji="1" lang="en-GB" altLang="zh-CN" sz="1400" dirty="0">
                <a:solidFill>
                  <a:schemeClr val="bg1"/>
                </a:solidFill>
              </a:rPr>
              <a:t>Zhejiang, P. R. China.</a:t>
            </a:r>
            <a:endParaRPr kumimoji="1"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3" y="884793"/>
            <a:ext cx="7638288" cy="5088414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7701622" y="545269"/>
            <a:ext cx="4322333" cy="2344034"/>
          </a:xfrm>
          <a:prstGeom prst="rect">
            <a:avLst/>
          </a:prstGeom>
          <a:solidFill>
            <a:srgbClr val="FFB400"/>
          </a:solidFill>
          <a:ln>
            <a:noFill/>
          </a:ln>
          <a:effectLst>
            <a:outerShdw blurRad="607558" dist="19545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735554" y="1089305"/>
            <a:ext cx="432233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cs typeface="Calibri" panose="020F07020304040A0204" pitchFamily="34" charset="0"/>
                <a:sym typeface="+mn-ea"/>
              </a:rPr>
              <a:t>* </a:t>
            </a:r>
            <a:r>
              <a:rPr lang="en-US" altLang="zh-CN" sz="2400" b="1" dirty="0">
                <a:solidFill>
                  <a:schemeClr val="bg1"/>
                </a:solidFill>
              </a:rPr>
              <a:t>151 km from Shanghai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cs typeface="Calibri" panose="020F07020304040A0204" pitchFamily="34" charset="0"/>
                <a:sym typeface="+mn-ea"/>
              </a:rPr>
              <a:t>* </a:t>
            </a:r>
            <a:r>
              <a:rPr lang="en-US" altLang="zh-CN" sz="2400" b="1" dirty="0">
                <a:solidFill>
                  <a:schemeClr val="bg1"/>
                </a:solidFill>
              </a:rPr>
              <a:t>40 minutes by high-speed train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cs typeface="Calibri" panose="020F07020304040A0204" pitchFamily="34" charset="0"/>
                <a:sym typeface="+mn-ea"/>
              </a:rPr>
              <a:t>* </a:t>
            </a:r>
            <a:r>
              <a:rPr lang="en-US" altLang="zh-CN" sz="2400" b="1" dirty="0" err="1">
                <a:solidFill>
                  <a:schemeClr val="bg1"/>
                </a:solidFill>
              </a:rPr>
              <a:t>Xiaoshan</a:t>
            </a:r>
            <a:r>
              <a:rPr lang="en-US" altLang="zh-CN" sz="2400" b="1" dirty="0">
                <a:solidFill>
                  <a:schemeClr val="bg1"/>
                </a:solidFill>
              </a:rPr>
              <a:t> International Airport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217394" y="4404238"/>
            <a:ext cx="4322333" cy="2344034"/>
          </a:xfrm>
          <a:prstGeom prst="rect">
            <a:avLst/>
          </a:prstGeom>
          <a:solidFill>
            <a:srgbClr val="FFB400"/>
          </a:solidFill>
          <a:ln>
            <a:noFill/>
          </a:ln>
          <a:effectLst>
            <a:outerShdw blurRad="607558" dist="19545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75442" y="4617736"/>
            <a:ext cx="4322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cs typeface="Calibri" panose="020F07020304040A0204" pitchFamily="34" charset="0"/>
              </a:rPr>
              <a:t>* </a:t>
            </a:r>
            <a:r>
              <a:rPr lang="en-US" altLang="zh-CN" sz="2400" b="1" dirty="0">
                <a:solidFill>
                  <a:schemeClr val="bg1"/>
                </a:solidFill>
              </a:rPr>
              <a:t>Eastern Coastal Province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cs typeface="Calibri" panose="020F07020304040A0204" pitchFamily="34" charset="0"/>
                <a:sym typeface="+mn-ea"/>
              </a:rPr>
              <a:t>* </a:t>
            </a:r>
            <a:r>
              <a:rPr lang="en-US" altLang="zh-CN" sz="2400" b="1" dirty="0">
                <a:solidFill>
                  <a:schemeClr val="bg1"/>
                </a:solidFill>
              </a:rPr>
              <a:t>GDP 4</a:t>
            </a:r>
            <a:r>
              <a:rPr lang="en-US" altLang="zh-CN" sz="2400" b="1" baseline="30000" dirty="0">
                <a:solidFill>
                  <a:schemeClr val="bg1"/>
                </a:solidFill>
              </a:rPr>
              <a:t>th</a:t>
            </a:r>
            <a:r>
              <a:rPr lang="en-US" altLang="zh-CN" sz="2400" b="1" dirty="0">
                <a:solidFill>
                  <a:schemeClr val="bg1"/>
                </a:solidFill>
              </a:rPr>
              <a:t> in China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cs typeface="Calibri" panose="020F07020304040A0204" pitchFamily="34" charset="0"/>
                <a:sym typeface="+mn-ea"/>
              </a:rPr>
              <a:t>* </a:t>
            </a:r>
            <a:r>
              <a:rPr lang="en-US" altLang="zh-CN" sz="2400" b="1" dirty="0">
                <a:solidFill>
                  <a:schemeClr val="bg1"/>
                </a:solidFill>
              </a:rPr>
              <a:t>Electromechanical Industries, </a:t>
            </a:r>
            <a:r>
              <a:rPr lang="zh-CN" altLang="en-US" sz="2400" b="1" dirty="0">
                <a:solidFill>
                  <a:schemeClr val="bg1"/>
                </a:solidFill>
              </a:rPr>
              <a:t>   </a:t>
            </a:r>
            <a:r>
              <a:rPr lang="en-US" altLang="zh-CN" sz="2400" b="1" dirty="0">
                <a:solidFill>
                  <a:schemeClr val="bg1"/>
                </a:solidFill>
              </a:rPr>
              <a:t>textiles, chemical industries, food, and construction materials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41136" y="3429000"/>
            <a:ext cx="780288" cy="265176"/>
          </a:xfrm>
          <a:prstGeom prst="rect">
            <a:avLst/>
          </a:prstGeom>
          <a:solidFill>
            <a:srgbClr val="BB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700030" y="3376922"/>
            <a:ext cx="130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Hangzhou</a:t>
            </a:r>
            <a:endParaRPr kumimoji="1" lang="zh-CN" altLang="en-US" b="1" dirty="0"/>
          </a:p>
        </p:txBody>
      </p:sp>
      <p:sp>
        <p:nvSpPr>
          <p:cNvPr id="21" name="矩形 20"/>
          <p:cNvSpPr/>
          <p:nvPr/>
        </p:nvSpPr>
        <p:spPr>
          <a:xfrm>
            <a:off x="6803136" y="3199134"/>
            <a:ext cx="414258" cy="229866"/>
          </a:xfrm>
          <a:prstGeom prst="rect">
            <a:avLst/>
          </a:prstGeom>
          <a:solidFill>
            <a:srgbClr val="F9C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287364" y="3158480"/>
            <a:ext cx="414258" cy="229866"/>
          </a:xfrm>
          <a:prstGeom prst="rect">
            <a:avLst/>
          </a:prstGeom>
          <a:solidFill>
            <a:srgbClr val="FD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468127" y="2704637"/>
            <a:ext cx="130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Shanghai</a:t>
            </a:r>
            <a:endParaRPr kumimoji="1" lang="zh-CN" alt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692400" y="1676400"/>
            <a:ext cx="3505200" cy="35052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1580"/>
          <a:stretch>
            <a:fillRect/>
          </a:stretch>
        </p:blipFill>
        <p:spPr/>
      </p:pic>
      <p:sp>
        <p:nvSpPr>
          <p:cNvPr id="5" name="椭圆 4"/>
          <p:cNvSpPr/>
          <p:nvPr/>
        </p:nvSpPr>
        <p:spPr>
          <a:xfrm>
            <a:off x="5720355" y="836549"/>
            <a:ext cx="889000" cy="889000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482355" y="2244132"/>
            <a:ext cx="889000" cy="889000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0" y="-19096"/>
            <a:ext cx="4426856" cy="6877096"/>
          </a:xfrm>
          <a:prstGeom prst="rect">
            <a:avLst/>
          </a:prstGeom>
          <a:solidFill>
            <a:srgbClr val="FFB4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482355" y="3651715"/>
            <a:ext cx="889000" cy="889000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20355" y="5059299"/>
            <a:ext cx="889000" cy="889000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933700" y="1917700"/>
            <a:ext cx="3022600" cy="3022600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World</a:t>
            </a:r>
            <a:endParaRPr lang="en-US" altLang="zh-CN" sz="2800" b="1" dirty="0"/>
          </a:p>
          <a:p>
            <a:pPr algn="ctr"/>
            <a:r>
              <a:rPr lang="en-US" altLang="zh-CN" sz="2800" b="1" dirty="0"/>
              <a:t>Top</a:t>
            </a:r>
            <a:r>
              <a:rPr lang="zh-CN" altLang="en-US" sz="2800" b="1" dirty="0"/>
              <a:t> </a:t>
            </a:r>
            <a:endParaRPr lang="en-US" altLang="zh-CN" sz="2800" b="1" dirty="0"/>
          </a:p>
          <a:p>
            <a:pPr algn="ctr"/>
            <a:r>
              <a:rPr lang="en-US" altLang="zh-CN" sz="2800" b="1" dirty="0"/>
              <a:t>Corporations</a:t>
            </a:r>
            <a:endParaRPr lang="en-US" altLang="zh-CN" sz="2800" b="1" dirty="0"/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6926855" y="923012"/>
            <a:ext cx="19631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90204" pitchFamily="34" charset="0"/>
              <a:buNone/>
            </a:pPr>
            <a:r>
              <a:rPr lang="en-US" altLang="zh-CN" sz="4000" b="1" dirty="0" err="1">
                <a:latin typeface="Calibri" panose="020F07020304040A0204"/>
                <a:ea typeface="黑体" panose="02010609060101010101" charset="-122"/>
              </a:rPr>
              <a:t>Alibaba</a:t>
            </a:r>
            <a:endParaRPr lang="en-US" altLang="zh-CN" sz="4000" b="1" dirty="0"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7567585" y="2288726"/>
            <a:ext cx="4067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atin typeface="Calibri" panose="020F07020304040A0204"/>
                <a:ea typeface="黑体" panose="02010609060101010101" charset="-122"/>
              </a:rPr>
              <a:t>Geely</a:t>
            </a:r>
            <a:r>
              <a:rPr lang="en-US" altLang="zh-CN" sz="4000" dirty="0"/>
              <a:t> </a:t>
            </a:r>
            <a:r>
              <a:rPr lang="en-US" altLang="zh-CN" sz="4000" b="1" dirty="0">
                <a:latin typeface="Calibri" panose="020F07020304040A0204"/>
                <a:ea typeface="黑体" panose="02010609060101010101" charset="-122"/>
              </a:rPr>
              <a:t>Auto Group</a:t>
            </a:r>
            <a:endParaRPr lang="zh-CN" altLang="en-US" sz="4000" b="1" dirty="0"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26" name="TextBox 16"/>
          <p:cNvSpPr txBox="1"/>
          <p:nvPr/>
        </p:nvSpPr>
        <p:spPr>
          <a:xfrm>
            <a:off x="6797552" y="5276368"/>
            <a:ext cx="5355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atin typeface="Calibri" panose="020F07020304040A0204"/>
                <a:ea typeface="黑体" panose="02010609060101010101" charset="-122"/>
              </a:rPr>
              <a:t>Wuchan</a:t>
            </a:r>
            <a:r>
              <a:rPr lang="en-US" altLang="zh-CN" sz="4000" b="1" dirty="0">
                <a:latin typeface="Calibri" panose="020F07020304040A0204"/>
                <a:ea typeface="黑体" panose="02010609060101010101" charset="-122"/>
              </a:rPr>
              <a:t> </a:t>
            </a:r>
            <a:r>
              <a:rPr lang="en-US" altLang="zh-CN" sz="4000" b="1" dirty="0" err="1">
                <a:latin typeface="Calibri" panose="020F07020304040A0204"/>
                <a:ea typeface="黑体" panose="02010609060101010101" charset="-122"/>
              </a:rPr>
              <a:t>Zhongda</a:t>
            </a:r>
            <a:r>
              <a:rPr lang="en-US" altLang="zh-CN" sz="4000" b="1" dirty="0">
                <a:latin typeface="Calibri" panose="020F07020304040A0204"/>
                <a:ea typeface="黑体" panose="02010609060101010101" charset="-122"/>
              </a:rPr>
              <a:t> Group</a:t>
            </a:r>
            <a:endParaRPr lang="zh-CN" altLang="en-US" sz="4000" b="1" dirty="0">
              <a:latin typeface="Calibri" panose="020F07020304040A0204"/>
              <a:ea typeface="黑体" panose="02010609060101010101" charset="-122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7567585" y="3821585"/>
            <a:ext cx="381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atin typeface="Calibri" panose="020F07020304040A0204"/>
                <a:ea typeface="黑体" panose="02010609060101010101" charset="-122"/>
              </a:rPr>
              <a:t>Hailiang</a:t>
            </a:r>
            <a:r>
              <a:rPr lang="en-US" altLang="zh-CN" sz="4000" b="1" dirty="0">
                <a:latin typeface="Calibri" panose="020F07020304040A0204"/>
                <a:ea typeface="黑体" panose="02010609060101010101" charset="-122"/>
              </a:rPr>
              <a:t> Group</a:t>
            </a:r>
            <a:endParaRPr lang="zh-CN" altLang="en-US" sz="4000" b="1" dirty="0">
              <a:latin typeface="Calibri" panose="020F07020304040A0204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919186" y="2358573"/>
            <a:ext cx="2140856" cy="2140856"/>
          </a:xfrm>
          <a:prstGeom prst="ellipse">
            <a:avLst/>
          </a:prstGeom>
          <a:solidFill>
            <a:srgbClr val="FFB400">
              <a:alpha val="720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7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29728" y="2336799"/>
            <a:ext cx="5640784" cy="21626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5475457" y="2756393"/>
            <a:ext cx="59493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7020304040A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About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ZUST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34205"/>
            <a:ext cx="6096000" cy="1127760"/>
          </a:xfrm>
          <a:prstGeom prst="rect">
            <a:avLst/>
          </a:prstGeom>
          <a:solidFill>
            <a:srgbClr val="FFC557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B400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3469662"/>
            <a:ext cx="6096000" cy="1127760"/>
          </a:xfrm>
          <a:prstGeom prst="rect">
            <a:avLst/>
          </a:prstGeom>
          <a:solidFill>
            <a:srgbClr val="FFC557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B400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905119"/>
            <a:ext cx="6096000" cy="1127760"/>
          </a:xfrm>
          <a:prstGeom prst="rect">
            <a:avLst/>
          </a:prstGeom>
          <a:solidFill>
            <a:srgbClr val="FFC557">
              <a:alpha val="45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B400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7913" y="942657"/>
            <a:ext cx="2540900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Intro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03341" y="5271053"/>
            <a:ext cx="407236" cy="395892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6014" y="5271053"/>
            <a:ext cx="2845599" cy="395892"/>
          </a:xfrm>
          <a:prstGeom prst="rect">
            <a:avLst/>
          </a:prstGeom>
          <a:solidFill>
            <a:srgbClr val="FFB400">
              <a:alpha val="836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Specialize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d</a:t>
            </a:r>
            <a:endParaRPr lang="zh-CN" altLang="en-US" b="1" dirty="0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03341" y="3835596"/>
            <a:ext cx="407236" cy="395892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6014" y="3835596"/>
            <a:ext cx="2845599" cy="395892"/>
          </a:xfrm>
          <a:prstGeom prst="rect">
            <a:avLst/>
          </a:prstGeom>
          <a:solidFill>
            <a:srgbClr val="FFB400">
              <a:alpha val="8448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Multi-disciplinary</a:t>
            </a:r>
            <a:endParaRPr lang="en-US" altLang="zh-CN" b="1" dirty="0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341" y="2400139"/>
            <a:ext cx="407236" cy="395892"/>
          </a:xfrm>
          <a:prstGeom prst="ellipse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46014" y="2400139"/>
            <a:ext cx="2845599" cy="395892"/>
          </a:xfrm>
          <a:prstGeom prst="rect">
            <a:avLst/>
          </a:prstGeom>
          <a:solidFill>
            <a:srgbClr val="FFB400">
              <a:alpha val="842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Founded </a:t>
            </a:r>
            <a:r>
              <a:rPr lang="en-US" altLang="zh-CN" b="1">
                <a:solidFill>
                  <a:prstClr val="white"/>
                </a:solidFill>
                <a:latin typeface="Arial" panose="020B0604020202090204"/>
                <a:ea typeface="微软雅黑 Light" panose="020B0502040204020203" charset="-122"/>
              </a:rPr>
              <a:t>in 1980</a:t>
            </a:r>
            <a:endParaRPr lang="en-US" altLang="zh-CN" b="1" dirty="0">
              <a:solidFill>
                <a:prstClr val="white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37" y="2030316"/>
            <a:ext cx="5359400" cy="374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230495" y="1105535"/>
            <a:ext cx="1696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</a:rPr>
              <a:t>Features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29207" y="960686"/>
            <a:ext cx="2540900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Scale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7" y="1839744"/>
            <a:ext cx="4945207" cy="466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矩形 40"/>
          <p:cNvSpPr/>
          <p:nvPr/>
        </p:nvSpPr>
        <p:spPr>
          <a:xfrm>
            <a:off x="977775" y="1818350"/>
            <a:ext cx="4945207" cy="4710693"/>
          </a:xfrm>
          <a:prstGeom prst="rect">
            <a:avLst/>
          </a:prstGeom>
          <a:solidFill>
            <a:srgbClr val="FFC55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B400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05435" y="3450421"/>
            <a:ext cx="2877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Anji Campus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rcRect l="15300" r="6681"/>
          <a:stretch>
            <a:fillRect/>
          </a:stretch>
        </p:blipFill>
        <p:spPr>
          <a:xfrm>
            <a:off x="6423149" y="1861138"/>
            <a:ext cx="4855460" cy="4667904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6423150" y="1865005"/>
            <a:ext cx="4855460" cy="4664038"/>
          </a:xfrm>
          <a:prstGeom prst="rect">
            <a:avLst/>
          </a:prstGeom>
          <a:solidFill>
            <a:srgbClr val="FFC557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B400"/>
              </a:solidFill>
              <a:latin typeface="Arial" panose="020B0604020202090204"/>
              <a:ea typeface="微软雅黑 Light" panose="020B0502040204020203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50642" y="3471815"/>
            <a:ext cx="4079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Xiaoheshan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Campus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4453" y="1619283"/>
            <a:ext cx="11727547" cy="48936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altLang="zh-CN" sz="7200" b="1" dirty="0">
                <a:solidFill>
                  <a:srgbClr val="FFC557"/>
                </a:solidFill>
              </a:rPr>
              <a:t>41</a:t>
            </a:r>
            <a:r>
              <a:rPr lang="en-US" altLang="zh-CN" sz="2400" dirty="0">
                <a:solidFill>
                  <a:srgbClr val="000000"/>
                </a:solidFill>
              </a:rPr>
              <a:t> Years of History</a:t>
            </a:r>
            <a:endParaRPr lang="zh-CN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17</a:t>
            </a:r>
            <a:r>
              <a:rPr lang="en-US" altLang="zh-CN" sz="2400" dirty="0">
                <a:solidFill>
                  <a:srgbClr val="000000"/>
                </a:solidFill>
              </a:rPr>
              <a:t> Schools/Faculties </a:t>
            </a:r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1400+</a:t>
            </a:r>
            <a:r>
              <a:rPr lang="en-US" altLang="zh-CN" sz="7200" dirty="0">
                <a:solidFill>
                  <a:srgbClr val="FFC557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Faculty Members</a:t>
            </a:r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b="1" dirty="0">
              <a:solidFill>
                <a:srgbClr val="000000"/>
              </a:solidFill>
            </a:endParaRPr>
          </a:p>
          <a:p>
            <a:endParaRPr lang="en-US" altLang="zh-CN" sz="2400" b="1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1100+</a:t>
            </a:r>
            <a:r>
              <a:rPr lang="en-US" altLang="zh-CN" sz="7200" dirty="0">
                <a:solidFill>
                  <a:srgbClr val="FFC557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Teachers</a:t>
            </a:r>
            <a:endParaRPr lang="zh-CN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20000+ </a:t>
            </a:r>
            <a:r>
              <a:rPr lang="en-US" altLang="zh-CN" sz="2400" dirty="0">
                <a:solidFill>
                  <a:srgbClr val="000000"/>
                </a:solidFill>
              </a:rPr>
              <a:t>Full-time Students</a:t>
            </a:r>
            <a:endParaRPr lang="zh-CN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2100+ </a:t>
            </a:r>
            <a:r>
              <a:rPr lang="en-US" altLang="zh-CN" sz="2400" dirty="0">
                <a:solidFill>
                  <a:srgbClr val="000000"/>
                </a:solidFill>
              </a:rPr>
              <a:t>International Students</a:t>
            </a:r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7200" b="1" dirty="0">
                <a:solidFill>
                  <a:srgbClr val="FFC557"/>
                </a:solidFill>
              </a:rPr>
              <a:t>8</a:t>
            </a:r>
            <a:r>
              <a:rPr lang="en-US" altLang="zh-CN" sz="72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English-taught Master Programs</a:t>
            </a:r>
            <a:endParaRPr lang="zh-CN" altLang="zh-CN" sz="2400" dirty="0">
              <a:solidFill>
                <a:srgbClr val="000000"/>
              </a:solidFill>
            </a:endParaRPr>
          </a:p>
          <a:p>
            <a:endParaRPr lang="zh-CN" altLang="zh-CN" sz="2400" dirty="0">
              <a:solidFill>
                <a:srgbClr val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4453" y="943752"/>
            <a:ext cx="2540900" cy="496796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Scale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4453" y="486769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 dirty="0">
                <a:solidFill>
                  <a:srgbClr val="FFC557"/>
                </a:solidFill>
              </a:rPr>
              <a:t>11</a:t>
            </a:r>
            <a:r>
              <a:rPr lang="en-US" altLang="zh-CN" sz="18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English-taught Bachelor Programs</a:t>
            </a:r>
            <a:endParaRPr lang="en-US" altLang="zh-CN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853,&quot;width&quot;:9137}"/>
</p:tagLst>
</file>

<file path=ppt/tags/tag2.xml><?xml version="1.0" encoding="utf-8"?>
<p:tagLst xmlns:p="http://schemas.openxmlformats.org/presentationml/2006/main">
  <p:tag name="KSO_WM_UNIT_VALUE" val="1060*141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3972_1*d*1"/>
  <p:tag name="KSO_WM_TEMPLATE_CATEGORY" val="diagram"/>
  <p:tag name="KSO_WM_TEMPLATE_INDEX" val="20193972"/>
  <p:tag name="KSO_WM_UNIT_LAYERLEVEL" val="1"/>
  <p:tag name="KSO_WM_TAG_VERSION" val="1.0"/>
  <p:tag name="KSO_WM_BEAUTIFY_FLAG" val="#wm#"/>
  <p:tag name="KSO_WM_UNIT_ADJUSTLAYOUT_ID" val="9"/>
  <p:tag name="KSO_WM_UNIT_PICTURE_CLIP_FLAG" val="1"/>
  <p:tag name="KSO_WM_UNIT_COLOR_SCHEME_SHAPE_ID" val="9"/>
  <p:tag name="KSO_WM_UNIT_COLOR_SCHEME_PARENT_PAGE" val="0_1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6026</Words>
  <Application>WPS 文字</Application>
  <PresentationFormat>宽屏</PresentationFormat>
  <Paragraphs>432</Paragraphs>
  <Slides>30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53" baseType="lpstr">
      <vt:lpstr>Arial</vt:lpstr>
      <vt:lpstr>方正书宋_GBK</vt:lpstr>
      <vt:lpstr>Wingdings</vt:lpstr>
      <vt:lpstr>Calibri</vt:lpstr>
      <vt:lpstr>宋体</vt:lpstr>
      <vt:lpstr>Calibri</vt:lpstr>
      <vt:lpstr>微软雅黑</vt:lpstr>
      <vt:lpstr>Arial</vt:lpstr>
      <vt:lpstr>微软雅黑 Light</vt:lpstr>
      <vt:lpstr>黑体</vt:lpstr>
      <vt:lpstr>苹方-简</vt:lpstr>
      <vt:lpstr>Times New Roman</vt:lpstr>
      <vt:lpstr>Roboto Regular</vt:lpstr>
      <vt:lpstr>思源黑体 CN Regular</vt:lpstr>
      <vt:lpstr>等线</vt:lpstr>
      <vt:lpstr>汉仪中等线KW</vt:lpstr>
      <vt:lpstr>Arial Black</vt:lpstr>
      <vt:lpstr>Arial Unicode MS</vt:lpstr>
      <vt:lpstr>Thonburi</vt:lpstr>
      <vt:lpstr>Calibri Light</vt:lpstr>
      <vt:lpstr>Theme1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健 陶</dc:creator>
  <cp:lastModifiedBy>SJY</cp:lastModifiedBy>
  <cp:revision>73</cp:revision>
  <dcterms:created xsi:type="dcterms:W3CDTF">2022-04-26T02:43:50Z</dcterms:created>
  <dcterms:modified xsi:type="dcterms:W3CDTF">2022-04-26T02:43:50Z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B174263F9700402D92F50CE0F93C0803</vt:lpwstr>
  </property>
  <property fmtid="{D5CDD505-2E9C-101B-9397-08002B2CF9AE}" pid="3" name="KSOProductBuildVer">
    <vt:lpwstr>2052-2.7.1.4479</vt:lpwstr>
  </property>
</Properties>
</file>