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61" r:id="rId3"/>
  </p:sldMasterIdLst>
  <p:notesMasterIdLst>
    <p:notesMasterId r:id="rId41"/>
  </p:notesMasterIdLst>
  <p:handoutMasterIdLst>
    <p:handoutMasterId r:id="rId42"/>
  </p:handoutMasterIdLst>
  <p:sldIdLst>
    <p:sldId id="313" r:id="rId4"/>
    <p:sldId id="327" r:id="rId5"/>
    <p:sldId id="330" r:id="rId6"/>
    <p:sldId id="332" r:id="rId7"/>
    <p:sldId id="336" r:id="rId8"/>
    <p:sldId id="329" r:id="rId9"/>
    <p:sldId id="334" r:id="rId10"/>
    <p:sldId id="362" r:id="rId11"/>
    <p:sldId id="331" r:id="rId12"/>
    <p:sldId id="360" r:id="rId13"/>
    <p:sldId id="328" r:id="rId14"/>
    <p:sldId id="337" r:id="rId15"/>
    <p:sldId id="338" r:id="rId16"/>
    <p:sldId id="339" r:id="rId17"/>
    <p:sldId id="341" r:id="rId18"/>
    <p:sldId id="342" r:id="rId19"/>
    <p:sldId id="344" r:id="rId20"/>
    <p:sldId id="343" r:id="rId21"/>
    <p:sldId id="369" r:id="rId22"/>
    <p:sldId id="347" r:id="rId23"/>
    <p:sldId id="366" r:id="rId24"/>
    <p:sldId id="367" r:id="rId25"/>
    <p:sldId id="368" r:id="rId26"/>
    <p:sldId id="349" r:id="rId27"/>
    <p:sldId id="348" r:id="rId28"/>
    <p:sldId id="345" r:id="rId29"/>
    <p:sldId id="346" r:id="rId30"/>
    <p:sldId id="370" r:id="rId31"/>
    <p:sldId id="371" r:id="rId32"/>
    <p:sldId id="372" r:id="rId33"/>
    <p:sldId id="350" r:id="rId34"/>
    <p:sldId id="351" r:id="rId35"/>
    <p:sldId id="352" r:id="rId36"/>
    <p:sldId id="353" r:id="rId37"/>
    <p:sldId id="354" r:id="rId38"/>
    <p:sldId id="356" r:id="rId39"/>
    <p:sldId id="35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66B98"/>
    <a:srgbClr val="948A54"/>
    <a:srgbClr val="800000"/>
    <a:srgbClr val="984807"/>
    <a:srgbClr val="002060"/>
    <a:srgbClr val="500050"/>
    <a:srgbClr val="DEFB9D"/>
    <a:srgbClr val="F4C61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94245" autoAdjust="0"/>
  </p:normalViewPr>
  <p:slideViewPr>
    <p:cSldViewPr>
      <p:cViewPr varScale="1">
        <p:scale>
          <a:sx n="69" d="100"/>
          <a:sy n="69" d="100"/>
        </p:scale>
        <p:origin x="1148" y="44"/>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84" d="100"/>
          <a:sy n="84" d="100"/>
        </p:scale>
        <p:origin x="233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IC\Desktop\07%20PPT&#26356;&#26032;\&#28023;&#22806;&#21512;&#20316;&#38498;&#26657;&#21517;&#21333;.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06257002549278"/>
          <c:y val="0"/>
          <c:w val="0.63522227981722901"/>
          <c:h val="0.95283325046404099"/>
        </c:manualLayout>
      </c:layout>
      <c:doughnutChart>
        <c:varyColors val="1"/>
        <c:ser>
          <c:idx val="0"/>
          <c:order val="0"/>
          <c:tx>
            <c:strRef>
              <c:f>Sheet1!$B$1</c:f>
              <c:strCache>
                <c:ptCount val="1"/>
                <c:pt idx="0">
                  <c:v>销售额</c:v>
                </c:pt>
              </c:strCache>
            </c:strRef>
          </c:tx>
          <c:dPt>
            <c:idx val="0"/>
            <c:bubble3D val="0"/>
            <c:spPr>
              <a:solidFill>
                <a:schemeClr val="accent1">
                  <a:shade val="53000"/>
                </a:schemeClr>
              </a:solidFill>
              <a:ln>
                <a:noFill/>
              </a:ln>
              <a:effectLst>
                <a:innerShdw blurRad="63500" dist="50800" dir="13500000">
                  <a:prstClr val="black">
                    <a:alpha val="50000"/>
                  </a:prstClr>
                </a:innerShdw>
              </a:effectLst>
            </c:spPr>
            <c:extLst>
              <c:ext xmlns:c16="http://schemas.microsoft.com/office/drawing/2014/chart" uri="{C3380CC4-5D6E-409C-BE32-E72D297353CC}">
                <c16:uniqueId val="{00000001-AA8F-4927-A238-FA8AC9E8C66E}"/>
              </c:ext>
            </c:extLst>
          </c:dPt>
          <c:dPt>
            <c:idx val="1"/>
            <c:bubble3D val="0"/>
            <c:spPr>
              <a:solidFill>
                <a:schemeClr val="accent1">
                  <a:shade val="76000"/>
                </a:schemeClr>
              </a:solidFill>
              <a:ln>
                <a:noFill/>
              </a:ln>
              <a:effectLst>
                <a:innerShdw blurRad="63500" dist="50800" dir="13500000">
                  <a:prstClr val="black">
                    <a:alpha val="50000"/>
                  </a:prstClr>
                </a:innerShdw>
              </a:effectLst>
            </c:spPr>
            <c:extLst>
              <c:ext xmlns:c16="http://schemas.microsoft.com/office/drawing/2014/chart" uri="{C3380CC4-5D6E-409C-BE32-E72D297353CC}">
                <c16:uniqueId val="{00000003-AA8F-4927-A238-FA8AC9E8C66E}"/>
              </c:ext>
            </c:extLst>
          </c:dPt>
          <c:dPt>
            <c:idx val="2"/>
            <c:bubble3D val="0"/>
            <c:spPr>
              <a:solidFill>
                <a:schemeClr val="accent1"/>
              </a:solidFill>
              <a:ln>
                <a:noFill/>
              </a:ln>
              <a:effectLst>
                <a:innerShdw blurRad="63500" dist="50800" dir="13500000">
                  <a:prstClr val="black">
                    <a:alpha val="50000"/>
                  </a:prstClr>
                </a:innerShdw>
              </a:effectLst>
            </c:spPr>
            <c:extLst>
              <c:ext xmlns:c16="http://schemas.microsoft.com/office/drawing/2014/chart" uri="{C3380CC4-5D6E-409C-BE32-E72D297353CC}">
                <c16:uniqueId val="{00000005-AA8F-4927-A238-FA8AC9E8C66E}"/>
              </c:ext>
            </c:extLst>
          </c:dPt>
          <c:dPt>
            <c:idx val="3"/>
            <c:bubble3D val="0"/>
            <c:spPr>
              <a:solidFill>
                <a:schemeClr val="accent1">
                  <a:tint val="77000"/>
                </a:schemeClr>
              </a:solidFill>
              <a:ln>
                <a:noFill/>
              </a:ln>
              <a:effectLst/>
            </c:spPr>
            <c:extLst>
              <c:ext xmlns:c16="http://schemas.microsoft.com/office/drawing/2014/chart" uri="{C3380CC4-5D6E-409C-BE32-E72D297353CC}">
                <c16:uniqueId val="{00000006-AA8F-4927-A238-FA8AC9E8C66E}"/>
              </c:ext>
            </c:extLst>
          </c:dPt>
          <c:dPt>
            <c:idx val="4"/>
            <c:bubble3D val="0"/>
            <c:spPr>
              <a:solidFill>
                <a:schemeClr val="accent1">
                  <a:tint val="54000"/>
                </a:schemeClr>
              </a:solidFill>
              <a:ln>
                <a:noFill/>
              </a:ln>
              <a:effectLst/>
            </c:spPr>
            <c:extLst>
              <c:ext xmlns:c16="http://schemas.microsoft.com/office/drawing/2014/chart" uri="{C3380CC4-5D6E-409C-BE32-E72D297353CC}">
                <c16:uniqueId val="{00000007-AA8F-4927-A238-FA8AC9E8C66E}"/>
              </c:ext>
            </c:extLst>
          </c:dPt>
          <c:dLbls>
            <c:dLbl>
              <c:idx val="0"/>
              <c:layout>
                <c:manualLayout>
                  <c:x val="-5.6438173536273745E-3"/>
                  <c:y val="3.2660988455240686E-3"/>
                </c:manualLayout>
              </c:layout>
              <c:tx>
                <c:rich>
                  <a:bodyPr rot="0" spcFirstLastPara="0" vertOverflow="ellipsis" vert="horz" wrap="square" lIns="38100" tIns="19050" rIns="38100" bIns="19050" anchor="ctr" anchorCtr="0"/>
                  <a:lstStyle/>
                  <a:p>
                    <a:pPr algn="l">
                      <a:defRPr lang="zh-CN" sz="1200" b="1" i="0" u="none" strike="noStrike" kern="1200" baseline="0">
                        <a:solidFill>
                          <a:schemeClr val="bg1"/>
                        </a:solidFill>
                        <a:latin typeface="Microsoft YaHei UI" panose="020B0503020204020204" pitchFamily="34" charset="-122"/>
                        <a:ea typeface="Microsoft YaHei UI" panose="020B0503020204020204" pitchFamily="34" charset="-122"/>
                        <a:cs typeface="+mn-cs"/>
                      </a:defRPr>
                    </a:pPr>
                    <a:r>
                      <a:rPr lang="en-US" sz="1200" dirty="0" smtClean="0">
                        <a:latin typeface="Microsoft YaHei UI" panose="020B0503020204020204" pitchFamily="34" charset="-122"/>
                        <a:ea typeface="Microsoft YaHei UI" panose="020B0503020204020204" pitchFamily="34" charset="-122"/>
                      </a:rPr>
                      <a:t>Final</a:t>
                    </a:r>
                    <a:endParaRPr lang="en-US" sz="1200" dirty="0">
                      <a:latin typeface="Microsoft YaHei UI" panose="020B0503020204020204" pitchFamily="34" charset="-122"/>
                      <a:ea typeface="Microsoft YaHei UI" panose="020B0503020204020204" pitchFamily="34" charset="-122"/>
                    </a:endParaRPr>
                  </a:p>
                </c:rich>
              </c:tx>
              <c:spPr>
                <a:noFill/>
                <a:ln>
                  <a:noFill/>
                </a:ln>
                <a:effectLst/>
              </c:spPr>
              <c:txPr>
                <a:bodyPr rot="0" spcFirstLastPara="0" vertOverflow="ellipsis" vert="horz" wrap="square" lIns="38100" tIns="19050" rIns="38100" bIns="19050" anchor="ctr" anchorCtr="0"/>
                <a:lstStyle/>
                <a:p>
                  <a:pPr algn="l">
                    <a:defRPr lang="zh-CN" sz="1200" b="1" i="0" u="none" strike="noStrike" kern="1200" baseline="0">
                      <a:solidFill>
                        <a:schemeClr val="bg1"/>
                      </a:solidFill>
                      <a:latin typeface="Microsoft YaHei UI" panose="020B0503020204020204" pitchFamily="34" charset="-122"/>
                      <a:ea typeface="Microsoft YaHei UI" panose="020B0503020204020204" pitchFamily="34" charset="-122"/>
                      <a:cs typeface="+mn-cs"/>
                    </a:defRPr>
                  </a:pPr>
                  <a:endParaRPr lang="zh-CN"/>
                </a:p>
              </c:txPr>
              <c:showLegendKey val="0"/>
              <c:showVal val="0"/>
              <c:showCatName val="0"/>
              <c:showSerName val="0"/>
              <c:showPercent val="1"/>
              <c:showBubbleSize val="0"/>
              <c:extLst>
                <c:ext xmlns:c15="http://schemas.microsoft.com/office/drawing/2012/chart" uri="{CE6537A1-D6FC-4f65-9D91-7224C49458BB}">
                  <c15:layout>
                    <c:manualLayout>
                      <c:w val="5.970447728030219E-2"/>
                      <c:h val="0.1041723512645589"/>
                    </c:manualLayout>
                  </c15:layout>
                </c:ext>
                <c:ext xmlns:c16="http://schemas.microsoft.com/office/drawing/2014/chart" uri="{C3380CC4-5D6E-409C-BE32-E72D297353CC}">
                  <c16:uniqueId val="{00000001-AA8F-4927-A238-FA8AC9E8C66E}"/>
                </c:ext>
              </c:extLst>
            </c:dLbl>
            <c:dLbl>
              <c:idx val="1"/>
              <c:layout>
                <c:manualLayout>
                  <c:x val="8.5539384512831902E-3"/>
                  <c:y val="-2.6384935209085737E-2"/>
                </c:manualLayout>
              </c:layout>
              <c:tx>
                <c:rich>
                  <a:bodyPr rot="0" spcFirstLastPara="0" vertOverflow="ellipsis" vert="horz" wrap="square" lIns="38100" tIns="19050" rIns="38100" bIns="19050" anchor="ctr" anchorCtr="1"/>
                  <a:lstStyle/>
                  <a:p>
                    <a:pPr>
                      <a:defRPr lang="zh-CN" sz="1200" b="1" i="0" u="none" strike="noStrike" kern="1200" baseline="0">
                        <a:solidFill>
                          <a:schemeClr val="bg1"/>
                        </a:solidFill>
                        <a:latin typeface="Microsoft YaHei UI" panose="020B0503020204020204" pitchFamily="34" charset="-122"/>
                        <a:ea typeface="Microsoft YaHei UI" panose="020B0503020204020204" pitchFamily="34" charset="-122"/>
                        <a:cs typeface="+mn-cs"/>
                      </a:defRPr>
                    </a:pPr>
                    <a:r>
                      <a:rPr lang="en-US" sz="1200" dirty="0" smtClean="0">
                        <a:latin typeface="Microsoft YaHei UI" panose="020B0503020204020204" pitchFamily="34" charset="-122"/>
                        <a:ea typeface="Microsoft YaHei UI" panose="020B0503020204020204" pitchFamily="34" charset="-122"/>
                      </a:rPr>
                      <a:t>A</a:t>
                    </a:r>
                    <a:r>
                      <a:rPr lang="en-US" altLang="zh-CN" sz="1200" dirty="0" smtClean="0">
                        <a:latin typeface="Microsoft YaHei UI" panose="020B0503020204020204" pitchFamily="34" charset="-122"/>
                        <a:ea typeface="Microsoft YaHei UI" panose="020B0503020204020204" pitchFamily="34" charset="-122"/>
                      </a:rPr>
                      <a:t>ssignment</a:t>
                    </a:r>
                    <a:endParaRPr lang="en-US" altLang="zh-CN" sz="1200" dirty="0">
                      <a:latin typeface="Microsoft YaHei UI" panose="020B0503020204020204" pitchFamily="34" charset="-122"/>
                      <a:ea typeface="Microsoft YaHei UI" panose="020B0503020204020204" pitchFamily="34" charset="-122"/>
                    </a:endParaRPr>
                  </a:p>
                </c:rich>
              </c:tx>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bg1"/>
                      </a:solidFill>
                      <a:latin typeface="Microsoft YaHei UI" panose="020B0503020204020204" pitchFamily="34" charset="-122"/>
                      <a:ea typeface="Microsoft YaHei UI" panose="020B0503020204020204" pitchFamily="34" charset="-122"/>
                      <a:cs typeface="+mn-cs"/>
                    </a:defRPr>
                  </a:pPr>
                  <a:endParaRPr lang="zh-CN"/>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AA8F-4927-A238-FA8AC9E8C66E}"/>
                </c:ext>
              </c:extLst>
            </c:dLbl>
            <c:dLbl>
              <c:idx val="2"/>
              <c:layout>
                <c:manualLayout>
                  <c:x val="-1.3403955116098211E-2"/>
                  <c:y val="2.3688346276428598E-2"/>
                </c:manualLayout>
              </c:layout>
              <c:tx>
                <c:rich>
                  <a:bodyPr rot="0" spcFirstLastPara="0" vertOverflow="ellipsis" vert="horz" wrap="square" lIns="38100" tIns="19050" rIns="38100" bIns="19050" anchor="ctr" anchorCtr="1"/>
                  <a:lstStyle/>
                  <a:p>
                    <a:pPr>
                      <a:defRPr lang="zh-CN" sz="1200" b="1" i="0" u="none" strike="noStrike" kern="1200" baseline="0">
                        <a:solidFill>
                          <a:schemeClr val="bg1"/>
                        </a:solidFill>
                        <a:latin typeface="Microsoft YaHei UI" panose="020B0503020204020204" pitchFamily="34" charset="-122"/>
                        <a:ea typeface="Microsoft YaHei UI" panose="020B0503020204020204" pitchFamily="34" charset="-122"/>
                        <a:cs typeface="+mn-cs"/>
                      </a:defRPr>
                    </a:pPr>
                    <a:r>
                      <a:rPr lang="en-US" sz="1200" dirty="0" smtClean="0">
                        <a:latin typeface="Microsoft YaHei UI" panose="020B0503020204020204" pitchFamily="34" charset="-122"/>
                        <a:ea typeface="Microsoft YaHei UI" panose="020B0503020204020204" pitchFamily="34" charset="-122"/>
                      </a:rPr>
                      <a:t>Quiz</a:t>
                    </a:r>
                    <a:endParaRPr lang="en-US" sz="1200" dirty="0">
                      <a:latin typeface="Microsoft YaHei UI" panose="020B0503020204020204" pitchFamily="34" charset="-122"/>
                      <a:ea typeface="Microsoft YaHei UI" panose="020B0503020204020204" pitchFamily="34" charset="-122"/>
                    </a:endParaRPr>
                  </a:p>
                </c:rich>
              </c:tx>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bg1"/>
                      </a:solidFill>
                      <a:latin typeface="Microsoft YaHei UI" panose="020B0503020204020204" pitchFamily="34" charset="-122"/>
                      <a:ea typeface="Microsoft YaHei UI" panose="020B0503020204020204" pitchFamily="34" charset="-122"/>
                      <a:cs typeface="+mn-cs"/>
                    </a:defRPr>
                  </a:pPr>
                  <a:endParaRPr lang="zh-CN"/>
                </a:p>
              </c:txPr>
              <c:showLegendKey val="0"/>
              <c:showVal val="0"/>
              <c:showCatName val="0"/>
              <c:showSerName val="0"/>
              <c:showPercent val="1"/>
              <c:showBubbleSize val="0"/>
              <c:extLst>
                <c:ext xmlns:c15="http://schemas.microsoft.com/office/drawing/2012/chart" uri="{CE6537A1-D6FC-4f65-9D91-7224C49458BB}">
                  <c15:layout>
                    <c:manualLayout>
                      <c:w val="7.3435764081768704E-2"/>
                      <c:h val="0.14947355350451799"/>
                    </c:manualLayout>
                  </c15:layout>
                </c:ext>
                <c:ext xmlns:c16="http://schemas.microsoft.com/office/drawing/2014/chart" uri="{C3380CC4-5D6E-409C-BE32-E72D297353CC}">
                  <c16:uniqueId val="{00000005-AA8F-4927-A238-FA8AC9E8C66E}"/>
                </c:ext>
              </c:extLst>
            </c:dLbl>
            <c:dLbl>
              <c:idx val="3"/>
              <c:layout>
                <c:manualLayout>
                  <c:x val="-2.1446505943784024E-2"/>
                  <c:y val="5.6340205085290154E-2"/>
                </c:manualLayout>
              </c:layout>
              <c:tx>
                <c:rich>
                  <a:bodyPr rot="0" spcFirstLastPara="0" vertOverflow="ellipsis" vert="horz" wrap="square" lIns="38100" tIns="19050" rIns="38100" bIns="19050" anchor="ctr" anchorCtr="1"/>
                  <a:lstStyle/>
                  <a:p>
                    <a:pPr>
                      <a:defRPr lang="zh-CN" sz="1200" b="1" i="0" u="none" strike="noStrike" kern="1200" baseline="0">
                        <a:solidFill>
                          <a:schemeClr val="bg1"/>
                        </a:solidFill>
                        <a:latin typeface="Microsoft YaHei UI" panose="020B0503020204020204" pitchFamily="34" charset="-122"/>
                        <a:ea typeface="Microsoft YaHei UI" panose="020B0503020204020204" pitchFamily="34" charset="-122"/>
                        <a:cs typeface="+mn-cs"/>
                      </a:defRPr>
                    </a:pPr>
                    <a:r>
                      <a:rPr lang="en-US" sz="1200" dirty="0">
                        <a:latin typeface="Microsoft YaHei UI" panose="020B0503020204020204" pitchFamily="34" charset="-122"/>
                        <a:ea typeface="Microsoft YaHei UI" panose="020B0503020204020204" pitchFamily="34" charset="-122"/>
                      </a:rPr>
                      <a:t>Group</a:t>
                    </a:r>
                    <a:r>
                      <a:rPr lang="en-US" sz="1200" baseline="0" dirty="0">
                        <a:latin typeface="Microsoft YaHei UI" panose="020B0503020204020204" pitchFamily="34" charset="-122"/>
                        <a:ea typeface="Microsoft YaHei UI" panose="020B0503020204020204" pitchFamily="34" charset="-122"/>
                      </a:rPr>
                      <a:t> </a:t>
                    </a:r>
                    <a:r>
                      <a:rPr lang="en-US" sz="1200" baseline="0" dirty="0" smtClean="0">
                        <a:latin typeface="Microsoft YaHei UI" panose="020B0503020204020204" pitchFamily="34" charset="-122"/>
                        <a:ea typeface="Microsoft YaHei UI" panose="020B0503020204020204" pitchFamily="34" charset="-122"/>
                      </a:rPr>
                      <a:t>Project/Pre</a:t>
                    </a:r>
                    <a:endParaRPr lang="en-US" sz="1200" baseline="0" dirty="0">
                      <a:latin typeface="Microsoft YaHei UI" panose="020B0503020204020204" pitchFamily="34" charset="-122"/>
                      <a:ea typeface="Microsoft YaHei UI" panose="020B0503020204020204" pitchFamily="34" charset="-122"/>
                    </a:endParaRPr>
                  </a:p>
                </c:rich>
              </c:tx>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bg1"/>
                      </a:solidFill>
                      <a:latin typeface="Microsoft YaHei UI" panose="020B0503020204020204" pitchFamily="34" charset="-122"/>
                      <a:ea typeface="Microsoft YaHei UI" panose="020B0503020204020204" pitchFamily="34" charset="-122"/>
                      <a:cs typeface="+mn-cs"/>
                    </a:defRPr>
                  </a:pPr>
                  <a:endParaRPr lang="zh-CN"/>
                </a:p>
              </c:txPr>
              <c:showLegendKey val="0"/>
              <c:showVal val="0"/>
              <c:showCatName val="0"/>
              <c:showSerName val="0"/>
              <c:showPercent val="1"/>
              <c:showBubbleSize val="0"/>
              <c:extLst>
                <c:ext xmlns:c15="http://schemas.microsoft.com/office/drawing/2012/chart" uri="{CE6537A1-D6FC-4f65-9D91-7224C49458BB}">
                  <c15:layout>
                    <c:manualLayout>
                      <c:w val="0.11222730807688035"/>
                      <c:h val="0.14637034834872986"/>
                    </c:manualLayout>
                  </c15:layout>
                </c:ext>
                <c:ext xmlns:c16="http://schemas.microsoft.com/office/drawing/2014/chart" uri="{C3380CC4-5D6E-409C-BE32-E72D297353CC}">
                  <c16:uniqueId val="{00000006-AA8F-4927-A238-FA8AC9E8C66E}"/>
                </c:ext>
              </c:extLst>
            </c:dLbl>
            <c:dLbl>
              <c:idx val="4"/>
              <c:layout>
                <c:manualLayout>
                  <c:x val="-1.1152094211754301E-2"/>
                  <c:y val="-3.6496725800200649E-2"/>
                </c:manualLayout>
              </c:layout>
              <c:tx>
                <c:rich>
                  <a:bodyPr rot="0" spcFirstLastPara="0" vertOverflow="ellipsis" vert="horz" wrap="square" lIns="38100" tIns="19050" rIns="38100" bIns="19050" anchor="ctr" anchorCtr="1"/>
                  <a:lstStyle/>
                  <a:p>
                    <a:pPr>
                      <a:defRPr lang="zh-CN" sz="1200" b="1" i="0" u="none" strike="noStrike" kern="1200" baseline="0">
                        <a:solidFill>
                          <a:schemeClr val="bg1"/>
                        </a:solidFill>
                        <a:latin typeface="Microsoft YaHei UI" panose="020B0503020204020204" pitchFamily="34" charset="-122"/>
                        <a:ea typeface="Microsoft YaHei UI" panose="020B0503020204020204" pitchFamily="34" charset="-122"/>
                        <a:cs typeface="+mn-cs"/>
                      </a:defRPr>
                    </a:pPr>
                    <a:r>
                      <a:rPr lang="en-US" altLang="zh-CN" sz="1200" dirty="0" smtClean="0">
                        <a:latin typeface="Microsoft YaHei UI" panose="020B0503020204020204" pitchFamily="34" charset="-122"/>
                        <a:ea typeface="Microsoft YaHei UI" panose="020B0503020204020204" pitchFamily="34" charset="-122"/>
                      </a:rPr>
                      <a:t>Midterm</a:t>
                    </a:r>
                    <a:endParaRPr lang="en-US" altLang="zh-CN" sz="1200" dirty="0">
                      <a:latin typeface="Microsoft YaHei UI" panose="020B0503020204020204" pitchFamily="34" charset="-122"/>
                      <a:ea typeface="Microsoft YaHei UI" panose="020B0503020204020204" pitchFamily="34" charset="-122"/>
                    </a:endParaRPr>
                  </a:p>
                </c:rich>
              </c:tx>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bg1"/>
                      </a:solidFill>
                      <a:latin typeface="Microsoft YaHei UI" panose="020B0503020204020204" pitchFamily="34" charset="-122"/>
                      <a:ea typeface="Microsoft YaHei UI" panose="020B0503020204020204" pitchFamily="34" charset="-122"/>
                      <a:cs typeface="+mn-cs"/>
                    </a:defRPr>
                  </a:pPr>
                  <a:endParaRPr lang="zh-CN"/>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AA8F-4927-A238-FA8AC9E8C66E}"/>
                </c:ext>
              </c:extLst>
            </c:dLbl>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Sheet1!$A$2:$A$6</c:f>
              <c:strCache>
                <c:ptCount val="5"/>
                <c:pt idx="0">
                  <c:v>Final </c:v>
                </c:pt>
                <c:pt idx="1">
                  <c:v>Assignment </c:v>
                </c:pt>
                <c:pt idx="2">
                  <c:v>Quiz </c:v>
                </c:pt>
                <c:pt idx="3">
                  <c:v>Group Project/Pre </c:v>
                </c:pt>
                <c:pt idx="4">
                  <c:v>Midterm </c:v>
                </c:pt>
              </c:strCache>
            </c:strRef>
          </c:cat>
          <c:val>
            <c:numRef>
              <c:f>Sheet1!$B$2:$B$6</c:f>
              <c:numCache>
                <c:formatCode>General</c:formatCode>
                <c:ptCount val="5"/>
                <c:pt idx="0">
                  <c:v>40</c:v>
                </c:pt>
                <c:pt idx="1">
                  <c:v>25</c:v>
                </c:pt>
                <c:pt idx="2">
                  <c:v>10</c:v>
                </c:pt>
                <c:pt idx="3">
                  <c:v>20</c:v>
                </c:pt>
                <c:pt idx="4">
                  <c:v>10</c:v>
                </c:pt>
              </c:numCache>
            </c:numRef>
          </c:val>
          <c:extLst>
            <c:ext xmlns:c16="http://schemas.microsoft.com/office/drawing/2014/chart" uri="{C3380CC4-5D6E-409C-BE32-E72D297353CC}">
              <c16:uniqueId val="{00000008-AA8F-4927-A238-FA8AC9E8C66E}"/>
            </c:ext>
          </c:extLst>
        </c:ser>
        <c:dLbls>
          <c:showLegendKey val="0"/>
          <c:showVal val="0"/>
          <c:showCatName val="0"/>
          <c:showSerName val="0"/>
          <c:showPercent val="0"/>
          <c:showBubbleSize val="0"/>
          <c:showLeaderLines val="0"/>
        </c:dLbls>
        <c:firstSliceAng val="0"/>
        <c:holeSize val="34"/>
      </c:doughnutChart>
      <c:spPr>
        <a:noFill/>
        <a:ln>
          <a:noFill/>
        </a:ln>
        <a:effectLst/>
      </c:spPr>
    </c:plotArea>
    <c:legend>
      <c:legendPos val="r"/>
      <c:layout>
        <c:manualLayout>
          <c:xMode val="edge"/>
          <c:yMode val="edge"/>
          <c:x val="0.65545039440062203"/>
          <c:y val="0.135675289081894"/>
          <c:w val="0.34454959064377499"/>
          <c:h val="0.70247792505951401"/>
        </c:manualLayout>
      </c:layout>
      <c:overlay val="0"/>
      <c:spPr>
        <a:noFill/>
        <a:ln>
          <a:noFill/>
        </a:ln>
        <a:effectLst/>
      </c:spPr>
      <c:txPr>
        <a:bodyPr rot="0" spcFirstLastPara="0" vertOverflow="ellipsis" vert="horz" wrap="square" anchor="ctr" anchorCtr="1"/>
        <a:lstStyle/>
        <a:p>
          <a:pPr>
            <a:defRPr lang="zh-CN" sz="1400" b="1" i="0" u="none" strike="noStrike" kern="1200" baseline="0">
              <a:solidFill>
                <a:schemeClr val="accent5">
                  <a:lumMod val="7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w="9525" cap="flat" cmpd="sng" algn="ctr">
      <a:noFill/>
      <a:prstDash val="solid"/>
    </a:ln>
    <a:effectLst>
      <a:glow>
        <a:schemeClr val="accent1">
          <a:alpha val="0"/>
        </a:schemeClr>
      </a:glow>
    </a:effectLst>
  </c:spPr>
  <c:txPr>
    <a:bodyPr/>
    <a:lstStyle/>
    <a:p>
      <a:pPr>
        <a:defRPr lang="zh-CN" sz="2000">
          <a:solidFill>
            <a:schemeClr val="bg1"/>
          </a:solidFill>
          <a:latin typeface="方正兰亭黑简体" panose="02000000000000000000" pitchFamily="2" charset="-122"/>
          <a:ea typeface="方正兰亭黑简体" panose="02000000000000000000" pitchFamily="2"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57299868766403"/>
          <c:y val="7.4722649525366336E-2"/>
          <c:w val="0.48485420767716536"/>
          <c:h val="0.56262130551322176"/>
        </c:manualLayout>
      </c:layout>
      <c:pieChart>
        <c:varyColors val="1"/>
        <c:ser>
          <c:idx val="0"/>
          <c:order val="0"/>
          <c:tx>
            <c:strRef>
              <c:f>[海外合作院校名单.xls]Sheet2!$C$1</c:f>
              <c:strCache>
                <c:ptCount val="1"/>
                <c:pt idx="0">
                  <c:v>汇总</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62-4E60-B83B-BB64AED2587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E62-4E60-B83B-BB64AED2587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62-4E60-B83B-BB64AED2587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62-4E60-B83B-BB64AED2587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E62-4E60-B83B-BB64AED2587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E62-4E60-B83B-BB64AED2587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E62-4E60-B83B-BB64AED2587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E62-4E60-B83B-BB64AED2587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E62-4E60-B83B-BB64AED2587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E62-4E60-B83B-BB64AED2587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8E62-4E60-B83B-BB64AED2587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8E62-4E60-B83B-BB64AED25872}"/>
              </c:ext>
            </c:extLst>
          </c:dPt>
          <c:dLbls>
            <c:dLbl>
              <c:idx val="0"/>
              <c:layout>
                <c:manualLayout>
                  <c:x val="-0.14628096941235"/>
                  <c:y val="5.1459515236361698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8E62-4E60-B83B-BB64AED2587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multiLvlStrRef>
              <c:f>[海外合作院校名单.xls]Sheet2!$A$2:$B$13</c:f>
              <c:multiLvlStrCache>
                <c:ptCount val="12"/>
                <c:lvl>
                  <c:pt idx="0">
                    <c:v>美国</c:v>
                  </c:pt>
                  <c:pt idx="1">
                    <c:v>英国</c:v>
                  </c:pt>
                  <c:pt idx="2">
                    <c:v>韩国</c:v>
                  </c:pt>
                  <c:pt idx="3">
                    <c:v>加拿大</c:v>
                  </c:pt>
                  <c:pt idx="4">
                    <c:v>法国</c:v>
                  </c:pt>
                  <c:pt idx="5">
                    <c:v>日本</c:v>
                  </c:pt>
                  <c:pt idx="6">
                    <c:v>澳大利亚</c:v>
                  </c:pt>
                  <c:pt idx="7">
                    <c:v>捷克共和国</c:v>
                  </c:pt>
                  <c:pt idx="8">
                    <c:v>德国</c:v>
                  </c:pt>
                  <c:pt idx="9">
                    <c:v>马来西亚</c:v>
                  </c:pt>
                  <c:pt idx="10">
                    <c:v>西班牙</c:v>
                  </c:pt>
                  <c:pt idx="11">
                    <c:v>泰国</c:v>
                  </c:pt>
                </c:lvl>
                <c:lvl>
                  <c:pt idx="0">
                    <c:v>U.S.A.</c:v>
                  </c:pt>
                  <c:pt idx="1">
                    <c:v>U.K.</c:v>
                  </c:pt>
                  <c:pt idx="2">
                    <c:v>South Korea</c:v>
                  </c:pt>
                  <c:pt idx="3">
                    <c:v>Canada</c:v>
                  </c:pt>
                  <c:pt idx="4">
                    <c:v>France</c:v>
                  </c:pt>
                  <c:pt idx="5">
                    <c:v>Japan</c:v>
                  </c:pt>
                  <c:pt idx="6">
                    <c:v>Australia</c:v>
                  </c:pt>
                  <c:pt idx="7">
                    <c:v>Czech Republic</c:v>
                  </c:pt>
                  <c:pt idx="8">
                    <c:v>Germany</c:v>
                  </c:pt>
                  <c:pt idx="9">
                    <c:v>Malaysia</c:v>
                  </c:pt>
                  <c:pt idx="10">
                    <c:v>Spain</c:v>
                  </c:pt>
                  <c:pt idx="11">
                    <c:v>Thailand</c:v>
                  </c:pt>
                </c:lvl>
              </c:multiLvlStrCache>
            </c:multiLvlStrRef>
          </c:cat>
          <c:val>
            <c:numRef>
              <c:f>[海外合作院校名单.xls]Sheet2!$C$2:$C$13</c:f>
              <c:numCache>
                <c:formatCode>General</c:formatCode>
                <c:ptCount val="12"/>
                <c:pt idx="0">
                  <c:v>22</c:v>
                </c:pt>
                <c:pt idx="1">
                  <c:v>8</c:v>
                </c:pt>
                <c:pt idx="2">
                  <c:v>7</c:v>
                </c:pt>
                <c:pt idx="3">
                  <c:v>3</c:v>
                </c:pt>
                <c:pt idx="4">
                  <c:v>3</c:v>
                </c:pt>
                <c:pt idx="5">
                  <c:v>2</c:v>
                </c:pt>
                <c:pt idx="6">
                  <c:v>1</c:v>
                </c:pt>
                <c:pt idx="7">
                  <c:v>1</c:v>
                </c:pt>
                <c:pt idx="8">
                  <c:v>1</c:v>
                </c:pt>
                <c:pt idx="9">
                  <c:v>1</c:v>
                </c:pt>
                <c:pt idx="10">
                  <c:v>1</c:v>
                </c:pt>
                <c:pt idx="11">
                  <c:v>1</c:v>
                </c:pt>
              </c:numCache>
            </c:numRef>
          </c:val>
          <c:extLst>
            <c:ext xmlns:c16="http://schemas.microsoft.com/office/drawing/2014/chart" uri="{C3380CC4-5D6E-409C-BE32-E72D297353CC}">
              <c16:uniqueId val="{00000018-8E62-4E60-B83B-BB64AED25872}"/>
            </c:ext>
          </c:extLst>
        </c:ser>
        <c:dLbls>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
          <c:y val="0.6727824751380953"/>
          <c:w val="1"/>
          <c:h val="0.309086388203815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1">
  <dgm:title val=""/>
  <dgm:desc val=""/>
  <dgm:catLst>
    <dgm:cat type="accent1" pri="11400"/>
  </dgm:catLst>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2">
  <dgm:title val=""/>
  <dgm:desc val=""/>
  <dgm:catLst>
    <dgm:cat type="accent5" pri="11500"/>
  </dgm:catLst>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82AF2D9-BB41-4327-A0E5-CF825FDF00DD}" type="doc">
      <dgm:prSet loTypeId="urn:microsoft.com/office/officeart/2005/8/layout/chart3#1" loCatId="cycle" qsTypeId="urn:microsoft.com/office/officeart/2005/8/quickstyle/simple1#1" qsCatId="simple" csTypeId="urn:microsoft.com/office/officeart/2005/8/colors/accent1_4#1" csCatId="accent1" phldr="1"/>
      <dgm:spPr/>
    </dgm:pt>
    <dgm:pt modelId="{F8754F8C-3176-46C1-A633-66C58AA42C54}">
      <dgm:prSet phldrT="[文本]" custT="1"/>
      <dgm:spPr>
        <a:solidFill>
          <a:srgbClr val="4374A0"/>
        </a:solidFill>
      </dgm:spPr>
      <dgm:t>
        <a:bodyPr/>
        <a:lstStyle/>
        <a:p>
          <a:pPr lvl="0" defTabSz="444500">
            <a:lnSpc>
              <a:spcPct val="90000"/>
            </a:lnSpc>
            <a:spcBef>
              <a:spcPct val="0"/>
            </a:spcBef>
            <a:spcAft>
              <a:spcPct val="35000"/>
            </a:spcAft>
          </a:pPr>
          <a:endParaRPr lang="zh-CN" altLang="en-US" sz="1200" b="1" dirty="0">
            <a:solidFill>
              <a:schemeClr val="tx1"/>
            </a:solidFill>
          </a:endParaRPr>
        </a:p>
      </dgm:t>
    </dgm:pt>
    <dgm:pt modelId="{D3C0676E-EBBA-496C-A223-AB9127707C56}" type="parTrans" cxnId="{A235193F-79D7-4649-ABD2-E29647908588}">
      <dgm:prSet/>
      <dgm:spPr/>
      <dgm:t>
        <a:bodyPr/>
        <a:lstStyle/>
        <a:p>
          <a:endParaRPr lang="zh-CN" altLang="en-US"/>
        </a:p>
      </dgm:t>
    </dgm:pt>
    <dgm:pt modelId="{5CFF5899-17F5-4651-908E-32E834D5D5C5}" type="sibTrans" cxnId="{A235193F-79D7-4649-ABD2-E29647908588}">
      <dgm:prSet/>
      <dgm:spPr/>
      <dgm:t>
        <a:bodyPr/>
        <a:lstStyle/>
        <a:p>
          <a:endParaRPr lang="zh-CN" altLang="en-US"/>
        </a:p>
      </dgm:t>
    </dgm:pt>
    <dgm:pt modelId="{43B40469-3B54-4615-867A-4B3AD2C24D38}">
      <dgm:prSet phldrT="[文本]" custT="1"/>
      <dgm:spPr>
        <a:solidFill>
          <a:srgbClr val="5B9BD5"/>
        </a:solidFill>
      </dgm:spPr>
      <dgm:t>
        <a:bodyPr/>
        <a:lstStyle/>
        <a:p>
          <a:endParaRPr lang="zh-CN" altLang="en-US" sz="1400" b="1" dirty="0">
            <a:solidFill>
              <a:schemeClr val="tx1"/>
            </a:solidFill>
          </a:endParaRPr>
        </a:p>
      </dgm:t>
    </dgm:pt>
    <dgm:pt modelId="{5F19DC69-1666-4C46-9641-58B461917FB5}" type="parTrans" cxnId="{96C1E61C-3E48-4154-B1C2-F15A33648D1F}">
      <dgm:prSet/>
      <dgm:spPr/>
      <dgm:t>
        <a:bodyPr/>
        <a:lstStyle/>
        <a:p>
          <a:endParaRPr lang="zh-CN" altLang="en-US"/>
        </a:p>
      </dgm:t>
    </dgm:pt>
    <dgm:pt modelId="{40452E90-4782-4D4A-99EA-B79FD5C19EA5}" type="sibTrans" cxnId="{96C1E61C-3E48-4154-B1C2-F15A33648D1F}">
      <dgm:prSet/>
      <dgm:spPr/>
      <dgm:t>
        <a:bodyPr/>
        <a:lstStyle/>
        <a:p>
          <a:endParaRPr lang="zh-CN" altLang="en-US"/>
        </a:p>
      </dgm:t>
    </dgm:pt>
    <dgm:pt modelId="{33F38614-4205-4ADE-A8AE-EFB927AF9539}">
      <dgm:prSet phldrT="[文本]" custT="1"/>
      <dgm:spPr/>
      <dgm:t>
        <a:bodyPr/>
        <a:lstStyle/>
        <a:p>
          <a:pPr marL="0" marR="0" lvl="0" indent="0" algn="r" defTabSz="914400" eaLnBrk="1" fontAlgn="auto" latinLnBrk="0" hangingPunct="1">
            <a:lnSpc>
              <a:spcPct val="100000"/>
            </a:lnSpc>
            <a:spcBef>
              <a:spcPts val="0"/>
            </a:spcBef>
            <a:spcAft>
              <a:spcPts val="0"/>
            </a:spcAft>
            <a:buClrTx/>
            <a:buSzTx/>
            <a:buFontTx/>
            <a:buNone/>
          </a:pPr>
          <a:endParaRPr lang="en-US" altLang="zh-CN" sz="1400" b="1" dirty="0">
            <a:latin typeface="微软雅黑" panose="020B0503020204020204" pitchFamily="34" charset="-122"/>
            <a:ea typeface="微软雅黑" panose="020B0503020204020204" pitchFamily="34" charset="-122"/>
          </a:endParaRPr>
        </a:p>
        <a:p>
          <a:pPr marL="0" marR="0" lvl="0" indent="0" algn="r" defTabSz="914400" eaLnBrk="1" fontAlgn="auto" latinLnBrk="0" hangingPunct="1">
            <a:lnSpc>
              <a:spcPct val="100000"/>
            </a:lnSpc>
            <a:spcBef>
              <a:spcPts val="0"/>
            </a:spcBef>
            <a:spcAft>
              <a:spcPts val="0"/>
            </a:spcAft>
            <a:buClrTx/>
            <a:buSzTx/>
            <a:buFontTx/>
            <a:buNone/>
          </a:pPr>
          <a:endParaRPr lang="en-US" altLang="zh-CN" sz="1400" b="1" dirty="0">
            <a:latin typeface="微软雅黑" panose="020B0503020204020204" pitchFamily="34" charset="-122"/>
            <a:ea typeface="微软雅黑" panose="020B0503020204020204" pitchFamily="34" charset="-122"/>
          </a:endParaRPr>
        </a:p>
        <a:p>
          <a:pPr marL="0" marR="0" lvl="0" indent="0" algn="r" defTabSz="914400" eaLnBrk="1" fontAlgn="auto" latinLnBrk="0" hangingPunct="1">
            <a:lnSpc>
              <a:spcPct val="100000"/>
            </a:lnSpc>
            <a:spcBef>
              <a:spcPts val="0"/>
            </a:spcBef>
            <a:spcAft>
              <a:spcPts val="0"/>
            </a:spcAft>
            <a:buClrTx/>
            <a:buSzTx/>
            <a:buFontTx/>
            <a:buNone/>
          </a:pPr>
          <a:endParaRPr lang="en-US" sz="1800" b="1" dirty="0">
            <a:latin typeface="微软雅黑" panose="020B0503020204020204" pitchFamily="34" charset="-122"/>
            <a:ea typeface="微软雅黑" panose="020B0503020204020204" pitchFamily="34" charset="-122"/>
          </a:endParaRPr>
        </a:p>
        <a:p>
          <a:pPr lvl="0" defTabSz="844550">
            <a:lnSpc>
              <a:spcPct val="90000"/>
            </a:lnSpc>
            <a:spcBef>
              <a:spcPct val="0"/>
            </a:spcBef>
            <a:spcAft>
              <a:spcPct val="35000"/>
            </a:spcAft>
          </a:pPr>
          <a:endParaRPr lang="zh-CN" altLang="en-US" dirty="0"/>
        </a:p>
      </dgm:t>
    </dgm:pt>
    <dgm:pt modelId="{824895DE-D29C-4C74-A378-641D8D1376C9}" type="parTrans" cxnId="{1D153AE0-A970-4C27-86FF-47BBF74274C9}">
      <dgm:prSet/>
      <dgm:spPr/>
      <dgm:t>
        <a:bodyPr/>
        <a:lstStyle/>
        <a:p>
          <a:endParaRPr lang="zh-CN" altLang="en-US"/>
        </a:p>
      </dgm:t>
    </dgm:pt>
    <dgm:pt modelId="{6DDAAA0A-ECB9-4E6B-BD1B-121E1B649D4C}" type="sibTrans" cxnId="{1D153AE0-A970-4C27-86FF-47BBF74274C9}">
      <dgm:prSet/>
      <dgm:spPr/>
      <dgm:t>
        <a:bodyPr/>
        <a:lstStyle/>
        <a:p>
          <a:endParaRPr lang="zh-CN" altLang="en-US"/>
        </a:p>
      </dgm:t>
    </dgm:pt>
    <dgm:pt modelId="{EF5DD33E-6B5B-40B3-8AD6-FC5AC3E7858C}" type="pres">
      <dgm:prSet presAssocID="{B82AF2D9-BB41-4327-A0E5-CF825FDF00DD}" presName="compositeShape" presStyleCnt="0">
        <dgm:presLayoutVars>
          <dgm:chMax val="7"/>
          <dgm:dir/>
          <dgm:resizeHandles val="exact"/>
        </dgm:presLayoutVars>
      </dgm:prSet>
      <dgm:spPr/>
    </dgm:pt>
    <dgm:pt modelId="{BCA70AA5-89F8-42FA-A9CA-CAE507BB568D}" type="pres">
      <dgm:prSet presAssocID="{B82AF2D9-BB41-4327-A0E5-CF825FDF00DD}" presName="wedge1" presStyleLbl="node1" presStyleIdx="0" presStyleCnt="3" custLinFactNeighborX="992" custLinFactNeighborY="658"/>
      <dgm:spPr/>
      <dgm:t>
        <a:bodyPr/>
        <a:lstStyle/>
        <a:p>
          <a:endParaRPr lang="zh-CN" altLang="en-US"/>
        </a:p>
      </dgm:t>
    </dgm:pt>
    <dgm:pt modelId="{EECF3201-2783-467D-969C-24BD6179598C}" type="pres">
      <dgm:prSet presAssocID="{B82AF2D9-BB41-4327-A0E5-CF825FDF00DD}" presName="wedge1Tx" presStyleLbl="node1" presStyleIdx="0" presStyleCnt="3">
        <dgm:presLayoutVars>
          <dgm:chMax val="0"/>
          <dgm:chPref val="0"/>
          <dgm:bulletEnabled val="1"/>
        </dgm:presLayoutVars>
      </dgm:prSet>
      <dgm:spPr/>
      <dgm:t>
        <a:bodyPr/>
        <a:lstStyle/>
        <a:p>
          <a:endParaRPr lang="zh-CN" altLang="en-US"/>
        </a:p>
      </dgm:t>
    </dgm:pt>
    <dgm:pt modelId="{FB41B13F-07FB-4FF3-9F72-8D41820B1ACC}" type="pres">
      <dgm:prSet presAssocID="{B82AF2D9-BB41-4327-A0E5-CF825FDF00DD}" presName="wedge2" presStyleLbl="node1" presStyleIdx="1" presStyleCnt="3" custLinFactNeighborX="769" custLinFactNeighborY="985"/>
      <dgm:spPr/>
      <dgm:t>
        <a:bodyPr/>
        <a:lstStyle/>
        <a:p>
          <a:endParaRPr lang="zh-CN" altLang="en-US"/>
        </a:p>
      </dgm:t>
    </dgm:pt>
    <dgm:pt modelId="{BA353115-DFE5-4EEB-B8E5-2A9698B83FB7}" type="pres">
      <dgm:prSet presAssocID="{B82AF2D9-BB41-4327-A0E5-CF825FDF00DD}" presName="wedge2Tx" presStyleLbl="node1" presStyleIdx="1" presStyleCnt="3">
        <dgm:presLayoutVars>
          <dgm:chMax val="0"/>
          <dgm:chPref val="0"/>
          <dgm:bulletEnabled val="1"/>
        </dgm:presLayoutVars>
      </dgm:prSet>
      <dgm:spPr/>
      <dgm:t>
        <a:bodyPr/>
        <a:lstStyle/>
        <a:p>
          <a:endParaRPr lang="zh-CN" altLang="en-US"/>
        </a:p>
      </dgm:t>
    </dgm:pt>
    <dgm:pt modelId="{85BEB47D-71FD-4C48-916C-AF22F825826F}" type="pres">
      <dgm:prSet presAssocID="{B82AF2D9-BB41-4327-A0E5-CF825FDF00DD}" presName="wedge3" presStyleLbl="node1" presStyleIdx="2" presStyleCnt="3" custScaleY="101655"/>
      <dgm:spPr/>
      <dgm:t>
        <a:bodyPr/>
        <a:lstStyle/>
        <a:p>
          <a:endParaRPr lang="zh-CN" altLang="en-US"/>
        </a:p>
      </dgm:t>
    </dgm:pt>
    <dgm:pt modelId="{9DA757DF-3345-40A0-A8B6-A30B4DA4D582}" type="pres">
      <dgm:prSet presAssocID="{B82AF2D9-BB41-4327-A0E5-CF825FDF00DD}" presName="wedge3Tx" presStyleLbl="node1" presStyleIdx="2" presStyleCnt="3">
        <dgm:presLayoutVars>
          <dgm:chMax val="0"/>
          <dgm:chPref val="0"/>
          <dgm:bulletEnabled val="1"/>
        </dgm:presLayoutVars>
      </dgm:prSet>
      <dgm:spPr/>
      <dgm:t>
        <a:bodyPr/>
        <a:lstStyle/>
        <a:p>
          <a:endParaRPr lang="zh-CN" altLang="en-US"/>
        </a:p>
      </dgm:t>
    </dgm:pt>
  </dgm:ptLst>
  <dgm:cxnLst>
    <dgm:cxn modelId="{D23DA05F-10A8-44A0-AE7C-3D092D288158}" type="presOf" srcId="{B82AF2D9-BB41-4327-A0E5-CF825FDF00DD}" destId="{EF5DD33E-6B5B-40B3-8AD6-FC5AC3E7858C}" srcOrd="0" destOrd="0" presId="urn:microsoft.com/office/officeart/2005/8/layout/chart3#1"/>
    <dgm:cxn modelId="{96C1E61C-3E48-4154-B1C2-F15A33648D1F}" srcId="{B82AF2D9-BB41-4327-A0E5-CF825FDF00DD}" destId="{43B40469-3B54-4615-867A-4B3AD2C24D38}" srcOrd="1" destOrd="0" parTransId="{5F19DC69-1666-4C46-9641-58B461917FB5}" sibTransId="{40452E90-4782-4D4A-99EA-B79FD5C19EA5}"/>
    <dgm:cxn modelId="{088E8336-EE9A-429F-84B0-9068F57AC2E1}" type="presOf" srcId="{33F38614-4205-4ADE-A8AE-EFB927AF9539}" destId="{85BEB47D-71FD-4C48-916C-AF22F825826F}" srcOrd="0" destOrd="0" presId="urn:microsoft.com/office/officeart/2005/8/layout/chart3#1"/>
    <dgm:cxn modelId="{A235193F-79D7-4649-ABD2-E29647908588}" srcId="{B82AF2D9-BB41-4327-A0E5-CF825FDF00DD}" destId="{F8754F8C-3176-46C1-A633-66C58AA42C54}" srcOrd="0" destOrd="0" parTransId="{D3C0676E-EBBA-496C-A223-AB9127707C56}" sibTransId="{5CFF5899-17F5-4651-908E-32E834D5D5C5}"/>
    <dgm:cxn modelId="{371A84DF-20AE-4F0D-94C9-CA6690D5B255}" type="presOf" srcId="{43B40469-3B54-4615-867A-4B3AD2C24D38}" destId="{FB41B13F-07FB-4FF3-9F72-8D41820B1ACC}" srcOrd="0" destOrd="0" presId="urn:microsoft.com/office/officeart/2005/8/layout/chart3#1"/>
    <dgm:cxn modelId="{8AC76F8C-6F5B-491D-A92F-9B8611566210}" type="presOf" srcId="{F8754F8C-3176-46C1-A633-66C58AA42C54}" destId="{EECF3201-2783-467D-969C-24BD6179598C}" srcOrd="1" destOrd="0" presId="urn:microsoft.com/office/officeart/2005/8/layout/chart3#1"/>
    <dgm:cxn modelId="{1D153AE0-A970-4C27-86FF-47BBF74274C9}" srcId="{B82AF2D9-BB41-4327-A0E5-CF825FDF00DD}" destId="{33F38614-4205-4ADE-A8AE-EFB927AF9539}" srcOrd="2" destOrd="0" parTransId="{824895DE-D29C-4C74-A378-641D8D1376C9}" sibTransId="{6DDAAA0A-ECB9-4E6B-BD1B-121E1B649D4C}"/>
    <dgm:cxn modelId="{BD9BD464-D42D-483A-93BB-400884C959FE}" type="presOf" srcId="{F8754F8C-3176-46C1-A633-66C58AA42C54}" destId="{BCA70AA5-89F8-42FA-A9CA-CAE507BB568D}" srcOrd="0" destOrd="0" presId="urn:microsoft.com/office/officeart/2005/8/layout/chart3#1"/>
    <dgm:cxn modelId="{C7A81085-1133-478B-BB8A-4C14B9953F60}" type="presOf" srcId="{43B40469-3B54-4615-867A-4B3AD2C24D38}" destId="{BA353115-DFE5-4EEB-B8E5-2A9698B83FB7}" srcOrd="1" destOrd="0" presId="urn:microsoft.com/office/officeart/2005/8/layout/chart3#1"/>
    <dgm:cxn modelId="{82DCB8D6-98B9-4168-B96E-72A0B3E95EF8}" type="presOf" srcId="{33F38614-4205-4ADE-A8AE-EFB927AF9539}" destId="{9DA757DF-3345-40A0-A8B6-A30B4DA4D582}" srcOrd="1" destOrd="0" presId="urn:microsoft.com/office/officeart/2005/8/layout/chart3#1"/>
    <dgm:cxn modelId="{460C9FF4-80F8-407A-B9D5-F072E90C7A41}" type="presParOf" srcId="{EF5DD33E-6B5B-40B3-8AD6-FC5AC3E7858C}" destId="{BCA70AA5-89F8-42FA-A9CA-CAE507BB568D}" srcOrd="0" destOrd="0" presId="urn:microsoft.com/office/officeart/2005/8/layout/chart3#1"/>
    <dgm:cxn modelId="{7E76B2A7-3530-4367-A5C4-089B45AD41AF}" type="presParOf" srcId="{EF5DD33E-6B5B-40B3-8AD6-FC5AC3E7858C}" destId="{EECF3201-2783-467D-969C-24BD6179598C}" srcOrd="1" destOrd="0" presId="urn:microsoft.com/office/officeart/2005/8/layout/chart3#1"/>
    <dgm:cxn modelId="{1D0C7B05-92A0-4317-BC91-15A87BE79B7B}" type="presParOf" srcId="{EF5DD33E-6B5B-40B3-8AD6-FC5AC3E7858C}" destId="{FB41B13F-07FB-4FF3-9F72-8D41820B1ACC}" srcOrd="2" destOrd="0" presId="urn:microsoft.com/office/officeart/2005/8/layout/chart3#1"/>
    <dgm:cxn modelId="{32118585-6C63-4164-9A97-95C64C44D5CD}" type="presParOf" srcId="{EF5DD33E-6B5B-40B3-8AD6-FC5AC3E7858C}" destId="{BA353115-DFE5-4EEB-B8E5-2A9698B83FB7}" srcOrd="3" destOrd="0" presId="urn:microsoft.com/office/officeart/2005/8/layout/chart3#1"/>
    <dgm:cxn modelId="{10306D28-2AFC-441A-A54E-8577B1D39370}" type="presParOf" srcId="{EF5DD33E-6B5B-40B3-8AD6-FC5AC3E7858C}" destId="{85BEB47D-71FD-4C48-916C-AF22F825826F}" srcOrd="4" destOrd="0" presId="urn:microsoft.com/office/officeart/2005/8/layout/chart3#1"/>
    <dgm:cxn modelId="{EADA2717-8B03-4774-AE29-FC80714D825D}" type="presParOf" srcId="{EF5DD33E-6B5B-40B3-8AD6-FC5AC3E7858C}" destId="{9DA757DF-3345-40A0-A8B6-A30B4DA4D582}" srcOrd="5" destOrd="0" presId="urn:microsoft.com/office/officeart/2005/8/layout/char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04812B-C247-426A-A037-7501EDA8F86F}" type="doc">
      <dgm:prSet loTypeId="urn:microsoft.com/office/officeart/2005/8/layout/venn1" loCatId="relationship" qsTypeId="urn:microsoft.com/office/officeart/2005/8/quickstyle/simple1#3" qsCatId="simple" csTypeId="urn:microsoft.com/office/officeart/2005/8/colors/accent5_5#2" csCatId="accent5" phldr="1"/>
      <dgm:spPr/>
    </dgm:pt>
    <dgm:pt modelId="{EF6ECDE0-C410-461D-85DD-B2429471C2FD}">
      <dgm:prSet phldrT="[文本]" custT="1"/>
      <dgm:spPr/>
      <dgm:t>
        <a:bodyPr/>
        <a:lstStyle/>
        <a:p>
          <a:endParaRPr lang="zh-CN" altLang="en-US" sz="1600" dirty="0">
            <a:latin typeface="微软雅黑" panose="020B0503020204020204" pitchFamily="34" charset="-122"/>
            <a:ea typeface="微软雅黑" panose="020B0503020204020204" pitchFamily="34" charset="-122"/>
          </a:endParaRPr>
        </a:p>
      </dgm:t>
    </dgm:pt>
    <dgm:pt modelId="{B256970D-60AD-4283-94FB-E3BC43F8F28E}" type="parTrans" cxnId="{5AA62C78-8129-4A23-AA1B-7EE5AF3739DC}">
      <dgm:prSet/>
      <dgm:spPr/>
      <dgm:t>
        <a:bodyPr/>
        <a:lstStyle/>
        <a:p>
          <a:endParaRPr lang="zh-CN" altLang="en-US"/>
        </a:p>
      </dgm:t>
    </dgm:pt>
    <dgm:pt modelId="{D812C8F1-FC2A-4373-8610-256806992BBE}" type="sibTrans" cxnId="{5AA62C78-8129-4A23-AA1B-7EE5AF3739DC}">
      <dgm:prSet/>
      <dgm:spPr/>
      <dgm:t>
        <a:bodyPr/>
        <a:lstStyle/>
        <a:p>
          <a:endParaRPr lang="zh-CN" altLang="en-US"/>
        </a:p>
      </dgm:t>
    </dgm:pt>
    <dgm:pt modelId="{F29D4715-BADF-4B43-8C58-C6D2C645E4E6}">
      <dgm:prSet phldrT="[文本]"/>
      <dgm:spPr/>
      <dgm:t>
        <a:bodyPr/>
        <a:lstStyle/>
        <a:p>
          <a:endParaRPr lang="zh-CN" altLang="en-US" dirty="0"/>
        </a:p>
      </dgm:t>
    </dgm:pt>
    <dgm:pt modelId="{AAC75CA6-2CC2-4E47-B707-37E7ACE9437D}" type="parTrans" cxnId="{2E871694-190C-4B9B-B5D2-5D23BDA3643D}">
      <dgm:prSet/>
      <dgm:spPr/>
      <dgm:t>
        <a:bodyPr/>
        <a:lstStyle/>
        <a:p>
          <a:endParaRPr lang="zh-CN" altLang="en-US"/>
        </a:p>
      </dgm:t>
    </dgm:pt>
    <dgm:pt modelId="{0A720580-336E-43CD-A260-F866B28CDF84}" type="sibTrans" cxnId="{2E871694-190C-4B9B-B5D2-5D23BDA3643D}">
      <dgm:prSet/>
      <dgm:spPr/>
      <dgm:t>
        <a:bodyPr/>
        <a:lstStyle/>
        <a:p>
          <a:endParaRPr lang="zh-CN" altLang="en-US"/>
        </a:p>
      </dgm:t>
    </dgm:pt>
    <dgm:pt modelId="{C8DB4A66-10D3-4AD3-BF30-CB69A9F4848E}">
      <dgm:prSet phldrT="[文本]" custT="1"/>
      <dgm:spPr/>
      <dgm:t>
        <a:bodyPr/>
        <a:lstStyle/>
        <a:p>
          <a:endParaRPr lang="zh-CN" altLang="en-US" sz="1400" dirty="0">
            <a:latin typeface="微软雅黑" panose="020B0503020204020204" pitchFamily="34" charset="-122"/>
            <a:ea typeface="微软雅黑" panose="020B0503020204020204" pitchFamily="34" charset="-122"/>
          </a:endParaRPr>
        </a:p>
      </dgm:t>
    </dgm:pt>
    <dgm:pt modelId="{ED62B072-2EEC-493F-9CDB-39522A9D0CFE}" type="parTrans" cxnId="{F87D2D8E-1E3B-41AB-868D-334233E0244B}">
      <dgm:prSet/>
      <dgm:spPr/>
      <dgm:t>
        <a:bodyPr/>
        <a:lstStyle/>
        <a:p>
          <a:endParaRPr lang="zh-CN" altLang="en-US"/>
        </a:p>
      </dgm:t>
    </dgm:pt>
    <dgm:pt modelId="{D81AEF10-EC89-4F9A-9F7F-7AD42033C4DB}" type="sibTrans" cxnId="{F87D2D8E-1E3B-41AB-868D-334233E0244B}">
      <dgm:prSet/>
      <dgm:spPr/>
      <dgm:t>
        <a:bodyPr/>
        <a:lstStyle/>
        <a:p>
          <a:endParaRPr lang="zh-CN" altLang="en-US"/>
        </a:p>
      </dgm:t>
    </dgm:pt>
    <dgm:pt modelId="{EFC56F63-48DB-46C5-A9FA-A86B98F68865}" type="pres">
      <dgm:prSet presAssocID="{3504812B-C247-426A-A037-7501EDA8F86F}" presName="compositeShape" presStyleCnt="0">
        <dgm:presLayoutVars>
          <dgm:chMax val="7"/>
          <dgm:dir/>
          <dgm:resizeHandles val="exact"/>
        </dgm:presLayoutVars>
      </dgm:prSet>
      <dgm:spPr/>
    </dgm:pt>
    <dgm:pt modelId="{8EF7A843-DA97-4B21-B048-548AD49B9B26}" type="pres">
      <dgm:prSet presAssocID="{EF6ECDE0-C410-461D-85DD-B2429471C2FD}" presName="circ1" presStyleLbl="vennNode1" presStyleIdx="0" presStyleCnt="3" custLinFactNeighborX="-2395" custLinFactNeighborY="-2083"/>
      <dgm:spPr/>
      <dgm:t>
        <a:bodyPr/>
        <a:lstStyle/>
        <a:p>
          <a:endParaRPr lang="zh-CN" altLang="en-US"/>
        </a:p>
      </dgm:t>
    </dgm:pt>
    <dgm:pt modelId="{1D508674-DE82-4B33-B00E-28BF3FD8B308}" type="pres">
      <dgm:prSet presAssocID="{EF6ECDE0-C410-461D-85DD-B2429471C2FD}" presName="circ1Tx" presStyleLbl="revTx" presStyleIdx="0" presStyleCnt="0">
        <dgm:presLayoutVars>
          <dgm:chMax val="0"/>
          <dgm:chPref val="0"/>
          <dgm:bulletEnabled val="1"/>
        </dgm:presLayoutVars>
      </dgm:prSet>
      <dgm:spPr/>
      <dgm:t>
        <a:bodyPr/>
        <a:lstStyle/>
        <a:p>
          <a:endParaRPr lang="zh-CN" altLang="en-US"/>
        </a:p>
      </dgm:t>
    </dgm:pt>
    <dgm:pt modelId="{4984E574-2BCB-45FE-914B-97C5B733301B}" type="pres">
      <dgm:prSet presAssocID="{F29D4715-BADF-4B43-8C58-C6D2C645E4E6}" presName="circ2" presStyleLbl="vennNode1" presStyleIdx="1" presStyleCnt="3"/>
      <dgm:spPr/>
      <dgm:t>
        <a:bodyPr/>
        <a:lstStyle/>
        <a:p>
          <a:endParaRPr lang="zh-CN" altLang="en-US"/>
        </a:p>
      </dgm:t>
    </dgm:pt>
    <dgm:pt modelId="{A6C2FB58-948D-43E9-AC71-48E4CDFF7149}" type="pres">
      <dgm:prSet presAssocID="{F29D4715-BADF-4B43-8C58-C6D2C645E4E6}" presName="circ2Tx" presStyleLbl="revTx" presStyleIdx="0" presStyleCnt="0">
        <dgm:presLayoutVars>
          <dgm:chMax val="0"/>
          <dgm:chPref val="0"/>
          <dgm:bulletEnabled val="1"/>
        </dgm:presLayoutVars>
      </dgm:prSet>
      <dgm:spPr/>
      <dgm:t>
        <a:bodyPr/>
        <a:lstStyle/>
        <a:p>
          <a:endParaRPr lang="zh-CN" altLang="en-US"/>
        </a:p>
      </dgm:t>
    </dgm:pt>
    <dgm:pt modelId="{CFAD1CB2-46E3-4B8B-9D3C-222B2A91974B}" type="pres">
      <dgm:prSet presAssocID="{C8DB4A66-10D3-4AD3-BF30-CB69A9F4848E}" presName="circ3" presStyleLbl="vennNode1" presStyleIdx="2" presStyleCnt="3" custLinFactNeighborX="-4011" custLinFactNeighborY="557"/>
      <dgm:spPr/>
      <dgm:t>
        <a:bodyPr/>
        <a:lstStyle/>
        <a:p>
          <a:endParaRPr lang="zh-CN" altLang="en-US"/>
        </a:p>
      </dgm:t>
    </dgm:pt>
    <dgm:pt modelId="{6D198A0B-42BE-4D3F-B437-67EC8D1D2422}" type="pres">
      <dgm:prSet presAssocID="{C8DB4A66-10D3-4AD3-BF30-CB69A9F4848E}" presName="circ3Tx" presStyleLbl="revTx" presStyleIdx="0" presStyleCnt="0">
        <dgm:presLayoutVars>
          <dgm:chMax val="0"/>
          <dgm:chPref val="0"/>
          <dgm:bulletEnabled val="1"/>
        </dgm:presLayoutVars>
      </dgm:prSet>
      <dgm:spPr/>
      <dgm:t>
        <a:bodyPr/>
        <a:lstStyle/>
        <a:p>
          <a:endParaRPr lang="zh-CN" altLang="en-US"/>
        </a:p>
      </dgm:t>
    </dgm:pt>
  </dgm:ptLst>
  <dgm:cxnLst>
    <dgm:cxn modelId="{A2D3A4AE-1FB6-49FA-A0E7-9C2C22DA00A2}" type="presOf" srcId="{C8DB4A66-10D3-4AD3-BF30-CB69A9F4848E}" destId="{CFAD1CB2-46E3-4B8B-9D3C-222B2A91974B}" srcOrd="0" destOrd="0" presId="urn:microsoft.com/office/officeart/2005/8/layout/venn1"/>
    <dgm:cxn modelId="{779B15B6-C7A4-4862-B5C8-A4E5335020AB}" type="presOf" srcId="{F29D4715-BADF-4B43-8C58-C6D2C645E4E6}" destId="{A6C2FB58-948D-43E9-AC71-48E4CDFF7149}" srcOrd="1" destOrd="0" presId="urn:microsoft.com/office/officeart/2005/8/layout/venn1"/>
    <dgm:cxn modelId="{2E871694-190C-4B9B-B5D2-5D23BDA3643D}" srcId="{3504812B-C247-426A-A037-7501EDA8F86F}" destId="{F29D4715-BADF-4B43-8C58-C6D2C645E4E6}" srcOrd="1" destOrd="0" parTransId="{AAC75CA6-2CC2-4E47-B707-37E7ACE9437D}" sibTransId="{0A720580-336E-43CD-A260-F866B28CDF84}"/>
    <dgm:cxn modelId="{289793B1-A079-4E97-812D-241B8A2EE66C}" type="presOf" srcId="{EF6ECDE0-C410-461D-85DD-B2429471C2FD}" destId="{1D508674-DE82-4B33-B00E-28BF3FD8B308}" srcOrd="1" destOrd="0" presId="urn:microsoft.com/office/officeart/2005/8/layout/venn1"/>
    <dgm:cxn modelId="{FF71965B-B539-4518-8B5D-513951DC0168}" type="presOf" srcId="{EF6ECDE0-C410-461D-85DD-B2429471C2FD}" destId="{8EF7A843-DA97-4B21-B048-548AD49B9B26}" srcOrd="0" destOrd="0" presId="urn:microsoft.com/office/officeart/2005/8/layout/venn1"/>
    <dgm:cxn modelId="{5AA62C78-8129-4A23-AA1B-7EE5AF3739DC}" srcId="{3504812B-C247-426A-A037-7501EDA8F86F}" destId="{EF6ECDE0-C410-461D-85DD-B2429471C2FD}" srcOrd="0" destOrd="0" parTransId="{B256970D-60AD-4283-94FB-E3BC43F8F28E}" sibTransId="{D812C8F1-FC2A-4373-8610-256806992BBE}"/>
    <dgm:cxn modelId="{76735E2A-4AB3-4573-B48D-87E4238A9D06}" type="presOf" srcId="{C8DB4A66-10D3-4AD3-BF30-CB69A9F4848E}" destId="{6D198A0B-42BE-4D3F-B437-67EC8D1D2422}" srcOrd="1" destOrd="0" presId="urn:microsoft.com/office/officeart/2005/8/layout/venn1"/>
    <dgm:cxn modelId="{8D2DDC32-2DC7-431C-B31B-FD82BB36C222}" type="presOf" srcId="{F29D4715-BADF-4B43-8C58-C6D2C645E4E6}" destId="{4984E574-2BCB-45FE-914B-97C5B733301B}" srcOrd="0" destOrd="0" presId="urn:microsoft.com/office/officeart/2005/8/layout/venn1"/>
    <dgm:cxn modelId="{F683AC74-860E-4BE1-AFBD-E491CC0C72E9}" type="presOf" srcId="{3504812B-C247-426A-A037-7501EDA8F86F}" destId="{EFC56F63-48DB-46C5-A9FA-A86B98F68865}" srcOrd="0" destOrd="0" presId="urn:microsoft.com/office/officeart/2005/8/layout/venn1"/>
    <dgm:cxn modelId="{F87D2D8E-1E3B-41AB-868D-334233E0244B}" srcId="{3504812B-C247-426A-A037-7501EDA8F86F}" destId="{C8DB4A66-10D3-4AD3-BF30-CB69A9F4848E}" srcOrd="2" destOrd="0" parTransId="{ED62B072-2EEC-493F-9CDB-39522A9D0CFE}" sibTransId="{D81AEF10-EC89-4F9A-9F7F-7AD42033C4DB}"/>
    <dgm:cxn modelId="{412DF18D-6A3E-4CC1-ABED-A45DC345A4B6}" type="presParOf" srcId="{EFC56F63-48DB-46C5-A9FA-A86B98F68865}" destId="{8EF7A843-DA97-4B21-B048-548AD49B9B26}" srcOrd="0" destOrd="0" presId="urn:microsoft.com/office/officeart/2005/8/layout/venn1"/>
    <dgm:cxn modelId="{2BE19EB7-449C-47E5-B020-01965C11A613}" type="presParOf" srcId="{EFC56F63-48DB-46C5-A9FA-A86B98F68865}" destId="{1D508674-DE82-4B33-B00E-28BF3FD8B308}" srcOrd="1" destOrd="0" presId="urn:microsoft.com/office/officeart/2005/8/layout/venn1"/>
    <dgm:cxn modelId="{AD234B27-7C8E-41D5-931F-19A248571A9F}" type="presParOf" srcId="{EFC56F63-48DB-46C5-A9FA-A86B98F68865}" destId="{4984E574-2BCB-45FE-914B-97C5B733301B}" srcOrd="2" destOrd="0" presId="urn:microsoft.com/office/officeart/2005/8/layout/venn1"/>
    <dgm:cxn modelId="{45671340-33F8-4754-B28A-4BE85C21C651}" type="presParOf" srcId="{EFC56F63-48DB-46C5-A9FA-A86B98F68865}" destId="{A6C2FB58-948D-43E9-AC71-48E4CDFF7149}" srcOrd="3" destOrd="0" presId="urn:microsoft.com/office/officeart/2005/8/layout/venn1"/>
    <dgm:cxn modelId="{B3DCD706-FB10-407C-A851-372CF07AF044}" type="presParOf" srcId="{EFC56F63-48DB-46C5-A9FA-A86B98F68865}" destId="{CFAD1CB2-46E3-4B8B-9D3C-222B2A91974B}" srcOrd="4" destOrd="0" presId="urn:microsoft.com/office/officeart/2005/8/layout/venn1"/>
    <dgm:cxn modelId="{61D04636-1ECB-4FF5-A78B-7EEFC37946FE}" type="presParOf" srcId="{EFC56F63-48DB-46C5-A9FA-A86B98F68865}" destId="{6D198A0B-42BE-4D3F-B437-67EC8D1D2422}" srcOrd="5"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70AA5-89F8-42FA-A9CA-CAE507BB568D}">
      <dsp:nvSpPr>
        <dsp:cNvPr id="0" name=""/>
        <dsp:cNvSpPr/>
      </dsp:nvSpPr>
      <dsp:spPr>
        <a:xfrm>
          <a:off x="327345" y="233777"/>
          <a:ext cx="2500118" cy="2500118"/>
        </a:xfrm>
        <a:prstGeom prst="pie">
          <a:avLst>
            <a:gd name="adj1" fmla="val 16200000"/>
            <a:gd name="adj2" fmla="val 1800000"/>
          </a:avLst>
        </a:prstGeom>
        <a:solidFill>
          <a:srgbClr val="4374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444500">
            <a:lnSpc>
              <a:spcPct val="90000"/>
            </a:lnSpc>
            <a:spcBef>
              <a:spcPct val="0"/>
            </a:spcBef>
            <a:spcAft>
              <a:spcPct val="35000"/>
            </a:spcAft>
          </a:pPr>
          <a:endParaRPr lang="zh-CN" altLang="en-US" sz="1200" b="1" kern="1200" dirty="0">
            <a:solidFill>
              <a:schemeClr val="tx1"/>
            </a:solidFill>
          </a:endParaRPr>
        </a:p>
      </dsp:txBody>
      <dsp:txXfrm>
        <a:off x="1686635" y="695108"/>
        <a:ext cx="848254" cy="833372"/>
      </dsp:txXfrm>
    </dsp:sp>
    <dsp:sp modelId="{FB41B13F-07FB-4FF3-9F72-8D41820B1ACC}">
      <dsp:nvSpPr>
        <dsp:cNvPr id="0" name=""/>
        <dsp:cNvSpPr/>
      </dsp:nvSpPr>
      <dsp:spPr>
        <a:xfrm>
          <a:off x="192894" y="316361"/>
          <a:ext cx="2500118" cy="2500118"/>
        </a:xfrm>
        <a:prstGeom prst="pie">
          <a:avLst>
            <a:gd name="adj1" fmla="val 1800000"/>
            <a:gd name="adj2" fmla="val 9000000"/>
          </a:avLst>
        </a:prstGeom>
        <a:solidFill>
          <a:srgbClr val="5B9B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zh-CN" altLang="en-US" sz="1400" b="1" kern="1200" dirty="0">
            <a:solidFill>
              <a:schemeClr val="tx1"/>
            </a:solidFill>
          </a:endParaRPr>
        </a:p>
      </dsp:txBody>
      <dsp:txXfrm>
        <a:off x="877450" y="1893816"/>
        <a:ext cx="1131005" cy="773846"/>
      </dsp:txXfrm>
    </dsp:sp>
    <dsp:sp modelId="{85BEB47D-71FD-4C48-916C-AF22F825826F}">
      <dsp:nvSpPr>
        <dsp:cNvPr id="0" name=""/>
        <dsp:cNvSpPr/>
      </dsp:nvSpPr>
      <dsp:spPr>
        <a:xfrm>
          <a:off x="173668" y="271046"/>
          <a:ext cx="2500118" cy="2541494"/>
        </a:xfrm>
        <a:prstGeom prst="pie">
          <a:avLst>
            <a:gd name="adj1" fmla="val 9000000"/>
            <a:gd name="adj2" fmla="val 16200000"/>
          </a:avLst>
        </a:prstGeom>
        <a:solidFill>
          <a:schemeClr val="accent1">
            <a:shade val="50000"/>
            <a:hueOff val="240958"/>
            <a:satOff val="-5040"/>
            <a:lumOff val="280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r" defTabSz="914400" eaLnBrk="1" fontAlgn="auto" latinLnBrk="0" hangingPunct="1">
            <a:lnSpc>
              <a:spcPct val="100000"/>
            </a:lnSpc>
            <a:spcBef>
              <a:spcPct val="0"/>
            </a:spcBef>
            <a:spcAft>
              <a:spcPts val="0"/>
            </a:spcAft>
            <a:buClrTx/>
            <a:buSzTx/>
            <a:buFontTx/>
            <a:buNone/>
          </a:pPr>
          <a:endParaRPr lang="en-US" altLang="zh-CN" sz="1400" b="1" kern="1200" dirty="0">
            <a:latin typeface="微软雅黑" panose="020B0503020204020204" pitchFamily="34" charset="-122"/>
            <a:ea typeface="微软雅黑" panose="020B0503020204020204" pitchFamily="34" charset="-122"/>
          </a:endParaRPr>
        </a:p>
        <a:p>
          <a:pPr marL="0" marR="0" lvl="0" indent="0" algn="r" defTabSz="914400" eaLnBrk="1" fontAlgn="auto" latinLnBrk="0" hangingPunct="1">
            <a:lnSpc>
              <a:spcPct val="100000"/>
            </a:lnSpc>
            <a:spcBef>
              <a:spcPct val="0"/>
            </a:spcBef>
            <a:spcAft>
              <a:spcPts val="0"/>
            </a:spcAft>
            <a:buClrTx/>
            <a:buSzTx/>
            <a:buFontTx/>
            <a:buNone/>
          </a:pPr>
          <a:endParaRPr lang="en-US" altLang="zh-CN" sz="1400" b="1" kern="1200" dirty="0">
            <a:latin typeface="微软雅黑" panose="020B0503020204020204" pitchFamily="34" charset="-122"/>
            <a:ea typeface="微软雅黑" panose="020B0503020204020204" pitchFamily="34" charset="-122"/>
          </a:endParaRPr>
        </a:p>
        <a:p>
          <a:pPr marL="0" marR="0" lvl="0" indent="0" algn="r" defTabSz="914400" eaLnBrk="1" fontAlgn="auto" latinLnBrk="0" hangingPunct="1">
            <a:lnSpc>
              <a:spcPct val="100000"/>
            </a:lnSpc>
            <a:spcBef>
              <a:spcPct val="0"/>
            </a:spcBef>
            <a:spcAft>
              <a:spcPts val="0"/>
            </a:spcAft>
            <a:buClrTx/>
            <a:buSzTx/>
            <a:buFontTx/>
            <a:buNone/>
          </a:pPr>
          <a:endParaRPr lang="en-US" sz="1800" b="1" kern="1200" dirty="0">
            <a:latin typeface="微软雅黑" panose="020B0503020204020204" pitchFamily="34" charset="-122"/>
            <a:ea typeface="微软雅黑" panose="020B0503020204020204" pitchFamily="34" charset="-122"/>
          </a:endParaRPr>
        </a:p>
        <a:p>
          <a:pPr lvl="0" defTabSz="844550">
            <a:lnSpc>
              <a:spcPct val="90000"/>
            </a:lnSpc>
            <a:spcBef>
              <a:spcPct val="0"/>
            </a:spcBef>
            <a:spcAft>
              <a:spcPct val="35000"/>
            </a:spcAft>
          </a:pPr>
          <a:endParaRPr lang="zh-CN" altLang="en-US" kern="1200" dirty="0"/>
        </a:p>
      </dsp:txBody>
      <dsp:txXfrm>
        <a:off x="441538" y="770268"/>
        <a:ext cx="848254" cy="847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7A843-DA97-4B21-B048-548AD49B9B26}">
      <dsp:nvSpPr>
        <dsp:cNvPr id="0" name=""/>
        <dsp:cNvSpPr/>
      </dsp:nvSpPr>
      <dsp:spPr>
        <a:xfrm>
          <a:off x="845282" y="5"/>
          <a:ext cx="1593480" cy="1593480"/>
        </a:xfrm>
        <a:prstGeom prst="ellipse">
          <a:avLst/>
        </a:prstGeom>
        <a:solidFill>
          <a:schemeClr val="accent5">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zh-CN" altLang="en-US" sz="1600" kern="1200" dirty="0">
            <a:latin typeface="微软雅黑" panose="020B0503020204020204" pitchFamily="34" charset="-122"/>
            <a:ea typeface="微软雅黑" panose="020B0503020204020204" pitchFamily="34" charset="-122"/>
          </a:endParaRPr>
        </a:p>
      </dsp:txBody>
      <dsp:txXfrm>
        <a:off x="1057746" y="278864"/>
        <a:ext cx="1168552" cy="717066"/>
      </dsp:txXfrm>
    </dsp:sp>
    <dsp:sp modelId="{4984E574-2BCB-45FE-914B-97C5B733301B}">
      <dsp:nvSpPr>
        <dsp:cNvPr id="0" name=""/>
        <dsp:cNvSpPr/>
      </dsp:nvSpPr>
      <dsp:spPr>
        <a:xfrm>
          <a:off x="1458427" y="1029122"/>
          <a:ext cx="1593480" cy="1593480"/>
        </a:xfrm>
        <a:prstGeom prst="ellipse">
          <a:avLst/>
        </a:prstGeom>
        <a:solidFill>
          <a:schemeClr val="accent5">
            <a:shade val="80000"/>
            <a:alpha val="50000"/>
            <a:hueOff val="-16"/>
            <a:satOff val="3194"/>
            <a:lumOff val="2620"/>
            <a:alphaOff val="-1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755900">
            <a:lnSpc>
              <a:spcPct val="90000"/>
            </a:lnSpc>
            <a:spcBef>
              <a:spcPct val="0"/>
            </a:spcBef>
            <a:spcAft>
              <a:spcPct val="35000"/>
            </a:spcAft>
          </a:pPr>
          <a:endParaRPr lang="zh-CN" altLang="en-US" sz="6200" kern="1200" dirty="0"/>
        </a:p>
      </dsp:txBody>
      <dsp:txXfrm>
        <a:off x="1945766" y="1440771"/>
        <a:ext cx="956088" cy="876414"/>
      </dsp:txXfrm>
    </dsp:sp>
    <dsp:sp modelId="{CFAD1CB2-46E3-4B8B-9D3C-222B2A91974B}">
      <dsp:nvSpPr>
        <dsp:cNvPr id="0" name=""/>
        <dsp:cNvSpPr/>
      </dsp:nvSpPr>
      <dsp:spPr>
        <a:xfrm>
          <a:off x="244551" y="1037998"/>
          <a:ext cx="1593480" cy="1593480"/>
        </a:xfrm>
        <a:prstGeom prst="ellipse">
          <a:avLst/>
        </a:prstGeom>
        <a:solidFill>
          <a:schemeClr val="accent5">
            <a:shade val="80000"/>
            <a:alpha val="50000"/>
            <a:hueOff val="-32"/>
            <a:satOff val="6389"/>
            <a:lumOff val="524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dirty="0">
            <a:latin typeface="微软雅黑" panose="020B0503020204020204" pitchFamily="34" charset="-122"/>
            <a:ea typeface="微软雅黑" panose="020B0503020204020204" pitchFamily="34" charset="-122"/>
          </a:endParaRPr>
        </a:p>
      </dsp:txBody>
      <dsp:txXfrm>
        <a:off x="394604" y="1449647"/>
        <a:ext cx="956088" cy="876414"/>
      </dsp:txXfrm>
    </dsp:sp>
  </dsp:spTree>
</dsp:drawing>
</file>

<file path=ppt/diagrams/layout1.xml><?xml version="1.0" encoding="utf-8"?>
<dgm:layoutDef xmlns:dgm="http://schemas.openxmlformats.org/drawingml/2006/diagram" xmlns:a="http://schemas.openxmlformats.org/drawingml/2006/main" uniqueId="urn:microsoft.com/office/officeart/2005/8/layout/chart3#1">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B26A14-8659-47FF-81EA-2B3E0F084523}" type="datetimeFigureOut">
              <a:rPr lang="zh-CN" altLang="en-US" smtClean="0"/>
              <a:t>2022/1/12</a:t>
            </a:fld>
            <a:endParaRPr lang="zh-CN" alt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6594B6-CD54-4EFC-8ABB-4F9AB33C6B68}" type="slidenum">
              <a:rPr lang="zh-CN" altLang="en-US" smtClean="0"/>
              <a:t>‹#›</a:t>
            </a:fld>
            <a:endParaRPr lang="zh-CN" altLang="en-US"/>
          </a:p>
        </p:txBody>
      </p:sp>
    </p:spTree>
    <p:extLst>
      <p:ext uri="{BB962C8B-B14F-4D97-AF65-F5344CB8AC3E}">
        <p14:creationId xmlns:p14="http://schemas.microsoft.com/office/powerpoint/2010/main" val="37686041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4080" units="cm"/>
          <inkml:channel name="Y" type="integer" max="1440" units="cm"/>
          <inkml:channel name="T" type="integer" max="2.14748E9" units="dev"/>
        </inkml:traceFormat>
        <inkml:channelProperties>
          <inkml:channelProperty channel="X" name="resolution" value="137.83784" units="1/cm"/>
          <inkml:channelProperty channel="Y" name="resolution" value="73.09644" units="1/cm"/>
          <inkml:channelProperty channel="T" name="resolution" value="1" units="1/dev"/>
        </inkml:channelProperties>
      </inkml:inkSource>
      <inkml:timestamp xml:id="ts0" timeString="2021-11-30T06:26:10.126"/>
    </inkml:context>
    <inkml:brush xml:id="br0">
      <inkml:brushProperty name="width" value="0.05292" units="cm"/>
      <inkml:brushProperty name="height" value="0.05292" units="cm"/>
      <inkml:brushProperty name="color" value="#FF0000"/>
    </inkml:brush>
  </inkml:definitions>
  <inkml:trace contextRef="#ctx0" brushRef="#br0">14138 7700 0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2022/1/12</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047113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1</a:t>
            </a:fld>
            <a:endParaRPr lang="zh-CN" altLang="en-US" dirty="0"/>
          </a:p>
        </p:txBody>
      </p:sp>
    </p:spTree>
    <p:extLst>
      <p:ext uri="{BB962C8B-B14F-4D97-AF65-F5344CB8AC3E}">
        <p14:creationId xmlns:p14="http://schemas.microsoft.com/office/powerpoint/2010/main" val="2955581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幻灯片图像占位符 1"/>
          <p:cNvSpPr>
            <a:spLocks noGrp="1" noRot="1" noChangeAspect="1" noTextEdit="1"/>
          </p:cNvSpPr>
          <p:nvPr>
            <p:ph type="sldImg"/>
          </p:nvPr>
        </p:nvSpPr>
        <p:spPr>
          <a:ln>
            <a:miter lim="800000"/>
          </a:ln>
        </p:spPr>
      </p:sp>
      <p:sp>
        <p:nvSpPr>
          <p:cNvPr id="150531"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extLst>
      <p:ext uri="{BB962C8B-B14F-4D97-AF65-F5344CB8AC3E}">
        <p14:creationId xmlns:p14="http://schemas.microsoft.com/office/powerpoint/2010/main" val="3802336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幻灯片图像占位符 1"/>
          <p:cNvSpPr>
            <a:spLocks noGrp="1" noRot="1" noChangeAspect="1" noTextEdit="1"/>
          </p:cNvSpPr>
          <p:nvPr>
            <p:ph type="sldImg"/>
          </p:nvPr>
        </p:nvSpPr>
        <p:spPr>
          <a:ln>
            <a:miter lim="800000"/>
          </a:ln>
        </p:spPr>
      </p:sp>
      <p:sp>
        <p:nvSpPr>
          <p:cNvPr id="151555"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extLst>
      <p:ext uri="{BB962C8B-B14F-4D97-AF65-F5344CB8AC3E}">
        <p14:creationId xmlns:p14="http://schemas.microsoft.com/office/powerpoint/2010/main" val="1538312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1/12/2022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1/12/2022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1/12/2022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smtClean="0"/>
              <a:t>Click to edit Master title style</a:t>
            </a:r>
            <a:endParaRPr lang="zh-CN" altLang="en-US"/>
          </a:p>
        </p:txBody>
      </p:sp>
      <p:sp>
        <p:nvSpPr>
          <p:cNvPr id="3"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fld id="{D7BD51A7-FF58-4A9F-BECB-A9B00DFEC36D}" type="datetime1">
              <a:rPr lang="zh-CN" altLang="en-US"/>
              <a:t>2022/1/12</a:t>
            </a:fld>
            <a:endParaRPr lang="en-US" altLang="zh-CN" sz="1800" dirty="0">
              <a:solidFill>
                <a:srgbClr val="000000"/>
              </a:solidFill>
            </a:endParaRPr>
          </a:p>
        </p:txBody>
      </p:sp>
      <p:sp>
        <p:nvSpPr>
          <p:cNvPr id="4"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pPr>
              <a:defRPr/>
            </a:pPr>
            <a:fld id="{9E9E6EEB-CF01-4B9A-B1A4-11F6F6218B5C}" type="slidenum">
              <a:rPr lang="zh-CN" altLang="en-US"/>
              <a:t>‹#›</a:t>
            </a:fld>
            <a:endParaRPr lang="en-US" altLang="zh-CN" sz="1800" dirty="0">
              <a:solidFill>
                <a:srgbClr val="000000"/>
              </a:solidFill>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ltLang="zh-CN" smtClean="0"/>
              <a:t>Click to edit Master title style</a:t>
            </a:r>
            <a:endParaRPr lang="zh-CN" alt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CD6AD805-5359-48B2-B46E-A7A8BF04FAF7}" type="datetimeFigureOut">
              <a:rPr lang="zh-CN" altLang="en-US" smtClean="0"/>
              <a:t>2022/1/12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900B54-57D8-4106-814A-4647969A5594}" type="slidenum">
              <a:rPr lang="zh-CN" altLang="en-US" smtClean="0"/>
              <a:t>‹#›</a:t>
            </a:fld>
            <a:endParaRPr lang="zh-CN" altLang="en-US"/>
          </a:p>
        </p:txBody>
      </p:sp>
    </p:spTree>
    <p:extLst>
      <p:ext uri="{BB962C8B-B14F-4D97-AF65-F5344CB8AC3E}">
        <p14:creationId xmlns:p14="http://schemas.microsoft.com/office/powerpoint/2010/main" val="3577373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CD6AD805-5359-48B2-B46E-A7A8BF04FAF7}" type="datetimeFigureOut">
              <a:rPr lang="zh-CN" altLang="en-US" smtClean="0"/>
              <a:t>2022/1/12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900B54-57D8-4106-814A-4647969A5594}" type="slidenum">
              <a:rPr lang="zh-CN" altLang="en-US" smtClean="0"/>
              <a:t>‹#›</a:t>
            </a:fld>
            <a:endParaRPr lang="zh-CN" altLang="en-US"/>
          </a:p>
        </p:txBody>
      </p:sp>
    </p:spTree>
    <p:extLst>
      <p:ext uri="{BB962C8B-B14F-4D97-AF65-F5344CB8AC3E}">
        <p14:creationId xmlns:p14="http://schemas.microsoft.com/office/powerpoint/2010/main" val="206185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Date Placeholder 3"/>
          <p:cNvSpPr>
            <a:spLocks noGrp="1"/>
          </p:cNvSpPr>
          <p:nvPr>
            <p:ph type="dt" sz="half" idx="10"/>
          </p:nvPr>
        </p:nvSpPr>
        <p:spPr/>
        <p:txBody>
          <a:bodyPr/>
          <a:lstStyle/>
          <a:p>
            <a:fld id="{CD6AD805-5359-48B2-B46E-A7A8BF04FAF7}" type="datetimeFigureOut">
              <a:rPr lang="zh-CN" altLang="en-US" smtClean="0"/>
              <a:t>2022/1/12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900B54-57D8-4106-814A-4647969A5594}" type="slidenum">
              <a:rPr lang="zh-CN" altLang="en-US" smtClean="0"/>
              <a:t>‹#›</a:t>
            </a:fld>
            <a:endParaRPr lang="zh-CN" altLang="en-US"/>
          </a:p>
        </p:txBody>
      </p:sp>
    </p:spTree>
    <p:extLst>
      <p:ext uri="{BB962C8B-B14F-4D97-AF65-F5344CB8AC3E}">
        <p14:creationId xmlns:p14="http://schemas.microsoft.com/office/powerpoint/2010/main" val="762346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628650" y="1825625"/>
            <a:ext cx="386715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825625"/>
            <a:ext cx="386715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Date Placeholder 4"/>
          <p:cNvSpPr>
            <a:spLocks noGrp="1"/>
          </p:cNvSpPr>
          <p:nvPr>
            <p:ph type="dt" sz="half" idx="10"/>
          </p:nvPr>
        </p:nvSpPr>
        <p:spPr/>
        <p:txBody>
          <a:bodyPr/>
          <a:lstStyle/>
          <a:p>
            <a:fld id="{CD6AD805-5359-48B2-B46E-A7A8BF04FAF7}" type="datetimeFigureOut">
              <a:rPr lang="zh-CN" altLang="en-US" smtClean="0"/>
              <a:t>2022/1/12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900B54-57D8-4106-814A-4647969A5594}" type="slidenum">
              <a:rPr lang="zh-CN" altLang="en-US" smtClean="0"/>
              <a:t>‹#›</a:t>
            </a:fld>
            <a:endParaRPr lang="zh-CN" altLang="en-US"/>
          </a:p>
        </p:txBody>
      </p:sp>
    </p:spTree>
    <p:extLst>
      <p:ext uri="{BB962C8B-B14F-4D97-AF65-F5344CB8AC3E}">
        <p14:creationId xmlns:p14="http://schemas.microsoft.com/office/powerpoint/2010/main" val="2277230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ltLang="zh-CN" smtClean="0"/>
              <a:t>Click to edit Master title style</a:t>
            </a:r>
            <a:endParaRPr lang="zh-CN" alt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Date Placeholder 6"/>
          <p:cNvSpPr>
            <a:spLocks noGrp="1"/>
          </p:cNvSpPr>
          <p:nvPr>
            <p:ph type="dt" sz="half" idx="10"/>
          </p:nvPr>
        </p:nvSpPr>
        <p:spPr/>
        <p:txBody>
          <a:bodyPr/>
          <a:lstStyle/>
          <a:p>
            <a:fld id="{CD6AD805-5359-48B2-B46E-A7A8BF04FAF7}" type="datetimeFigureOut">
              <a:rPr lang="zh-CN" altLang="en-US" smtClean="0"/>
              <a:t>2022/1/12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900B54-57D8-4106-814A-4647969A5594}" type="slidenum">
              <a:rPr lang="zh-CN" altLang="en-US" smtClean="0"/>
              <a:t>‹#›</a:t>
            </a:fld>
            <a:endParaRPr lang="zh-CN" altLang="en-US"/>
          </a:p>
        </p:txBody>
      </p:sp>
    </p:spTree>
    <p:extLst>
      <p:ext uri="{BB962C8B-B14F-4D97-AF65-F5344CB8AC3E}">
        <p14:creationId xmlns:p14="http://schemas.microsoft.com/office/powerpoint/2010/main" val="1902983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Date Placeholder 2"/>
          <p:cNvSpPr>
            <a:spLocks noGrp="1"/>
          </p:cNvSpPr>
          <p:nvPr>
            <p:ph type="dt" sz="half" idx="10"/>
          </p:nvPr>
        </p:nvSpPr>
        <p:spPr/>
        <p:txBody>
          <a:bodyPr/>
          <a:lstStyle/>
          <a:p>
            <a:fld id="{CD6AD805-5359-48B2-B46E-A7A8BF04FAF7}" type="datetimeFigureOut">
              <a:rPr lang="zh-CN" altLang="en-US" smtClean="0"/>
              <a:t>2022/1/12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900B54-57D8-4106-814A-4647969A5594}" type="slidenum">
              <a:rPr lang="zh-CN" altLang="en-US" smtClean="0"/>
              <a:t>‹#›</a:t>
            </a:fld>
            <a:endParaRPr lang="zh-CN" altLang="en-US"/>
          </a:p>
        </p:txBody>
      </p:sp>
    </p:spTree>
    <p:extLst>
      <p:ext uri="{BB962C8B-B14F-4D97-AF65-F5344CB8AC3E}">
        <p14:creationId xmlns:p14="http://schemas.microsoft.com/office/powerpoint/2010/main" val="2241591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AD805-5359-48B2-B46E-A7A8BF04FAF7}" type="datetimeFigureOut">
              <a:rPr lang="zh-CN" altLang="en-US" smtClean="0"/>
              <a:t>2022/1/12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900B54-57D8-4106-814A-4647969A5594}" type="slidenum">
              <a:rPr lang="zh-CN" altLang="en-US" smtClean="0"/>
              <a:t>‹#›</a:t>
            </a:fld>
            <a:endParaRPr lang="zh-CN" altLang="en-US"/>
          </a:p>
        </p:txBody>
      </p:sp>
    </p:spTree>
    <p:extLst>
      <p:ext uri="{BB962C8B-B14F-4D97-AF65-F5344CB8AC3E}">
        <p14:creationId xmlns:p14="http://schemas.microsoft.com/office/powerpoint/2010/main" val="1061042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1/12/2022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Date Placeholder 4"/>
          <p:cNvSpPr>
            <a:spLocks noGrp="1"/>
          </p:cNvSpPr>
          <p:nvPr>
            <p:ph type="dt" sz="half" idx="10"/>
          </p:nvPr>
        </p:nvSpPr>
        <p:spPr/>
        <p:txBody>
          <a:bodyPr/>
          <a:lstStyle/>
          <a:p>
            <a:fld id="{CD6AD805-5359-48B2-B46E-A7A8BF04FAF7}" type="datetimeFigureOut">
              <a:rPr lang="zh-CN" altLang="en-US" smtClean="0"/>
              <a:t>2022/1/12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900B54-57D8-4106-814A-4647969A5594}" type="slidenum">
              <a:rPr lang="zh-CN" altLang="en-US" smtClean="0"/>
              <a:t>‹#›</a:t>
            </a:fld>
            <a:endParaRPr lang="zh-CN" altLang="en-US"/>
          </a:p>
        </p:txBody>
      </p:sp>
    </p:spTree>
    <p:extLst>
      <p:ext uri="{BB962C8B-B14F-4D97-AF65-F5344CB8AC3E}">
        <p14:creationId xmlns:p14="http://schemas.microsoft.com/office/powerpoint/2010/main" val="191593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Date Placeholder 4"/>
          <p:cNvSpPr>
            <a:spLocks noGrp="1"/>
          </p:cNvSpPr>
          <p:nvPr>
            <p:ph type="dt" sz="half" idx="10"/>
          </p:nvPr>
        </p:nvSpPr>
        <p:spPr/>
        <p:txBody>
          <a:bodyPr/>
          <a:lstStyle/>
          <a:p>
            <a:fld id="{CD6AD805-5359-48B2-B46E-A7A8BF04FAF7}" type="datetimeFigureOut">
              <a:rPr lang="zh-CN" altLang="en-US" smtClean="0"/>
              <a:t>2022/1/12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900B54-57D8-4106-814A-4647969A5594}" type="slidenum">
              <a:rPr lang="zh-CN" altLang="en-US" smtClean="0"/>
              <a:t>‹#›</a:t>
            </a:fld>
            <a:endParaRPr lang="zh-CN" altLang="en-US"/>
          </a:p>
        </p:txBody>
      </p:sp>
    </p:spTree>
    <p:extLst>
      <p:ext uri="{BB962C8B-B14F-4D97-AF65-F5344CB8AC3E}">
        <p14:creationId xmlns:p14="http://schemas.microsoft.com/office/powerpoint/2010/main" val="3472643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CD6AD805-5359-48B2-B46E-A7A8BF04FAF7}" type="datetimeFigureOut">
              <a:rPr lang="zh-CN" altLang="en-US" smtClean="0"/>
              <a:t>2022/1/12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900B54-57D8-4106-814A-4647969A5594}" type="slidenum">
              <a:rPr lang="zh-CN" altLang="en-US" smtClean="0"/>
              <a:t>‹#›</a:t>
            </a:fld>
            <a:endParaRPr lang="zh-CN" altLang="en-US"/>
          </a:p>
        </p:txBody>
      </p:sp>
    </p:spTree>
    <p:extLst>
      <p:ext uri="{BB962C8B-B14F-4D97-AF65-F5344CB8AC3E}">
        <p14:creationId xmlns:p14="http://schemas.microsoft.com/office/powerpoint/2010/main" val="2987858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CD6AD805-5359-48B2-B46E-A7A8BF04FAF7}" type="datetimeFigureOut">
              <a:rPr lang="zh-CN" altLang="en-US" smtClean="0"/>
              <a:t>2022/1/12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900B54-57D8-4106-814A-4647969A5594}" type="slidenum">
              <a:rPr lang="zh-CN" altLang="en-US" smtClean="0"/>
              <a:t>‹#›</a:t>
            </a:fld>
            <a:endParaRPr lang="zh-CN" altLang="en-US"/>
          </a:p>
        </p:txBody>
      </p:sp>
    </p:spTree>
    <p:extLst>
      <p:ext uri="{BB962C8B-B14F-4D97-AF65-F5344CB8AC3E}">
        <p14:creationId xmlns:p14="http://schemas.microsoft.com/office/powerpoint/2010/main" val="1221265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ltLang="zh-CN" smtClean="0"/>
              <a:t>Click to edit Master title style</a:t>
            </a:r>
            <a:endParaRPr lang="zh-CN" alt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E9ECA19B-113F-4DE4-91B5-9F24567B6F6E}" type="datetimeFigureOut">
              <a:rPr lang="zh-CN" altLang="en-US" smtClean="0"/>
              <a:t>2022/1/12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830E8B7-B27D-4890-B9C1-980DCD1E6BC6}" type="slidenum">
              <a:rPr lang="zh-CN" altLang="en-US" smtClean="0"/>
              <a:t>‹#›</a:t>
            </a:fld>
            <a:endParaRPr lang="zh-CN" altLang="en-US"/>
          </a:p>
        </p:txBody>
      </p:sp>
    </p:spTree>
    <p:extLst>
      <p:ext uri="{BB962C8B-B14F-4D97-AF65-F5344CB8AC3E}">
        <p14:creationId xmlns:p14="http://schemas.microsoft.com/office/powerpoint/2010/main" val="3346557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E9ECA19B-113F-4DE4-91B5-9F24567B6F6E}" type="datetimeFigureOut">
              <a:rPr lang="zh-CN" altLang="en-US" smtClean="0"/>
              <a:t>2022/1/12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830E8B7-B27D-4890-B9C1-980DCD1E6BC6}" type="slidenum">
              <a:rPr lang="zh-CN" altLang="en-US" smtClean="0"/>
              <a:t>‹#›</a:t>
            </a:fld>
            <a:endParaRPr lang="zh-CN" altLang="en-US"/>
          </a:p>
        </p:txBody>
      </p:sp>
    </p:spTree>
    <p:extLst>
      <p:ext uri="{BB962C8B-B14F-4D97-AF65-F5344CB8AC3E}">
        <p14:creationId xmlns:p14="http://schemas.microsoft.com/office/powerpoint/2010/main" val="2094644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Date Placeholder 3"/>
          <p:cNvSpPr>
            <a:spLocks noGrp="1"/>
          </p:cNvSpPr>
          <p:nvPr>
            <p:ph type="dt" sz="half" idx="10"/>
          </p:nvPr>
        </p:nvSpPr>
        <p:spPr/>
        <p:txBody>
          <a:bodyPr/>
          <a:lstStyle/>
          <a:p>
            <a:fld id="{E9ECA19B-113F-4DE4-91B5-9F24567B6F6E}" type="datetimeFigureOut">
              <a:rPr lang="zh-CN" altLang="en-US" smtClean="0"/>
              <a:t>2022/1/12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830E8B7-B27D-4890-B9C1-980DCD1E6BC6}" type="slidenum">
              <a:rPr lang="zh-CN" altLang="en-US" smtClean="0"/>
              <a:t>‹#›</a:t>
            </a:fld>
            <a:endParaRPr lang="zh-CN" altLang="en-US"/>
          </a:p>
        </p:txBody>
      </p:sp>
    </p:spTree>
    <p:extLst>
      <p:ext uri="{BB962C8B-B14F-4D97-AF65-F5344CB8AC3E}">
        <p14:creationId xmlns:p14="http://schemas.microsoft.com/office/powerpoint/2010/main" val="416792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628650" y="1825625"/>
            <a:ext cx="386715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825625"/>
            <a:ext cx="386715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Date Placeholder 4"/>
          <p:cNvSpPr>
            <a:spLocks noGrp="1"/>
          </p:cNvSpPr>
          <p:nvPr>
            <p:ph type="dt" sz="half" idx="10"/>
          </p:nvPr>
        </p:nvSpPr>
        <p:spPr/>
        <p:txBody>
          <a:bodyPr/>
          <a:lstStyle/>
          <a:p>
            <a:fld id="{E9ECA19B-113F-4DE4-91B5-9F24567B6F6E}" type="datetimeFigureOut">
              <a:rPr lang="zh-CN" altLang="en-US" smtClean="0"/>
              <a:t>2022/1/12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830E8B7-B27D-4890-B9C1-980DCD1E6BC6}" type="slidenum">
              <a:rPr lang="zh-CN" altLang="en-US" smtClean="0"/>
              <a:t>‹#›</a:t>
            </a:fld>
            <a:endParaRPr lang="zh-CN" altLang="en-US"/>
          </a:p>
        </p:txBody>
      </p:sp>
    </p:spTree>
    <p:extLst>
      <p:ext uri="{BB962C8B-B14F-4D97-AF65-F5344CB8AC3E}">
        <p14:creationId xmlns:p14="http://schemas.microsoft.com/office/powerpoint/2010/main" val="3976800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ltLang="zh-CN" smtClean="0"/>
              <a:t>Click to edit Master title style</a:t>
            </a:r>
            <a:endParaRPr lang="zh-CN" alt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Date Placeholder 6"/>
          <p:cNvSpPr>
            <a:spLocks noGrp="1"/>
          </p:cNvSpPr>
          <p:nvPr>
            <p:ph type="dt" sz="half" idx="10"/>
          </p:nvPr>
        </p:nvSpPr>
        <p:spPr/>
        <p:txBody>
          <a:bodyPr/>
          <a:lstStyle/>
          <a:p>
            <a:fld id="{E9ECA19B-113F-4DE4-91B5-9F24567B6F6E}" type="datetimeFigureOut">
              <a:rPr lang="zh-CN" altLang="en-US" smtClean="0"/>
              <a:t>2022/1/12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830E8B7-B27D-4890-B9C1-980DCD1E6BC6}" type="slidenum">
              <a:rPr lang="zh-CN" altLang="en-US" smtClean="0"/>
              <a:t>‹#›</a:t>
            </a:fld>
            <a:endParaRPr lang="zh-CN" altLang="en-US"/>
          </a:p>
        </p:txBody>
      </p:sp>
    </p:spTree>
    <p:extLst>
      <p:ext uri="{BB962C8B-B14F-4D97-AF65-F5344CB8AC3E}">
        <p14:creationId xmlns:p14="http://schemas.microsoft.com/office/powerpoint/2010/main" val="2549655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Date Placeholder 2"/>
          <p:cNvSpPr>
            <a:spLocks noGrp="1"/>
          </p:cNvSpPr>
          <p:nvPr>
            <p:ph type="dt" sz="half" idx="10"/>
          </p:nvPr>
        </p:nvSpPr>
        <p:spPr/>
        <p:txBody>
          <a:bodyPr/>
          <a:lstStyle/>
          <a:p>
            <a:fld id="{E9ECA19B-113F-4DE4-91B5-9F24567B6F6E}" type="datetimeFigureOut">
              <a:rPr lang="zh-CN" altLang="en-US" smtClean="0"/>
              <a:t>2022/1/12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830E8B7-B27D-4890-B9C1-980DCD1E6BC6}" type="slidenum">
              <a:rPr lang="zh-CN" altLang="en-US" smtClean="0"/>
              <a:t>‹#›</a:t>
            </a:fld>
            <a:endParaRPr lang="zh-CN" altLang="en-US"/>
          </a:p>
        </p:txBody>
      </p:sp>
    </p:spTree>
    <p:extLst>
      <p:ext uri="{BB962C8B-B14F-4D97-AF65-F5344CB8AC3E}">
        <p14:creationId xmlns:p14="http://schemas.microsoft.com/office/powerpoint/2010/main" val="343970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1/12/2022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ECA19B-113F-4DE4-91B5-9F24567B6F6E}" type="datetimeFigureOut">
              <a:rPr lang="zh-CN" altLang="en-US" smtClean="0"/>
              <a:t>2022/1/12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830E8B7-B27D-4890-B9C1-980DCD1E6BC6}" type="slidenum">
              <a:rPr lang="zh-CN" altLang="en-US" smtClean="0"/>
              <a:t>‹#›</a:t>
            </a:fld>
            <a:endParaRPr lang="zh-CN" altLang="en-US"/>
          </a:p>
        </p:txBody>
      </p:sp>
    </p:spTree>
    <p:extLst>
      <p:ext uri="{BB962C8B-B14F-4D97-AF65-F5344CB8AC3E}">
        <p14:creationId xmlns:p14="http://schemas.microsoft.com/office/powerpoint/2010/main" val="3769831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Date Placeholder 4"/>
          <p:cNvSpPr>
            <a:spLocks noGrp="1"/>
          </p:cNvSpPr>
          <p:nvPr>
            <p:ph type="dt" sz="half" idx="10"/>
          </p:nvPr>
        </p:nvSpPr>
        <p:spPr/>
        <p:txBody>
          <a:bodyPr/>
          <a:lstStyle/>
          <a:p>
            <a:fld id="{E9ECA19B-113F-4DE4-91B5-9F24567B6F6E}" type="datetimeFigureOut">
              <a:rPr lang="zh-CN" altLang="en-US" smtClean="0"/>
              <a:t>2022/1/12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830E8B7-B27D-4890-B9C1-980DCD1E6BC6}" type="slidenum">
              <a:rPr lang="zh-CN" altLang="en-US" smtClean="0"/>
              <a:t>‹#›</a:t>
            </a:fld>
            <a:endParaRPr lang="zh-CN" altLang="en-US"/>
          </a:p>
        </p:txBody>
      </p:sp>
    </p:spTree>
    <p:extLst>
      <p:ext uri="{BB962C8B-B14F-4D97-AF65-F5344CB8AC3E}">
        <p14:creationId xmlns:p14="http://schemas.microsoft.com/office/powerpoint/2010/main" val="2321292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Date Placeholder 4"/>
          <p:cNvSpPr>
            <a:spLocks noGrp="1"/>
          </p:cNvSpPr>
          <p:nvPr>
            <p:ph type="dt" sz="half" idx="10"/>
          </p:nvPr>
        </p:nvSpPr>
        <p:spPr/>
        <p:txBody>
          <a:bodyPr/>
          <a:lstStyle/>
          <a:p>
            <a:fld id="{E9ECA19B-113F-4DE4-91B5-9F24567B6F6E}" type="datetimeFigureOut">
              <a:rPr lang="zh-CN" altLang="en-US" smtClean="0"/>
              <a:t>2022/1/12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830E8B7-B27D-4890-B9C1-980DCD1E6BC6}" type="slidenum">
              <a:rPr lang="zh-CN" altLang="en-US" smtClean="0"/>
              <a:t>‹#›</a:t>
            </a:fld>
            <a:endParaRPr lang="zh-CN" altLang="en-US"/>
          </a:p>
        </p:txBody>
      </p:sp>
    </p:spTree>
    <p:extLst>
      <p:ext uri="{BB962C8B-B14F-4D97-AF65-F5344CB8AC3E}">
        <p14:creationId xmlns:p14="http://schemas.microsoft.com/office/powerpoint/2010/main" val="1344304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E9ECA19B-113F-4DE4-91B5-9F24567B6F6E}" type="datetimeFigureOut">
              <a:rPr lang="zh-CN" altLang="en-US" smtClean="0"/>
              <a:t>2022/1/12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830E8B7-B27D-4890-B9C1-980DCD1E6BC6}" type="slidenum">
              <a:rPr lang="zh-CN" altLang="en-US" smtClean="0"/>
              <a:t>‹#›</a:t>
            </a:fld>
            <a:endParaRPr lang="zh-CN" altLang="en-US"/>
          </a:p>
        </p:txBody>
      </p:sp>
    </p:spTree>
    <p:extLst>
      <p:ext uri="{BB962C8B-B14F-4D97-AF65-F5344CB8AC3E}">
        <p14:creationId xmlns:p14="http://schemas.microsoft.com/office/powerpoint/2010/main" val="1735504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E9ECA19B-113F-4DE4-91B5-9F24567B6F6E}" type="datetimeFigureOut">
              <a:rPr lang="zh-CN" altLang="en-US" smtClean="0"/>
              <a:t>2022/1/12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830E8B7-B27D-4890-B9C1-980DCD1E6BC6}" type="slidenum">
              <a:rPr lang="zh-CN" altLang="en-US" smtClean="0"/>
              <a:t>‹#›</a:t>
            </a:fld>
            <a:endParaRPr lang="zh-CN" altLang="en-US"/>
          </a:p>
        </p:txBody>
      </p:sp>
    </p:spTree>
    <p:extLst>
      <p:ext uri="{BB962C8B-B14F-4D97-AF65-F5344CB8AC3E}">
        <p14:creationId xmlns:p14="http://schemas.microsoft.com/office/powerpoint/2010/main" val="1064196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1/12/2022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1/12/2022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1/12/2022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1/12/2022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1/12/2022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1/12/2022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zh-CN" alt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AD805-5359-48B2-B46E-A7A8BF04FAF7}" type="datetimeFigureOut">
              <a:rPr lang="zh-CN" altLang="en-US" smtClean="0"/>
              <a:t>2022/1/12</a:t>
            </a:fld>
            <a:endParaRPr lang="zh-CN"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00B54-57D8-4106-814A-4647969A5594}" type="slidenum">
              <a:rPr lang="zh-CN" altLang="en-US" smtClean="0"/>
              <a:t>‹#›</a:t>
            </a:fld>
            <a:endParaRPr lang="zh-CN" altLang="en-US"/>
          </a:p>
        </p:txBody>
      </p:sp>
    </p:spTree>
    <p:extLst>
      <p:ext uri="{BB962C8B-B14F-4D97-AF65-F5344CB8AC3E}">
        <p14:creationId xmlns:p14="http://schemas.microsoft.com/office/powerpoint/2010/main" val="36609689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ltLang="zh-CN" smtClean="0"/>
              <a:t>Click to edit Master title style</a:t>
            </a:r>
            <a:endParaRPr lang="zh-CN" alt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CA19B-113F-4DE4-91B5-9F24567B6F6E}" type="datetimeFigureOut">
              <a:rPr lang="zh-CN" altLang="en-US" smtClean="0"/>
              <a:t>2022/1/12</a:t>
            </a:fld>
            <a:endParaRPr lang="zh-CN"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0E8B7-B27D-4890-B9C1-980DCD1E6BC6}" type="slidenum">
              <a:rPr lang="zh-CN" altLang="en-US" smtClean="0"/>
              <a:t>‹#›</a:t>
            </a:fld>
            <a:endParaRPr lang="zh-CN" altLang="en-US"/>
          </a:p>
        </p:txBody>
      </p:sp>
    </p:spTree>
    <p:extLst>
      <p:ext uri="{BB962C8B-B14F-4D97-AF65-F5344CB8AC3E}">
        <p14:creationId xmlns:p14="http://schemas.microsoft.com/office/powerpoint/2010/main" val="251655043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emf"/><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customXml" Target="../ink/ink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g"/><Relationship Id="rId7" Type="http://schemas.openxmlformats.org/officeDocument/2006/relationships/image" Target="../media/image35.jpe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3.jpeg"/><Relationship Id="rId9"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5" Type="http://schemas.openxmlformats.org/officeDocument/2006/relationships/image" Target="../media/image9.jp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hyperlink" Target="http://web.uic.edu.hk/en/ido/apply/"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67.jpeg"/><Relationship Id="rId2"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jpg"/><Relationship Id="rId7" Type="http://schemas.openxmlformats.org/officeDocument/2006/relationships/image" Target="../media/image70.png"/><Relationship Id="rId2" Type="http://schemas.openxmlformats.org/officeDocument/2006/relationships/slideLayout" Target="../slideLayouts/slideLayout12.xml"/><Relationship Id="rId1" Type="http://schemas.openxmlformats.org/officeDocument/2006/relationships/themeOverride" Target="../theme/themeOverride3.xml"/><Relationship Id="rId6" Type="http://schemas.microsoft.com/office/2007/relationships/hdphoto" Target="../media/hdphoto8.wdp"/><Relationship Id="rId5" Type="http://schemas.openxmlformats.org/officeDocument/2006/relationships/image" Target="../media/image69.png"/><Relationship Id="rId10" Type="http://schemas.microsoft.com/office/2007/relationships/hdphoto" Target="../media/hdphoto10.wdp"/><Relationship Id="rId4" Type="http://schemas.openxmlformats.org/officeDocument/2006/relationships/image" Target="../media/image68.jpeg"/><Relationship Id="rId9"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7" Type="http://schemas.microsoft.com/office/2007/relationships/hdphoto" Target="../media/hdphoto11.wdp"/><Relationship Id="rId2" Type="http://schemas.openxmlformats.org/officeDocument/2006/relationships/image" Target="../media/image72.jpeg"/><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17.wdp"/><Relationship Id="rId3" Type="http://schemas.microsoft.com/office/2007/relationships/hdphoto" Target="../media/hdphoto12.wdp"/><Relationship Id="rId7" Type="http://schemas.microsoft.com/office/2007/relationships/hdphoto" Target="../media/hdphoto14.wdp"/><Relationship Id="rId12"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79.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81.png"/><Relationship Id="rId4" Type="http://schemas.openxmlformats.org/officeDocument/2006/relationships/image" Target="../media/image78.png"/><Relationship Id="rId9" Type="http://schemas.microsoft.com/office/2007/relationships/hdphoto" Target="../media/hdphoto15.wdp"/></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文本框 2"/>
          <p:cNvSpPr txBox="1"/>
          <p:nvPr/>
        </p:nvSpPr>
        <p:spPr>
          <a:xfrm>
            <a:off x="304800" y="2362200"/>
            <a:ext cx="8534400" cy="1710084"/>
          </a:xfrm>
          <a:prstGeom prst="rect">
            <a:avLst/>
          </a:prstGeom>
          <a:noFill/>
        </p:spPr>
        <p:txBody>
          <a:bodyPr wrap="square" rtlCol="0">
            <a:spAutoFit/>
          </a:bodyPr>
          <a:lstStyle/>
          <a:p>
            <a:pPr algn="ctr">
              <a:lnSpc>
                <a:spcPts val="6000"/>
              </a:lnSpc>
            </a:pPr>
            <a:r>
              <a:rPr lang="en-US" altLang="zh-CN" sz="8800" b="1" dirty="0" smtClean="0">
                <a:solidFill>
                  <a:schemeClr val="bg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Introduction</a:t>
            </a:r>
          </a:p>
          <a:p>
            <a:pPr algn="ctr">
              <a:lnSpc>
                <a:spcPts val="6000"/>
              </a:lnSpc>
            </a:pPr>
            <a:endParaRPr lang="zh-CN" altLang="en-US" sz="8800" b="1" dirty="0">
              <a:solidFill>
                <a:schemeClr val="bg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337" y="381000"/>
            <a:ext cx="3467663" cy="918976"/>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5089680" y="2772000"/>
              <a:ext cx="360" cy="360"/>
            </p14:xfrm>
          </p:contentPart>
        </mc:Choice>
        <mc:Fallback xmlns="">
          <p:pic>
            <p:nvPicPr>
              <p:cNvPr id="2" name="Ink 1"/>
              <p:cNvPicPr/>
              <p:nvPr/>
            </p:nvPicPr>
            <p:blipFill>
              <a:blip r:embed="rId7"/>
              <a:stretch>
                <a:fillRect/>
              </a:stretch>
            </p:blipFill>
            <p:spPr>
              <a:xfrm>
                <a:off x="5080320" y="2762640"/>
                <a:ext cx="19080" cy="19080"/>
              </a:xfrm>
              <a:prstGeom prst="rect">
                <a:avLst/>
              </a:prstGeom>
            </p:spPr>
          </p:pic>
        </mc:Fallback>
      </mc:AlternateContent>
    </p:spTree>
    <p:extLst>
      <p:ext uri="{BB962C8B-B14F-4D97-AF65-F5344CB8AC3E}">
        <p14:creationId xmlns:p14="http://schemas.microsoft.com/office/powerpoint/2010/main" val="28968359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229600" cy="715962"/>
          </a:xfrm>
        </p:spPr>
        <p:txBody>
          <a:bodyPr>
            <a:normAutofit/>
          </a:bodyPr>
          <a:lstStyle/>
          <a:p>
            <a:pPr algn="l"/>
            <a:r>
              <a:rPr lang="en-US" altLang="zh-CN" sz="2400"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sym typeface="黑体" panose="02010609060101010101" charset="-122"/>
              </a:rPr>
              <a:t>International Faculties and Students</a:t>
            </a:r>
            <a:endParaRPr lang="en-US" sz="2400" dirty="0"/>
          </a:p>
        </p:txBody>
      </p:sp>
      <p:sp>
        <p:nvSpPr>
          <p:cNvPr id="3" name="TextBox 90"/>
          <p:cNvSpPr txBox="1"/>
          <p:nvPr/>
        </p:nvSpPr>
        <p:spPr>
          <a:xfrm>
            <a:off x="1824269" y="2962703"/>
            <a:ext cx="2356389" cy="379656"/>
          </a:xfrm>
          <a:prstGeom prst="rect">
            <a:avLst/>
          </a:prstGeom>
          <a:noFill/>
        </p:spPr>
        <p:txBody>
          <a:bodyPr wrap="square" rtlCol="0">
            <a:spAutoFit/>
          </a:bodyPr>
          <a:lstStyle/>
          <a:p>
            <a:pPr algn="r"/>
            <a:r>
              <a:rPr lang="zh-CN" altLang="en-US" sz="1865" b="1" dirty="0">
                <a:solidFill>
                  <a:schemeClr val="tx1">
                    <a:lumMod val="65000"/>
                    <a:lumOff val="35000"/>
                  </a:schemeClr>
                </a:solidFill>
                <a:latin typeface="微软雅黑" panose="020B0503020204020204" pitchFamily="34" charset="-122"/>
                <a:ea typeface="微软雅黑" panose="020B0503020204020204" pitchFamily="34" charset="-122"/>
              </a:rPr>
              <a:t>   </a:t>
            </a:r>
            <a:endParaRPr lang="en-US" sz="186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 name="矩形 33"/>
          <p:cNvSpPr/>
          <p:nvPr/>
        </p:nvSpPr>
        <p:spPr>
          <a:xfrm>
            <a:off x="532253" y="4608498"/>
            <a:ext cx="8112567" cy="943862"/>
          </a:xfrm>
          <a:prstGeom prst="rect">
            <a:avLst/>
          </a:prstGeom>
          <a:solidFill>
            <a:srgbClr val="FFFF00"/>
          </a:solidFill>
          <a:ln>
            <a:noFill/>
            <a:prstDash val="dash"/>
          </a:ln>
        </p:spPr>
        <p:txBody>
          <a:bodyPr wrap="square" lIns="111772" tIns="55887" rIns="111772" bIns="55887">
            <a:spAutoFit/>
          </a:bodyPr>
          <a:lstStyle/>
          <a:p>
            <a:pPr marL="342900" indent="-342900" algn="just" defTabSz="1624965">
              <a:lnSpc>
                <a:spcPct val="150000"/>
              </a:lnSpc>
              <a:buFont typeface="Wingdings" panose="05000000000000000000" pitchFamily="2" charset="2"/>
              <a:buChar char="p"/>
            </a:pPr>
            <a:r>
              <a:rPr lang="en-US" altLang="zh-CN" b="1" dirty="0" smtClean="0">
                <a:solidFill>
                  <a:schemeClr val="tx1">
                    <a:lumMod val="65000"/>
                    <a:lumOff val="35000"/>
                  </a:schemeClr>
                </a:solidFill>
                <a:latin typeface="微软雅黑" panose="020B0503020204020204" pitchFamily="34" charset="-122"/>
                <a:ea typeface="微软雅黑" panose="020B0503020204020204" pitchFamily="34" charset="-122"/>
              </a:rPr>
              <a:t>Worldwide staff recruitment.</a:t>
            </a:r>
          </a:p>
          <a:p>
            <a:pPr marL="342900" indent="-342900" algn="just" defTabSz="1624965">
              <a:lnSpc>
                <a:spcPct val="150000"/>
              </a:lnSpc>
              <a:buFont typeface="Wingdings" panose="05000000000000000000" pitchFamily="2" charset="2"/>
              <a:buChar char="p"/>
            </a:pPr>
            <a:r>
              <a:rPr lang="en-US" altLang="zh-CN" b="1" dirty="0" smtClean="0">
                <a:solidFill>
                  <a:schemeClr val="tx1">
                    <a:lumMod val="65000"/>
                    <a:lumOff val="35000"/>
                  </a:schemeClr>
                </a:solidFill>
                <a:latin typeface="微软雅黑" panose="020B0503020204020204" pitchFamily="34" charset="-122"/>
                <a:ea typeface="微软雅黑" panose="020B0503020204020204" pitchFamily="34" charset="-122"/>
              </a:rPr>
              <a:t>Faculty members come from more than 30 countries and regions.</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5" name="Group 4"/>
          <p:cNvGrpSpPr/>
          <p:nvPr/>
        </p:nvGrpSpPr>
        <p:grpSpPr>
          <a:xfrm>
            <a:off x="812202" y="1295400"/>
            <a:ext cx="3604995" cy="3229987"/>
            <a:chOff x="332655" y="1247681"/>
            <a:chExt cx="3604995" cy="3229987"/>
          </a:xfrm>
        </p:grpSpPr>
        <p:sp>
          <p:nvSpPr>
            <p:cNvPr id="6" name="TextBox 83"/>
            <p:cNvSpPr txBox="1"/>
            <p:nvPr/>
          </p:nvSpPr>
          <p:spPr>
            <a:xfrm>
              <a:off x="332655" y="1247681"/>
              <a:ext cx="1293043" cy="379656"/>
            </a:xfrm>
            <a:prstGeom prst="rect">
              <a:avLst/>
            </a:prstGeom>
            <a:noFill/>
          </p:spPr>
          <p:txBody>
            <a:bodyPr wrap="square" rtlCol="0">
              <a:spAutoFit/>
            </a:bodyPr>
            <a:lstStyle/>
            <a:p>
              <a:pPr algn="ctr"/>
              <a:r>
                <a:rPr lang="en-US" altLang="zh-CN" sz="1865" b="1" dirty="0" smtClean="0">
                  <a:solidFill>
                    <a:srgbClr val="066B98"/>
                  </a:solidFill>
                  <a:latin typeface="微软雅黑" panose="020B0503020204020204" pitchFamily="34" charset="-122"/>
                  <a:ea typeface="微软雅黑" panose="020B0503020204020204" pitchFamily="34" charset="-122"/>
                </a:rPr>
                <a:t>Teachers:</a:t>
              </a:r>
              <a:endParaRPr lang="en-US" sz="1865" b="1" dirty="0">
                <a:solidFill>
                  <a:srgbClr val="066B98"/>
                </a:solidFill>
                <a:latin typeface="微软雅黑" panose="020B0503020204020204" pitchFamily="34" charset="-122"/>
                <a:ea typeface="微软雅黑" panose="020B0503020204020204" pitchFamily="34" charset="-122"/>
              </a:endParaRPr>
            </a:p>
          </p:txBody>
        </p:sp>
        <p:sp>
          <p:nvSpPr>
            <p:cNvPr id="7" name="TextBox 89"/>
            <p:cNvSpPr txBox="1"/>
            <p:nvPr/>
          </p:nvSpPr>
          <p:spPr>
            <a:xfrm>
              <a:off x="2017438" y="2887960"/>
              <a:ext cx="1920212" cy="379656"/>
            </a:xfrm>
            <a:prstGeom prst="rect">
              <a:avLst/>
            </a:prstGeom>
            <a:noFill/>
          </p:spPr>
          <p:txBody>
            <a:bodyPr wrap="square" rtlCol="0">
              <a:spAutoFit/>
            </a:bodyPr>
            <a:lstStyle/>
            <a:p>
              <a:pPr algn="r"/>
              <a:endParaRPr lang="en-US" sz="1865"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aphicFrame>
          <p:nvGraphicFramePr>
            <p:cNvPr id="8" name="图示 31"/>
            <p:cNvGraphicFramePr/>
            <p:nvPr/>
          </p:nvGraphicFramePr>
          <p:xfrm>
            <a:off x="533400" y="1447800"/>
            <a:ext cx="2976331" cy="3029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本框 1"/>
            <p:cNvSpPr txBox="1"/>
            <p:nvPr/>
          </p:nvSpPr>
          <p:spPr>
            <a:xfrm>
              <a:off x="830233" y="2039846"/>
              <a:ext cx="1211019" cy="892552"/>
            </a:xfrm>
            <a:prstGeom prst="rect">
              <a:avLst/>
            </a:prstGeom>
            <a:noFill/>
          </p:spPr>
          <p:txBody>
            <a:bodyPr wrap="square" rtlCol="0">
              <a:spAutoFit/>
            </a:bodyPr>
            <a:lstStyle/>
            <a:p>
              <a:pPr algn="ctr"/>
              <a:r>
                <a:rPr lang="en-US" altLang="zh-CN" sz="13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Hong Kong</a:t>
              </a:r>
              <a:r>
                <a:rPr lang="zh-CN" altLang="en-US" sz="13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en-US" altLang="zh-CN" sz="13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Macao, Taiwan:</a:t>
              </a:r>
              <a:endParaRPr lang="en-US" altLang="zh-CN" sz="13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CN" sz="13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36%</a:t>
              </a:r>
              <a:endParaRPr lang="en-US" sz="13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文本框 13"/>
            <p:cNvSpPr txBox="1"/>
            <p:nvPr/>
          </p:nvSpPr>
          <p:spPr>
            <a:xfrm>
              <a:off x="1369432" y="3444388"/>
              <a:ext cx="1296011" cy="492443"/>
            </a:xfrm>
            <a:prstGeom prst="rect">
              <a:avLst/>
            </a:prstGeom>
            <a:noFill/>
          </p:spPr>
          <p:txBody>
            <a:bodyPr wrap="square" rtlCol="0">
              <a:spAutoFit/>
            </a:bodyPr>
            <a:lstStyle>
              <a:defPPr>
                <a:defRPr lang="en-US"/>
              </a:defPPr>
              <a:lvl1pPr algn="ctr">
                <a:defRPr sz="13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dirty="0"/>
                <a:t>Overseas:</a:t>
              </a:r>
            </a:p>
            <a:p>
              <a:r>
                <a:rPr lang="en-US" altLang="zh-CN" dirty="0" smtClean="0"/>
                <a:t>32%</a:t>
              </a:r>
              <a:endParaRPr lang="en-US" dirty="0"/>
            </a:p>
          </p:txBody>
        </p:sp>
        <p:sp>
          <p:nvSpPr>
            <p:cNvPr id="11" name="文本框 14"/>
            <p:cNvSpPr txBox="1"/>
            <p:nvPr/>
          </p:nvSpPr>
          <p:spPr>
            <a:xfrm>
              <a:off x="2065066" y="2237997"/>
              <a:ext cx="1216487" cy="692497"/>
            </a:xfrm>
            <a:prstGeom prst="rect">
              <a:avLst/>
            </a:prstGeom>
            <a:noFill/>
          </p:spPr>
          <p:txBody>
            <a:bodyPr wrap="square" rtlCol="0">
              <a:spAutoFit/>
            </a:bodyPr>
            <a:lstStyle>
              <a:defPPr>
                <a:defRPr lang="en-US"/>
              </a:defPPr>
              <a:lvl1pPr algn="ctr">
                <a:defRPr sz="13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dirty="0"/>
                <a:t>Mainland China:</a:t>
              </a:r>
            </a:p>
            <a:p>
              <a:r>
                <a:rPr lang="en-US" altLang="zh-CN" dirty="0" smtClean="0"/>
                <a:t>32%</a:t>
              </a:r>
              <a:endParaRPr lang="en-US" dirty="0"/>
            </a:p>
          </p:txBody>
        </p:sp>
      </p:grpSp>
      <p:grpSp>
        <p:nvGrpSpPr>
          <p:cNvPr id="12" name="Group 11"/>
          <p:cNvGrpSpPr/>
          <p:nvPr/>
        </p:nvGrpSpPr>
        <p:grpSpPr>
          <a:xfrm>
            <a:off x="4800600" y="1295400"/>
            <a:ext cx="3367056" cy="3108331"/>
            <a:chOff x="5135229" y="1315800"/>
            <a:chExt cx="3367056" cy="3108331"/>
          </a:xfrm>
        </p:grpSpPr>
        <p:graphicFrame>
          <p:nvGraphicFramePr>
            <p:cNvPr id="13" name="图示 23"/>
            <p:cNvGraphicFramePr/>
            <p:nvPr>
              <p:extLst>
                <p:ext uri="{D42A27DB-BD31-4B8C-83A1-F6EECF244321}">
                  <p14:modId xmlns:p14="http://schemas.microsoft.com/office/powerpoint/2010/main" val="1679559028"/>
                </p:ext>
              </p:extLst>
            </p:nvPr>
          </p:nvGraphicFramePr>
          <p:xfrm>
            <a:off x="5141912" y="1768331"/>
            <a:ext cx="3360373" cy="2655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Box 83"/>
            <p:cNvSpPr txBox="1"/>
            <p:nvPr/>
          </p:nvSpPr>
          <p:spPr>
            <a:xfrm>
              <a:off x="5135229" y="1315800"/>
              <a:ext cx="1423657" cy="379656"/>
            </a:xfrm>
            <a:prstGeom prst="rect">
              <a:avLst/>
            </a:prstGeom>
            <a:noFill/>
          </p:spPr>
          <p:txBody>
            <a:bodyPr wrap="square" rtlCol="0">
              <a:spAutoFit/>
            </a:bodyPr>
            <a:lstStyle/>
            <a:p>
              <a:pPr algn="ctr"/>
              <a:r>
                <a:rPr lang="en-US" altLang="zh-CN" sz="1865" b="1" dirty="0" smtClean="0">
                  <a:solidFill>
                    <a:schemeClr val="accent5">
                      <a:lumMod val="50000"/>
                    </a:schemeClr>
                  </a:solidFill>
                  <a:latin typeface="微软雅黑" panose="020B0503020204020204" pitchFamily="34" charset="-122"/>
                  <a:ea typeface="微软雅黑" panose="020B0503020204020204" pitchFamily="34" charset="-122"/>
                </a:rPr>
                <a:t>Students:</a:t>
              </a:r>
              <a:endParaRPr lang="en-US" sz="1865"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15" name="文本框 15"/>
            <p:cNvSpPr txBox="1"/>
            <p:nvPr/>
          </p:nvSpPr>
          <p:spPr>
            <a:xfrm>
              <a:off x="6013035" y="2107298"/>
              <a:ext cx="1555470" cy="707886"/>
            </a:xfrm>
            <a:prstGeom prst="rect">
              <a:avLst/>
            </a:prstGeom>
            <a:noFill/>
          </p:spPr>
          <p:txBody>
            <a:bodyPr wrap="square" rtlCol="0">
              <a:spAutoFit/>
            </a:bodyPr>
            <a:lstStyle/>
            <a:p>
              <a:pPr algn="ctr"/>
              <a:r>
                <a:rPr lang="en-US" altLang="zh-CN" sz="2000" dirty="0" smtClean="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Mainland China</a:t>
              </a:r>
              <a:endParaRPr lang="en-US" sz="1865"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文本框 16"/>
            <p:cNvSpPr txBox="1"/>
            <p:nvPr/>
          </p:nvSpPr>
          <p:spPr>
            <a:xfrm>
              <a:off x="5677182" y="3100717"/>
              <a:ext cx="1144916" cy="1200329"/>
            </a:xfrm>
            <a:prstGeom prst="rect">
              <a:avLst/>
            </a:prstGeom>
            <a:noFill/>
          </p:spPr>
          <p:txBody>
            <a:bodyPr wrap="square" rtlCol="0">
              <a:spAutoFit/>
            </a:bodyPr>
            <a:lstStyle>
              <a:defPPr>
                <a:defRPr lang="en-US"/>
              </a:defPPr>
              <a:lvl1pPr algn="ctr">
                <a:defRPr sz="200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en-US" altLang="zh-CN" sz="1800" dirty="0"/>
                <a:t>Hong Kong</a:t>
              </a:r>
              <a:r>
                <a:rPr lang="zh-CN" altLang="en-US" sz="1800" dirty="0"/>
                <a:t>，</a:t>
              </a:r>
              <a:r>
                <a:rPr lang="en-US" altLang="zh-CN" sz="1800" dirty="0"/>
                <a:t>Macao, Taiwan</a:t>
              </a:r>
              <a:endParaRPr lang="en-US" sz="1800" dirty="0"/>
            </a:p>
          </p:txBody>
        </p:sp>
        <p:sp>
          <p:nvSpPr>
            <p:cNvPr id="17" name="文本框 17"/>
            <p:cNvSpPr txBox="1"/>
            <p:nvPr/>
          </p:nvSpPr>
          <p:spPr>
            <a:xfrm>
              <a:off x="6979947" y="3167576"/>
              <a:ext cx="1177115" cy="646331"/>
            </a:xfrm>
            <a:prstGeom prst="rect">
              <a:avLst/>
            </a:prstGeom>
            <a:noFill/>
          </p:spPr>
          <p:txBody>
            <a:bodyPr wrap="square" rtlCol="0">
              <a:spAutoFit/>
            </a:bodyPr>
            <a:lstStyle/>
            <a:p>
              <a:pPr algn="ctr"/>
              <a:r>
                <a:rPr lang="en-US" altLang="zh-CN" dirty="0" smtClean="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Intl Students</a:t>
              </a:r>
              <a:endParaRPr lang="en-US" dirty="0">
                <a:solidFill>
                  <a:schemeClr val="accent1">
                    <a:lumMod val="5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727191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a:noAutofit/>
          </a:bodyPr>
          <a:lstStyle/>
          <a:p>
            <a:pPr algn="l"/>
            <a:r>
              <a:rPr lang="en-US" altLang="zh-CN" sz="2000" b="1">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sym typeface="黑体" panose="02010609060101010101" charset="-122"/>
              </a:rPr>
              <a:t>Graduation Certificate awarded by UIC &amp; Degree conferred by HKBU</a:t>
            </a:r>
            <a:endParaRPr lang="zh-CN" altLang="en-US" sz="2000" dirty="0">
              <a:solidFill>
                <a:prstClr val="white"/>
              </a:solidFill>
              <a:latin typeface="黑体" panose="02010609060101010101" charset="-122"/>
              <a:ea typeface="黑体" panose="02010609060101010101" charset="-122"/>
              <a:cs typeface="+mn-cs"/>
              <a:sym typeface="黑体" panose="02010609060101010101" charset="-122"/>
            </a:endParaRPr>
          </a:p>
        </p:txBody>
      </p:sp>
      <p:sp>
        <p:nvSpPr>
          <p:cNvPr id="3" name="矩形 5"/>
          <p:cNvSpPr/>
          <p:nvPr/>
        </p:nvSpPr>
        <p:spPr>
          <a:xfrm>
            <a:off x="350496" y="1600200"/>
            <a:ext cx="5282898" cy="3103632"/>
          </a:xfrm>
          <a:prstGeom prst="rect">
            <a:avLst/>
          </a:prstGeom>
          <a:solidFill>
            <a:srgbClr val="9ABCBD">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Rectangle 8"/>
          <p:cNvSpPr>
            <a:spLocks noChangeArrowheads="1"/>
          </p:cNvSpPr>
          <p:nvPr/>
        </p:nvSpPr>
        <p:spPr bwMode="auto">
          <a:xfrm>
            <a:off x="152400" y="4746672"/>
            <a:ext cx="4038599" cy="835660"/>
          </a:xfrm>
          <a:prstGeom prst="rect">
            <a:avLst/>
          </a:prstGeom>
          <a:noFill/>
          <a:ln w="9525">
            <a:noFill/>
            <a:miter lim="800000"/>
          </a:ln>
        </p:spPr>
        <p:txBody>
          <a:bodyPr wrap="square">
            <a:spAutoFit/>
          </a:bodyPr>
          <a:lstStyle/>
          <a:p>
            <a:pPr algn="ctr">
              <a:buFont typeface="Arial" panose="020B0604020202020204" pitchFamily="34" charset="0"/>
              <a:buNone/>
            </a:pPr>
            <a:r>
              <a:rPr sz="1200" b="1" dirty="0">
                <a:effectLst>
                  <a:outerShdw blurRad="38100" dist="38100" dir="2700000" algn="tl">
                    <a:srgbClr val="000000">
                      <a:alpha val="43137"/>
                    </a:srgbClr>
                  </a:outerShdw>
                </a:effectLst>
                <a:ea typeface="微软雅黑" panose="020B0503020204020204" pitchFamily="34" charset="-122"/>
              </a:rPr>
              <a:t>Graduation </a:t>
            </a:r>
            <a:r>
              <a:rPr lang="en-US" sz="1200" b="1" dirty="0">
                <a:effectLst>
                  <a:outerShdw blurRad="38100" dist="38100" dir="2700000" algn="tl">
                    <a:srgbClr val="000000">
                      <a:alpha val="43137"/>
                    </a:srgbClr>
                  </a:outerShdw>
                </a:effectLst>
                <a:ea typeface="微软雅黑" panose="020B0503020204020204" pitchFamily="34" charset="-122"/>
              </a:rPr>
              <a:t>certificate</a:t>
            </a:r>
            <a:r>
              <a:rPr sz="1200" b="1" dirty="0">
                <a:effectLst>
                  <a:outerShdw blurRad="38100" dist="38100" dir="2700000" algn="tl">
                    <a:srgbClr val="000000">
                      <a:alpha val="43137"/>
                    </a:srgbClr>
                  </a:outerShdw>
                </a:effectLst>
                <a:ea typeface="微软雅黑" panose="020B0503020204020204" pitchFamily="34" charset="-122"/>
              </a:rPr>
              <a:t> </a:t>
            </a:r>
            <a:r>
              <a:rPr lang="en-US" sz="1200" b="1" dirty="0">
                <a:effectLst>
                  <a:outerShdw blurRad="38100" dist="38100" dir="2700000" algn="tl">
                    <a:srgbClr val="000000">
                      <a:alpha val="43137"/>
                    </a:srgbClr>
                  </a:outerShdw>
                </a:effectLst>
                <a:ea typeface="微软雅黑" panose="020B0503020204020204" pitchFamily="34" charset="-122"/>
              </a:rPr>
              <a:t>of </a:t>
            </a:r>
            <a:endParaRPr lang="en-US" sz="1200" b="1" dirty="0" smtClean="0">
              <a:effectLst>
                <a:outerShdw blurRad="38100" dist="38100" dir="2700000" algn="tl">
                  <a:srgbClr val="000000">
                    <a:alpha val="43137"/>
                  </a:srgbClr>
                </a:outerShdw>
              </a:effectLst>
              <a:ea typeface="微软雅黑" panose="020B0503020204020204" pitchFamily="34" charset="-122"/>
            </a:endParaRPr>
          </a:p>
          <a:p>
            <a:pPr algn="ctr">
              <a:buFont typeface="Arial" panose="020B0604020202020204" pitchFamily="34" charset="0"/>
              <a:buNone/>
            </a:pPr>
            <a:r>
              <a:rPr lang="en-US" sz="1200" b="1" dirty="0" smtClean="0">
                <a:effectLst>
                  <a:outerShdw blurRad="38100" dist="38100" dir="2700000" algn="tl">
                    <a:srgbClr val="000000">
                      <a:alpha val="43137"/>
                    </a:srgbClr>
                  </a:outerShdw>
                </a:effectLst>
                <a:ea typeface="微软雅黑" panose="020B0503020204020204" pitchFamily="34" charset="-122"/>
              </a:rPr>
              <a:t>Beijing </a:t>
            </a:r>
            <a:r>
              <a:rPr lang="en-US" sz="1200" b="1" dirty="0">
                <a:effectLst>
                  <a:outerShdw blurRad="38100" dist="38100" dir="2700000" algn="tl">
                    <a:srgbClr val="000000">
                      <a:alpha val="43137"/>
                    </a:srgbClr>
                  </a:outerShdw>
                </a:effectLst>
                <a:ea typeface="微软雅黑" panose="020B0503020204020204" pitchFamily="34" charset="-122"/>
              </a:rPr>
              <a:t>Normal University - Hong Kong Baptist University</a:t>
            </a:r>
          </a:p>
          <a:p>
            <a:pPr algn="ctr">
              <a:buFont typeface="Arial" panose="020B0604020202020204" pitchFamily="34" charset="0"/>
              <a:buNone/>
            </a:pPr>
            <a:r>
              <a:rPr lang="en-US" sz="1200" b="1" dirty="0">
                <a:effectLst>
                  <a:outerShdw blurRad="38100" dist="38100" dir="2700000" algn="tl">
                    <a:srgbClr val="000000">
                      <a:alpha val="43137"/>
                    </a:srgbClr>
                  </a:outerShdw>
                </a:effectLst>
                <a:ea typeface="微软雅黑" panose="020B0503020204020204" pitchFamily="34" charset="-122"/>
              </a:rPr>
              <a:t>United International College </a:t>
            </a:r>
          </a:p>
          <a:p>
            <a:pPr algn="ctr">
              <a:buFont typeface="Arial" panose="020B0604020202020204" pitchFamily="34" charset="0"/>
              <a:buNone/>
            </a:pPr>
            <a:endParaRPr lang="zh-CN" altLang="en-US" sz="1200" dirty="0">
              <a:effectLst>
                <a:outerShdw blurRad="38100" dist="38100" dir="2700000" algn="tl">
                  <a:srgbClr val="000000">
                    <a:alpha val="43137"/>
                  </a:srgbClr>
                </a:outerShdw>
              </a:effectLst>
              <a:ea typeface="微软雅黑" panose="020B0503020204020204" pitchFamily="34" charset="-122"/>
            </a:endParaRPr>
          </a:p>
        </p:txBody>
      </p:sp>
      <p:sp>
        <p:nvSpPr>
          <p:cNvPr id="10" name="Rectangle 9"/>
          <p:cNvSpPr/>
          <p:nvPr/>
        </p:nvSpPr>
        <p:spPr>
          <a:xfrm>
            <a:off x="4191000" y="1278338"/>
            <a:ext cx="4555320" cy="4038600"/>
          </a:xfrm>
          <a:prstGeom prst="rect">
            <a:avLst/>
          </a:prstGeom>
          <a:solidFill>
            <a:schemeClr val="accent5">
              <a:lumMod val="7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7"/>
          <p:cNvSpPr>
            <a:spLocks noChangeArrowheads="1"/>
          </p:cNvSpPr>
          <p:nvPr/>
        </p:nvSpPr>
        <p:spPr bwMode="auto">
          <a:xfrm>
            <a:off x="4416022" y="4740582"/>
            <a:ext cx="4105275" cy="596265"/>
          </a:xfrm>
          <a:prstGeom prst="rect">
            <a:avLst/>
          </a:prstGeom>
          <a:noFill/>
          <a:ln w="9525">
            <a:noFill/>
            <a:miter lim="800000"/>
          </a:ln>
        </p:spPr>
        <p:txBody>
          <a:bodyPr>
            <a:spAutoFit/>
          </a:bodyPr>
          <a:lstStyle/>
          <a:p>
            <a:pPr algn="ctr">
              <a:buFont typeface="Arial" panose="020B0604020202020204" pitchFamily="34" charset="0"/>
              <a:buNone/>
            </a:pPr>
            <a:r>
              <a:rPr lang="zh-CN" altLang="en-US" sz="1600" b="1" dirty="0" smtClean="0">
                <a:solidFill>
                  <a:schemeClr val="bg1"/>
                </a:solidFill>
                <a:effectLst>
                  <a:outerShdw blurRad="38100" dist="38100" dir="2700000" algn="tl">
                    <a:srgbClr val="000000">
                      <a:alpha val="43137"/>
                    </a:srgbClr>
                  </a:outerShdw>
                </a:effectLst>
                <a:ea typeface="微软雅黑" panose="020B0503020204020204" pitchFamily="34" charset="-122"/>
              </a:rPr>
              <a:t>Bachelor</a:t>
            </a:r>
            <a:r>
              <a:rPr lang="en-US" altLang="zh-CN" sz="1600" b="1" dirty="0" smtClean="0">
                <a:solidFill>
                  <a:schemeClr val="bg1"/>
                </a:solidFill>
                <a:effectLst>
                  <a:outerShdw blurRad="38100" dist="38100" dir="2700000" algn="tl">
                    <a:srgbClr val="000000">
                      <a:alpha val="43137"/>
                    </a:srgbClr>
                  </a:outerShdw>
                </a:effectLst>
                <a:ea typeface="微软雅黑" panose="020B0503020204020204" pitchFamily="34" charset="-122"/>
              </a:rPr>
              <a:t>’</a:t>
            </a:r>
            <a:r>
              <a:rPr lang="zh-CN" altLang="en-US" sz="1600" b="1" dirty="0" smtClean="0">
                <a:solidFill>
                  <a:schemeClr val="bg1"/>
                </a:solidFill>
                <a:effectLst>
                  <a:outerShdw blurRad="38100" dist="38100" dir="2700000" algn="tl">
                    <a:srgbClr val="000000">
                      <a:alpha val="43137"/>
                    </a:srgbClr>
                  </a:outerShdw>
                </a:effectLst>
                <a:ea typeface="微软雅黑" panose="020B0503020204020204" pitchFamily="34" charset="-122"/>
              </a:rPr>
              <a:t>s </a:t>
            </a:r>
            <a:r>
              <a:rPr lang="zh-CN" altLang="en-US" sz="1600" b="1" dirty="0">
                <a:solidFill>
                  <a:schemeClr val="bg1"/>
                </a:solidFill>
                <a:effectLst>
                  <a:outerShdw blurRad="38100" dist="38100" dir="2700000" algn="tl">
                    <a:srgbClr val="000000">
                      <a:alpha val="43137"/>
                    </a:srgbClr>
                  </a:outerShdw>
                </a:effectLst>
                <a:ea typeface="微软雅黑" panose="020B0503020204020204" pitchFamily="34" charset="-122"/>
              </a:rPr>
              <a:t>Degree of </a:t>
            </a:r>
            <a:endParaRPr lang="en-US" altLang="zh-CN" sz="1600" b="1" dirty="0" smtClean="0">
              <a:solidFill>
                <a:schemeClr val="bg1"/>
              </a:solidFill>
              <a:effectLst>
                <a:outerShdw blurRad="38100" dist="38100" dir="2700000" algn="tl">
                  <a:srgbClr val="000000">
                    <a:alpha val="43137"/>
                  </a:srgbClr>
                </a:outerShdw>
              </a:effectLst>
              <a:ea typeface="微软雅黑" panose="020B0503020204020204" pitchFamily="34" charset="-122"/>
            </a:endParaRPr>
          </a:p>
          <a:p>
            <a:pPr algn="ctr">
              <a:buFont typeface="Arial" panose="020B0604020202020204" pitchFamily="34" charset="0"/>
              <a:buNone/>
            </a:pPr>
            <a:r>
              <a:rPr lang="zh-CN" altLang="en-US" sz="1600" b="1" dirty="0" smtClean="0">
                <a:solidFill>
                  <a:schemeClr val="bg1"/>
                </a:solidFill>
                <a:effectLst>
                  <a:outerShdw blurRad="38100" dist="38100" dir="2700000" algn="tl">
                    <a:srgbClr val="000000">
                      <a:alpha val="43137"/>
                    </a:srgbClr>
                  </a:outerShdw>
                </a:effectLst>
                <a:ea typeface="微软雅黑" panose="020B0503020204020204" pitchFamily="34" charset="-122"/>
              </a:rPr>
              <a:t>Hong </a:t>
            </a:r>
            <a:r>
              <a:rPr lang="zh-CN" altLang="en-US" sz="1600" b="1" dirty="0">
                <a:solidFill>
                  <a:schemeClr val="bg1"/>
                </a:solidFill>
                <a:effectLst>
                  <a:outerShdw blurRad="38100" dist="38100" dir="2700000" algn="tl">
                    <a:srgbClr val="000000">
                      <a:alpha val="43137"/>
                    </a:srgbClr>
                  </a:outerShdw>
                </a:effectLst>
                <a:ea typeface="微软雅黑" panose="020B0503020204020204" pitchFamily="34" charset="-122"/>
              </a:rPr>
              <a:t>Kong Baptist University</a:t>
            </a:r>
          </a:p>
        </p:txBody>
      </p:sp>
      <p:pic>
        <p:nvPicPr>
          <p:cNvPr id="8"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785" y="1935083"/>
            <a:ext cx="3527750" cy="2433866"/>
          </a:xfrm>
          <a:prstGeom prst="rect">
            <a:avLst/>
          </a:prstGeom>
        </p:spPr>
      </p:pic>
      <p:pic>
        <p:nvPicPr>
          <p:cNvPr id="9" name="图片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514544" y="1935083"/>
            <a:ext cx="3431176" cy="2433866"/>
          </a:xfrm>
          <a:prstGeom prst="rect">
            <a:avLst/>
          </a:prstGeom>
        </p:spPr>
      </p:pic>
    </p:spTree>
    <p:extLst>
      <p:ext uri="{BB962C8B-B14F-4D97-AF65-F5344CB8AC3E}">
        <p14:creationId xmlns:p14="http://schemas.microsoft.com/office/powerpoint/2010/main" val="3338327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Divisions and other Course Offering Units</a:t>
            </a:r>
            <a:endParaRPr lang="zh-CN" alt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sp>
        <p:nvSpPr>
          <p:cNvPr id="23" name="矩形 43"/>
          <p:cNvSpPr/>
          <p:nvPr/>
        </p:nvSpPr>
        <p:spPr>
          <a:xfrm>
            <a:off x="2727975" y="1676400"/>
            <a:ext cx="2289963" cy="1200539"/>
          </a:xfrm>
          <a:prstGeom prst="rect">
            <a:avLst/>
          </a:prstGeom>
          <a:solidFill>
            <a:srgbClr val="002060"/>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endPar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CN" sz="12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Division </a:t>
            </a:r>
            <a:r>
              <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of </a:t>
            </a:r>
          </a:p>
          <a:p>
            <a:pPr algn="ctr"/>
            <a:r>
              <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Science and Technology</a:t>
            </a:r>
          </a:p>
          <a:p>
            <a:pPr algn="ctr"/>
            <a:endPar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endPar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矩形 48"/>
          <p:cNvSpPr/>
          <p:nvPr/>
        </p:nvSpPr>
        <p:spPr>
          <a:xfrm>
            <a:off x="224637" y="1676400"/>
            <a:ext cx="2289963" cy="1200539"/>
          </a:xfrm>
          <a:prstGeom prst="rect">
            <a:avLst/>
          </a:prstGeom>
          <a:solidFill>
            <a:srgbClr val="500050"/>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lgn="ctr">
              <a:defRPr/>
            </a:pP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Division of Business </a:t>
            </a:r>
          </a:p>
          <a:p>
            <a:pPr lvl="0" algn="ctr">
              <a:defRPr/>
            </a:pP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and Management</a:t>
            </a:r>
          </a:p>
          <a:p>
            <a:pPr algn="ctr"/>
            <a:endPar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矩形 49"/>
          <p:cNvSpPr/>
          <p:nvPr/>
        </p:nvSpPr>
        <p:spPr>
          <a:xfrm>
            <a:off x="224637" y="3530321"/>
            <a:ext cx="2289963" cy="1200539"/>
          </a:xfrm>
          <a:prstGeom prst="rect">
            <a:avLst/>
          </a:prstGeom>
          <a:solidFill>
            <a:srgbClr val="984807"/>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lvl="0" algn="ctr">
              <a:defRPr/>
            </a:pPr>
            <a:r>
              <a:rPr lang="en-US" altLang="zh-CN" sz="12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Division </a:t>
            </a: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of Humanities and Social Sciences</a:t>
            </a:r>
          </a:p>
          <a:p>
            <a:pPr algn="ctr"/>
            <a:endPar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矩形 50"/>
          <p:cNvSpPr/>
          <p:nvPr/>
        </p:nvSpPr>
        <p:spPr>
          <a:xfrm>
            <a:off x="2727976" y="3530321"/>
            <a:ext cx="2289963" cy="1200539"/>
          </a:xfrm>
          <a:prstGeom prst="rect">
            <a:avLst/>
          </a:prstGeom>
          <a:solidFill>
            <a:srgbClr val="800000"/>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endPar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CN" sz="12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Division </a:t>
            </a:r>
            <a:r>
              <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of </a:t>
            </a:r>
          </a:p>
          <a:p>
            <a:pPr algn="ctr"/>
            <a:r>
              <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Culture and Creativity</a:t>
            </a:r>
          </a:p>
          <a:p>
            <a:pPr algn="ctr"/>
            <a:endParaRPr lang="en-US" altLang="zh-CN"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endParaRPr lang="zh-CN" altLang="en-US" sz="1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32" name="组合 5"/>
          <p:cNvGrpSpPr/>
          <p:nvPr/>
        </p:nvGrpSpPr>
        <p:grpSpPr>
          <a:xfrm>
            <a:off x="5096433" y="1874376"/>
            <a:ext cx="2070100" cy="650310"/>
            <a:chOff x="671300" y="3174742"/>
            <a:chExt cx="2070100" cy="650310"/>
          </a:xfrm>
        </p:grpSpPr>
        <p:grpSp>
          <p:nvGrpSpPr>
            <p:cNvPr id="33" name="组合 303"/>
            <p:cNvGrpSpPr/>
            <p:nvPr/>
          </p:nvGrpSpPr>
          <p:grpSpPr bwMode="auto">
            <a:xfrm>
              <a:off x="1545568" y="3174742"/>
              <a:ext cx="290092" cy="289967"/>
              <a:chOff x="2933006" y="2311381"/>
              <a:chExt cx="1219604" cy="1219603"/>
            </a:xfrm>
          </p:grpSpPr>
          <p:sp>
            <p:nvSpPr>
              <p:cNvPr id="35" name="泪滴形 18"/>
              <p:cNvSpPr/>
              <p:nvPr/>
            </p:nvSpPr>
            <p:spPr>
              <a:xfrm rot="18900000" flipH="1" flipV="1">
                <a:off x="2933006" y="2311381"/>
                <a:ext cx="1219604"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200">
                  <a:solidFill>
                    <a:prstClr val="white"/>
                  </a:solidFill>
                </a:endParaRPr>
              </a:p>
            </p:txBody>
          </p:sp>
          <p:sp>
            <p:nvSpPr>
              <p:cNvPr id="36" name="椭圆 19"/>
              <p:cNvSpPr/>
              <p:nvPr/>
            </p:nvSpPr>
            <p:spPr>
              <a:xfrm>
                <a:off x="3111188" y="2489564"/>
                <a:ext cx="863235" cy="863237"/>
              </a:xfrm>
              <a:prstGeom prst="ellipse">
                <a:avLst/>
              </a:prstGeom>
              <a:solidFill>
                <a:srgbClr val="FFB850"/>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500">
                  <a:solidFill>
                    <a:prstClr val="white"/>
                  </a:solidFill>
                </a:endParaRPr>
              </a:p>
            </p:txBody>
          </p:sp>
        </p:grpSp>
        <p:sp>
          <p:nvSpPr>
            <p:cNvPr id="34" name="文本框 410"/>
            <p:cNvSpPr txBox="1">
              <a:spLocks noChangeArrowheads="1"/>
            </p:cNvSpPr>
            <p:nvPr/>
          </p:nvSpPr>
          <p:spPr bwMode="auto">
            <a:xfrm>
              <a:off x="671300" y="3548053"/>
              <a:ext cx="2070100" cy="276999"/>
            </a:xfrm>
            <a:prstGeom prst="rect">
              <a:avLst/>
            </a:prstGeom>
            <a:noFill/>
            <a:ln w="9525">
              <a:noFill/>
              <a:miter lim="800000"/>
            </a:ln>
          </p:spPr>
          <p:txBody>
            <a:bodyPr>
              <a:spAutoFit/>
            </a:bodyPr>
            <a:lstStyle/>
            <a:p>
              <a:pPr algn="ctr">
                <a:buFont typeface="Wingdings" panose="05000000000000000000" pitchFamily="2" charset="2"/>
                <a:buNone/>
              </a:pPr>
              <a:r>
                <a:rPr lang="zh-CN" altLang="en-US" sz="1200" b="1" dirty="0">
                  <a:ea typeface="微软雅黑" panose="020B0503020204020204" pitchFamily="34" charset="-122"/>
                </a:rPr>
                <a:t>General Education Office</a:t>
              </a:r>
            </a:p>
          </p:txBody>
        </p:sp>
      </p:grpSp>
      <p:grpSp>
        <p:nvGrpSpPr>
          <p:cNvPr id="37" name="组合 2"/>
          <p:cNvGrpSpPr/>
          <p:nvPr/>
        </p:nvGrpSpPr>
        <p:grpSpPr>
          <a:xfrm>
            <a:off x="7055659" y="1848197"/>
            <a:ext cx="1952625" cy="859155"/>
            <a:chOff x="2226932" y="3844012"/>
            <a:chExt cx="1952625" cy="859155"/>
          </a:xfrm>
        </p:grpSpPr>
        <p:grpSp>
          <p:nvGrpSpPr>
            <p:cNvPr id="38" name="组合 307"/>
            <p:cNvGrpSpPr/>
            <p:nvPr/>
          </p:nvGrpSpPr>
          <p:grpSpPr bwMode="auto">
            <a:xfrm>
              <a:off x="3057772" y="3844012"/>
              <a:ext cx="290092" cy="289967"/>
              <a:chOff x="2387600" y="2311381"/>
              <a:chExt cx="1219603" cy="1219603"/>
            </a:xfrm>
          </p:grpSpPr>
          <p:sp>
            <p:nvSpPr>
              <p:cNvPr id="40" name="泪滴形 22"/>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500">
                  <a:solidFill>
                    <a:prstClr val="white"/>
                  </a:solidFill>
                </a:endParaRPr>
              </a:p>
            </p:txBody>
          </p:sp>
          <p:sp>
            <p:nvSpPr>
              <p:cNvPr id="41" name="椭圆 23"/>
              <p:cNvSpPr/>
              <p:nvPr/>
            </p:nvSpPr>
            <p:spPr>
              <a:xfrm>
                <a:off x="2565783" y="2489564"/>
                <a:ext cx="863236" cy="863236"/>
              </a:xfrm>
              <a:prstGeom prst="ellipse">
                <a:avLst/>
              </a:prstGeom>
              <a:solidFill>
                <a:srgbClr val="01ACBE"/>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500">
                  <a:solidFill>
                    <a:prstClr val="white"/>
                  </a:solidFill>
                </a:endParaRPr>
              </a:p>
            </p:txBody>
          </p:sp>
        </p:grpSp>
        <p:sp>
          <p:nvSpPr>
            <p:cNvPr id="39" name="文本框 414"/>
            <p:cNvSpPr txBox="1">
              <a:spLocks noChangeArrowheads="1"/>
            </p:cNvSpPr>
            <p:nvPr/>
          </p:nvSpPr>
          <p:spPr bwMode="auto">
            <a:xfrm>
              <a:off x="2226932" y="4233267"/>
              <a:ext cx="1952625" cy="469900"/>
            </a:xfrm>
            <a:prstGeom prst="rect">
              <a:avLst/>
            </a:prstGeom>
            <a:noFill/>
            <a:ln w="9525">
              <a:noFill/>
              <a:miter lim="800000"/>
            </a:ln>
          </p:spPr>
          <p:txBody>
            <a:bodyPr wrap="square">
              <a:spAutoFit/>
            </a:bodyPr>
            <a:lstStyle/>
            <a:p>
              <a:pPr algn="ctr">
                <a:buFont typeface="Arial" panose="020B0604020202020204" pitchFamily="34" charset="0"/>
                <a:buNone/>
              </a:pPr>
              <a:r>
                <a:rPr lang="zh-CN" altLang="en-US" sz="1200" b="1" dirty="0">
                  <a:ea typeface="微软雅黑" panose="020B0503020204020204" pitchFamily="34" charset="-122"/>
                </a:rPr>
                <a:t>Whole Person Education Office</a:t>
              </a:r>
            </a:p>
          </p:txBody>
        </p:sp>
      </p:grpSp>
      <p:grpSp>
        <p:nvGrpSpPr>
          <p:cNvPr id="42" name="组合 3"/>
          <p:cNvGrpSpPr/>
          <p:nvPr/>
        </p:nvGrpSpPr>
        <p:grpSpPr>
          <a:xfrm>
            <a:off x="5207696" y="2885772"/>
            <a:ext cx="1816100" cy="697935"/>
            <a:chOff x="3728087" y="3127117"/>
            <a:chExt cx="1816100" cy="697935"/>
          </a:xfrm>
        </p:grpSpPr>
        <p:grpSp>
          <p:nvGrpSpPr>
            <p:cNvPr id="43" name="组合 313"/>
            <p:cNvGrpSpPr/>
            <p:nvPr/>
          </p:nvGrpSpPr>
          <p:grpSpPr bwMode="auto">
            <a:xfrm>
              <a:off x="4490827" y="3127117"/>
              <a:ext cx="290092" cy="289967"/>
              <a:chOff x="2387600" y="2311381"/>
              <a:chExt cx="1219603" cy="1219603"/>
            </a:xfrm>
          </p:grpSpPr>
          <p:sp>
            <p:nvSpPr>
              <p:cNvPr id="45" name="泪滴形 26"/>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500">
                  <a:solidFill>
                    <a:prstClr val="white"/>
                  </a:solidFill>
                </a:endParaRPr>
              </a:p>
            </p:txBody>
          </p:sp>
          <p:sp>
            <p:nvSpPr>
              <p:cNvPr id="46" name="椭圆 27"/>
              <p:cNvSpPr/>
              <p:nvPr/>
            </p:nvSpPr>
            <p:spPr>
              <a:xfrm>
                <a:off x="2565783" y="2489564"/>
                <a:ext cx="863236" cy="863236"/>
              </a:xfrm>
              <a:prstGeom prst="ellipse">
                <a:avLst/>
              </a:prstGeom>
              <a:solidFill>
                <a:srgbClr val="663A77"/>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500">
                  <a:solidFill>
                    <a:srgbClr val="E87071"/>
                  </a:solidFill>
                </a:endParaRPr>
              </a:p>
            </p:txBody>
          </p:sp>
        </p:grpSp>
        <p:sp>
          <p:nvSpPr>
            <p:cNvPr id="44" name="文本框 429"/>
            <p:cNvSpPr txBox="1">
              <a:spLocks noChangeArrowheads="1"/>
            </p:cNvSpPr>
            <p:nvPr/>
          </p:nvSpPr>
          <p:spPr bwMode="auto">
            <a:xfrm>
              <a:off x="3728087" y="3548053"/>
              <a:ext cx="1816100" cy="276999"/>
            </a:xfrm>
            <a:prstGeom prst="rect">
              <a:avLst/>
            </a:prstGeom>
            <a:noFill/>
            <a:ln w="9525">
              <a:noFill/>
              <a:miter lim="800000"/>
            </a:ln>
          </p:spPr>
          <p:txBody>
            <a:bodyPr>
              <a:spAutoFit/>
            </a:bodyPr>
            <a:lstStyle/>
            <a:p>
              <a:pPr algn="ctr">
                <a:buFont typeface="Wingdings" panose="05000000000000000000" pitchFamily="2" charset="2"/>
                <a:buNone/>
              </a:pPr>
              <a:r>
                <a:rPr lang="zh-CN" altLang="en-US" sz="1200" b="1" dirty="0">
                  <a:ea typeface="微软雅黑" panose="020B0503020204020204" pitchFamily="34" charset="-122"/>
                </a:rPr>
                <a:t>English Language Centre</a:t>
              </a:r>
            </a:p>
          </p:txBody>
        </p:sp>
      </p:grpSp>
      <p:grpSp>
        <p:nvGrpSpPr>
          <p:cNvPr id="47" name="组合 4"/>
          <p:cNvGrpSpPr/>
          <p:nvPr/>
        </p:nvGrpSpPr>
        <p:grpSpPr>
          <a:xfrm>
            <a:off x="7166533" y="2887153"/>
            <a:ext cx="1719580" cy="879475"/>
            <a:chOff x="6830061" y="3258086"/>
            <a:chExt cx="1719580" cy="879475"/>
          </a:xfrm>
        </p:grpSpPr>
        <p:grpSp>
          <p:nvGrpSpPr>
            <p:cNvPr id="48" name="组合 319"/>
            <p:cNvGrpSpPr/>
            <p:nvPr/>
          </p:nvGrpSpPr>
          <p:grpSpPr bwMode="auto">
            <a:xfrm>
              <a:off x="7543803" y="3258086"/>
              <a:ext cx="291448" cy="289967"/>
              <a:chOff x="2387600" y="2311381"/>
              <a:chExt cx="1219603" cy="1219603"/>
            </a:xfrm>
          </p:grpSpPr>
          <p:sp>
            <p:nvSpPr>
              <p:cNvPr id="50" name="泪滴形 30"/>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500">
                  <a:solidFill>
                    <a:prstClr val="white"/>
                  </a:solidFill>
                </a:endParaRPr>
              </a:p>
            </p:txBody>
          </p:sp>
          <p:sp>
            <p:nvSpPr>
              <p:cNvPr id="51" name="椭圆 31"/>
              <p:cNvSpPr/>
              <p:nvPr/>
            </p:nvSpPr>
            <p:spPr>
              <a:xfrm>
                <a:off x="2565783" y="2489564"/>
                <a:ext cx="863236" cy="863236"/>
              </a:xfrm>
              <a:prstGeom prst="ellipse">
                <a:avLst/>
              </a:prstGeom>
              <a:solidFill>
                <a:srgbClr val="E87071"/>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500">
                  <a:solidFill>
                    <a:srgbClr val="E87071"/>
                  </a:solidFill>
                </a:endParaRPr>
              </a:p>
            </p:txBody>
          </p:sp>
        </p:grpSp>
        <p:sp>
          <p:nvSpPr>
            <p:cNvPr id="49" name="文本框 421"/>
            <p:cNvSpPr txBox="1">
              <a:spLocks noChangeArrowheads="1"/>
            </p:cNvSpPr>
            <p:nvPr/>
          </p:nvSpPr>
          <p:spPr bwMode="auto">
            <a:xfrm>
              <a:off x="6830061" y="3667661"/>
              <a:ext cx="1719580" cy="469900"/>
            </a:xfrm>
            <a:prstGeom prst="rect">
              <a:avLst/>
            </a:prstGeom>
            <a:noFill/>
            <a:ln w="9525">
              <a:noFill/>
              <a:miter lim="800000"/>
            </a:ln>
          </p:spPr>
          <p:txBody>
            <a:bodyPr wrap="square">
              <a:spAutoFit/>
            </a:bodyPr>
            <a:lstStyle/>
            <a:p>
              <a:pPr algn="ctr">
                <a:buFont typeface="Wingdings" panose="05000000000000000000" pitchFamily="2" charset="2"/>
                <a:buNone/>
              </a:pPr>
              <a:r>
                <a:rPr lang="zh-CN" altLang="en-US" sz="1200" b="1" dirty="0">
                  <a:ea typeface="微软雅黑" panose="020B0503020204020204" pitchFamily="34" charset="-122"/>
                  <a:sym typeface="Arial" panose="020B0604020202020204" pitchFamily="34" charset="0"/>
                </a:rPr>
                <a:t>Chinese Language and Culture Centre</a:t>
              </a:r>
            </a:p>
          </p:txBody>
        </p:sp>
      </p:grpSp>
      <p:grpSp>
        <p:nvGrpSpPr>
          <p:cNvPr id="52" name="组合 1"/>
          <p:cNvGrpSpPr/>
          <p:nvPr/>
        </p:nvGrpSpPr>
        <p:grpSpPr>
          <a:xfrm>
            <a:off x="5469684" y="4010995"/>
            <a:ext cx="3171949" cy="690017"/>
            <a:chOff x="4716016" y="3851017"/>
            <a:chExt cx="2955925" cy="690017"/>
          </a:xfrm>
        </p:grpSpPr>
        <p:grpSp>
          <p:nvGrpSpPr>
            <p:cNvPr id="53" name="组合 327"/>
            <p:cNvGrpSpPr/>
            <p:nvPr/>
          </p:nvGrpSpPr>
          <p:grpSpPr bwMode="auto">
            <a:xfrm>
              <a:off x="6024565" y="3851017"/>
              <a:ext cx="290092" cy="289967"/>
              <a:chOff x="2387600" y="2311381"/>
              <a:chExt cx="1219603" cy="1219603"/>
            </a:xfrm>
          </p:grpSpPr>
          <p:sp>
            <p:nvSpPr>
              <p:cNvPr id="55" name="泪滴形 34"/>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500">
                  <a:solidFill>
                    <a:prstClr val="white"/>
                  </a:solidFill>
                </a:endParaRPr>
              </a:p>
            </p:txBody>
          </p:sp>
          <p:sp>
            <p:nvSpPr>
              <p:cNvPr id="56" name="椭圆 35"/>
              <p:cNvSpPr/>
              <p:nvPr/>
            </p:nvSpPr>
            <p:spPr>
              <a:xfrm>
                <a:off x="2565783" y="2489564"/>
                <a:ext cx="863236" cy="863236"/>
              </a:xfrm>
              <a:prstGeom prst="ellipse">
                <a:avLst/>
              </a:prstGeom>
              <a:solidFill>
                <a:srgbClr val="92D050"/>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500">
                  <a:solidFill>
                    <a:srgbClr val="E87071"/>
                  </a:solidFill>
                </a:endParaRPr>
              </a:p>
            </p:txBody>
          </p:sp>
        </p:grpSp>
        <p:sp>
          <p:nvSpPr>
            <p:cNvPr id="54" name="文本框 421"/>
            <p:cNvSpPr txBox="1">
              <a:spLocks noChangeArrowheads="1"/>
            </p:cNvSpPr>
            <p:nvPr/>
          </p:nvSpPr>
          <p:spPr bwMode="auto">
            <a:xfrm>
              <a:off x="4716016" y="4264809"/>
              <a:ext cx="2955925" cy="276225"/>
            </a:xfrm>
            <a:prstGeom prst="rect">
              <a:avLst/>
            </a:prstGeom>
            <a:noFill/>
            <a:ln w="9525">
              <a:noFill/>
              <a:miter lim="800000"/>
            </a:ln>
          </p:spPr>
          <p:txBody>
            <a:bodyPr>
              <a:spAutoFit/>
            </a:bodyPr>
            <a:lstStyle/>
            <a:p>
              <a:pPr algn="ctr">
                <a:buFont typeface="Wingdings" panose="05000000000000000000" pitchFamily="2" charset="2"/>
                <a:buNone/>
              </a:pPr>
              <a:r>
                <a:rPr lang="zh-CN" altLang="en-US" sz="1200" b="1" dirty="0">
                  <a:ea typeface="微软雅黑" panose="020B0503020204020204" pitchFamily="34" charset="-122"/>
                  <a:sym typeface="Arial" panose="020B0604020202020204" pitchFamily="34" charset="0"/>
                </a:rPr>
                <a:t>Research Centres </a:t>
              </a:r>
              <a:r>
                <a:rPr lang="en-US" altLang="zh-CN" sz="1200" b="1" dirty="0">
                  <a:ea typeface="微软雅黑" panose="020B0503020204020204" pitchFamily="34" charset="-122"/>
                  <a:sym typeface="Arial" panose="020B0604020202020204" pitchFamily="34" charset="0"/>
                </a:rPr>
                <a:t>and Laboratories</a:t>
              </a:r>
            </a:p>
          </p:txBody>
        </p:sp>
      </p:grpSp>
    </p:spTree>
    <p:extLst>
      <p:ext uri="{BB962C8B-B14F-4D97-AF65-F5344CB8AC3E}">
        <p14:creationId xmlns:p14="http://schemas.microsoft.com/office/powerpoint/2010/main" val="831377595"/>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Division of Business and Management</a:t>
            </a:r>
            <a:endParaRPr lang="zh-CN" alt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sp>
        <p:nvSpPr>
          <p:cNvPr id="3" name="矩形 58"/>
          <p:cNvSpPr/>
          <p:nvPr/>
        </p:nvSpPr>
        <p:spPr>
          <a:xfrm>
            <a:off x="2286000" y="1524000"/>
            <a:ext cx="6724620" cy="576064"/>
          </a:xfrm>
          <a:prstGeom prst="rect">
            <a:avLst/>
          </a:prstGeom>
          <a:solidFill>
            <a:srgbClr val="50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b="1" dirty="0">
                <a:solidFill>
                  <a:schemeClr val="bg1"/>
                </a:solidFill>
                <a:effectLst>
                  <a:outerShdw blurRad="38100" dist="38100" dir="2700000" algn="tl">
                    <a:srgbClr val="000000">
                      <a:alpha val="43137"/>
                    </a:srgbClr>
                  </a:outerShdw>
                </a:effectLst>
                <a:ea typeface="微软雅黑" panose="020B0503020204020204" pitchFamily="34" charset="-122"/>
              </a:rPr>
              <a:t>Bachelor of Business Administration (Honours) (Accounting)</a:t>
            </a:r>
          </a:p>
          <a:p>
            <a:r>
              <a:rPr lang="zh-CN" altLang="en-US" sz="1100" b="1" dirty="0">
                <a:solidFill>
                  <a:schemeClr val="bg1"/>
                </a:solidFill>
                <a:effectLst>
                  <a:outerShdw blurRad="38100" dist="38100" dir="2700000" algn="tl">
                    <a:srgbClr val="000000">
                      <a:alpha val="43137"/>
                    </a:srgbClr>
                  </a:outerShdw>
                </a:effectLst>
                <a:ea typeface="微软雅黑" panose="020B0503020204020204" pitchFamily="34" charset="-122"/>
              </a:rPr>
              <a:t>会计学商学士（荣誉）学位</a:t>
            </a:r>
          </a:p>
        </p:txBody>
      </p:sp>
      <p:sp>
        <p:nvSpPr>
          <p:cNvPr id="4" name="矩形 60"/>
          <p:cNvSpPr/>
          <p:nvPr/>
        </p:nvSpPr>
        <p:spPr>
          <a:xfrm>
            <a:off x="2286000" y="2126848"/>
            <a:ext cx="6724620" cy="54125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b="1" dirty="0">
                <a:solidFill>
                  <a:schemeClr val="bg1"/>
                </a:solidFill>
                <a:effectLst>
                  <a:outerShdw blurRad="38100" dist="38100" dir="2700000" algn="tl">
                    <a:srgbClr val="000000">
                      <a:alpha val="43137"/>
                    </a:srgbClr>
                  </a:outerShdw>
                </a:effectLst>
                <a:ea typeface="微软雅黑" panose="020B0503020204020204" pitchFamily="34" charset="-122"/>
              </a:rPr>
              <a:t>Bachelor of Business Administration (Honours) (Applied Economics)</a:t>
            </a:r>
          </a:p>
          <a:p>
            <a:r>
              <a:rPr lang="zh-CN" altLang="en-US" sz="1100" b="1" dirty="0">
                <a:solidFill>
                  <a:schemeClr val="bg1"/>
                </a:solidFill>
                <a:effectLst>
                  <a:outerShdw blurRad="38100" dist="38100" dir="2700000" algn="tl">
                    <a:srgbClr val="000000">
                      <a:alpha val="43137"/>
                    </a:srgbClr>
                  </a:outerShdw>
                </a:effectLst>
                <a:ea typeface="微软雅黑" panose="020B0503020204020204" pitchFamily="34" charset="-122"/>
              </a:rPr>
              <a:t>应用经济学商学士（荣誉）学位</a:t>
            </a:r>
          </a:p>
        </p:txBody>
      </p:sp>
      <p:sp>
        <p:nvSpPr>
          <p:cNvPr id="5" name="五边形 29"/>
          <p:cNvSpPr/>
          <p:nvPr/>
        </p:nvSpPr>
        <p:spPr>
          <a:xfrm>
            <a:off x="240824" y="1524803"/>
            <a:ext cx="1962472" cy="575261"/>
          </a:xfrm>
          <a:prstGeom prst="homePlate">
            <a:avLst/>
          </a:prstGeom>
          <a:solidFill>
            <a:srgbClr val="50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ea typeface="微软雅黑" panose="020B0503020204020204" pitchFamily="34" charset="-122"/>
              </a:rPr>
              <a:t>Accounting</a:t>
            </a:r>
          </a:p>
        </p:txBody>
      </p:sp>
      <p:sp>
        <p:nvSpPr>
          <p:cNvPr id="6" name="五边形 32"/>
          <p:cNvSpPr/>
          <p:nvPr/>
        </p:nvSpPr>
        <p:spPr>
          <a:xfrm>
            <a:off x="249368" y="3294460"/>
            <a:ext cx="1962472" cy="541259"/>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ea typeface="微软雅黑" panose="020B0503020204020204" pitchFamily="34" charset="-122"/>
              </a:rPr>
              <a:t>Management of Human Resources</a:t>
            </a:r>
          </a:p>
        </p:txBody>
      </p:sp>
      <p:sp>
        <p:nvSpPr>
          <p:cNvPr id="7" name="五边形 33"/>
          <p:cNvSpPr/>
          <p:nvPr/>
        </p:nvSpPr>
        <p:spPr>
          <a:xfrm>
            <a:off x="247912" y="3848740"/>
            <a:ext cx="1962472" cy="564123"/>
          </a:xfrm>
          <a:prstGeom prst="homePlate">
            <a:avLst/>
          </a:prstGeom>
          <a:solidFill>
            <a:srgbClr val="50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ea typeface="微软雅黑" panose="020B0503020204020204" pitchFamily="34" charset="-122"/>
              </a:rPr>
              <a:t>Marketing Management</a:t>
            </a:r>
          </a:p>
        </p:txBody>
      </p:sp>
      <p:sp>
        <p:nvSpPr>
          <p:cNvPr id="8" name="五边形 34"/>
          <p:cNvSpPr/>
          <p:nvPr/>
        </p:nvSpPr>
        <p:spPr>
          <a:xfrm>
            <a:off x="249368" y="4455436"/>
            <a:ext cx="1962472" cy="516178"/>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ea typeface="微软雅黑" panose="020B0503020204020204" pitchFamily="34" charset="-122"/>
              </a:rPr>
              <a:t>Entrepreneurship and Innovation</a:t>
            </a:r>
          </a:p>
        </p:txBody>
      </p:sp>
      <p:sp>
        <p:nvSpPr>
          <p:cNvPr id="9" name="五边形 35"/>
          <p:cNvSpPr/>
          <p:nvPr/>
        </p:nvSpPr>
        <p:spPr>
          <a:xfrm>
            <a:off x="244479" y="5005340"/>
            <a:ext cx="1962472" cy="496035"/>
          </a:xfrm>
          <a:prstGeom prst="homePlate">
            <a:avLst/>
          </a:prstGeom>
          <a:solidFill>
            <a:srgbClr val="50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effectLst>
                  <a:outerShdw blurRad="38100" dist="38100" dir="2700000" algn="tl">
                    <a:srgbClr val="000000">
                      <a:alpha val="43137"/>
                    </a:srgbClr>
                  </a:outerShdw>
                </a:effectLst>
                <a:ea typeface="微软雅黑" panose="020B0503020204020204" pitchFamily="34" charset="-122"/>
              </a:rPr>
              <a:t>e-Business Management and Information Systems</a:t>
            </a:r>
          </a:p>
        </p:txBody>
      </p:sp>
      <p:sp>
        <p:nvSpPr>
          <p:cNvPr id="10" name="矩形 22"/>
          <p:cNvSpPr/>
          <p:nvPr/>
        </p:nvSpPr>
        <p:spPr>
          <a:xfrm>
            <a:off x="2294565" y="2696778"/>
            <a:ext cx="6724620" cy="576064"/>
          </a:xfrm>
          <a:prstGeom prst="rect">
            <a:avLst/>
          </a:prstGeom>
          <a:solidFill>
            <a:srgbClr val="50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b="1" dirty="0">
                <a:solidFill>
                  <a:schemeClr val="bg1"/>
                </a:solidFill>
                <a:effectLst>
                  <a:outerShdw blurRad="38100" dist="38100" dir="2700000" algn="tl">
                    <a:srgbClr val="000000">
                      <a:alpha val="43137"/>
                    </a:srgbClr>
                  </a:outerShdw>
                </a:effectLst>
                <a:ea typeface="微软雅黑" panose="020B0503020204020204" pitchFamily="34" charset="-122"/>
              </a:rPr>
              <a:t>Bachelor of Business Administration (Honours) (Finance)</a:t>
            </a:r>
          </a:p>
          <a:p>
            <a:r>
              <a:rPr lang="zh-CN" altLang="en-US" sz="1100" b="1" dirty="0">
                <a:solidFill>
                  <a:schemeClr val="bg1"/>
                </a:solidFill>
                <a:effectLst>
                  <a:outerShdw blurRad="38100" dist="38100" dir="2700000" algn="tl">
                    <a:srgbClr val="000000">
                      <a:alpha val="43137"/>
                    </a:srgbClr>
                  </a:outerShdw>
                </a:effectLst>
                <a:ea typeface="微软雅黑" panose="020B0503020204020204" pitchFamily="34" charset="-122"/>
              </a:rPr>
              <a:t>财务学商学士（荣誉）学位</a:t>
            </a:r>
          </a:p>
        </p:txBody>
      </p:sp>
      <p:sp>
        <p:nvSpPr>
          <p:cNvPr id="11" name="矩形 23"/>
          <p:cNvSpPr/>
          <p:nvPr/>
        </p:nvSpPr>
        <p:spPr>
          <a:xfrm>
            <a:off x="2286001" y="3879372"/>
            <a:ext cx="6724620" cy="533491"/>
          </a:xfrm>
          <a:prstGeom prst="rect">
            <a:avLst/>
          </a:prstGeom>
          <a:solidFill>
            <a:srgbClr val="50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b="1" dirty="0">
                <a:solidFill>
                  <a:schemeClr val="bg1"/>
                </a:solidFill>
                <a:effectLst>
                  <a:outerShdw blurRad="38100" dist="38100" dir="2700000" algn="tl">
                    <a:srgbClr val="000000">
                      <a:alpha val="43137"/>
                    </a:srgbClr>
                  </a:outerShdw>
                </a:effectLst>
                <a:ea typeface="微软雅黑" panose="020B0503020204020204" pitchFamily="34" charset="-122"/>
              </a:rPr>
              <a:t>Bachelor of Business Administration (Honours) (Marketing Management)</a:t>
            </a:r>
          </a:p>
          <a:p>
            <a:r>
              <a:rPr lang="zh-CN" altLang="en-US" sz="1100" b="1" dirty="0">
                <a:solidFill>
                  <a:schemeClr val="bg1"/>
                </a:solidFill>
                <a:effectLst>
                  <a:outerShdw blurRad="38100" dist="38100" dir="2700000" algn="tl">
                    <a:srgbClr val="000000">
                      <a:alpha val="43137"/>
                    </a:srgbClr>
                  </a:outerShdw>
                </a:effectLst>
                <a:ea typeface="微软雅黑" panose="020B0503020204020204" pitchFamily="34" charset="-122"/>
              </a:rPr>
              <a:t>市场营销管理商学士（荣誉）学位</a:t>
            </a:r>
            <a:endParaRPr lang="en-US" altLang="zh-CN" sz="1100" b="1" dirty="0">
              <a:solidFill>
                <a:schemeClr val="bg1"/>
              </a:solidFill>
              <a:effectLst>
                <a:outerShdw blurRad="38100" dist="38100" dir="2700000" algn="tl">
                  <a:srgbClr val="000000">
                    <a:alpha val="43137"/>
                  </a:srgbClr>
                </a:outerShdw>
              </a:effectLst>
              <a:ea typeface="微软雅黑" panose="020B0503020204020204" pitchFamily="34" charset="-122"/>
            </a:endParaRPr>
          </a:p>
        </p:txBody>
      </p:sp>
      <p:sp>
        <p:nvSpPr>
          <p:cNvPr id="12" name="矩形 28"/>
          <p:cNvSpPr/>
          <p:nvPr/>
        </p:nvSpPr>
        <p:spPr>
          <a:xfrm>
            <a:off x="2286000" y="5005340"/>
            <a:ext cx="6724620" cy="496035"/>
          </a:xfrm>
          <a:prstGeom prst="rect">
            <a:avLst/>
          </a:prstGeom>
          <a:solidFill>
            <a:srgbClr val="50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b="1" dirty="0">
                <a:solidFill>
                  <a:schemeClr val="bg1"/>
                </a:solidFill>
                <a:effectLst>
                  <a:outerShdw blurRad="38100" dist="38100" dir="2700000" algn="tl">
                    <a:srgbClr val="000000">
                      <a:alpha val="43137"/>
                    </a:srgbClr>
                  </a:outerShdw>
                </a:effectLst>
                <a:ea typeface="微软雅黑" panose="020B0503020204020204" pitchFamily="34" charset="-122"/>
              </a:rPr>
              <a:t>Bachelor of Business Administration (Honours) (</a:t>
            </a:r>
            <a:r>
              <a:rPr lang="en-US" altLang="zh-CN" sz="900" b="1" dirty="0">
                <a:solidFill>
                  <a:schemeClr val="bg1"/>
                </a:solidFill>
                <a:effectLst>
                  <a:outerShdw blurRad="38100" dist="38100" dir="2700000" algn="tl">
                    <a:srgbClr val="000000">
                      <a:alpha val="43137"/>
                    </a:srgbClr>
                  </a:outerShdw>
                </a:effectLst>
                <a:ea typeface="微软雅黑" panose="020B0503020204020204" pitchFamily="34" charset="-122"/>
              </a:rPr>
              <a:t>e-Business Management and Information Systems)</a:t>
            </a:r>
            <a:endParaRPr lang="en-US" altLang="zh-CN" sz="1100" b="1" dirty="0">
              <a:solidFill>
                <a:schemeClr val="bg1"/>
              </a:solidFill>
              <a:effectLst>
                <a:outerShdw blurRad="38100" dist="38100" dir="2700000" algn="tl">
                  <a:srgbClr val="000000">
                    <a:alpha val="43137"/>
                  </a:srgbClr>
                </a:outerShdw>
              </a:effectLst>
              <a:ea typeface="微软雅黑" panose="020B0503020204020204" pitchFamily="34" charset="-122"/>
            </a:endParaRPr>
          </a:p>
          <a:p>
            <a:r>
              <a:rPr lang="zh-CN" altLang="en-US" sz="1100" b="1" dirty="0">
                <a:solidFill>
                  <a:schemeClr val="bg1"/>
                </a:solidFill>
                <a:effectLst>
                  <a:outerShdw blurRad="38100" dist="38100" dir="2700000" algn="tl">
                    <a:srgbClr val="000000">
                      <a:alpha val="43137"/>
                    </a:srgbClr>
                  </a:outerShdw>
                </a:effectLst>
                <a:ea typeface="微软雅黑" panose="020B0503020204020204" pitchFamily="34" charset="-122"/>
              </a:rPr>
              <a:t>电子商务与资讯系统管理商学士（荣誉）学位</a:t>
            </a:r>
            <a:endParaRPr lang="en-US" altLang="zh-CN" sz="1100" b="1" dirty="0">
              <a:solidFill>
                <a:schemeClr val="bg1"/>
              </a:solidFill>
              <a:effectLst>
                <a:outerShdw blurRad="38100" dist="38100" dir="2700000" algn="tl">
                  <a:srgbClr val="000000">
                    <a:alpha val="43137"/>
                  </a:srgbClr>
                </a:outerShdw>
              </a:effectLst>
              <a:ea typeface="微软雅黑" panose="020B0503020204020204" pitchFamily="34" charset="-122"/>
            </a:endParaRPr>
          </a:p>
        </p:txBody>
      </p:sp>
      <p:sp>
        <p:nvSpPr>
          <p:cNvPr id="13" name="矩形 36"/>
          <p:cNvSpPr/>
          <p:nvPr/>
        </p:nvSpPr>
        <p:spPr>
          <a:xfrm>
            <a:off x="2294564" y="3294460"/>
            <a:ext cx="6724620" cy="54125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b="1" dirty="0">
                <a:solidFill>
                  <a:schemeClr val="bg1"/>
                </a:solidFill>
                <a:effectLst>
                  <a:outerShdw blurRad="38100" dist="38100" dir="2700000" algn="tl">
                    <a:srgbClr val="000000">
                      <a:alpha val="43137"/>
                    </a:srgbClr>
                  </a:outerShdw>
                </a:effectLst>
                <a:ea typeface="微软雅黑" panose="020B0503020204020204" pitchFamily="34" charset="-122"/>
              </a:rPr>
              <a:t>Bachelor of Business Administration (Honours) (Management of Human Resources)</a:t>
            </a:r>
          </a:p>
          <a:p>
            <a:r>
              <a:rPr lang="zh-CN" altLang="en-US" sz="1100" b="1" dirty="0">
                <a:solidFill>
                  <a:schemeClr val="bg1"/>
                </a:solidFill>
                <a:effectLst>
                  <a:outerShdw blurRad="38100" dist="38100" dir="2700000" algn="tl">
                    <a:srgbClr val="000000">
                      <a:alpha val="43137"/>
                    </a:srgbClr>
                  </a:outerShdw>
                </a:effectLst>
                <a:ea typeface="微软雅黑" panose="020B0503020204020204" pitchFamily="34" charset="-122"/>
              </a:rPr>
              <a:t>人力资源管理商学士（荣誉）学位</a:t>
            </a:r>
          </a:p>
        </p:txBody>
      </p:sp>
      <p:sp>
        <p:nvSpPr>
          <p:cNvPr id="14" name="矩形 37"/>
          <p:cNvSpPr/>
          <p:nvPr/>
        </p:nvSpPr>
        <p:spPr>
          <a:xfrm>
            <a:off x="2286544" y="4441127"/>
            <a:ext cx="6724620" cy="52419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b="1" dirty="0">
                <a:solidFill>
                  <a:schemeClr val="bg1"/>
                </a:solidFill>
                <a:effectLst>
                  <a:outerShdw blurRad="38100" dist="38100" dir="2700000" algn="tl">
                    <a:srgbClr val="000000">
                      <a:alpha val="43137"/>
                    </a:srgbClr>
                  </a:outerShdw>
                </a:effectLst>
                <a:ea typeface="微软雅黑" panose="020B0503020204020204" pitchFamily="34" charset="-122"/>
              </a:rPr>
              <a:t>Bachelor of Business Administration (Honours) (Entrepreneurship and Innovation)</a:t>
            </a:r>
          </a:p>
          <a:p>
            <a:r>
              <a:rPr lang="zh-CN" altLang="en-US" sz="1100" b="1" dirty="0">
                <a:solidFill>
                  <a:schemeClr val="bg1"/>
                </a:solidFill>
                <a:effectLst>
                  <a:outerShdw blurRad="38100" dist="38100" dir="2700000" algn="tl">
                    <a:srgbClr val="000000">
                      <a:alpha val="43137"/>
                    </a:srgbClr>
                  </a:outerShdw>
                </a:effectLst>
                <a:ea typeface="微软雅黑" panose="020B0503020204020204" pitchFamily="34" charset="-122"/>
              </a:rPr>
              <a:t>创业与创新管理商学士（荣誉）学位</a:t>
            </a:r>
            <a:endParaRPr lang="en-US" altLang="zh-CN" sz="1100" b="1" dirty="0">
              <a:solidFill>
                <a:schemeClr val="bg1"/>
              </a:solidFill>
              <a:effectLst>
                <a:outerShdw blurRad="38100" dist="38100" dir="2700000" algn="tl">
                  <a:srgbClr val="000000">
                    <a:alpha val="43137"/>
                  </a:srgbClr>
                </a:outerShdw>
              </a:effectLst>
              <a:ea typeface="微软雅黑" panose="020B0503020204020204" pitchFamily="34" charset="-122"/>
            </a:endParaRPr>
          </a:p>
        </p:txBody>
      </p:sp>
      <p:sp>
        <p:nvSpPr>
          <p:cNvPr id="15" name="五边形 38"/>
          <p:cNvSpPr/>
          <p:nvPr/>
        </p:nvSpPr>
        <p:spPr>
          <a:xfrm>
            <a:off x="249368" y="2694315"/>
            <a:ext cx="1962472" cy="578527"/>
          </a:xfrm>
          <a:prstGeom prst="homePlate">
            <a:avLst/>
          </a:prstGeom>
          <a:solidFill>
            <a:srgbClr val="50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400" b="1" dirty="0">
                <a:solidFill>
                  <a:prstClr val="white"/>
                </a:solidFill>
                <a:effectLst>
                  <a:outerShdw blurRad="38100" dist="38100" dir="2700000" algn="tl">
                    <a:srgbClr val="000000">
                      <a:alpha val="43137"/>
                    </a:srgbClr>
                  </a:outerShdw>
                </a:effectLst>
                <a:ea typeface="微软雅黑" panose="020B0503020204020204" pitchFamily="34" charset="-122"/>
              </a:rPr>
              <a:t>Finance</a:t>
            </a:r>
          </a:p>
        </p:txBody>
      </p:sp>
      <p:sp>
        <p:nvSpPr>
          <p:cNvPr id="16" name="五边形 39"/>
          <p:cNvSpPr/>
          <p:nvPr/>
        </p:nvSpPr>
        <p:spPr>
          <a:xfrm>
            <a:off x="240824" y="2126848"/>
            <a:ext cx="1962472" cy="541259"/>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400" b="1" dirty="0">
                <a:solidFill>
                  <a:prstClr val="white"/>
                </a:solidFill>
                <a:effectLst>
                  <a:outerShdw blurRad="38100" dist="38100" dir="2700000" algn="tl">
                    <a:srgbClr val="000000">
                      <a:alpha val="43137"/>
                    </a:srgbClr>
                  </a:outerShdw>
                </a:effectLst>
                <a:ea typeface="微软雅黑" panose="020B0503020204020204" pitchFamily="34" charset="-122"/>
              </a:rPr>
              <a:t>Applied Economics</a:t>
            </a:r>
          </a:p>
        </p:txBody>
      </p:sp>
    </p:spTree>
    <p:extLst>
      <p:ext uri="{BB962C8B-B14F-4D97-AF65-F5344CB8AC3E}">
        <p14:creationId xmlns:p14="http://schemas.microsoft.com/office/powerpoint/2010/main" val="3982459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mn-ea"/>
              </a:rPr>
              <a:t>Division of Science and Technology</a:t>
            </a:r>
            <a:endParaRPr lang="zh-CN" alt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sp>
        <p:nvSpPr>
          <p:cNvPr id="3" name="矩形 58"/>
          <p:cNvSpPr/>
          <p:nvPr/>
        </p:nvSpPr>
        <p:spPr>
          <a:xfrm>
            <a:off x="2209800" y="1371600"/>
            <a:ext cx="6724620" cy="451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Science (Honours) in Computer Science and Technology</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计算机科学与技术理学士（荣誉）学位</a:t>
            </a:r>
          </a:p>
        </p:txBody>
      </p:sp>
      <p:sp>
        <p:nvSpPr>
          <p:cNvPr id="4" name="五边形 34"/>
          <p:cNvSpPr/>
          <p:nvPr/>
        </p:nvSpPr>
        <p:spPr>
          <a:xfrm>
            <a:off x="180132" y="1371600"/>
            <a:ext cx="1962472" cy="4514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ea typeface="微软雅黑" panose="020B0503020204020204" pitchFamily="34" charset="-122"/>
              </a:rPr>
              <a:t>Computer Science and Technology</a:t>
            </a:r>
          </a:p>
        </p:txBody>
      </p:sp>
      <p:sp>
        <p:nvSpPr>
          <p:cNvPr id="5" name="五边形 35"/>
          <p:cNvSpPr/>
          <p:nvPr/>
        </p:nvSpPr>
        <p:spPr>
          <a:xfrm>
            <a:off x="173168" y="1843131"/>
            <a:ext cx="1962472" cy="451400"/>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ea typeface="微软雅黑" panose="020B0503020204020204" pitchFamily="34" charset="-122"/>
              </a:rPr>
              <a:t>Data Science</a:t>
            </a:r>
          </a:p>
        </p:txBody>
      </p:sp>
      <p:sp>
        <p:nvSpPr>
          <p:cNvPr id="6" name="五边形 47"/>
          <p:cNvSpPr/>
          <p:nvPr/>
        </p:nvSpPr>
        <p:spPr>
          <a:xfrm>
            <a:off x="173132" y="2318462"/>
            <a:ext cx="1962472" cy="4514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ea typeface="微软雅黑" panose="020B0503020204020204" pitchFamily="34" charset="-122"/>
              </a:rPr>
              <a:t>Applied Psychology</a:t>
            </a:r>
          </a:p>
        </p:txBody>
      </p:sp>
      <p:sp>
        <p:nvSpPr>
          <p:cNvPr id="7" name="五边形 48"/>
          <p:cNvSpPr/>
          <p:nvPr/>
        </p:nvSpPr>
        <p:spPr>
          <a:xfrm>
            <a:off x="166168" y="2779235"/>
            <a:ext cx="1962472" cy="451400"/>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ea typeface="微软雅黑" panose="020B0503020204020204" pitchFamily="34" charset="-122"/>
              </a:rPr>
              <a:t>Food Science and Technology</a:t>
            </a:r>
          </a:p>
        </p:txBody>
      </p:sp>
      <p:sp>
        <p:nvSpPr>
          <p:cNvPr id="8" name="五边形 49"/>
          <p:cNvSpPr/>
          <p:nvPr/>
        </p:nvSpPr>
        <p:spPr>
          <a:xfrm>
            <a:off x="162549" y="3283291"/>
            <a:ext cx="1962472" cy="4514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ea typeface="微软雅黑" panose="020B0503020204020204" pitchFamily="34" charset="-122"/>
              </a:rPr>
              <a:t>Environmental Science</a:t>
            </a:r>
          </a:p>
        </p:txBody>
      </p:sp>
      <p:sp>
        <p:nvSpPr>
          <p:cNvPr id="9" name="五边形 50"/>
          <p:cNvSpPr/>
          <p:nvPr/>
        </p:nvSpPr>
        <p:spPr>
          <a:xfrm>
            <a:off x="155585" y="3770015"/>
            <a:ext cx="1962472" cy="451400"/>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ea typeface="微软雅黑" panose="020B0503020204020204" pitchFamily="34" charset="-122"/>
              </a:rPr>
              <a:t>Statistics</a:t>
            </a:r>
          </a:p>
        </p:txBody>
      </p:sp>
      <p:sp>
        <p:nvSpPr>
          <p:cNvPr id="10" name="五边形 51"/>
          <p:cNvSpPr/>
          <p:nvPr/>
        </p:nvSpPr>
        <p:spPr>
          <a:xfrm>
            <a:off x="155549" y="4272051"/>
            <a:ext cx="1962472" cy="4514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ea typeface="微软雅黑" panose="020B0503020204020204" pitchFamily="34" charset="-122"/>
              </a:rPr>
              <a:t>Financial Mathematics</a:t>
            </a:r>
          </a:p>
        </p:txBody>
      </p:sp>
      <p:sp>
        <p:nvSpPr>
          <p:cNvPr id="11" name="矩形 52"/>
          <p:cNvSpPr/>
          <p:nvPr/>
        </p:nvSpPr>
        <p:spPr>
          <a:xfrm>
            <a:off x="2209800" y="1843131"/>
            <a:ext cx="6724620" cy="451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Science (Honours) in Data Science</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数据科学理学士（荣誉）学位</a:t>
            </a:r>
          </a:p>
        </p:txBody>
      </p:sp>
      <p:sp>
        <p:nvSpPr>
          <p:cNvPr id="12" name="矩形 53"/>
          <p:cNvSpPr/>
          <p:nvPr/>
        </p:nvSpPr>
        <p:spPr>
          <a:xfrm>
            <a:off x="2209800" y="2307513"/>
            <a:ext cx="6724620" cy="451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Science (Honours) in Applied Psychology</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应用心理学理学士（荣誉）学位</a:t>
            </a:r>
          </a:p>
        </p:txBody>
      </p:sp>
      <p:sp>
        <p:nvSpPr>
          <p:cNvPr id="13" name="矩形 54"/>
          <p:cNvSpPr/>
          <p:nvPr/>
        </p:nvSpPr>
        <p:spPr>
          <a:xfrm>
            <a:off x="2218365" y="3283291"/>
            <a:ext cx="6724620" cy="451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Science (Honours) in Environmental Science</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环境科学理学士（荣誉）学位</a:t>
            </a:r>
            <a:endPar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endParaRPr>
          </a:p>
        </p:txBody>
      </p:sp>
      <p:sp>
        <p:nvSpPr>
          <p:cNvPr id="14" name="矩形 55"/>
          <p:cNvSpPr/>
          <p:nvPr/>
        </p:nvSpPr>
        <p:spPr>
          <a:xfrm>
            <a:off x="2209800" y="2779235"/>
            <a:ext cx="6724620" cy="451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endParaRPr>
          </a:p>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Science (Honours) in Food Science and Technology</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食品科学与工程理学士（荣誉）学位</a:t>
            </a:r>
            <a:endPar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endParaRPr>
          </a:p>
          <a:p>
            <a:endPar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endParaRPr>
          </a:p>
        </p:txBody>
      </p:sp>
      <p:sp>
        <p:nvSpPr>
          <p:cNvPr id="15" name="矩形 63"/>
          <p:cNvSpPr/>
          <p:nvPr/>
        </p:nvSpPr>
        <p:spPr>
          <a:xfrm>
            <a:off x="2218365" y="3765806"/>
            <a:ext cx="6724620" cy="451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endParaRPr>
          </a:p>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Science (Honours) in Statistics</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统计学理学士（荣誉）学位</a:t>
            </a:r>
            <a:endPar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endParaRPr>
          </a:p>
          <a:p>
            <a:endPar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endParaRPr>
          </a:p>
        </p:txBody>
      </p:sp>
      <p:sp>
        <p:nvSpPr>
          <p:cNvPr id="16" name="矩形 64"/>
          <p:cNvSpPr/>
          <p:nvPr/>
        </p:nvSpPr>
        <p:spPr>
          <a:xfrm>
            <a:off x="2218365" y="4272051"/>
            <a:ext cx="6724620" cy="451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Science (Honours) in Financial Mathematics</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金融数学理学士（荣誉）学位</a:t>
            </a:r>
            <a:endPar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endParaRPr>
          </a:p>
        </p:txBody>
      </p:sp>
      <p:sp>
        <p:nvSpPr>
          <p:cNvPr id="17" name="五边形 24"/>
          <p:cNvSpPr/>
          <p:nvPr/>
        </p:nvSpPr>
        <p:spPr>
          <a:xfrm>
            <a:off x="170573" y="4752377"/>
            <a:ext cx="1962472" cy="451400"/>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ea typeface="微软雅黑" panose="020B0503020204020204" pitchFamily="34" charset="-122"/>
              </a:rPr>
              <a:t>Applied Mathematics</a:t>
            </a:r>
          </a:p>
          <a:p>
            <a:pPr algn="ctr"/>
            <a:r>
              <a:rPr lang="zh-CN" altLang="en-US" sz="1200" b="1" dirty="0">
                <a:effectLst>
                  <a:outerShdw blurRad="38100" dist="38100" dir="2700000" algn="tl">
                    <a:srgbClr val="000000">
                      <a:alpha val="43137"/>
                    </a:srgbClr>
                  </a:outerShdw>
                </a:effectLst>
                <a:ea typeface="微软雅黑" panose="020B0503020204020204" pitchFamily="34" charset="-122"/>
              </a:rPr>
              <a:t>（</a:t>
            </a:r>
            <a:r>
              <a:rPr lang="en-US" altLang="zh-CN" sz="1200" b="1" dirty="0">
                <a:effectLst>
                  <a:outerShdw blurRad="38100" dist="38100" dir="2700000" algn="tl">
                    <a:srgbClr val="000000">
                      <a:alpha val="43137"/>
                    </a:srgbClr>
                  </a:outerShdw>
                </a:effectLst>
                <a:ea typeface="微软雅黑" panose="020B0503020204020204" pitchFamily="34" charset="-122"/>
              </a:rPr>
              <a:t>New</a:t>
            </a:r>
            <a:r>
              <a:rPr lang="zh-CN" altLang="en-US" sz="1200" b="1" dirty="0">
                <a:effectLst>
                  <a:outerShdw blurRad="38100" dist="38100" dir="2700000" algn="tl">
                    <a:srgbClr val="000000">
                      <a:alpha val="43137"/>
                    </a:srgbClr>
                  </a:outerShdw>
                </a:effectLst>
                <a:ea typeface="微软雅黑" panose="020B0503020204020204" pitchFamily="34" charset="-122"/>
              </a:rPr>
              <a:t>）</a:t>
            </a:r>
          </a:p>
        </p:txBody>
      </p:sp>
      <p:sp>
        <p:nvSpPr>
          <p:cNvPr id="18" name="矩形 25"/>
          <p:cNvSpPr/>
          <p:nvPr/>
        </p:nvSpPr>
        <p:spPr>
          <a:xfrm>
            <a:off x="2233353" y="4748168"/>
            <a:ext cx="6724620" cy="451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Sciences (Honours) in Applied Mathematics </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应用数学理学</a:t>
            </a:r>
            <a:r>
              <a:rPr lang="zh-TW"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士</a:t>
            </a:r>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（荣誉）学位</a:t>
            </a:r>
            <a:endPar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endParaRPr>
          </a:p>
        </p:txBody>
      </p:sp>
      <p:sp>
        <p:nvSpPr>
          <p:cNvPr id="19" name="矩形 58"/>
          <p:cNvSpPr/>
          <p:nvPr/>
        </p:nvSpPr>
        <p:spPr>
          <a:xfrm>
            <a:off x="2233353" y="5254413"/>
            <a:ext cx="6724620" cy="451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smtClean="0">
                <a:solidFill>
                  <a:schemeClr val="bg1"/>
                </a:solidFill>
                <a:effectLst>
                  <a:outerShdw blurRad="38100" dist="38100" dir="2700000" algn="tl">
                    <a:srgbClr val="000000">
                      <a:alpha val="43137"/>
                    </a:srgbClr>
                  </a:outerShdw>
                </a:effectLst>
                <a:ea typeface="微软雅黑" panose="020B0503020204020204" pitchFamily="34" charset="-122"/>
              </a:rPr>
              <a:t>Bachelor </a:t>
            </a:r>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of Science (Honours) in Artificial </a:t>
            </a:r>
            <a:r>
              <a:rPr lang="en-US" altLang="zh-CN" sz="1200" b="1" dirty="0" smtClean="0">
                <a:solidFill>
                  <a:schemeClr val="bg1"/>
                </a:solidFill>
                <a:effectLst>
                  <a:outerShdw blurRad="38100" dist="38100" dir="2700000" algn="tl">
                    <a:srgbClr val="000000">
                      <a:alpha val="43137"/>
                    </a:srgbClr>
                  </a:outerShdw>
                </a:effectLst>
                <a:ea typeface="微软雅黑" panose="020B0503020204020204" pitchFamily="34" charset="-122"/>
              </a:rPr>
              <a:t>Intelligence</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人工智能</a:t>
            </a:r>
            <a:r>
              <a:rPr lang="zh-CN" altLang="en-US" sz="1200" b="1" dirty="0" smtClean="0">
                <a:solidFill>
                  <a:schemeClr val="bg1"/>
                </a:solidFill>
                <a:effectLst>
                  <a:outerShdw blurRad="38100" dist="38100" dir="2700000" algn="tl">
                    <a:srgbClr val="000000">
                      <a:alpha val="43137"/>
                    </a:srgbClr>
                  </a:outerShdw>
                </a:effectLst>
                <a:ea typeface="微软雅黑" panose="020B0503020204020204" pitchFamily="34" charset="-122"/>
              </a:rPr>
              <a:t>理学士</a:t>
            </a:r>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（荣誉）学位</a:t>
            </a:r>
          </a:p>
        </p:txBody>
      </p:sp>
      <p:sp>
        <p:nvSpPr>
          <p:cNvPr id="20" name="五边形 34"/>
          <p:cNvSpPr/>
          <p:nvPr/>
        </p:nvSpPr>
        <p:spPr>
          <a:xfrm>
            <a:off x="166530" y="5254413"/>
            <a:ext cx="1962472" cy="451400"/>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effectLst>
                  <a:outerShdw blurRad="38100" dist="38100" dir="2700000" algn="tl">
                    <a:srgbClr val="000000">
                      <a:alpha val="43137"/>
                    </a:srgbClr>
                  </a:outerShdw>
                </a:effectLst>
                <a:ea typeface="微软雅黑" panose="020B0503020204020204" pitchFamily="34" charset="-122"/>
              </a:rPr>
              <a:t>AI</a:t>
            </a:r>
            <a:endParaRPr lang="zh-CN" altLang="en-US" sz="1400" b="1" dirty="0">
              <a:effectLst>
                <a:outerShdw blurRad="38100" dist="38100" dir="2700000" algn="tl">
                  <a:srgbClr val="000000">
                    <a:alpha val="43137"/>
                  </a:srgbClr>
                </a:outerShdw>
              </a:effectLst>
              <a:ea typeface="微软雅黑" panose="020B0503020204020204" pitchFamily="34" charset="-122"/>
            </a:endParaRPr>
          </a:p>
        </p:txBody>
      </p:sp>
    </p:spTree>
    <p:extLst>
      <p:ext uri="{BB962C8B-B14F-4D97-AF65-F5344CB8AC3E}">
        <p14:creationId xmlns:p14="http://schemas.microsoft.com/office/powerpoint/2010/main" val="991721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mn-ea"/>
              </a:rPr>
              <a:t>Division of Humanities and Social Sciences</a:t>
            </a:r>
            <a:endParaRPr lang="zh-CN" alt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sp>
        <p:nvSpPr>
          <p:cNvPr id="3" name="五边形 57"/>
          <p:cNvSpPr/>
          <p:nvPr/>
        </p:nvSpPr>
        <p:spPr>
          <a:xfrm>
            <a:off x="166223" y="1722245"/>
            <a:ext cx="1962472" cy="576064"/>
          </a:xfrm>
          <a:prstGeom prst="homePlate">
            <a:avLst/>
          </a:prstGeom>
          <a:solidFill>
            <a:srgbClr val="9848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ea typeface="微软雅黑" panose="020B0503020204020204" pitchFamily="34" charset="-122"/>
              </a:rPr>
              <a:t>Public Relations and Advertising</a:t>
            </a:r>
          </a:p>
        </p:txBody>
      </p:sp>
      <p:sp>
        <p:nvSpPr>
          <p:cNvPr id="4" name="矩形 58"/>
          <p:cNvSpPr/>
          <p:nvPr/>
        </p:nvSpPr>
        <p:spPr>
          <a:xfrm>
            <a:off x="2206510" y="1722245"/>
            <a:ext cx="6724620" cy="57606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Arts (Honours) in Public Relations and Advertising</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公共关系与广告学文学士（荣誉）学位</a:t>
            </a:r>
          </a:p>
        </p:txBody>
      </p:sp>
      <p:sp>
        <p:nvSpPr>
          <p:cNvPr id="5" name="五边形 59"/>
          <p:cNvSpPr/>
          <p:nvPr/>
        </p:nvSpPr>
        <p:spPr>
          <a:xfrm>
            <a:off x="158776" y="2360748"/>
            <a:ext cx="1962472" cy="541259"/>
          </a:xfrm>
          <a:prstGeom prst="homePlate">
            <a:avLst/>
          </a:prstGeom>
          <a:solidFill>
            <a:srgbClr val="948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ea typeface="微软雅黑" panose="020B0503020204020204" pitchFamily="34" charset="-122"/>
              </a:rPr>
              <a:t>Media and Communication Studies</a:t>
            </a:r>
          </a:p>
        </p:txBody>
      </p:sp>
      <p:sp>
        <p:nvSpPr>
          <p:cNvPr id="6" name="矩形 60"/>
          <p:cNvSpPr/>
          <p:nvPr/>
        </p:nvSpPr>
        <p:spPr>
          <a:xfrm>
            <a:off x="2209800" y="2360748"/>
            <a:ext cx="6724620" cy="541259"/>
          </a:xfrm>
          <a:prstGeom prst="rect">
            <a:avLst/>
          </a:prstGeom>
          <a:solidFill>
            <a:srgbClr val="948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Communication (Honours) in Media and Communication Studies</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媒体与传播学传播学士（荣誉）学位</a:t>
            </a:r>
          </a:p>
        </p:txBody>
      </p:sp>
      <p:sp>
        <p:nvSpPr>
          <p:cNvPr id="7" name="五边形 62"/>
          <p:cNvSpPr/>
          <p:nvPr/>
        </p:nvSpPr>
        <p:spPr>
          <a:xfrm>
            <a:off x="168426" y="2946864"/>
            <a:ext cx="1962472" cy="573343"/>
          </a:xfrm>
          <a:prstGeom prst="homePlat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ea typeface="微软雅黑" panose="020B0503020204020204" pitchFamily="34" charset="-122"/>
              </a:rPr>
              <a:t>Globalisation and Development</a:t>
            </a:r>
          </a:p>
        </p:txBody>
      </p:sp>
      <p:sp>
        <p:nvSpPr>
          <p:cNvPr id="8" name="五边形 21"/>
          <p:cNvSpPr/>
          <p:nvPr/>
        </p:nvSpPr>
        <p:spPr>
          <a:xfrm>
            <a:off x="167859" y="3560312"/>
            <a:ext cx="1971437" cy="571963"/>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b="1" dirty="0">
                <a:effectLst>
                  <a:outerShdw blurRad="38100" dist="38100" dir="2700000" algn="tl">
                    <a:srgbClr val="000000">
                      <a:alpha val="43137"/>
                    </a:srgbClr>
                  </a:outerShdw>
                </a:effectLst>
                <a:ea typeface="微软雅黑" panose="020B0503020204020204" pitchFamily="34" charset="-122"/>
              </a:rPr>
              <a:t>Chinese Culture and Global Communication</a:t>
            </a:r>
          </a:p>
        </p:txBody>
      </p:sp>
      <p:sp>
        <p:nvSpPr>
          <p:cNvPr id="9" name="五边形 22"/>
          <p:cNvSpPr/>
          <p:nvPr/>
        </p:nvSpPr>
        <p:spPr>
          <a:xfrm>
            <a:off x="156005" y="4173242"/>
            <a:ext cx="1962472" cy="576064"/>
          </a:xfrm>
          <a:prstGeom prst="homePlat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effectLst>
                  <a:outerShdw blurRad="38100" dist="38100" dir="2700000" algn="tl">
                    <a:srgbClr val="000000">
                      <a:alpha val="43137"/>
                    </a:srgbClr>
                  </a:outerShdw>
                </a:effectLst>
                <a:ea typeface="微软雅黑" panose="020B0503020204020204" pitchFamily="34" charset="-122"/>
              </a:rPr>
              <a:t>English Language and Literature Studies</a:t>
            </a:r>
          </a:p>
        </p:txBody>
      </p:sp>
      <p:sp>
        <p:nvSpPr>
          <p:cNvPr id="10" name="五边形 23"/>
          <p:cNvSpPr/>
          <p:nvPr/>
        </p:nvSpPr>
        <p:spPr>
          <a:xfrm>
            <a:off x="160097" y="4805244"/>
            <a:ext cx="1962472" cy="576064"/>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effectLst>
                  <a:outerShdw blurRad="38100" dist="38100" dir="2700000" algn="tl">
                    <a:srgbClr val="000000">
                      <a:alpha val="43137"/>
                    </a:srgbClr>
                  </a:outerShdw>
                </a:effectLst>
                <a:ea typeface="微软雅黑" panose="020B0503020204020204" pitchFamily="34" charset="-122"/>
              </a:rPr>
              <a:t>Applied Translation </a:t>
            </a:r>
          </a:p>
        </p:txBody>
      </p:sp>
      <p:sp>
        <p:nvSpPr>
          <p:cNvPr id="11" name="矩形 24"/>
          <p:cNvSpPr/>
          <p:nvPr/>
        </p:nvSpPr>
        <p:spPr>
          <a:xfrm>
            <a:off x="2209800" y="2961535"/>
            <a:ext cx="6724620" cy="558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Social Sciences (Honours) in Globalisation and Development</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全球化与发展社会科学学士（荣誉）学位</a:t>
            </a:r>
          </a:p>
        </p:txBody>
      </p:sp>
      <p:sp>
        <p:nvSpPr>
          <p:cNvPr id="12" name="矩形 25"/>
          <p:cNvSpPr/>
          <p:nvPr/>
        </p:nvSpPr>
        <p:spPr>
          <a:xfrm>
            <a:off x="2227330" y="3555012"/>
            <a:ext cx="6724620" cy="577263"/>
          </a:xfrm>
          <a:prstGeom prst="rect">
            <a:avLst/>
          </a:prstGeom>
          <a:solidFill>
            <a:srgbClr val="948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Arts (Honours) in Chinese Culture and Global </a:t>
            </a:r>
            <a:r>
              <a:rPr lang="en-US" altLang="zh-CN" sz="1200" b="1" dirty="0" smtClean="0">
                <a:solidFill>
                  <a:schemeClr val="bg1"/>
                </a:solidFill>
                <a:effectLst>
                  <a:outerShdw blurRad="38100" dist="38100" dir="2700000" algn="tl">
                    <a:srgbClr val="000000">
                      <a:alpha val="43137"/>
                    </a:srgbClr>
                  </a:outerShdw>
                </a:effectLst>
                <a:ea typeface="微软雅黑" panose="020B0503020204020204" pitchFamily="34" charset="-122"/>
              </a:rPr>
              <a:t>Communication</a:t>
            </a:r>
          </a:p>
          <a:p>
            <a:r>
              <a:rPr lang="zh-CN" altLang="en-US" sz="1200" b="1" dirty="0" smtClean="0">
                <a:solidFill>
                  <a:schemeClr val="bg1"/>
                </a:solidFill>
                <a:effectLst>
                  <a:outerShdw blurRad="38100" dist="38100" dir="2700000" algn="tl">
                    <a:srgbClr val="000000">
                      <a:alpha val="43137"/>
                    </a:srgbClr>
                  </a:outerShdw>
                </a:effectLst>
                <a:ea typeface="微软雅黑" panose="020B0503020204020204" pitchFamily="34" charset="-122"/>
              </a:rPr>
              <a:t>中华文化与国际传播学士</a:t>
            </a:r>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（荣誉）学位</a:t>
            </a:r>
          </a:p>
        </p:txBody>
      </p:sp>
      <p:sp>
        <p:nvSpPr>
          <p:cNvPr id="13" name="矩形 26"/>
          <p:cNvSpPr/>
          <p:nvPr/>
        </p:nvSpPr>
        <p:spPr>
          <a:xfrm>
            <a:off x="2206510" y="4178512"/>
            <a:ext cx="6724620" cy="55867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Arts (Honours) in English Language and Literature Studies</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英语语言文学文学士（荣誉）学位</a:t>
            </a:r>
          </a:p>
        </p:txBody>
      </p:sp>
      <p:sp>
        <p:nvSpPr>
          <p:cNvPr id="14" name="矩形 27"/>
          <p:cNvSpPr/>
          <p:nvPr/>
        </p:nvSpPr>
        <p:spPr>
          <a:xfrm>
            <a:off x="2212090" y="4789202"/>
            <a:ext cx="6724620" cy="592106"/>
          </a:xfrm>
          <a:prstGeom prst="rect">
            <a:avLst/>
          </a:prstGeom>
          <a:solidFill>
            <a:srgbClr val="948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Arts (Honours) in Applied Translation Studies</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应用翻译学文学士（荣誉）学位</a:t>
            </a:r>
          </a:p>
        </p:txBody>
      </p:sp>
    </p:spTree>
    <p:extLst>
      <p:ext uri="{BB962C8B-B14F-4D97-AF65-F5344CB8AC3E}">
        <p14:creationId xmlns:p14="http://schemas.microsoft.com/office/powerpoint/2010/main" val="166606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zh-CN" alt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mn-ea"/>
              </a:rPr>
              <a:t>Division of Culture and Creativity</a:t>
            </a:r>
            <a:endParaRPr lang="zh-CN" alt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sp>
        <p:nvSpPr>
          <p:cNvPr id="9" name="五边形 57"/>
          <p:cNvSpPr/>
          <p:nvPr/>
        </p:nvSpPr>
        <p:spPr>
          <a:xfrm>
            <a:off x="169513" y="1752600"/>
            <a:ext cx="1962472" cy="576064"/>
          </a:xfrm>
          <a:prstGeom prst="homePlate">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effectLst>
                  <a:outerShdw blurRad="38100" dist="38100" dir="2700000" algn="tl">
                    <a:srgbClr val="000000">
                      <a:alpha val="43137"/>
                    </a:srgbClr>
                  </a:outerShdw>
                </a:effectLst>
                <a:ea typeface="微软雅黑" panose="020B0503020204020204" pitchFamily="34" charset="-122"/>
              </a:rPr>
              <a:t>Media Arts and Design</a:t>
            </a:r>
            <a:endParaRPr lang="zh-CN" altLang="en-US" sz="1400" b="1" dirty="0">
              <a:effectLst>
                <a:outerShdw blurRad="38100" dist="38100" dir="2700000" algn="tl">
                  <a:srgbClr val="000000">
                    <a:alpha val="43137"/>
                  </a:srgbClr>
                </a:outerShdw>
              </a:effectLst>
              <a:ea typeface="微软雅黑" panose="020B0503020204020204" pitchFamily="34" charset="-122"/>
            </a:endParaRPr>
          </a:p>
        </p:txBody>
      </p:sp>
      <p:sp>
        <p:nvSpPr>
          <p:cNvPr id="10" name="矩形 58"/>
          <p:cNvSpPr/>
          <p:nvPr/>
        </p:nvSpPr>
        <p:spPr>
          <a:xfrm>
            <a:off x="2209800" y="1752600"/>
            <a:ext cx="6724620" cy="576064"/>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Communication (</a:t>
            </a:r>
            <a:r>
              <a:rPr lang="en-US" altLang="zh-CN" sz="1200" b="1" dirty="0" err="1">
                <a:solidFill>
                  <a:schemeClr val="bg1"/>
                </a:solidFill>
                <a:effectLst>
                  <a:outerShdw blurRad="38100" dist="38100" dir="2700000" algn="tl">
                    <a:srgbClr val="000000">
                      <a:alpha val="43137"/>
                    </a:srgbClr>
                  </a:outerShdw>
                </a:effectLst>
                <a:ea typeface="微软雅黑" panose="020B0503020204020204" pitchFamily="34" charset="-122"/>
              </a:rPr>
              <a:t>Honours</a:t>
            </a:r>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 in Media Arts and Design</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媒体艺术与设计传播学士（荣誉）学位</a:t>
            </a:r>
          </a:p>
        </p:txBody>
      </p:sp>
      <p:sp>
        <p:nvSpPr>
          <p:cNvPr id="11" name="五边形 59"/>
          <p:cNvSpPr/>
          <p:nvPr/>
        </p:nvSpPr>
        <p:spPr>
          <a:xfrm>
            <a:off x="158776" y="2360748"/>
            <a:ext cx="1962472" cy="541259"/>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effectLst>
                  <a:outerShdw blurRad="38100" dist="38100" dir="2700000" algn="tl">
                    <a:srgbClr val="000000">
                      <a:alpha val="43137"/>
                    </a:srgbClr>
                  </a:outerShdw>
                </a:effectLst>
                <a:ea typeface="微软雅黑" panose="020B0503020204020204" pitchFamily="34" charset="-122"/>
              </a:rPr>
              <a:t>Cinema and Television</a:t>
            </a:r>
          </a:p>
        </p:txBody>
      </p:sp>
      <p:sp>
        <p:nvSpPr>
          <p:cNvPr id="12" name="矩形 60"/>
          <p:cNvSpPr/>
          <p:nvPr/>
        </p:nvSpPr>
        <p:spPr>
          <a:xfrm>
            <a:off x="2209800" y="2360748"/>
            <a:ext cx="6724620" cy="541259"/>
          </a:xfrm>
          <a:prstGeom prst="rect">
            <a:avLst/>
          </a:prstGeom>
          <a:solidFill>
            <a:srgbClr val="948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Arts (</a:t>
            </a:r>
            <a:r>
              <a:rPr lang="en-US" altLang="zh-CN" sz="1200" b="1" dirty="0" err="1">
                <a:solidFill>
                  <a:schemeClr val="bg1"/>
                </a:solidFill>
                <a:effectLst>
                  <a:outerShdw blurRad="38100" dist="38100" dir="2700000" algn="tl">
                    <a:srgbClr val="000000">
                      <a:alpha val="43137"/>
                    </a:srgbClr>
                  </a:outerShdw>
                </a:effectLst>
                <a:ea typeface="微软雅黑" panose="020B0503020204020204" pitchFamily="34" charset="-122"/>
              </a:rPr>
              <a:t>Honours</a:t>
            </a:r>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 in Cinema and Television</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影视学文学士（荣誉）学位</a:t>
            </a:r>
          </a:p>
        </p:txBody>
      </p:sp>
      <p:sp>
        <p:nvSpPr>
          <p:cNvPr id="13" name="五边形 62"/>
          <p:cNvSpPr/>
          <p:nvPr/>
        </p:nvSpPr>
        <p:spPr>
          <a:xfrm>
            <a:off x="168426" y="2938843"/>
            <a:ext cx="1962472" cy="573343"/>
          </a:xfrm>
          <a:prstGeom prst="homePlate">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bg1"/>
                </a:solidFill>
                <a:effectLst>
                  <a:outerShdw blurRad="38100" dist="38100" dir="2700000" algn="tl">
                    <a:srgbClr val="000000">
                      <a:alpha val="43137"/>
                    </a:srgbClr>
                  </a:outerShdw>
                </a:effectLst>
                <a:ea typeface="微软雅黑" panose="020B0503020204020204" pitchFamily="34" charset="-122"/>
              </a:rPr>
              <a:t>Culture, Creativity and Management</a:t>
            </a:r>
            <a:endParaRPr lang="zh-CN" altLang="en-US" sz="1400" b="1" dirty="0">
              <a:effectLst>
                <a:outerShdw blurRad="38100" dist="38100" dir="2700000" algn="tl">
                  <a:srgbClr val="000000">
                    <a:alpha val="43137"/>
                  </a:srgbClr>
                </a:outerShdw>
              </a:effectLst>
              <a:ea typeface="微软雅黑" panose="020B0503020204020204" pitchFamily="34" charset="-122"/>
            </a:endParaRPr>
          </a:p>
        </p:txBody>
      </p:sp>
      <p:sp>
        <p:nvSpPr>
          <p:cNvPr id="14" name="五边形 21"/>
          <p:cNvSpPr/>
          <p:nvPr/>
        </p:nvSpPr>
        <p:spPr>
          <a:xfrm>
            <a:off x="158893" y="3560230"/>
            <a:ext cx="1971437" cy="571963"/>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bg1"/>
                </a:solidFill>
                <a:effectLst>
                  <a:outerShdw blurRad="38100" dist="38100" dir="2700000" algn="tl">
                    <a:srgbClr val="000000">
                      <a:alpha val="43137"/>
                    </a:srgbClr>
                  </a:outerShdw>
                </a:effectLst>
                <a:ea typeface="微软雅黑" panose="020B0503020204020204" pitchFamily="34" charset="-122"/>
              </a:rPr>
              <a:t>Musical Arts</a:t>
            </a:r>
          </a:p>
        </p:txBody>
      </p:sp>
      <p:sp>
        <p:nvSpPr>
          <p:cNvPr id="15" name="五边形 22"/>
          <p:cNvSpPr/>
          <p:nvPr/>
        </p:nvSpPr>
        <p:spPr>
          <a:xfrm>
            <a:off x="159295" y="4174510"/>
            <a:ext cx="1962472" cy="576064"/>
          </a:xfrm>
          <a:prstGeom prst="homePlate">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Animation and Interactive Media</a:t>
            </a:r>
            <a:endParaRPr lang="zh-CN" altLang="en-US" sz="1200" b="1" dirty="0">
              <a:effectLst>
                <a:outerShdw blurRad="38100" dist="38100" dir="2700000" algn="tl">
                  <a:srgbClr val="000000">
                    <a:alpha val="43137"/>
                  </a:srgbClr>
                </a:outerShdw>
              </a:effectLst>
              <a:ea typeface="微软雅黑" panose="020B0503020204020204" pitchFamily="34" charset="-122"/>
            </a:endParaRPr>
          </a:p>
        </p:txBody>
      </p:sp>
      <p:sp>
        <p:nvSpPr>
          <p:cNvPr id="16" name="五边形 23"/>
          <p:cNvSpPr/>
          <p:nvPr/>
        </p:nvSpPr>
        <p:spPr>
          <a:xfrm>
            <a:off x="157807" y="4801158"/>
            <a:ext cx="1962472" cy="576064"/>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effectLst>
                  <a:outerShdw blurRad="38100" dist="38100" dir="2700000" algn="tl">
                    <a:srgbClr val="000000">
                      <a:alpha val="43137"/>
                    </a:srgbClr>
                  </a:outerShdw>
                </a:effectLst>
                <a:ea typeface="微软雅黑" panose="020B0503020204020204" pitchFamily="34" charset="-122"/>
              </a:rPr>
              <a:t>Tourism, Hospitality and Event Management</a:t>
            </a:r>
            <a:endParaRPr lang="zh-CN" altLang="en-US" sz="1200" b="1" dirty="0">
              <a:effectLst>
                <a:outerShdw blurRad="38100" dist="38100" dir="2700000" algn="tl">
                  <a:srgbClr val="000000">
                    <a:alpha val="43137"/>
                  </a:srgbClr>
                </a:outerShdw>
              </a:effectLst>
              <a:ea typeface="微软雅黑" panose="020B0503020204020204" pitchFamily="34" charset="-122"/>
            </a:endParaRPr>
          </a:p>
        </p:txBody>
      </p:sp>
      <p:sp>
        <p:nvSpPr>
          <p:cNvPr id="17" name="矩形 24"/>
          <p:cNvSpPr/>
          <p:nvPr/>
        </p:nvSpPr>
        <p:spPr>
          <a:xfrm>
            <a:off x="2209800" y="2953514"/>
            <a:ext cx="6724620" cy="558672"/>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Business Administration (</a:t>
            </a:r>
            <a:r>
              <a:rPr lang="en-US" altLang="zh-CN" sz="1200" b="1" dirty="0" err="1">
                <a:solidFill>
                  <a:schemeClr val="bg1"/>
                </a:solidFill>
                <a:effectLst>
                  <a:outerShdw blurRad="38100" dist="38100" dir="2700000" algn="tl">
                    <a:srgbClr val="000000">
                      <a:alpha val="43137"/>
                    </a:srgbClr>
                  </a:outerShdw>
                </a:effectLst>
                <a:ea typeface="微软雅黑" panose="020B0503020204020204" pitchFamily="34" charset="-122"/>
              </a:rPr>
              <a:t>Honours</a:t>
            </a:r>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 (Culture, Creativity and Management)</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文化创意与管理商学士（荣誉）学位</a:t>
            </a:r>
          </a:p>
        </p:txBody>
      </p:sp>
      <p:sp>
        <p:nvSpPr>
          <p:cNvPr id="18" name="矩形 25"/>
          <p:cNvSpPr/>
          <p:nvPr/>
        </p:nvSpPr>
        <p:spPr>
          <a:xfrm>
            <a:off x="2218364" y="3554930"/>
            <a:ext cx="6724620" cy="577263"/>
          </a:xfrm>
          <a:prstGeom prst="rect">
            <a:avLst/>
          </a:prstGeom>
          <a:solidFill>
            <a:srgbClr val="948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Arts (</a:t>
            </a:r>
            <a:r>
              <a:rPr lang="en-US" altLang="zh-CN" sz="1200" b="1" dirty="0" err="1">
                <a:solidFill>
                  <a:schemeClr val="bg1"/>
                </a:solidFill>
                <a:effectLst>
                  <a:outerShdw blurRad="38100" dist="38100" dir="2700000" algn="tl">
                    <a:srgbClr val="000000">
                      <a:alpha val="43137"/>
                    </a:srgbClr>
                  </a:outerShdw>
                </a:effectLst>
                <a:ea typeface="微软雅黑" panose="020B0503020204020204" pitchFamily="34" charset="-122"/>
              </a:rPr>
              <a:t>Honours</a:t>
            </a:r>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 in Musical Arts</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音乐艺术文学</a:t>
            </a:r>
            <a:r>
              <a:rPr lang="zh-TW"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士</a:t>
            </a:r>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（荣誉）学位</a:t>
            </a:r>
          </a:p>
        </p:txBody>
      </p:sp>
      <p:sp>
        <p:nvSpPr>
          <p:cNvPr id="19" name="矩形 26"/>
          <p:cNvSpPr/>
          <p:nvPr/>
        </p:nvSpPr>
        <p:spPr>
          <a:xfrm>
            <a:off x="2209800" y="4179780"/>
            <a:ext cx="6724620" cy="558672"/>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Communication (</a:t>
            </a:r>
            <a:r>
              <a:rPr lang="en-US" altLang="zh-CN" sz="1200" b="1" dirty="0" err="1">
                <a:solidFill>
                  <a:schemeClr val="bg1"/>
                </a:solidFill>
                <a:effectLst>
                  <a:outerShdw blurRad="38100" dist="38100" dir="2700000" algn="tl">
                    <a:srgbClr val="000000">
                      <a:alpha val="43137"/>
                    </a:srgbClr>
                  </a:outerShdw>
                </a:effectLst>
                <a:ea typeface="微软雅黑" panose="020B0503020204020204" pitchFamily="34" charset="-122"/>
              </a:rPr>
              <a:t>Honours</a:t>
            </a:r>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 in Animation and Interactive Media</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动画与互动媒体学士（荣誉）学位</a:t>
            </a:r>
          </a:p>
        </p:txBody>
      </p:sp>
      <p:sp>
        <p:nvSpPr>
          <p:cNvPr id="20" name="矩形 27"/>
          <p:cNvSpPr/>
          <p:nvPr/>
        </p:nvSpPr>
        <p:spPr>
          <a:xfrm>
            <a:off x="2209800" y="4785116"/>
            <a:ext cx="6724620" cy="592106"/>
          </a:xfrm>
          <a:prstGeom prst="rect">
            <a:avLst/>
          </a:prstGeom>
          <a:solidFill>
            <a:srgbClr val="948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Bachelor of Business Administration (</a:t>
            </a:r>
            <a:r>
              <a:rPr lang="en-US" altLang="zh-CN" sz="1200" b="1" dirty="0" err="1">
                <a:solidFill>
                  <a:schemeClr val="bg1"/>
                </a:solidFill>
                <a:effectLst>
                  <a:outerShdw blurRad="38100" dist="38100" dir="2700000" algn="tl">
                    <a:srgbClr val="000000">
                      <a:alpha val="43137"/>
                    </a:srgbClr>
                  </a:outerShdw>
                </a:effectLst>
                <a:ea typeface="微软雅黑" panose="020B0503020204020204" pitchFamily="34" charset="-122"/>
              </a:rPr>
              <a:t>Honours</a:t>
            </a:r>
            <a:r>
              <a:rPr lang="en-US" altLang="zh-CN" sz="1200" b="1" dirty="0">
                <a:solidFill>
                  <a:schemeClr val="bg1"/>
                </a:solidFill>
                <a:effectLst>
                  <a:outerShdw blurRad="38100" dist="38100" dir="2700000" algn="tl">
                    <a:srgbClr val="000000">
                      <a:alpha val="43137"/>
                    </a:srgbClr>
                  </a:outerShdw>
                </a:effectLst>
                <a:ea typeface="微软雅黑" panose="020B0503020204020204" pitchFamily="34" charset="-122"/>
              </a:rPr>
              <a:t>) in Tourism, Hospitality and Event Management</a:t>
            </a:r>
          </a:p>
          <a:p>
            <a:r>
              <a:rPr lang="zh-CN" altLang="en-US" sz="1200" b="1" dirty="0">
                <a:solidFill>
                  <a:schemeClr val="bg1"/>
                </a:solidFill>
                <a:effectLst>
                  <a:outerShdw blurRad="38100" dist="38100" dir="2700000" algn="tl">
                    <a:srgbClr val="000000">
                      <a:alpha val="43137"/>
                    </a:srgbClr>
                  </a:outerShdw>
                </a:effectLst>
                <a:ea typeface="微软雅黑" panose="020B0503020204020204" pitchFamily="34" charset="-122"/>
              </a:rPr>
              <a:t>旅游、酒店与会展管理学士（荣誉）学位</a:t>
            </a:r>
          </a:p>
        </p:txBody>
      </p:sp>
    </p:spTree>
    <p:extLst>
      <p:ext uri="{BB962C8B-B14F-4D97-AF65-F5344CB8AC3E}">
        <p14:creationId xmlns:p14="http://schemas.microsoft.com/office/powerpoint/2010/main" val="182606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Curriculum Structure </a:t>
            </a:r>
            <a:endParaRPr lang="zh-CN" alt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graphicFrame>
        <p:nvGraphicFramePr>
          <p:cNvPr id="3" name="Group 6"/>
          <p:cNvGraphicFramePr>
            <a:graphicFrameLocks noGrp="1"/>
          </p:cNvGraphicFramePr>
          <p:nvPr>
            <p:extLst>
              <p:ext uri="{D42A27DB-BD31-4B8C-83A1-F6EECF244321}">
                <p14:modId xmlns:p14="http://schemas.microsoft.com/office/powerpoint/2010/main" val="2727687733"/>
              </p:ext>
            </p:extLst>
          </p:nvPr>
        </p:nvGraphicFramePr>
        <p:xfrm>
          <a:off x="609600" y="1219200"/>
          <a:ext cx="7927032" cy="4038600"/>
        </p:xfrm>
        <a:graphic>
          <a:graphicData uri="http://schemas.openxmlformats.org/drawingml/2006/table">
            <a:tbl>
              <a:tblPr firstRow="1">
                <a:tableStyleId>{3C2FFA5D-87B4-456A-9821-1D502468CF0F}</a:tableStyleId>
              </a:tblPr>
              <a:tblGrid>
                <a:gridCol w="5562619">
                  <a:extLst>
                    <a:ext uri="{9D8B030D-6E8A-4147-A177-3AD203B41FA5}">
                      <a16:colId xmlns:a16="http://schemas.microsoft.com/office/drawing/2014/main" val="20000"/>
                    </a:ext>
                  </a:extLst>
                </a:gridCol>
                <a:gridCol w="2364413">
                  <a:extLst>
                    <a:ext uri="{9D8B030D-6E8A-4147-A177-3AD203B41FA5}">
                      <a16:colId xmlns:a16="http://schemas.microsoft.com/office/drawing/2014/main" val="20001"/>
                    </a:ext>
                  </a:extLst>
                </a:gridCol>
              </a:tblGrid>
              <a:tr h="1033790">
                <a:tc>
                  <a:txBody>
                    <a:bodyPr/>
                    <a:lstStyle>
                      <a:lvl1pPr>
                        <a:spcBef>
                          <a:spcPct val="20000"/>
                        </a:spcBef>
                        <a:buClr>
                          <a:schemeClr val="tx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400" b="1" u="none" strike="noStrike" cap="none" normalizeH="0" baseline="0" dirty="0" smtClean="0">
                          <a:ln>
                            <a:noFill/>
                          </a:ln>
                          <a:solidFill>
                            <a:schemeClr val="bg1"/>
                          </a:solidFill>
                          <a:effectLst>
                            <a:outerShdw blurRad="50800" dist="38100" dir="2700000" algn="tl" rotWithShape="0">
                              <a:prstClr val="black">
                                <a:alpha val="40000"/>
                              </a:prstClr>
                            </a:outerShdw>
                          </a:effectLst>
                        </a:rPr>
                        <a:t>Course Categories </a:t>
                      </a:r>
                      <a:endParaRPr kumimoji="0" lang="en-US" altLang="zh-CN" sz="2400" b="1" i="0" u="none" strike="noStrike" cap="none" normalizeH="0" baseline="0" dirty="0" smtClean="0">
                        <a:ln>
                          <a:noFill/>
                        </a:ln>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txBody>
                  <a:tcPr marL="91447" marR="91447" marT="34283" marB="34283" anchor="ctr" horzOverflow="overflow"/>
                </a:tc>
                <a:tc>
                  <a:txBody>
                    <a:bodyPr/>
                    <a:lstStyle>
                      <a:lvl1pPr>
                        <a:spcBef>
                          <a:spcPct val="20000"/>
                        </a:spcBef>
                        <a:buClr>
                          <a:schemeClr val="tx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400" b="1" u="none" strike="noStrike" cap="none" normalizeH="0" baseline="0" dirty="0" smtClean="0">
                          <a:ln>
                            <a:noFill/>
                          </a:ln>
                          <a:solidFill>
                            <a:schemeClr val="bg1"/>
                          </a:solidFill>
                          <a:effectLst>
                            <a:outerShdw blurRad="50800" dist="38100" dir="2700000" algn="tl" rotWithShape="0">
                              <a:prstClr val="black">
                                <a:alpha val="40000"/>
                              </a:prstClr>
                            </a:outerShdw>
                          </a:effectLst>
                        </a:rPr>
                        <a:t>Units</a:t>
                      </a:r>
                      <a:endParaRPr kumimoji="0" lang="zh-CN" altLang="en-US" sz="24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txBody>
                  <a:tcPr marL="91447" marR="91447" marT="34283" marB="34283" anchor="ctr" horzOverflow="overflow"/>
                </a:tc>
                <a:extLst>
                  <a:ext uri="{0D108BD9-81ED-4DB2-BD59-A6C34878D82A}">
                    <a16:rowId xmlns:a16="http://schemas.microsoft.com/office/drawing/2014/main" val="10000"/>
                  </a:ext>
                </a:extLst>
              </a:tr>
              <a:tr h="627029">
                <a:tc>
                  <a:txBody>
                    <a:bodyPr/>
                    <a:lstStyle>
                      <a:lvl1pPr>
                        <a:spcBef>
                          <a:spcPct val="20000"/>
                        </a:spcBef>
                        <a:buClr>
                          <a:schemeClr val="tx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600" b="1" u="none" strike="noStrike" cap="none" normalizeH="0" baseline="0" dirty="0" smtClean="0">
                          <a:ln>
                            <a:noFill/>
                          </a:ln>
                          <a:solidFill>
                            <a:schemeClr val="bg1"/>
                          </a:solidFill>
                          <a:effectLst>
                            <a:outerShdw blurRad="50800" dist="38100" dir="2700000" algn="tl" rotWithShape="0">
                              <a:prstClr val="black">
                                <a:alpha val="40000"/>
                              </a:prstClr>
                            </a:outerShdw>
                          </a:effectLst>
                        </a:rPr>
                        <a:t>Major Courses </a:t>
                      </a:r>
                      <a:endParaRPr kumimoji="0" lang="en-US" altLang="zh-CN" sz="1600" b="1" i="0" u="none" strike="noStrike" cap="none" normalizeH="0" baseline="0" dirty="0" smtClean="0">
                        <a:ln>
                          <a:noFill/>
                        </a:ln>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txBody>
                  <a:tcPr marL="91447" marR="91447" marT="34283" marB="34283" anchor="ctr" horzOverflow="overflow">
                    <a:solidFill>
                      <a:srgbClr val="066B98"/>
                    </a:solidFill>
                  </a:tcPr>
                </a:tc>
                <a:tc>
                  <a:txBody>
                    <a:bodyPr/>
                    <a:lstStyle>
                      <a:lvl1pPr>
                        <a:spcBef>
                          <a:spcPct val="20000"/>
                        </a:spcBef>
                        <a:buClr>
                          <a:schemeClr val="tx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600" b="1" u="none" strike="noStrike" cap="none" normalizeH="0" baseline="0" dirty="0" smtClean="0">
                          <a:ln>
                            <a:noFill/>
                          </a:ln>
                          <a:solidFill>
                            <a:schemeClr val="bg1"/>
                          </a:solidFill>
                          <a:effectLst>
                            <a:outerShdw blurRad="50800" dist="38100" dir="2700000" algn="tl" rotWithShape="0">
                              <a:prstClr val="black">
                                <a:alpha val="40000"/>
                              </a:prstClr>
                            </a:outerShdw>
                          </a:effectLst>
                        </a:rPr>
                        <a:t>63-75</a:t>
                      </a:r>
                      <a:endParaRPr kumimoji="0" lang="en-US" altLang="zh-CN"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txBody>
                  <a:tcPr marL="91447" marR="91447" marT="34283" marB="34283" anchor="ctr" horzOverflow="overflow">
                    <a:solidFill>
                      <a:srgbClr val="066B98"/>
                    </a:solidFill>
                  </a:tcPr>
                </a:tc>
                <a:extLst>
                  <a:ext uri="{0D108BD9-81ED-4DB2-BD59-A6C34878D82A}">
                    <a16:rowId xmlns:a16="http://schemas.microsoft.com/office/drawing/2014/main" val="10001"/>
                  </a:ext>
                </a:extLst>
              </a:tr>
              <a:tr h="627024">
                <a:tc>
                  <a:txBody>
                    <a:bodyPr/>
                    <a:lstStyle>
                      <a:lvl1pPr>
                        <a:spcBef>
                          <a:spcPct val="20000"/>
                        </a:spcBef>
                        <a:buClr>
                          <a:schemeClr val="tx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600" b="1" u="none" strike="noStrike" cap="none" normalizeH="0" baseline="0" dirty="0" smtClean="0">
                          <a:ln>
                            <a:noFill/>
                          </a:ln>
                          <a:solidFill>
                            <a:schemeClr val="bg1"/>
                          </a:solidFill>
                          <a:effectLst>
                            <a:outerShdw blurRad="50800" dist="38100" dir="2700000" algn="tl" rotWithShape="0">
                              <a:prstClr val="black">
                                <a:alpha val="40000"/>
                              </a:prstClr>
                            </a:outerShdw>
                          </a:effectLst>
                        </a:rPr>
                        <a:t>General Education Distribution (GED) Requirements</a:t>
                      </a:r>
                      <a:endParaRPr kumimoji="0" lang="en-US" altLang="zh-CN"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txBody>
                  <a:tcPr marL="91447" marR="91447" marT="34283" marB="34283" anchor="ctr" horzOverflow="overflow">
                    <a:solidFill>
                      <a:srgbClr val="066B98"/>
                    </a:solidFill>
                  </a:tcPr>
                </a:tc>
                <a:tc>
                  <a:txBody>
                    <a:bodyPr/>
                    <a:lstStyle>
                      <a:lvl1pPr>
                        <a:spcBef>
                          <a:spcPct val="20000"/>
                        </a:spcBef>
                        <a:buClr>
                          <a:schemeClr val="tx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600" b="1" u="none" strike="noStrike" cap="none" normalizeH="0" baseline="0" dirty="0" smtClean="0">
                          <a:ln>
                            <a:noFill/>
                          </a:ln>
                          <a:solidFill>
                            <a:schemeClr val="bg1"/>
                          </a:solidFill>
                          <a:effectLst>
                            <a:outerShdw blurRad="50800" dist="38100" dir="2700000" algn="tl" rotWithShape="0">
                              <a:prstClr val="black">
                                <a:alpha val="40000"/>
                              </a:prstClr>
                            </a:outerShdw>
                          </a:effectLst>
                        </a:rPr>
                        <a:t>18</a:t>
                      </a:r>
                      <a:endParaRPr kumimoji="0" lang="en-US" altLang="zh-CN"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txBody>
                  <a:tcPr marL="91447" marR="91447" marT="34283" marB="34283" anchor="ctr" horzOverflow="overflow">
                    <a:solidFill>
                      <a:srgbClr val="066B98"/>
                    </a:solidFill>
                  </a:tcPr>
                </a:tc>
                <a:extLst>
                  <a:ext uri="{0D108BD9-81ED-4DB2-BD59-A6C34878D82A}">
                    <a16:rowId xmlns:a16="http://schemas.microsoft.com/office/drawing/2014/main" val="10002"/>
                  </a:ext>
                </a:extLst>
              </a:tr>
              <a:tr h="589969">
                <a:tc>
                  <a:txBody>
                    <a:bodyPr/>
                    <a:lstStyle>
                      <a:lvl1pPr>
                        <a:spcBef>
                          <a:spcPct val="20000"/>
                        </a:spcBef>
                        <a:buClr>
                          <a:schemeClr val="tx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600" b="1" u="none" strike="noStrike" cap="none" normalizeH="0" baseline="0" dirty="0" smtClean="0">
                          <a:ln>
                            <a:noFill/>
                          </a:ln>
                          <a:solidFill>
                            <a:schemeClr val="bg1"/>
                          </a:solidFill>
                          <a:effectLst>
                            <a:outerShdw blurRad="50800" dist="38100" dir="2700000" algn="tl" rotWithShape="0">
                              <a:prstClr val="black">
                                <a:alpha val="40000"/>
                              </a:prstClr>
                            </a:outerShdw>
                          </a:effectLst>
                        </a:rPr>
                        <a:t>General Education Core (GEC) Requirements </a:t>
                      </a:r>
                      <a:endParaRPr kumimoji="0" lang="en-US" altLang="zh-CN"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txBody>
                  <a:tcPr marL="91447" marR="91447" marT="34283" marB="34283" anchor="ctr" horzOverflow="overflow">
                    <a:solidFill>
                      <a:srgbClr val="066B98"/>
                    </a:solidFill>
                  </a:tcPr>
                </a:tc>
                <a:tc>
                  <a:txBody>
                    <a:bodyPr/>
                    <a:lstStyle>
                      <a:lvl1pPr>
                        <a:spcBef>
                          <a:spcPct val="20000"/>
                        </a:spcBef>
                        <a:buClr>
                          <a:schemeClr val="tx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600" b="1" u="none" strike="noStrike" cap="none" normalizeH="0" baseline="0" dirty="0" smtClean="0">
                          <a:ln>
                            <a:noFill/>
                          </a:ln>
                          <a:solidFill>
                            <a:schemeClr val="bg1"/>
                          </a:solidFill>
                          <a:effectLst>
                            <a:outerShdw blurRad="50800" dist="38100" dir="2700000" algn="tl" rotWithShape="0">
                              <a:prstClr val="black">
                                <a:alpha val="40000"/>
                              </a:prstClr>
                            </a:outerShdw>
                          </a:effectLst>
                        </a:rPr>
                        <a:t>36</a:t>
                      </a:r>
                      <a:endParaRPr kumimoji="0" lang="en-US" altLang="zh-CN"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txBody>
                  <a:tcPr marL="91447" marR="91447" marT="34283" marB="34283" anchor="ctr" horzOverflow="overflow">
                    <a:solidFill>
                      <a:srgbClr val="066B98"/>
                    </a:solidFill>
                  </a:tcPr>
                </a:tc>
                <a:extLst>
                  <a:ext uri="{0D108BD9-81ED-4DB2-BD59-A6C34878D82A}">
                    <a16:rowId xmlns:a16="http://schemas.microsoft.com/office/drawing/2014/main" val="10003"/>
                  </a:ext>
                </a:extLst>
              </a:tr>
              <a:tr h="570819">
                <a:tc>
                  <a:txBody>
                    <a:bodyPr/>
                    <a:lstStyle>
                      <a:lvl1pPr>
                        <a:spcBef>
                          <a:spcPct val="20000"/>
                        </a:spcBef>
                        <a:buClr>
                          <a:schemeClr val="tx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600" b="1" u="none" strike="noStrike" cap="none" normalizeH="0" baseline="0" dirty="0" smtClean="0">
                          <a:ln>
                            <a:noFill/>
                          </a:ln>
                          <a:solidFill>
                            <a:schemeClr val="bg1"/>
                          </a:solidFill>
                          <a:effectLst>
                            <a:outerShdw blurRad="50800" dist="38100" dir="2700000" algn="tl" rotWithShape="0">
                              <a:prstClr val="black">
                                <a:alpha val="40000"/>
                              </a:prstClr>
                            </a:outerShdw>
                          </a:effectLst>
                        </a:rPr>
                        <a:t>Free Electives </a:t>
                      </a:r>
                      <a:endParaRPr kumimoji="0" lang="en-US" altLang="zh-CN" sz="1600" b="1" i="0" u="none" strike="noStrike" cap="none" normalizeH="0" baseline="0" dirty="0" smtClean="0">
                        <a:ln>
                          <a:noFill/>
                        </a:ln>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txBody>
                  <a:tcPr marL="91447" marR="91447" marT="34283" marB="34283" anchor="ctr" horzOverflow="overflow">
                    <a:solidFill>
                      <a:srgbClr val="066B98"/>
                    </a:solidFill>
                  </a:tcPr>
                </a:tc>
                <a:tc>
                  <a:txBody>
                    <a:bodyPr/>
                    <a:lstStyle>
                      <a:lvl1pPr>
                        <a:spcBef>
                          <a:spcPct val="20000"/>
                        </a:spcBef>
                        <a:buClr>
                          <a:schemeClr val="tx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600" b="1" u="none" strike="noStrike" cap="none" normalizeH="0" baseline="0" dirty="0" smtClean="0">
                          <a:ln>
                            <a:noFill/>
                          </a:ln>
                          <a:solidFill>
                            <a:schemeClr val="bg1"/>
                          </a:solidFill>
                          <a:effectLst>
                            <a:outerShdw blurRad="50800" dist="38100" dir="2700000" algn="tl" rotWithShape="0">
                              <a:prstClr val="black">
                                <a:alpha val="40000"/>
                              </a:prstClr>
                            </a:outerShdw>
                          </a:effectLst>
                        </a:rPr>
                        <a:t>18-30</a:t>
                      </a:r>
                      <a:endParaRPr kumimoji="0" lang="en-US" altLang="zh-CN"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txBody>
                  <a:tcPr marL="91447" marR="91447" marT="34283" marB="34283" anchor="ctr" horzOverflow="overflow">
                    <a:solidFill>
                      <a:srgbClr val="066B98"/>
                    </a:solidFill>
                  </a:tcPr>
                </a:tc>
                <a:extLst>
                  <a:ext uri="{0D108BD9-81ED-4DB2-BD59-A6C34878D82A}">
                    <a16:rowId xmlns:a16="http://schemas.microsoft.com/office/drawing/2014/main" val="10006"/>
                  </a:ext>
                </a:extLst>
              </a:tr>
              <a:tr h="589969">
                <a:tc>
                  <a:txBody>
                    <a:bodyPr/>
                    <a:lstStyle>
                      <a:lvl1pPr>
                        <a:spcBef>
                          <a:spcPct val="20000"/>
                        </a:spcBef>
                        <a:buClr>
                          <a:schemeClr val="tx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b="1" i="0" u="none" strike="noStrike" cap="none" normalizeH="0" baseline="0" dirty="0" smtClean="0">
                          <a:ln>
                            <a:noFill/>
                          </a:ln>
                          <a:solidFill>
                            <a:srgbClr val="FFFF00"/>
                          </a:solidFill>
                          <a:effectLst>
                            <a:outerShdw blurRad="50800" dist="38100" dir="2700000" algn="tl" rotWithShape="0">
                              <a:prstClr val="black">
                                <a:alpha val="40000"/>
                              </a:prstClr>
                            </a:outerShdw>
                          </a:effectLst>
                          <a:latin typeface="Arial" panose="020B0604020202020204" pitchFamily="34" charset="0"/>
                          <a:ea typeface="宋体" panose="02010600030101010101" pitchFamily="2" charset="-122"/>
                        </a:rPr>
                        <a:t>Total</a:t>
                      </a:r>
                      <a:endParaRPr kumimoji="0" lang="zh-CN" altLang="en-US" sz="2000" b="1" i="0" u="none" strike="noStrike" cap="none" normalizeH="0" baseline="0" dirty="0">
                        <a:ln>
                          <a:noFill/>
                        </a:ln>
                        <a:solidFill>
                          <a:srgbClr val="FFFF00"/>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txBody>
                  <a:tcPr marL="91447" marR="91447" marT="34283" marB="34283" anchor="ctr" horzOverflow="overflow">
                    <a:solidFill>
                      <a:schemeClr val="tx2">
                        <a:lumMod val="60000"/>
                        <a:lumOff val="40000"/>
                      </a:schemeClr>
                    </a:solidFill>
                  </a:tcPr>
                </a:tc>
                <a:tc>
                  <a:txBody>
                    <a:bodyPr/>
                    <a:lstStyle>
                      <a:lvl1pPr>
                        <a:spcBef>
                          <a:spcPct val="20000"/>
                        </a:spcBef>
                        <a:buClr>
                          <a:schemeClr val="tx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2"/>
                        </a:buClr>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Font typeface="Wingdings" panose="05000000000000000000" pitchFamily="2" charset="2"/>
                        <a:defRPr sz="1400">
                          <a:solidFill>
                            <a:schemeClr val="tx1"/>
                          </a:solidFill>
                          <a:latin typeface="Arial" panose="020B0604020202020204" pitchFamily="34" charset="0"/>
                          <a:ea typeface="宋体" panose="02010600030101010101" pitchFamily="2" charset="-122"/>
                        </a:defRPr>
                      </a:lvl4pPr>
                      <a:lvl5pPr marL="2057400" indent="-228600">
                        <a:spcBef>
                          <a:spcPct val="20000"/>
                        </a:spcBef>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2000" b="1" u="none" strike="noStrike" cap="none" normalizeH="0" baseline="0" dirty="0" smtClean="0">
                          <a:ln>
                            <a:noFill/>
                          </a:ln>
                          <a:solidFill>
                            <a:srgbClr val="FFFF00"/>
                          </a:solidFill>
                          <a:effectLst>
                            <a:outerShdw blurRad="50800" dist="38100" dir="2700000" algn="tl" rotWithShape="0">
                              <a:prstClr val="black">
                                <a:alpha val="40000"/>
                              </a:prstClr>
                            </a:outerShdw>
                          </a:effectLst>
                        </a:rPr>
                        <a:t>147-154</a:t>
                      </a:r>
                      <a:endParaRPr kumimoji="0" lang="en-US" altLang="zh-CN" sz="2000" b="1" i="0" u="none" strike="noStrike" cap="none" normalizeH="0" baseline="0" dirty="0">
                        <a:ln>
                          <a:noFill/>
                        </a:ln>
                        <a:solidFill>
                          <a:srgbClr val="FFFF00"/>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txBody>
                  <a:tcPr marL="91447" marR="91447" marT="34283" marB="34283" anchor="ctr" horzOverflow="overflow">
                    <a:solidFill>
                      <a:schemeClr val="tx2">
                        <a:lumMod val="60000"/>
                        <a:lumOff val="40000"/>
                      </a:schemeClr>
                    </a:solidFill>
                  </a:tcPr>
                </a:tc>
                <a:extLst>
                  <a:ext uri="{0D108BD9-81ED-4DB2-BD59-A6C34878D82A}">
                    <a16:rowId xmlns:a16="http://schemas.microsoft.com/office/drawing/2014/main" val="10007"/>
                  </a:ext>
                </a:extLst>
              </a:tr>
            </a:tbl>
          </a:graphicData>
        </a:graphic>
      </p:graphicFrame>
      <p:sp>
        <p:nvSpPr>
          <p:cNvPr id="4" name="TextBox 3"/>
          <p:cNvSpPr txBox="1"/>
          <p:nvPr/>
        </p:nvSpPr>
        <p:spPr>
          <a:xfrm>
            <a:off x="609600" y="5486400"/>
            <a:ext cx="7927032" cy="369332"/>
          </a:xfrm>
          <a:prstGeom prst="rect">
            <a:avLst/>
          </a:prstGeom>
          <a:noFill/>
        </p:spPr>
        <p:txBody>
          <a:bodyPr wrap="square" rtlCol="0">
            <a:spAutoFit/>
          </a:bodyPr>
          <a:lstStyle/>
          <a:p>
            <a:pPr marL="285750" indent="-285750">
              <a:buFont typeface="Wingdings" panose="05000000000000000000" pitchFamily="2" charset="2"/>
              <a:buChar char="p"/>
            </a:pPr>
            <a:r>
              <a:rPr lang="en-US" altLang="zh-CN" dirty="0" smtClean="0">
                <a:solidFill>
                  <a:schemeClr val="accent5">
                    <a:lumMod val="75000"/>
                  </a:schemeClr>
                </a:solidFill>
              </a:rPr>
              <a:t>English taught curriculum</a:t>
            </a:r>
          </a:p>
        </p:txBody>
      </p:sp>
    </p:spTree>
    <p:extLst>
      <p:ext uri="{BB962C8B-B14F-4D97-AF65-F5344CB8AC3E}">
        <p14:creationId xmlns:p14="http://schemas.microsoft.com/office/powerpoint/2010/main" val="18609475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Diversified Performance Evaluation Criteria</a:t>
            </a:r>
          </a:p>
        </p:txBody>
      </p:sp>
      <p:graphicFrame>
        <p:nvGraphicFramePr>
          <p:cNvPr id="3" name="图表 8"/>
          <p:cNvGraphicFramePr/>
          <p:nvPr>
            <p:extLst>
              <p:ext uri="{D42A27DB-BD31-4B8C-83A1-F6EECF244321}">
                <p14:modId xmlns:p14="http://schemas.microsoft.com/office/powerpoint/2010/main" val="3021740754"/>
              </p:ext>
            </p:extLst>
          </p:nvPr>
        </p:nvGraphicFramePr>
        <p:xfrm>
          <a:off x="-609600" y="1600200"/>
          <a:ext cx="9001000" cy="38884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17020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2057400" cy="762000"/>
          </a:xfrm>
        </p:spPr>
        <p:txBody>
          <a:bodyPr vert="horz" lIns="91440" tIns="45720" rIns="91440" bIns="45720" rtlCol="0" anchor="ctr">
            <a:normAutofit/>
          </a:bodyPr>
          <a:lstStyle/>
          <a:p>
            <a:pPr algn="l"/>
            <a:r>
              <a:rPr 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rPr>
              <a:t>Scholarship</a:t>
            </a:r>
          </a:p>
        </p:txBody>
      </p:sp>
      <p:grpSp>
        <p:nvGrpSpPr>
          <p:cNvPr id="6" name="Group 5"/>
          <p:cNvGrpSpPr/>
          <p:nvPr/>
        </p:nvGrpSpPr>
        <p:grpSpPr>
          <a:xfrm>
            <a:off x="544468" y="2133600"/>
            <a:ext cx="8066132" cy="3376353"/>
            <a:chOff x="609600" y="1805247"/>
            <a:chExt cx="8066132" cy="3376353"/>
          </a:xfrm>
        </p:grpSpPr>
        <p:pic>
          <p:nvPicPr>
            <p:cNvPr id="3" name="Picture 2"/>
            <p:cNvPicPr>
              <a:picLocks noChangeAspect="1"/>
            </p:cNvPicPr>
            <p:nvPr/>
          </p:nvPicPr>
          <p:blipFill rotWithShape="1">
            <a:blip r:embed="rId2"/>
            <a:srcRect l="2941" t="2820" r="5882" b="3717"/>
            <a:stretch/>
          </p:blipFill>
          <p:spPr>
            <a:xfrm>
              <a:off x="609600" y="1828800"/>
              <a:ext cx="2362200" cy="3352800"/>
            </a:xfrm>
            <a:prstGeom prst="roundRect">
              <a:avLst/>
            </a:prstGeom>
          </p:spPr>
        </p:pic>
        <p:pic>
          <p:nvPicPr>
            <p:cNvPr id="4" name="Picture 3"/>
            <p:cNvPicPr>
              <a:picLocks noChangeAspect="1"/>
            </p:cNvPicPr>
            <p:nvPr/>
          </p:nvPicPr>
          <p:blipFill rotWithShape="1">
            <a:blip r:embed="rId3"/>
            <a:srcRect l="5821" t="2174" r="6876" b="2174"/>
            <a:stretch/>
          </p:blipFill>
          <p:spPr>
            <a:xfrm>
              <a:off x="3505200" y="1805247"/>
              <a:ext cx="2286000" cy="3352800"/>
            </a:xfrm>
            <a:prstGeom prst="roundRect">
              <a:avLst/>
            </a:prstGeom>
          </p:spPr>
        </p:pic>
        <p:pic>
          <p:nvPicPr>
            <p:cNvPr id="5" name="Picture 4"/>
            <p:cNvPicPr>
              <a:picLocks noChangeAspect="1"/>
            </p:cNvPicPr>
            <p:nvPr/>
          </p:nvPicPr>
          <p:blipFill rotWithShape="1">
            <a:blip r:embed="rId4"/>
            <a:srcRect l="6115" t="3851" r="5209" b="4283"/>
            <a:stretch/>
          </p:blipFill>
          <p:spPr>
            <a:xfrm>
              <a:off x="6324600" y="1830000"/>
              <a:ext cx="2351132" cy="3351600"/>
            </a:xfrm>
            <a:prstGeom prst="roundRect">
              <a:avLst/>
            </a:prstGeom>
          </p:spPr>
        </p:pic>
      </p:grpSp>
      <p:sp>
        <p:nvSpPr>
          <p:cNvPr id="8" name="TextBox 7"/>
          <p:cNvSpPr txBox="1"/>
          <p:nvPr/>
        </p:nvSpPr>
        <p:spPr>
          <a:xfrm>
            <a:off x="1034234" y="1158281"/>
            <a:ext cx="7086600" cy="707886"/>
          </a:xfrm>
          <a:prstGeom prst="rect">
            <a:avLst/>
          </a:prstGeom>
          <a:noFill/>
        </p:spPr>
        <p:txBody>
          <a:bodyPr wrap="square" rtlCol="0">
            <a:spAutoFit/>
          </a:bodyPr>
          <a:lstStyle/>
          <a:p>
            <a:pPr algn="ctr"/>
            <a:r>
              <a:rPr lang="en-US" sz="2000" b="1" dirty="0" smtClean="0">
                <a:solidFill>
                  <a:srgbClr val="066B98"/>
                </a:solidFill>
                <a:latin typeface="微软雅黑" panose="020B0503020204020204" pitchFamily="34" charset="-122"/>
                <a:ea typeface="微软雅黑" panose="020B0503020204020204" pitchFamily="34" charset="-122"/>
              </a:rPr>
              <a:t>F</a:t>
            </a:r>
            <a:r>
              <a:rPr lang="en-US" altLang="zh-CN" sz="2000" b="1" dirty="0" smtClean="0">
                <a:solidFill>
                  <a:srgbClr val="066B98"/>
                </a:solidFill>
                <a:latin typeface="微软雅黑" panose="020B0503020204020204" pitchFamily="34" charset="-122"/>
                <a:ea typeface="微软雅黑" panose="020B0503020204020204" pitchFamily="34" charset="-122"/>
              </a:rPr>
              <a:t>or elite international students, </a:t>
            </a:r>
          </a:p>
          <a:p>
            <a:pPr algn="ctr"/>
            <a:r>
              <a:rPr lang="en-US" altLang="zh-CN" sz="2000" b="1" dirty="0" smtClean="0">
                <a:solidFill>
                  <a:srgbClr val="066B98"/>
                </a:solidFill>
                <a:latin typeface="微软雅黑" panose="020B0503020204020204" pitchFamily="34" charset="-122"/>
                <a:ea typeface="微软雅黑" panose="020B0503020204020204" pitchFamily="34" charset="-122"/>
              </a:rPr>
              <a:t>we offer different types of entry  scholarships.</a:t>
            </a:r>
            <a:endParaRPr lang="en-US" sz="2000" b="1" dirty="0">
              <a:solidFill>
                <a:srgbClr val="066B98"/>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6324600" y="5786899"/>
            <a:ext cx="2590800" cy="261610"/>
          </a:xfrm>
          <a:prstGeom prst="rect">
            <a:avLst/>
          </a:prstGeom>
          <a:noFill/>
        </p:spPr>
        <p:txBody>
          <a:bodyPr wrap="square" rtlCol="0">
            <a:spAutoFit/>
          </a:bodyPr>
          <a:lstStyle/>
          <a:p>
            <a:r>
              <a:rPr lang="en-US" sz="1100" b="1" dirty="0" smtClean="0">
                <a:solidFill>
                  <a:schemeClr val="accent5">
                    <a:lumMod val="75000"/>
                  </a:schemeClr>
                </a:solidFill>
                <a:latin typeface="微软雅黑" panose="020B0503020204020204" pitchFamily="34" charset="-122"/>
                <a:ea typeface="微软雅黑" panose="020B0503020204020204" pitchFamily="34" charset="-122"/>
              </a:rPr>
              <a:t>* First come first served.</a:t>
            </a:r>
            <a:endParaRPr lang="en-US" sz="1100" b="1" dirty="0">
              <a:solidFill>
                <a:schemeClr val="accent5">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15640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553200" cy="677779"/>
          </a:xfrm>
        </p:spPr>
        <p:txBody>
          <a:bodyPr>
            <a:noAutofit/>
          </a:bodyPr>
          <a:lstStyle/>
          <a:p>
            <a:pPr algn="l"/>
            <a:r>
              <a:rPr lang="en-US" altLang="zh-CN" sz="16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
            </a:r>
            <a:br>
              <a:rPr lang="en-US" altLang="zh-CN" sz="16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br>
            <a:r>
              <a:rPr lang="en-US" altLang="zh-CN" sz="16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Beijing Normal University-Hong Kong Baptist University </a:t>
            </a:r>
            <a:br>
              <a:rPr lang="en-US" altLang="zh-CN" sz="16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br>
            <a:r>
              <a:rPr lang="en-US" altLang="zh-CN" sz="16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United International College </a:t>
            </a:r>
            <a:r>
              <a:rPr lang="en-US" altLang="zh-CN" sz="1600" b="1"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 </a:t>
            </a:r>
            <a:r>
              <a:rPr lang="en-US" altLang="zh-CN" sz="16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a:t>
            </a:r>
            <a:r>
              <a:rPr lang="zh-CN" altLang="en-US" sz="1600" b="1"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 </a:t>
            </a:r>
            <a:r>
              <a:rPr lang="en-US" altLang="zh-CN" sz="1600" b="1"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UIC </a:t>
            </a:r>
            <a:r>
              <a:rPr lang="en-US" altLang="zh-CN" sz="16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a:t>
            </a:r>
            <a:br>
              <a:rPr lang="en-US" altLang="zh-CN" sz="16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br>
            <a:endParaRPr lang="zh-CN" altLang="en-US" sz="16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pic>
        <p:nvPicPr>
          <p:cNvPr id="7" name="Picture 2" descr="http://www.bnu.edu.cn/images/logo1.png"/>
          <p:cNvPicPr>
            <a:picLocks noChangeAspect="1" noChangeArrowheads="1"/>
          </p:cNvPicPr>
          <p:nvPr/>
        </p:nvPicPr>
        <p:blipFill>
          <a:blip r:embed="rId2"/>
          <a:srcRect/>
          <a:stretch>
            <a:fillRect/>
          </a:stretch>
        </p:blipFill>
        <p:spPr bwMode="auto">
          <a:xfrm>
            <a:off x="1434562" y="2162534"/>
            <a:ext cx="1756715" cy="1615400"/>
          </a:xfrm>
          <a:prstGeom prst="rect">
            <a:avLst/>
          </a:prstGeom>
          <a:noFill/>
          <a:ln w="9525">
            <a:noFill/>
            <a:miter lim="800000"/>
            <a:headEnd/>
            <a:tailEnd/>
          </a:ln>
          <a:effectLst>
            <a:outerShdw blurRad="50800" dist="38100" sx="99000" sy="99000" algn="tl" rotWithShape="0">
              <a:prstClr val="black">
                <a:alpha val="0"/>
              </a:prstClr>
            </a:outerShdw>
          </a:effectLst>
        </p:spPr>
      </p:pic>
      <p:pic>
        <p:nvPicPr>
          <p:cNvPr id="8" name="Picture 4" descr="https://ss1.baidu.com/6ONXsjip0QIZ8tyhnq/it/u=1813053808,792898093&amp;fm=58&amp;bpow=1024&amp;bpoh=1024"/>
          <p:cNvPicPr>
            <a:picLocks noChangeAspect="1" noChangeArrowheads="1"/>
          </p:cNvPicPr>
          <p:nvPr/>
        </p:nvPicPr>
        <p:blipFill>
          <a:blip r:embed="rId3"/>
          <a:srcRect/>
          <a:stretch>
            <a:fillRect/>
          </a:stretch>
        </p:blipFill>
        <p:spPr bwMode="auto">
          <a:xfrm>
            <a:off x="6257951" y="2162534"/>
            <a:ext cx="1484613" cy="1484783"/>
          </a:xfrm>
          <a:prstGeom prst="rect">
            <a:avLst/>
          </a:prstGeom>
          <a:noFill/>
          <a:effectLst>
            <a:outerShdw blurRad="139700" dist="38100" dir="2700000" sx="101000" sy="101000" algn="tl" rotWithShape="0">
              <a:prstClr val="black">
                <a:alpha val="23000"/>
              </a:prstClr>
            </a:outerShdw>
          </a:effectLst>
        </p:spPr>
      </p:pic>
      <p:sp>
        <p:nvSpPr>
          <p:cNvPr id="9" name="Rectangle 10"/>
          <p:cNvSpPr>
            <a:spLocks noChangeArrowheads="1"/>
          </p:cNvSpPr>
          <p:nvPr/>
        </p:nvSpPr>
        <p:spPr bwMode="auto">
          <a:xfrm>
            <a:off x="5562598" y="4002990"/>
            <a:ext cx="2875317" cy="1815882"/>
          </a:xfrm>
          <a:prstGeom prst="rect">
            <a:avLst/>
          </a:prstGeom>
        </p:spPr>
        <p:txBody>
          <a:bodyPr wrap="square">
            <a:spAutoFit/>
          </a:bodyPr>
          <a:lstStyle/>
          <a:p>
            <a:pPr marL="285750" indent="-285750" defTabSz="1219200" fontAlgn="base">
              <a:spcBef>
                <a:spcPct val="0"/>
              </a:spcBef>
              <a:spcAft>
                <a:spcPct val="0"/>
              </a:spcAft>
              <a:buClr>
                <a:srgbClr val="548DD4"/>
              </a:buClr>
              <a:buSzPct val="60000"/>
              <a:buFont typeface="Wingdings" panose="05000000000000000000" pitchFamily="2" charset="2"/>
              <a:buChar char="u"/>
            </a:pPr>
            <a:r>
              <a:rPr lang="en-US" sz="1400" dirty="0">
                <a:solidFill>
                  <a:prstClr val="black"/>
                </a:solidFill>
                <a:ea typeface="微软雅黑" panose="020B0503020204020204" pitchFamily="34" charset="-122"/>
              </a:rPr>
              <a:t>Founded by the Baptist Convention of Hong Kong, committed to the provision of academic excellence and whole person education in 1956</a:t>
            </a:r>
          </a:p>
          <a:p>
            <a:pPr marL="285750" indent="-285750" defTabSz="1219200" fontAlgn="base">
              <a:spcBef>
                <a:spcPct val="0"/>
              </a:spcBef>
              <a:spcAft>
                <a:spcPct val="0"/>
              </a:spcAft>
              <a:buClr>
                <a:srgbClr val="548DD4"/>
              </a:buClr>
              <a:buSzPct val="60000"/>
              <a:buFont typeface="Wingdings" panose="05000000000000000000" pitchFamily="2" charset="2"/>
              <a:buChar char="u"/>
            </a:pPr>
            <a:endParaRPr lang="en-US" altLang="zh-CN" sz="1400" dirty="0">
              <a:solidFill>
                <a:prstClr val="black"/>
              </a:solidFill>
              <a:ea typeface="微软雅黑" panose="020B0503020204020204" pitchFamily="34" charset="-122"/>
            </a:endParaRPr>
          </a:p>
          <a:p>
            <a:pPr marL="285750" indent="-285750" defTabSz="1219200" fontAlgn="base">
              <a:spcBef>
                <a:spcPct val="0"/>
              </a:spcBef>
              <a:spcAft>
                <a:spcPct val="0"/>
              </a:spcAft>
              <a:buClr>
                <a:srgbClr val="548DD4"/>
              </a:buClr>
              <a:buSzPct val="60000"/>
              <a:buFont typeface="Wingdings" panose="05000000000000000000" pitchFamily="2" charset="2"/>
              <a:buChar char="u"/>
            </a:pPr>
            <a:r>
              <a:rPr lang="en-US" altLang="zh-CN" sz="1400" dirty="0">
                <a:solidFill>
                  <a:prstClr val="black"/>
                </a:solidFill>
                <a:ea typeface="微软雅黑" panose="020B0503020204020204" pitchFamily="34" charset="-122"/>
              </a:rPr>
              <a:t>Fully-funded public tertiary institution      </a:t>
            </a:r>
          </a:p>
        </p:txBody>
      </p:sp>
      <p:sp>
        <p:nvSpPr>
          <p:cNvPr id="10" name="矩形 15"/>
          <p:cNvSpPr/>
          <p:nvPr/>
        </p:nvSpPr>
        <p:spPr>
          <a:xfrm>
            <a:off x="663439" y="4002990"/>
            <a:ext cx="3298959" cy="2031325"/>
          </a:xfrm>
          <a:prstGeom prst="rect">
            <a:avLst/>
          </a:prstGeom>
        </p:spPr>
        <p:txBody>
          <a:bodyPr wrap="square">
            <a:spAutoFit/>
          </a:bodyPr>
          <a:lstStyle/>
          <a:p>
            <a:pPr marL="457200" indent="-457200" defTabSz="1219200" fontAlgn="base">
              <a:spcBef>
                <a:spcPct val="0"/>
              </a:spcBef>
              <a:spcAft>
                <a:spcPct val="0"/>
              </a:spcAft>
              <a:buClr>
                <a:srgbClr val="548DD4"/>
              </a:buClr>
              <a:buSzPct val="60000"/>
              <a:buFont typeface="Wingdings" panose="05000000000000000000" pitchFamily="2" charset="2"/>
              <a:buChar char="u"/>
              <a:defRPr/>
            </a:pPr>
            <a:r>
              <a:rPr lang="en-US" altLang="zh-CN" sz="1400" dirty="0" smtClean="0">
                <a:solidFill>
                  <a:prstClr val="black"/>
                </a:solidFill>
                <a:ea typeface="微软雅黑" panose="020B0503020204020204" pitchFamily="34" charset="-122"/>
              </a:rPr>
              <a:t>Grew </a:t>
            </a:r>
            <a:r>
              <a:rPr lang="en-US" altLang="zh-CN" sz="1400" dirty="0">
                <a:solidFill>
                  <a:prstClr val="black"/>
                </a:solidFill>
                <a:ea typeface="微软雅黑" panose="020B0503020204020204" pitchFamily="34" charset="-122"/>
              </a:rPr>
              <a:t>out of the Education Department of Imperial University of Peking established in </a:t>
            </a:r>
            <a:r>
              <a:rPr lang="en-US" altLang="zh-CN" sz="1400" dirty="0" smtClean="0">
                <a:solidFill>
                  <a:prstClr val="black"/>
                </a:solidFill>
                <a:ea typeface="微软雅黑" panose="020B0503020204020204" pitchFamily="34" charset="-122"/>
              </a:rPr>
              <a:t>1902</a:t>
            </a:r>
          </a:p>
          <a:p>
            <a:pPr marL="285750" indent="-285750" defTabSz="1219200" fontAlgn="base">
              <a:spcBef>
                <a:spcPct val="0"/>
              </a:spcBef>
              <a:spcAft>
                <a:spcPct val="0"/>
              </a:spcAft>
              <a:buClr>
                <a:srgbClr val="548DD4"/>
              </a:buClr>
              <a:buSzPct val="60000"/>
              <a:buFont typeface="Wingdings" panose="05000000000000000000" pitchFamily="2" charset="2"/>
              <a:buChar char="u"/>
              <a:defRPr/>
            </a:pPr>
            <a:endParaRPr lang="en-US" altLang="zh-CN" sz="1400" dirty="0">
              <a:solidFill>
                <a:prstClr val="black"/>
              </a:solidFill>
              <a:ea typeface="微软雅黑" panose="020B0503020204020204" pitchFamily="34" charset="-122"/>
            </a:endParaRPr>
          </a:p>
          <a:p>
            <a:pPr marL="457200" indent="-457200" defTabSz="1219200" fontAlgn="base">
              <a:spcBef>
                <a:spcPct val="0"/>
              </a:spcBef>
              <a:spcAft>
                <a:spcPct val="0"/>
              </a:spcAft>
              <a:buClr>
                <a:srgbClr val="548DD4"/>
              </a:buClr>
              <a:buSzPct val="60000"/>
              <a:buFont typeface="Wingdings" panose="05000000000000000000" pitchFamily="2" charset="2"/>
              <a:buChar char="u"/>
              <a:defRPr/>
            </a:pPr>
            <a:r>
              <a:rPr lang="en-US" altLang="zh-CN" sz="1400" dirty="0" smtClean="0">
                <a:solidFill>
                  <a:prstClr val="black"/>
                </a:solidFill>
                <a:ea typeface="微软雅黑" panose="020B0503020204020204" pitchFamily="34" charset="-122"/>
              </a:rPr>
              <a:t>A </a:t>
            </a:r>
            <a:r>
              <a:rPr lang="en-US" altLang="zh-CN" sz="1400" dirty="0">
                <a:solidFill>
                  <a:prstClr val="black"/>
                </a:solidFill>
                <a:ea typeface="微软雅黑" panose="020B0503020204020204" pitchFamily="34" charset="-122"/>
              </a:rPr>
              <a:t>comprehensive and research-intensive university with its main characteristics of basic disciplines in sciences and humanities, teacher education and educational science</a:t>
            </a:r>
          </a:p>
        </p:txBody>
      </p:sp>
      <p:sp>
        <p:nvSpPr>
          <p:cNvPr id="11" name="标题 1"/>
          <p:cNvSpPr txBox="1">
            <a:spLocks noChangeArrowheads="1"/>
          </p:cNvSpPr>
          <p:nvPr/>
        </p:nvSpPr>
        <p:spPr>
          <a:xfrm>
            <a:off x="1806483" y="1212387"/>
            <a:ext cx="5716367" cy="584775"/>
          </a:xfrm>
          <a:prstGeom prst="rect">
            <a:avLst/>
          </a:prstGeom>
          <a:solidFill>
            <a:schemeClr val="tx1">
              <a:lumMod val="65000"/>
              <a:lumOff val="35000"/>
            </a:schemeClr>
          </a:solidFill>
        </p:spPr>
        <p:txBody>
          <a:bodyPr wrap="square"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dirty="0">
                <a:solidFill>
                  <a:schemeClr val="bg1"/>
                </a:solidFill>
                <a:latin typeface="微软雅黑" panose="020B0503020204020204" pitchFamily="34" charset="-122"/>
                <a:ea typeface="微软雅黑" panose="020B0503020204020204" pitchFamily="34" charset="-122"/>
                <a:cs typeface="Calibri" panose="020F0502020204030204" pitchFamily="34" charset="0"/>
              </a:rPr>
              <a:t>The First Higher Education Institution Jointly </a:t>
            </a:r>
            <a:r>
              <a:rPr lang="en-US" altLang="zh-CN" sz="1600" dirty="0" smtClean="0">
                <a:solidFill>
                  <a:schemeClr val="bg1"/>
                </a:solidFill>
                <a:latin typeface="微软雅黑" panose="020B0503020204020204" pitchFamily="34" charset="-122"/>
                <a:ea typeface="微软雅黑" panose="020B0503020204020204" pitchFamily="34" charset="-122"/>
                <a:cs typeface="Calibri" panose="020F0502020204030204" pitchFamily="34" charset="0"/>
              </a:rPr>
              <a:t>founded </a:t>
            </a:r>
            <a:r>
              <a:rPr lang="en-US" altLang="zh-CN" sz="1600" dirty="0">
                <a:solidFill>
                  <a:schemeClr val="bg1"/>
                </a:solidFill>
                <a:latin typeface="微软雅黑" panose="020B0503020204020204" pitchFamily="34" charset="-122"/>
                <a:ea typeface="微软雅黑" panose="020B0503020204020204" pitchFamily="34" charset="-122"/>
                <a:cs typeface="Calibri" panose="020F0502020204030204" pitchFamily="34" charset="0"/>
              </a:rPr>
              <a:t>by a </a:t>
            </a:r>
            <a:r>
              <a:rPr lang="en-US" altLang="zh-CN" sz="1600" b="1"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Mainland University </a:t>
            </a:r>
            <a:r>
              <a:rPr lang="en-US" altLang="zh-CN" sz="1600" dirty="0">
                <a:solidFill>
                  <a:schemeClr val="bg1"/>
                </a:solidFill>
                <a:latin typeface="微软雅黑" panose="020B0503020204020204" pitchFamily="34" charset="-122"/>
                <a:ea typeface="微软雅黑" panose="020B0503020204020204" pitchFamily="34" charset="-122"/>
                <a:cs typeface="Calibri" panose="020F0502020204030204" pitchFamily="34" charset="0"/>
              </a:rPr>
              <a:t>and a </a:t>
            </a:r>
            <a:r>
              <a:rPr lang="en-US" altLang="zh-CN" sz="1600" b="1" dirty="0">
                <a:solidFill>
                  <a:srgbClr val="FFFF00"/>
                </a:solidFill>
                <a:latin typeface="微软雅黑" panose="020B0503020204020204" pitchFamily="34" charset="-122"/>
                <a:ea typeface="微软雅黑" panose="020B0503020204020204" pitchFamily="34" charset="-122"/>
                <a:cs typeface="Calibri" panose="020F0502020204030204" pitchFamily="34" charset="0"/>
              </a:rPr>
              <a:t>Hong Kong University</a:t>
            </a:r>
            <a:endParaRPr lang="zh-CN" altLang="en-US" sz="1600" b="1" dirty="0">
              <a:solidFill>
                <a:srgbClr val="FFFF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12" name="TextBox 11"/>
          <p:cNvSpPr txBox="1"/>
          <p:nvPr/>
        </p:nvSpPr>
        <p:spPr>
          <a:xfrm>
            <a:off x="1132846" y="3664436"/>
            <a:ext cx="2360143" cy="338554"/>
          </a:xfrm>
          <a:prstGeom prst="rect">
            <a:avLst/>
          </a:prstGeom>
          <a:noFill/>
        </p:spPr>
        <p:txBody>
          <a:bodyPr wrap="square" rtlCol="0">
            <a:spAutoFit/>
          </a:bodyPr>
          <a:lstStyle/>
          <a:p>
            <a:r>
              <a:rPr lang="en-US" altLang="zh-CN" sz="1600" b="1" i="1" dirty="0">
                <a:effectLst>
                  <a:outerShdw blurRad="38100" dist="38100" dir="2700000" algn="tl">
                    <a:srgbClr val="000000">
                      <a:alpha val="43137"/>
                    </a:srgbClr>
                  </a:outerShdw>
                </a:effectLst>
              </a:rPr>
              <a:t>Beijing Normal University</a:t>
            </a:r>
            <a:endParaRPr lang="zh-CN" altLang="en-US" sz="1600" dirty="0"/>
          </a:p>
        </p:txBody>
      </p:sp>
      <p:sp>
        <p:nvSpPr>
          <p:cNvPr id="13" name="TextBox 12"/>
          <p:cNvSpPr txBox="1"/>
          <p:nvPr/>
        </p:nvSpPr>
        <p:spPr>
          <a:xfrm>
            <a:off x="5665643" y="3670748"/>
            <a:ext cx="2669228" cy="338554"/>
          </a:xfrm>
          <a:prstGeom prst="rect">
            <a:avLst/>
          </a:prstGeom>
          <a:noFill/>
        </p:spPr>
        <p:txBody>
          <a:bodyPr wrap="square" rtlCol="0">
            <a:spAutoFit/>
          </a:bodyPr>
          <a:lstStyle/>
          <a:p>
            <a:r>
              <a:rPr lang="en-US" altLang="zh-CN" sz="1600" b="1" i="1" dirty="0">
                <a:effectLst>
                  <a:outerShdw blurRad="38100" dist="38100" dir="2700000" algn="tl">
                    <a:srgbClr val="000000">
                      <a:alpha val="43137"/>
                    </a:srgbClr>
                  </a:outerShdw>
                </a:effectLst>
              </a:rPr>
              <a:t>Hong Kong Baptist University</a:t>
            </a:r>
            <a:endParaRPr lang="zh-CN" altLang="en-US" sz="1600" dirty="0"/>
          </a:p>
        </p:txBody>
      </p:sp>
      <p:grpSp>
        <p:nvGrpSpPr>
          <p:cNvPr id="14" name="Group 13"/>
          <p:cNvGrpSpPr/>
          <p:nvPr/>
        </p:nvGrpSpPr>
        <p:grpSpPr>
          <a:xfrm>
            <a:off x="3774794" y="1998188"/>
            <a:ext cx="1779746" cy="1779746"/>
            <a:chOff x="3859053" y="2133601"/>
            <a:chExt cx="1779746" cy="1779746"/>
          </a:xfrm>
        </p:grpSpPr>
        <p:sp>
          <p:nvSpPr>
            <p:cNvPr id="15" name="Oval 14"/>
            <p:cNvSpPr/>
            <p:nvPr/>
          </p:nvSpPr>
          <p:spPr>
            <a:xfrm>
              <a:off x="3859053" y="2133601"/>
              <a:ext cx="1779746" cy="1779746"/>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Oval 4"/>
            <p:cNvSpPr txBox="1"/>
            <p:nvPr/>
          </p:nvSpPr>
          <p:spPr>
            <a:xfrm>
              <a:off x="4119691" y="2394239"/>
              <a:ext cx="1258470" cy="12584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zh-CN" altLang="en-US" sz="6500" kern="1200" dirty="0"/>
            </a:p>
          </p:txBody>
        </p:sp>
      </p:grpSp>
      <p:sp>
        <p:nvSpPr>
          <p:cNvPr id="18" name="Right Arrow 17"/>
          <p:cNvSpPr/>
          <p:nvPr/>
        </p:nvSpPr>
        <p:spPr>
          <a:xfrm>
            <a:off x="3128698" y="2799185"/>
            <a:ext cx="542523" cy="228600"/>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Right Arrow 18"/>
          <p:cNvSpPr/>
          <p:nvPr/>
        </p:nvSpPr>
        <p:spPr>
          <a:xfrm rot="10800000">
            <a:off x="5625387" y="2799185"/>
            <a:ext cx="542523" cy="228600"/>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922011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Whole Person Education</a:t>
            </a:r>
          </a:p>
        </p:txBody>
      </p:sp>
      <p:sp>
        <p:nvSpPr>
          <p:cNvPr id="51" name="TextBox 50"/>
          <p:cNvSpPr txBox="1"/>
          <p:nvPr/>
        </p:nvSpPr>
        <p:spPr>
          <a:xfrm>
            <a:off x="5721346" y="1083034"/>
            <a:ext cx="3133248" cy="3046988"/>
          </a:xfrm>
          <a:prstGeom prst="rect">
            <a:avLst/>
          </a:prstGeom>
          <a:ln w="3175">
            <a:prstDash val="lgDashDotDot"/>
          </a:ln>
        </p:spPr>
        <p:style>
          <a:lnRef idx="2">
            <a:schemeClr val="accent5"/>
          </a:lnRef>
          <a:fillRef idx="1">
            <a:schemeClr val="lt1"/>
          </a:fillRef>
          <a:effectRef idx="0">
            <a:schemeClr val="accent5"/>
          </a:effectRef>
          <a:fontRef idx="minor">
            <a:schemeClr val="dk1"/>
          </a:fontRef>
        </p:style>
        <p:txBody>
          <a:bodyPr wrap="square" tIns="0" bIns="0">
            <a:spAutoFit/>
          </a:bodyPr>
          <a:lstStyle/>
          <a:p>
            <a:pPr fontAlgn="auto">
              <a:lnSpc>
                <a:spcPct val="150000"/>
              </a:lnSpc>
              <a:spcAft>
                <a:spcPct val="35000"/>
              </a:spcAft>
              <a:buFont typeface="Arial" panose="020B0604020202020204" pitchFamily="34" charset="0"/>
              <a:buNone/>
              <a:defRPr/>
            </a:pPr>
            <a:r>
              <a:rPr lang="en-US" altLang="zh-CN" sz="1200" dirty="0" smtClean="0">
                <a:solidFill>
                  <a:schemeClr val="tx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In </a:t>
            </a:r>
            <a:r>
              <a:rPr lang="en-US" altLang="zh-CN" sz="1200" dirty="0">
                <a:solidFill>
                  <a:schemeClr val="tx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line with UIC's vision of creating a new model of liberal education for China and the world, </a:t>
            </a:r>
            <a:r>
              <a:rPr lang="en-US" altLang="zh-CN" sz="1200" dirty="0" smtClean="0">
                <a:solidFill>
                  <a:schemeClr val="accent5">
                    <a:lumMod val="75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WPEO</a:t>
            </a:r>
            <a:r>
              <a:rPr lang="en-US" altLang="zh-CN" sz="1200" dirty="0" smtClean="0">
                <a:solidFill>
                  <a:schemeClr val="tx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 aims </a:t>
            </a:r>
            <a:r>
              <a:rPr lang="en-US" altLang="zh-CN" sz="1200" dirty="0">
                <a:solidFill>
                  <a:schemeClr val="tx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to </a:t>
            </a:r>
            <a:r>
              <a:rPr lang="en-US" altLang="zh-CN" sz="1200" dirty="0" smtClean="0">
                <a:solidFill>
                  <a:schemeClr val="tx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implement Whole </a:t>
            </a:r>
            <a:r>
              <a:rPr lang="en-US" altLang="zh-CN" sz="1200" dirty="0">
                <a:solidFill>
                  <a:schemeClr val="tx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Person Education ideology by providing experiential learning courses, programs and activities that foster students’ development in teamwork, stamina and persistence, interpersonal skill, self-awareness, endurance, creativity, sense of responsibility and culture awareness.</a:t>
            </a:r>
            <a:endParaRPr lang="zh-CN" altLang="zh-CN" sz="1200" dirty="0">
              <a:solidFill>
                <a:schemeClr val="tx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sym typeface="宋体" panose="02010600030101010101" pitchFamily="2" charset="-122"/>
            </a:endParaRPr>
          </a:p>
        </p:txBody>
      </p:sp>
      <p:grpSp>
        <p:nvGrpSpPr>
          <p:cNvPr id="56" name="Group 55"/>
          <p:cNvGrpSpPr/>
          <p:nvPr/>
        </p:nvGrpSpPr>
        <p:grpSpPr>
          <a:xfrm>
            <a:off x="251741" y="1752600"/>
            <a:ext cx="7063459" cy="3921666"/>
            <a:chOff x="429428" y="1960059"/>
            <a:chExt cx="5215712" cy="2797372"/>
          </a:xfrm>
        </p:grpSpPr>
        <p:grpSp>
          <p:nvGrpSpPr>
            <p:cNvPr id="36" name="组合 28"/>
            <p:cNvGrpSpPr/>
            <p:nvPr/>
          </p:nvGrpSpPr>
          <p:grpSpPr>
            <a:xfrm>
              <a:off x="429428" y="1960059"/>
              <a:ext cx="4447808" cy="2783998"/>
              <a:chOff x="687111" y="1488598"/>
              <a:chExt cx="4374892" cy="2783998"/>
            </a:xfrm>
          </p:grpSpPr>
          <p:pic>
            <p:nvPicPr>
              <p:cNvPr id="37" name="图片 5"/>
              <p:cNvPicPr preferRelativeResize="0">
                <a:picLocks noChangeAspect="1"/>
              </p:cNvPicPr>
              <p:nvPr/>
            </p:nvPicPr>
            <p:blipFill rotWithShape="1">
              <a:blip r:embed="rId2" cstate="print">
                <a:duotone>
                  <a:prstClr val="black"/>
                  <a:srgbClr val="CC99FF">
                    <a:tint val="45000"/>
                    <a:satMod val="400000"/>
                  </a:srgbClr>
                </a:duotone>
              </a:blip>
              <a:srcRect r="31575"/>
              <a:stretch>
                <a:fillRect/>
              </a:stretch>
            </p:blipFill>
            <p:spPr>
              <a:xfrm rot="8531795">
                <a:off x="1747350" y="2632408"/>
                <a:ext cx="1823775" cy="1367831"/>
              </a:xfrm>
              <a:prstGeom prst="rect">
                <a:avLst/>
              </a:prstGeom>
              <a:ln>
                <a:noFill/>
              </a:ln>
            </p:spPr>
          </p:pic>
          <p:sp>
            <p:nvSpPr>
              <p:cNvPr id="50" name="等腰三角形 13"/>
              <p:cNvSpPr/>
              <p:nvPr/>
            </p:nvSpPr>
            <p:spPr>
              <a:xfrm rot="19320220">
                <a:off x="1408535" y="1488598"/>
                <a:ext cx="1506474" cy="1164944"/>
              </a:xfrm>
              <a:prstGeom prst="triangle">
                <a:avLst/>
              </a:prstGeom>
              <a:solidFill>
                <a:srgbClr val="F4C6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grpSp>
            <p:nvGrpSpPr>
              <p:cNvPr id="39" name="组合 32"/>
              <p:cNvGrpSpPr/>
              <p:nvPr/>
            </p:nvGrpSpPr>
            <p:grpSpPr>
              <a:xfrm>
                <a:off x="687111" y="2732175"/>
                <a:ext cx="2667384" cy="1540421"/>
                <a:chOff x="687111" y="2732175"/>
                <a:chExt cx="2667384" cy="1540421"/>
              </a:xfrm>
            </p:grpSpPr>
            <p:pic>
              <p:nvPicPr>
                <p:cNvPr id="47" name="图片 7"/>
                <p:cNvPicPr preferRelativeResize="0">
                  <a:picLocks noChangeAspect="1"/>
                </p:cNvPicPr>
                <p:nvPr/>
              </p:nvPicPr>
              <p:blipFill rotWithShape="1">
                <a:blip r:embed="rId3" cstate="print">
                  <a:duotone>
                    <a:prstClr val="black"/>
                    <a:srgbClr val="FF615D">
                      <a:tint val="45000"/>
                      <a:satMod val="400000"/>
                    </a:srgbClr>
                  </a:duotone>
                </a:blip>
                <a:srcRect r="31575"/>
                <a:stretch>
                  <a:fillRect/>
                </a:stretch>
              </p:blipFill>
              <p:spPr>
                <a:xfrm rot="16200000" flipH="1">
                  <a:off x="899563" y="3093155"/>
                  <a:ext cx="966989" cy="1391893"/>
                </a:xfrm>
                <a:prstGeom prst="rect">
                  <a:avLst/>
                </a:prstGeom>
                <a:ln>
                  <a:noFill/>
                </a:ln>
              </p:spPr>
            </p:pic>
            <p:sp>
              <p:nvSpPr>
                <p:cNvPr id="48" name="TextBox 16"/>
                <p:cNvSpPr txBox="1"/>
                <p:nvPr/>
              </p:nvSpPr>
              <p:spPr>
                <a:xfrm>
                  <a:off x="2281304" y="2732175"/>
                  <a:ext cx="1073191" cy="526184"/>
                </a:xfrm>
                <a:prstGeom prst="rect">
                  <a:avLst/>
                </a:prstGeom>
                <a:noFill/>
                <a:effectLst>
                  <a:outerShdw blurRad="50800" dist="38100" dir="13500000" algn="br" rotWithShape="0">
                    <a:prstClr val="black">
                      <a:alpha val="40000"/>
                    </a:prstClr>
                  </a:outerShdw>
                </a:effectLst>
              </p:spPr>
              <p:txBody>
                <a:bodyPr wrap="square" tIns="0" bIns="0">
                  <a:spAutoFit/>
                </a:bodyPr>
                <a:lstStyle/>
                <a:p>
                  <a:pPr algn="ctr" fontAlgn="auto">
                    <a:spcBef>
                      <a:spcPts val="0"/>
                    </a:spcBef>
                    <a:spcAft>
                      <a:spcPts val="0"/>
                    </a:spcAft>
                    <a:defRPr/>
                  </a:pPr>
                  <a:r>
                    <a:rPr lang="en-US" altLang="zh-CN" sz="1400" b="1" dirty="0">
                      <a:solidFill>
                        <a:schemeClr val="bg1"/>
                      </a:solidFill>
                      <a:latin typeface="微软雅黑" panose="020B0503020204020204" pitchFamily="34" charset="-122"/>
                      <a:ea typeface="微软雅黑" panose="020B0503020204020204" pitchFamily="34" charset="-122"/>
                    </a:rPr>
                    <a:t>Experiential Development</a:t>
                  </a:r>
                </a:p>
              </p:txBody>
            </p:sp>
          </p:grpSp>
          <p:grpSp>
            <p:nvGrpSpPr>
              <p:cNvPr id="40" name="组合 33"/>
              <p:cNvGrpSpPr/>
              <p:nvPr/>
            </p:nvGrpSpPr>
            <p:grpSpPr>
              <a:xfrm>
                <a:off x="2092325" y="3299953"/>
                <a:ext cx="1044432" cy="972643"/>
                <a:chOff x="2092325" y="3299953"/>
                <a:chExt cx="1044432" cy="972643"/>
              </a:xfrm>
            </p:grpSpPr>
            <p:sp>
              <p:nvSpPr>
                <p:cNvPr id="45" name="矩形 9"/>
                <p:cNvSpPr>
                  <a:spLocks noChangeAspect="1"/>
                </p:cNvSpPr>
                <p:nvPr/>
              </p:nvSpPr>
              <p:spPr>
                <a:xfrm rot="10800000">
                  <a:off x="2092325" y="3299953"/>
                  <a:ext cx="1044432" cy="972643"/>
                </a:xfrm>
                <a:prstGeom prst="rect">
                  <a:avLst/>
                </a:prstGeom>
                <a:solidFill>
                  <a:srgbClr val="FAB466"/>
                </a:solidFill>
                <a:ln>
                  <a:solidFill>
                    <a:schemeClr val="bg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46" name="TextBox 17"/>
                <p:cNvSpPr txBox="1"/>
                <p:nvPr/>
              </p:nvSpPr>
              <p:spPr>
                <a:xfrm>
                  <a:off x="2096514" y="3630125"/>
                  <a:ext cx="978238" cy="307357"/>
                </a:xfrm>
                <a:prstGeom prst="rect">
                  <a:avLst/>
                </a:prstGeom>
                <a:noFill/>
                <a:effectLst>
                  <a:outerShdw blurRad="50800" dist="38100" dir="13500000" algn="br" rotWithShape="0">
                    <a:prstClr val="black">
                      <a:alpha val="40000"/>
                    </a:prstClr>
                  </a:outerShdw>
                </a:effectLst>
              </p:spPr>
              <p:txBody>
                <a:bodyPr wrap="square" tIns="0" bIns="0">
                  <a:spAutoFit/>
                </a:bodyPr>
                <a:lstStyle/>
                <a:p>
                  <a:pPr algn="ctr" fontAlgn="auto">
                    <a:spcBef>
                      <a:spcPts val="0"/>
                    </a:spcBef>
                    <a:spcAft>
                      <a:spcPts val="0"/>
                    </a:spcAft>
                    <a:defRPr/>
                  </a:pPr>
                  <a:r>
                    <a:rPr lang="en-US" altLang="zh-CN" sz="1400" b="1" dirty="0" smtClean="0">
                      <a:solidFill>
                        <a:schemeClr val="bg1"/>
                      </a:solidFill>
                      <a:latin typeface="微软雅黑" panose="020B0503020204020204" pitchFamily="34" charset="-122"/>
                      <a:ea typeface="微软雅黑" panose="020B0503020204020204" pitchFamily="34" charset="-122"/>
                    </a:rPr>
                    <a:t>Experiential Arts</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grpSp>
          <p:grpSp>
            <p:nvGrpSpPr>
              <p:cNvPr id="41" name="组合 35"/>
              <p:cNvGrpSpPr/>
              <p:nvPr/>
            </p:nvGrpSpPr>
            <p:grpSpPr>
              <a:xfrm>
                <a:off x="3170401" y="1538958"/>
                <a:ext cx="1891602" cy="1410869"/>
                <a:chOff x="3170401" y="1538958"/>
                <a:chExt cx="1891602" cy="1410869"/>
              </a:xfrm>
            </p:grpSpPr>
            <p:pic>
              <p:nvPicPr>
                <p:cNvPr id="43" name="图片 4"/>
                <p:cNvPicPr preferRelativeResize="0">
                  <a:picLocks noChangeAspect="1"/>
                </p:cNvPicPr>
                <p:nvPr/>
              </p:nvPicPr>
              <p:blipFill>
                <a:blip r:embed="rId4"/>
                <a:srcRect r="31575"/>
                <a:stretch>
                  <a:fillRect/>
                </a:stretch>
              </p:blipFill>
              <p:spPr bwMode="auto">
                <a:xfrm rot="3133018">
                  <a:off x="3442962" y="1330787"/>
                  <a:ext cx="1410869" cy="1827212"/>
                </a:xfrm>
                <a:prstGeom prst="rect">
                  <a:avLst/>
                </a:prstGeom>
                <a:noFill/>
                <a:ln w="9525">
                  <a:noFill/>
                  <a:miter lim="800000"/>
                  <a:headEnd/>
                  <a:tailEnd/>
                </a:ln>
              </p:spPr>
            </p:pic>
            <p:sp>
              <p:nvSpPr>
                <p:cNvPr id="44" name="TextBox 20"/>
                <p:cNvSpPr txBox="1"/>
                <p:nvPr/>
              </p:nvSpPr>
              <p:spPr>
                <a:xfrm>
                  <a:off x="3170401" y="2085553"/>
                  <a:ext cx="895256" cy="701578"/>
                </a:xfrm>
                <a:prstGeom prst="rect">
                  <a:avLst/>
                </a:prstGeom>
                <a:noFill/>
                <a:effectLst>
                  <a:outerShdw blurRad="50800" dist="38100" dir="13500000" algn="br" rotWithShape="0">
                    <a:prstClr val="black">
                      <a:alpha val="40000"/>
                    </a:prstClr>
                  </a:outerShdw>
                </a:effectLst>
              </p:spPr>
              <p:txBody>
                <a:bodyPr wrap="square" tIns="0" bIns="0">
                  <a:spAutoFit/>
                </a:bodyPr>
                <a:lstStyle/>
                <a:p>
                  <a:pPr algn="ctr" fontAlgn="auto">
                    <a:spcBef>
                      <a:spcPts val="0"/>
                    </a:spcBef>
                    <a:spcAft>
                      <a:spcPts val="0"/>
                    </a:spcAft>
                    <a:defRPr/>
                  </a:pPr>
                  <a:r>
                    <a:rPr lang="en-US" altLang="zh-CN" sz="1400" b="1" dirty="0">
                      <a:solidFill>
                        <a:schemeClr val="bg1"/>
                      </a:solidFill>
                      <a:latin typeface="微软雅黑" panose="020B0503020204020204" pitchFamily="34" charset="-122"/>
                      <a:ea typeface="微软雅黑" panose="020B0503020204020204" pitchFamily="34" charset="-122"/>
                    </a:rPr>
                    <a:t>Emotional Intelligence</a:t>
                  </a:r>
                </a:p>
              </p:txBody>
            </p:sp>
          </p:grpSp>
          <p:sp>
            <p:nvSpPr>
              <p:cNvPr id="42" name="TextBox 21"/>
              <p:cNvSpPr txBox="1"/>
              <p:nvPr/>
            </p:nvSpPr>
            <p:spPr>
              <a:xfrm>
                <a:off x="1835338" y="1974109"/>
                <a:ext cx="1050994" cy="307357"/>
              </a:xfrm>
              <a:prstGeom prst="rect">
                <a:avLst/>
              </a:prstGeom>
              <a:noFill/>
              <a:effectLst>
                <a:outerShdw blurRad="50800" dist="38100" dir="13500000" algn="br" rotWithShape="0">
                  <a:prstClr val="black">
                    <a:alpha val="40000"/>
                  </a:prstClr>
                </a:outerShdw>
              </a:effectLst>
            </p:spPr>
            <p:txBody>
              <a:bodyPr wrap="square" tIns="0" bIns="0">
                <a:spAutoFit/>
              </a:bodyPr>
              <a:lstStyle/>
              <a:p>
                <a:pPr algn="ctr" fontAlgn="auto">
                  <a:spcBef>
                    <a:spcPts val="0"/>
                  </a:spcBef>
                  <a:spcAft>
                    <a:spcPts val="0"/>
                  </a:spcAft>
                  <a:defRPr/>
                </a:pPr>
                <a:r>
                  <a:rPr lang="en-US" altLang="zh-CN" sz="1400" b="1" dirty="0">
                    <a:solidFill>
                      <a:schemeClr val="bg1"/>
                    </a:solidFill>
                    <a:latin typeface="微软雅黑" panose="020B0503020204020204" pitchFamily="34" charset="-122"/>
                    <a:ea typeface="微软雅黑" panose="020B0503020204020204" pitchFamily="34" charset="-122"/>
                  </a:rPr>
                  <a:t>Adversity Management</a:t>
                </a:r>
              </a:p>
            </p:txBody>
          </p:sp>
        </p:grpSp>
        <p:sp>
          <p:nvSpPr>
            <p:cNvPr id="52" name="矩形 9"/>
            <p:cNvSpPr>
              <a:spLocks noChangeAspect="1"/>
            </p:cNvSpPr>
            <p:nvPr/>
          </p:nvSpPr>
          <p:spPr>
            <a:xfrm rot="10800000">
              <a:off x="2919900" y="3771415"/>
              <a:ext cx="978593" cy="972643"/>
            </a:xfrm>
            <a:prstGeom prst="rect">
              <a:avLst/>
            </a:prstGeom>
            <a:solidFill>
              <a:schemeClr val="accent3">
                <a:lumMod val="75000"/>
              </a:schemeClr>
            </a:solidFill>
            <a:ln>
              <a:solidFill>
                <a:schemeClr val="bg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53" name="TextBox 17"/>
            <p:cNvSpPr txBox="1"/>
            <p:nvPr/>
          </p:nvSpPr>
          <p:spPr>
            <a:xfrm>
              <a:off x="2933706" y="4105966"/>
              <a:ext cx="911272" cy="350789"/>
            </a:xfrm>
            <a:prstGeom prst="rect">
              <a:avLst/>
            </a:prstGeom>
            <a:noFill/>
            <a:effectLst>
              <a:outerShdw blurRad="50800" dist="38100" dir="13500000" algn="br" rotWithShape="0">
                <a:prstClr val="black">
                  <a:alpha val="40000"/>
                </a:prstClr>
              </a:outerShdw>
            </a:effectLst>
          </p:spPr>
          <p:txBody>
            <a:bodyPr wrap="square" tIns="0" bIns="0">
              <a:spAutoFit/>
            </a:bodyPr>
            <a:lstStyle/>
            <a:p>
              <a:pPr algn="ctr" fontAlgn="auto">
                <a:spcBef>
                  <a:spcPts val="0"/>
                </a:spcBef>
                <a:spcAft>
                  <a:spcPts val="0"/>
                </a:spcAft>
                <a:defRPr/>
              </a:pPr>
              <a:r>
                <a:rPr lang="en-US" altLang="zh-CN" sz="1400" b="1" dirty="0">
                  <a:solidFill>
                    <a:schemeClr val="bg1"/>
                  </a:solidFill>
                  <a:latin typeface="微软雅黑" panose="020B0503020204020204" pitchFamily="34" charset="-122"/>
                  <a:ea typeface="微软雅黑" panose="020B0503020204020204" pitchFamily="34" charset="-122"/>
                </a:rPr>
                <a:t>Voluntary Service</a:t>
              </a:r>
            </a:p>
          </p:txBody>
        </p:sp>
        <p:pic>
          <p:nvPicPr>
            <p:cNvPr id="54" name="图片 4"/>
            <p:cNvPicPr preferRelativeResize="0">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Lst>
            </a:blip>
            <a:srcRect r="31575"/>
            <a:stretch>
              <a:fillRect/>
            </a:stretch>
          </p:blipFill>
          <p:spPr bwMode="auto">
            <a:xfrm rot="5400000">
              <a:off x="4293029" y="3405320"/>
              <a:ext cx="972645" cy="1731577"/>
            </a:xfrm>
            <a:prstGeom prst="rect">
              <a:avLst/>
            </a:prstGeom>
            <a:noFill/>
            <a:ln w="9525">
              <a:noFill/>
              <a:miter lim="800000"/>
              <a:headEnd/>
              <a:tailEnd/>
            </a:ln>
          </p:spPr>
        </p:pic>
        <p:sp>
          <p:nvSpPr>
            <p:cNvPr id="55" name="TextBox 18"/>
            <p:cNvSpPr txBox="1"/>
            <p:nvPr/>
          </p:nvSpPr>
          <p:spPr>
            <a:xfrm>
              <a:off x="3887827" y="3893449"/>
              <a:ext cx="1154099" cy="307357"/>
            </a:xfrm>
            <a:prstGeom prst="rect">
              <a:avLst/>
            </a:prstGeom>
            <a:noFill/>
            <a:effectLst>
              <a:outerShdw blurRad="50800" dist="38100" dir="13500000" algn="br" rotWithShape="0">
                <a:prstClr val="black">
                  <a:alpha val="40000"/>
                </a:prstClr>
              </a:outerShdw>
            </a:effectLst>
          </p:spPr>
          <p:txBody>
            <a:bodyPr wrap="square" tIns="0" bIns="0">
              <a:spAutoFit/>
            </a:bodyPr>
            <a:lstStyle/>
            <a:p>
              <a:pPr algn="ctr" fontAlgn="auto">
                <a:spcBef>
                  <a:spcPts val="0"/>
                </a:spcBef>
                <a:spcAft>
                  <a:spcPts val="0"/>
                </a:spcAft>
                <a:defRPr/>
              </a:pPr>
              <a:r>
                <a:rPr lang="en-US" altLang="zh-CN" sz="1400" b="1" dirty="0">
                  <a:solidFill>
                    <a:schemeClr val="bg1"/>
                  </a:solidFill>
                  <a:latin typeface="微软雅黑" panose="020B0503020204020204" pitchFamily="34" charset="-122"/>
                  <a:ea typeface="微软雅黑" panose="020B0503020204020204" pitchFamily="34" charset="-122"/>
                </a:rPr>
                <a:t>Environmental Awareness</a:t>
              </a:r>
            </a:p>
          </p:txBody>
        </p:sp>
      </p:grpSp>
      <p:sp>
        <p:nvSpPr>
          <p:cNvPr id="58" name="TextBox 17"/>
          <p:cNvSpPr txBox="1"/>
          <p:nvPr/>
        </p:nvSpPr>
        <p:spPr>
          <a:xfrm>
            <a:off x="906641" y="4463040"/>
            <a:ext cx="1346875" cy="430887"/>
          </a:xfrm>
          <a:prstGeom prst="rect">
            <a:avLst/>
          </a:prstGeom>
          <a:noFill/>
          <a:effectLst>
            <a:outerShdw blurRad="50800" dist="38100" dir="13500000" algn="br" rotWithShape="0">
              <a:prstClr val="black">
                <a:alpha val="40000"/>
              </a:prstClr>
            </a:outerShdw>
          </a:effectLst>
        </p:spPr>
        <p:txBody>
          <a:bodyPr wrap="square" tIns="0" bIns="0">
            <a:spAutoFit/>
          </a:bodyPr>
          <a:lstStyle/>
          <a:p>
            <a:pPr algn="ctr" fontAlgn="auto">
              <a:spcBef>
                <a:spcPts val="0"/>
              </a:spcBef>
              <a:spcAft>
                <a:spcPts val="0"/>
              </a:spcAft>
              <a:defRPr/>
            </a:pPr>
            <a:r>
              <a:rPr lang="en-US" altLang="zh-CN" sz="1400" b="1" dirty="0">
                <a:solidFill>
                  <a:schemeClr val="bg1"/>
                </a:solidFill>
                <a:latin typeface="微软雅黑" panose="020B0503020204020204" pitchFamily="34" charset="-122"/>
                <a:ea typeface="微软雅黑" panose="020B0503020204020204" pitchFamily="34" charset="-122"/>
              </a:rPr>
              <a:t>Sports Culture</a:t>
            </a:r>
          </a:p>
        </p:txBody>
      </p:sp>
    </p:spTree>
    <p:extLst>
      <p:ext uri="{BB962C8B-B14F-4D97-AF65-F5344CB8AC3E}">
        <p14:creationId xmlns:p14="http://schemas.microsoft.com/office/powerpoint/2010/main" val="33635811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p:cNvSpPr txBox="1">
            <a:spLocks noChangeArrowheads="1"/>
          </p:cNvSpPr>
          <p:nvPr/>
        </p:nvSpPr>
        <p:spPr bwMode="auto">
          <a:xfrm>
            <a:off x="990600" y="304800"/>
            <a:ext cx="5480447" cy="307777"/>
          </a:xfrm>
          <a:prstGeom prst="rect">
            <a:avLst/>
          </a:prstGeom>
          <a:extLst/>
        </p:spPr>
        <p:txBody>
          <a:bodyPr vert="horz" lIns="91440" tIns="45720" rIns="91440" bIns="45720" rtlCol="0" anchor="ctr">
            <a:normAutofit fontScale="85000" lnSpcReduction="20000"/>
          </a:bodyPr>
          <a:lstStyle>
            <a:lvl1pPr>
              <a:spcBef>
                <a:spcPct val="0"/>
              </a:spcBef>
              <a:buNone/>
              <a:defRPr sz="2000" b="1">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defRPr>
            </a:lvl1pPr>
          </a:lstStyle>
          <a:p>
            <a:r>
              <a:rPr lang="zh-CN" altLang="en-US" dirty="0">
                <a:sym typeface="+mn-lt"/>
              </a:rPr>
              <a:t>Artistic Experience</a:t>
            </a:r>
          </a:p>
        </p:txBody>
      </p:sp>
      <p:grpSp>
        <p:nvGrpSpPr>
          <p:cNvPr id="2" name="Group 1"/>
          <p:cNvGrpSpPr/>
          <p:nvPr/>
        </p:nvGrpSpPr>
        <p:grpSpPr>
          <a:xfrm>
            <a:off x="152400" y="1295400"/>
            <a:ext cx="8775979" cy="4130516"/>
            <a:chOff x="230979" y="1295400"/>
            <a:chExt cx="8775979" cy="4130516"/>
          </a:xfrm>
          <a:effectLst>
            <a:outerShdw blurRad="50800" dist="38100" dir="2700000" algn="tl" rotWithShape="0">
              <a:prstClr val="black">
                <a:alpha val="40000"/>
              </a:prstClr>
            </a:outerShdw>
          </a:effectLst>
        </p:grpSpPr>
        <p:pic>
          <p:nvPicPr>
            <p:cNvPr id="860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93619" y="1295400"/>
              <a:ext cx="2913339" cy="1978819"/>
            </a:xfrm>
            <a:prstGeom prst="roundRect">
              <a:avLst/>
            </a:prstGeom>
            <a:ln>
              <a:noFill/>
            </a:ln>
            <a:effectLst/>
            <a:extLst>
              <a:ext uri="{909E8E84-426E-40DD-AFC4-6F175D3DCCD1}">
                <a14:hiddenFill xmlns:a14="http://schemas.microsoft.com/office/drawing/2010/main">
                  <a:solidFill>
                    <a:srgbClr val="FFFFFF"/>
                  </a:solidFill>
                </a14:hiddenFill>
              </a:ext>
            </a:extLst>
          </p:spPr>
        </p:pic>
        <p:pic>
          <p:nvPicPr>
            <p:cNvPr id="901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00400" y="3505199"/>
              <a:ext cx="2740819" cy="1915955"/>
            </a:xfrm>
            <a:prstGeom prst="roundRect">
              <a:avLst/>
            </a:prstGeom>
            <a:noFill/>
            <a:extLst>
              <a:ext uri="{909E8E84-426E-40DD-AFC4-6F175D3DCCD1}">
                <a14:hiddenFill xmlns:a14="http://schemas.microsoft.com/office/drawing/2010/main">
                  <a:solidFill>
                    <a:srgbClr val="FFFFFF"/>
                  </a:solidFill>
                </a14:hiddenFill>
              </a:ext>
            </a:extLst>
          </p:spPr>
        </p:pic>
        <p:pic>
          <p:nvPicPr>
            <p:cNvPr id="901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0980" y="1295400"/>
              <a:ext cx="2817019" cy="1978819"/>
            </a:xfrm>
            <a:prstGeom prst="roundRect">
              <a:avLst/>
            </a:prstGeom>
            <a:noFill/>
            <a:extLst>
              <a:ext uri="{909E8E84-426E-40DD-AFC4-6F175D3DCCD1}">
                <a14:hiddenFill xmlns:a14="http://schemas.microsoft.com/office/drawing/2010/main">
                  <a:solidFill>
                    <a:srgbClr val="FFFFFF"/>
                  </a:solidFill>
                </a14:hiddenFill>
              </a:ext>
            </a:extLst>
          </p:spPr>
        </p:pic>
        <p:pic>
          <p:nvPicPr>
            <p:cNvPr id="90118" name="Picture 6"/>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30979" y="3505200"/>
              <a:ext cx="2817019" cy="1920716"/>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7"/>
            <a:stretch>
              <a:fillRect/>
            </a:stretch>
          </p:blipFill>
          <p:spPr>
            <a:xfrm>
              <a:off x="3200400" y="1295400"/>
              <a:ext cx="2740819" cy="1979295"/>
            </a:xfrm>
            <a:prstGeom prst="roundRect">
              <a:avLst/>
            </a:prstGeom>
          </p:spPr>
        </p:pic>
        <p:pic>
          <p:nvPicPr>
            <p:cNvPr id="6" name="图片 5"/>
            <p:cNvPicPr>
              <a:picLocks noChangeAspect="1"/>
            </p:cNvPicPr>
            <p:nvPr/>
          </p:nvPicPr>
          <p:blipFill>
            <a:blip r:embed="rId8">
              <a:extLst>
                <a:ext uri="{BEBA8EAE-BF5A-486C-A8C5-ECC9F3942E4B}">
                  <a14:imgProps xmlns:a14="http://schemas.microsoft.com/office/drawing/2010/main">
                    <a14:imgLayer r:embed="rId9">
                      <a14:imgEffect>
                        <a14:brightnessContrast bright="40000"/>
                      </a14:imgEffect>
                    </a14:imgLayer>
                  </a14:imgProps>
                </a:ext>
              </a:extLst>
            </a:blip>
            <a:srcRect l="2889" t="3814" b="10626"/>
            <a:stretch>
              <a:fillRect/>
            </a:stretch>
          </p:blipFill>
          <p:spPr>
            <a:xfrm>
              <a:off x="6093618" y="3505198"/>
              <a:ext cx="2913339" cy="1915956"/>
            </a:xfrm>
            <a:prstGeom prst="roundRect">
              <a:avLst/>
            </a:prstGeom>
          </p:spPr>
        </p:pic>
      </p:grpSp>
    </p:spTree>
    <p:extLst>
      <p:ext uri="{BB962C8B-B14F-4D97-AF65-F5344CB8AC3E}">
        <p14:creationId xmlns:p14="http://schemas.microsoft.com/office/powerpoint/2010/main" val="54796676"/>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p:cNvSpPr txBox="1">
            <a:spLocks noChangeArrowheads="1"/>
          </p:cNvSpPr>
          <p:nvPr/>
        </p:nvSpPr>
        <p:spPr bwMode="auto">
          <a:xfrm>
            <a:off x="990600" y="304800"/>
            <a:ext cx="5480447" cy="307777"/>
          </a:xfrm>
          <a:prstGeom prst="rect">
            <a:avLst/>
          </a:prstGeom>
          <a:effectLst>
            <a:outerShdw blurRad="50800" dist="38100" dir="2700000" algn="tl" rotWithShape="0">
              <a:prstClr val="black">
                <a:alpha val="40000"/>
              </a:prstClr>
            </a:outerShdw>
          </a:effectLst>
          <a:extLst/>
        </p:spPr>
        <p:txBody>
          <a:bodyPr vert="horz" lIns="91440" tIns="45720" rIns="91440" bIns="45720" rtlCol="0" anchor="ctr">
            <a:normAutofit fontScale="85000" lnSpcReduction="20000"/>
          </a:bodyPr>
          <a:lstStyle>
            <a:defPPr>
              <a:defRPr lang="en-US"/>
            </a:defPPr>
            <a:lvl1pPr>
              <a:spcBef>
                <a:spcPct val="0"/>
              </a:spcBef>
              <a:buNone/>
              <a:defRPr sz="2000" b="1">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defRPr>
            </a:lvl1pPr>
          </a:lstStyle>
          <a:p>
            <a:r>
              <a:rPr lang="zh-CN" altLang="en-US" dirty="0">
                <a:sym typeface="+mn-lt"/>
              </a:rPr>
              <a:t>Sports Culture</a:t>
            </a: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78962" y="1457324"/>
            <a:ext cx="2935366" cy="1956911"/>
          </a:xfrm>
          <a:prstGeom prst="round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4"/>
          <a:srcRect l="13699" r="8635"/>
          <a:stretch>
            <a:fillRect/>
          </a:stretch>
        </p:blipFill>
        <p:spPr bwMode="auto">
          <a:xfrm>
            <a:off x="135255" y="1446371"/>
            <a:ext cx="2723197" cy="1972151"/>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a:srcRect l="3358" r="3026"/>
          <a:stretch>
            <a:fillRect/>
          </a:stretch>
        </p:blipFill>
        <p:spPr bwMode="auto">
          <a:xfrm>
            <a:off x="135255" y="3530441"/>
            <a:ext cx="2707481" cy="2034540"/>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6"/>
          <a:srcRect/>
          <a:stretch>
            <a:fillRect/>
          </a:stretch>
        </p:blipFill>
        <p:spPr>
          <a:xfrm>
            <a:off x="2895600" y="1447800"/>
            <a:ext cx="2969419" cy="1976437"/>
          </a:xfrm>
          <a:prstGeom prst="roundRect">
            <a:avLst/>
          </a:prstGeom>
          <a:effectLst>
            <a:outerShdw blurRad="50800" dist="38100" dir="2700000" algn="tl" rotWithShape="0">
              <a:prstClr val="black">
                <a:alpha val="40000"/>
              </a:prstClr>
            </a:outerShdw>
          </a:effectLst>
        </p:spPr>
      </p:pic>
      <p:pic>
        <p:nvPicPr>
          <p:cNvPr id="18" name="Picture 4"/>
          <p:cNvPicPr>
            <a:picLocks noChangeAspect="1" noChangeArrowheads="1"/>
          </p:cNvPicPr>
          <p:nvPr/>
        </p:nvPicPr>
        <p:blipFill>
          <a:blip r:embed="rId7" cstate="print"/>
          <a:srcRect/>
          <a:stretch>
            <a:fillRect/>
          </a:stretch>
        </p:blipFill>
        <p:spPr bwMode="auto">
          <a:xfrm>
            <a:off x="2895601" y="3530441"/>
            <a:ext cx="2969418" cy="2034540"/>
          </a:xfrm>
          <a:prstGeom prst="roundRect">
            <a:avLst/>
          </a:prstGeom>
          <a:ln>
            <a:noFill/>
          </a:ln>
          <a:effectLst>
            <a:outerShdw blurRad="50800" dist="38100" dir="2700000" algn="tl" rotWithShape="0">
              <a:prstClr val="black">
                <a:alpha val="40000"/>
              </a:prstClr>
            </a:outerShdw>
          </a:effectLst>
        </p:spPr>
      </p:pic>
      <p:pic>
        <p:nvPicPr>
          <p:cNvPr id="13" name="Picture 7"/>
          <p:cNvPicPr>
            <a:picLocks noChangeAspect="1" noChangeArrowheads="1"/>
          </p:cNvPicPr>
          <p:nvPr/>
        </p:nvPicPr>
        <p:blipFill>
          <a:blip r:embed="rId8" cstate="print"/>
          <a:srcRect/>
          <a:stretch>
            <a:fillRect/>
          </a:stretch>
        </p:blipFill>
        <p:spPr bwMode="auto">
          <a:xfrm>
            <a:off x="5978963" y="3530440"/>
            <a:ext cx="2935366" cy="2034541"/>
          </a:xfrm>
          <a:prstGeom prst="round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8624251"/>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p:cNvSpPr txBox="1">
            <a:spLocks noChangeArrowheads="1"/>
          </p:cNvSpPr>
          <p:nvPr/>
        </p:nvSpPr>
        <p:spPr bwMode="auto">
          <a:xfrm>
            <a:off x="857682" y="304800"/>
            <a:ext cx="5480447" cy="307777"/>
          </a:xfrm>
          <a:prstGeom prst="rect">
            <a:avLst/>
          </a:prstGeom>
          <a:extLst/>
        </p:spPr>
        <p:txBody>
          <a:bodyPr vert="horz" lIns="91440" tIns="45720" rIns="91440" bIns="45720" rtlCol="0" anchor="ctr">
            <a:normAutofit fontScale="85000" lnSpcReduction="20000"/>
          </a:bodyPr>
          <a:lstStyle>
            <a:defPPr>
              <a:defRPr lang="en-US"/>
            </a:defPPr>
            <a:lvl1pPr>
              <a:spcBef>
                <a:spcPct val="0"/>
              </a:spcBef>
              <a:buNone/>
              <a:defRPr sz="2000" b="1">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defRPr>
            </a:lvl1pPr>
          </a:lstStyle>
          <a:p>
            <a:r>
              <a:rPr lang="zh-CN" altLang="en-US" dirty="0">
                <a:sym typeface="+mn-lt"/>
              </a:rPr>
              <a:t>Adversity Management</a:t>
            </a:r>
          </a:p>
        </p:txBody>
      </p:sp>
      <p:grpSp>
        <p:nvGrpSpPr>
          <p:cNvPr id="2" name="Group 1"/>
          <p:cNvGrpSpPr/>
          <p:nvPr/>
        </p:nvGrpSpPr>
        <p:grpSpPr>
          <a:xfrm>
            <a:off x="1066800" y="1447800"/>
            <a:ext cx="6983253" cy="4230529"/>
            <a:chOff x="991077" y="1565434"/>
            <a:chExt cx="6983253" cy="4230529"/>
          </a:xfrm>
        </p:grpSpPr>
        <p:pic>
          <p:nvPicPr>
            <p:cNvPr id="14" name="图片 13"/>
            <p:cNvPicPr>
              <a:picLocks noChangeAspect="1"/>
            </p:cNvPicPr>
            <p:nvPr/>
          </p:nvPicPr>
          <p:blipFill rotWithShape="1">
            <a:blip r:embed="rId3"/>
            <a:srcRect l="17149" t="22672" r="18796" b="42058"/>
            <a:stretch>
              <a:fillRect/>
            </a:stretch>
          </p:blipFill>
          <p:spPr>
            <a:xfrm>
              <a:off x="991077" y="1565434"/>
              <a:ext cx="3347561" cy="2078831"/>
            </a:xfrm>
            <a:prstGeom prst="roundRect">
              <a:avLst/>
            </a:prstGeom>
            <a:ln>
              <a:noFill/>
            </a:ln>
            <a:effectLst>
              <a:outerShdw blurRad="292100" dist="139700" dir="2700000" algn="tl" rotWithShape="0">
                <a:srgbClr val="333333">
                  <a:alpha val="65000"/>
                </a:srgbClr>
              </a:outerShdw>
            </a:effectLst>
          </p:spPr>
        </p:pic>
        <p:pic>
          <p:nvPicPr>
            <p:cNvPr id="15" name="Picture 10"/>
            <p:cNvPicPr>
              <a:picLocks noChangeAspect="1" noChangeArrowheads="1"/>
            </p:cNvPicPr>
            <p:nvPr/>
          </p:nvPicPr>
          <p:blipFill>
            <a:blip r:embed="rId4" cstate="print"/>
            <a:srcRect/>
            <a:stretch>
              <a:fillRect/>
            </a:stretch>
          </p:blipFill>
          <p:spPr bwMode="auto">
            <a:xfrm>
              <a:off x="4668679" y="1565434"/>
              <a:ext cx="3287078" cy="2078831"/>
            </a:xfrm>
            <a:prstGeom prst="roundRect">
              <a:avLst/>
            </a:prstGeom>
            <a:ln>
              <a:noFill/>
            </a:ln>
            <a:effectLst>
              <a:outerShdw blurRad="292100" dist="139700" dir="2700000" algn="tl" rotWithShape="0">
                <a:srgbClr val="333333">
                  <a:alpha val="65000"/>
                </a:srgbClr>
              </a:outerShdw>
            </a:effectLst>
          </p:spPr>
        </p:pic>
        <p:pic>
          <p:nvPicPr>
            <p:cNvPr id="17" name="Picture 11"/>
            <p:cNvPicPr>
              <a:picLocks noChangeAspect="1" noChangeArrowheads="1"/>
            </p:cNvPicPr>
            <p:nvPr/>
          </p:nvPicPr>
          <p:blipFill rotWithShape="1">
            <a:blip r:embed="rId5" cstate="print"/>
            <a:srcRect l="-66" t="21074" r="9098" b="4420"/>
            <a:stretch>
              <a:fillRect/>
            </a:stretch>
          </p:blipFill>
          <p:spPr bwMode="auto">
            <a:xfrm>
              <a:off x="991077" y="3739992"/>
              <a:ext cx="3336131" cy="2055971"/>
            </a:xfrm>
            <a:prstGeom prst="roundRect">
              <a:avLst/>
            </a:prstGeom>
            <a:ln>
              <a:noFill/>
            </a:ln>
            <a:effectLst>
              <a:outerShdw blurRad="292100" dist="139700" dir="2700000" algn="tl" rotWithShape="0">
                <a:srgbClr val="333333">
                  <a:alpha val="65000"/>
                </a:srgbClr>
              </a:outerShdw>
            </a:effectLst>
          </p:spPr>
        </p:pic>
        <p:pic>
          <p:nvPicPr>
            <p:cNvPr id="5" name="Picture 3"/>
            <p:cNvPicPr>
              <a:picLocks noChangeAspect="1" noChangeArrowheads="1"/>
            </p:cNvPicPr>
            <p:nvPr/>
          </p:nvPicPr>
          <p:blipFill rotWithShape="1">
            <a:blip r:embed="rId6"/>
            <a:srcRect l="6453" t="3015" r="4163" b="7572"/>
            <a:stretch>
              <a:fillRect/>
            </a:stretch>
          </p:blipFill>
          <p:spPr bwMode="auto">
            <a:xfrm>
              <a:off x="4668679" y="3739992"/>
              <a:ext cx="3305651" cy="2055971"/>
            </a:xfrm>
            <a:prstGeom prst="round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399513171"/>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Four-Point Education</a:t>
            </a:r>
          </a:p>
        </p:txBody>
      </p:sp>
      <p:grpSp>
        <p:nvGrpSpPr>
          <p:cNvPr id="23" name="组合 29"/>
          <p:cNvGrpSpPr/>
          <p:nvPr/>
        </p:nvGrpSpPr>
        <p:grpSpPr>
          <a:xfrm>
            <a:off x="2133600" y="1524000"/>
            <a:ext cx="5263480" cy="4054202"/>
            <a:chOff x="2001838" y="735678"/>
            <a:chExt cx="5233987" cy="3960176"/>
          </a:xfrm>
        </p:grpSpPr>
        <p:sp>
          <p:nvSpPr>
            <p:cNvPr id="24" name="Shape 1471"/>
            <p:cNvSpPr/>
            <p:nvPr/>
          </p:nvSpPr>
          <p:spPr>
            <a:xfrm>
              <a:off x="3919479" y="735678"/>
              <a:ext cx="1188000" cy="1188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6A400"/>
            </a:solidFill>
            <a:ln w="12700" cap="flat">
              <a:noFill/>
              <a:miter lim="400000"/>
            </a:ln>
            <a:effectLst>
              <a:outerShdw blurRad="50800" dist="38100" dir="2700000" algn="tl" rotWithShape="0">
                <a:prstClr val="black">
                  <a:alpha val="40000"/>
                </a:prstClr>
              </a:outerShdw>
            </a:effectLst>
          </p:spPr>
          <p:txBody>
            <a:bodyPr lIns="14288" tIns="14288" rIns="14288" bIns="14288" anchor="ctr"/>
            <a:lstStyle/>
            <a:p>
              <a:pPr fontAlgn="auto">
                <a:spcBef>
                  <a:spcPts val="0"/>
                </a:spcBef>
                <a:spcAft>
                  <a:spcPts val="0"/>
                </a:spcAft>
                <a:defRPr/>
              </a:pPr>
              <a:endParaRPr sz="1300" dirty="0">
                <a:effectLst>
                  <a:glow rad="228600">
                    <a:schemeClr val="accent2">
                      <a:satMod val="175000"/>
                      <a:alpha val="40000"/>
                    </a:schemeClr>
                  </a:glow>
                </a:effectLst>
                <a:latin typeface="微软雅黑" panose="020B0503020204020204" pitchFamily="34" charset="-122"/>
                <a:ea typeface="微软雅黑" panose="020B0503020204020204" pitchFamily="34" charset="-122"/>
              </a:endParaRPr>
            </a:p>
          </p:txBody>
        </p:sp>
        <p:grpSp>
          <p:nvGrpSpPr>
            <p:cNvPr id="25" name="组合 34"/>
            <p:cNvGrpSpPr/>
            <p:nvPr/>
          </p:nvGrpSpPr>
          <p:grpSpPr>
            <a:xfrm>
              <a:off x="2001838" y="1120775"/>
              <a:ext cx="5233987" cy="3575079"/>
              <a:chOff x="2001838" y="1120775"/>
              <a:chExt cx="5233987" cy="3575079"/>
            </a:xfrm>
          </p:grpSpPr>
          <p:sp>
            <p:nvSpPr>
              <p:cNvPr id="26" name="Shape 1460"/>
              <p:cNvSpPr/>
              <p:nvPr/>
            </p:nvSpPr>
            <p:spPr>
              <a:xfrm>
                <a:off x="2048015" y="3399974"/>
                <a:ext cx="1188000" cy="1188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36771"/>
              </a:solidFill>
              <a:ln w="12700" cap="flat">
                <a:noFill/>
                <a:miter lim="400000"/>
              </a:ln>
              <a:effectLst>
                <a:outerShdw blurRad="50800" dist="38100" dir="2700000" algn="tl" rotWithShape="0">
                  <a:prstClr val="black">
                    <a:alpha val="40000"/>
                  </a:prstClr>
                </a:outerShdw>
              </a:effectLst>
            </p:spPr>
            <p:txBody>
              <a:bodyPr lIns="14288" tIns="14288" rIns="14288" bIns="14288" anchor="ctr"/>
              <a:lstStyle/>
              <a:p>
                <a:pPr fontAlgn="auto">
                  <a:spcBef>
                    <a:spcPts val="0"/>
                  </a:spcBef>
                  <a:spcAft>
                    <a:spcPts val="0"/>
                  </a:spcAft>
                  <a:defRPr/>
                </a:pPr>
                <a:endParaRPr sz="1300" dirty="0">
                  <a:latin typeface="微软雅黑" panose="020B0503020204020204" pitchFamily="34" charset="-122"/>
                  <a:ea typeface="微软雅黑" panose="020B0503020204020204" pitchFamily="34" charset="-122"/>
                </a:endParaRPr>
              </a:p>
            </p:txBody>
          </p:sp>
          <p:sp>
            <p:nvSpPr>
              <p:cNvPr id="27" name="Shape 1465"/>
              <p:cNvSpPr/>
              <p:nvPr/>
            </p:nvSpPr>
            <p:spPr>
              <a:xfrm>
                <a:off x="3922924" y="2463871"/>
                <a:ext cx="1188000" cy="1188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F0"/>
              </a:solidFill>
              <a:ln w="12700" cap="flat">
                <a:noFill/>
                <a:miter lim="400000"/>
              </a:ln>
              <a:effectLst>
                <a:outerShdw blurRad="50800" dist="38100" dir="2700000" algn="tl" rotWithShape="0">
                  <a:prstClr val="black">
                    <a:alpha val="40000"/>
                  </a:prstClr>
                </a:outerShdw>
              </a:effectLst>
            </p:spPr>
            <p:txBody>
              <a:bodyPr lIns="14288" tIns="14288" rIns="14288" bIns="14288" anchor="ctr"/>
              <a:lstStyle/>
              <a:p>
                <a:pPr fontAlgn="auto">
                  <a:spcBef>
                    <a:spcPts val="0"/>
                  </a:spcBef>
                  <a:spcAft>
                    <a:spcPts val="0"/>
                  </a:spcAft>
                  <a:defRPr/>
                </a:pPr>
                <a:endParaRPr sz="1300" dirty="0">
                  <a:latin typeface="微软雅黑" panose="020B0503020204020204" pitchFamily="34" charset="-122"/>
                  <a:ea typeface="微软雅黑" panose="020B0503020204020204" pitchFamily="34" charset="-122"/>
                </a:endParaRPr>
              </a:p>
            </p:txBody>
          </p:sp>
          <p:sp>
            <p:nvSpPr>
              <p:cNvPr id="28" name="Shape 1468"/>
              <p:cNvSpPr/>
              <p:nvPr/>
            </p:nvSpPr>
            <p:spPr>
              <a:xfrm>
                <a:off x="6015903" y="3507854"/>
                <a:ext cx="1188000" cy="1188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CCC00"/>
              </a:solidFill>
              <a:ln w="12700" cap="flat">
                <a:noFill/>
                <a:miter lim="400000"/>
              </a:ln>
              <a:effectLst>
                <a:outerShdw blurRad="50800" dist="38100" dir="2700000" algn="tl" rotWithShape="0">
                  <a:prstClr val="black">
                    <a:alpha val="40000"/>
                  </a:prstClr>
                </a:outerShdw>
              </a:effectLst>
            </p:spPr>
            <p:txBody>
              <a:bodyPr lIns="14288" tIns="14288" rIns="14288" bIns="14288" anchor="ctr"/>
              <a:lstStyle/>
              <a:p>
                <a:pPr fontAlgn="auto">
                  <a:spcBef>
                    <a:spcPts val="0"/>
                  </a:spcBef>
                  <a:spcAft>
                    <a:spcPts val="0"/>
                  </a:spcAft>
                  <a:defRPr/>
                </a:pPr>
                <a:endParaRPr sz="1300" dirty="0">
                  <a:latin typeface="微软雅黑" panose="020B0503020204020204" pitchFamily="34" charset="-122"/>
                  <a:ea typeface="微软雅黑" panose="020B0503020204020204" pitchFamily="34" charset="-122"/>
                </a:endParaRPr>
              </a:p>
            </p:txBody>
          </p:sp>
          <p:sp>
            <p:nvSpPr>
              <p:cNvPr id="29" name="Text Placeholder 5"/>
              <p:cNvSpPr txBox="1">
                <a:spLocks noChangeArrowheads="1"/>
              </p:cNvSpPr>
              <p:nvPr/>
            </p:nvSpPr>
            <p:spPr bwMode="auto">
              <a:xfrm>
                <a:off x="2001838" y="3724275"/>
                <a:ext cx="1274762" cy="433388"/>
              </a:xfrm>
              <a:prstGeom prst="rect">
                <a:avLst/>
              </a:prstGeom>
              <a:noFill/>
              <a:ln w="9525">
                <a:noFill/>
                <a:miter lim="800000"/>
              </a:ln>
            </p:spPr>
            <p:txBody>
              <a:bodyPr anchor="ctr"/>
              <a:lstStyle/>
              <a:p>
                <a:pPr algn="ctr">
                  <a:spcBef>
                    <a:spcPct val="20000"/>
                  </a:spcBef>
                  <a:buFont typeface="Arial" panose="020B0604020202020204" pitchFamily="34" charset="0"/>
                  <a:buNone/>
                </a:pPr>
                <a:r>
                  <a:rPr lang="en-US" altLang="zh-CN" sz="1600" b="1" dirty="0" smtClean="0">
                    <a:solidFill>
                      <a:schemeClr val="bg1"/>
                    </a:solidFill>
                    <a:latin typeface="微软雅黑" panose="020B0503020204020204" pitchFamily="34" charset="-122"/>
                    <a:ea typeface="微软雅黑" panose="020B0503020204020204" pitchFamily="34" charset="-122"/>
                  </a:rPr>
                  <a:t>UIC</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0" name="Text Placeholder 5"/>
              <p:cNvSpPr txBox="1"/>
              <p:nvPr/>
            </p:nvSpPr>
            <p:spPr>
              <a:xfrm>
                <a:off x="3919479" y="2863851"/>
                <a:ext cx="1182075" cy="433388"/>
              </a:xfrm>
              <a:prstGeom prst="rect">
                <a:avLst/>
              </a:prstGeom>
            </p:spPr>
            <p:txBody>
              <a:bodyPr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r>
                  <a:rPr lang="en-US" altLang="zh-CN" sz="1400" b="1" dirty="0" smtClean="0">
                    <a:solidFill>
                      <a:schemeClr val="bg1"/>
                    </a:solidFill>
                    <a:latin typeface="微软雅黑" panose="020B0503020204020204" pitchFamily="34" charset="-122"/>
                    <a:ea typeface="微软雅黑" panose="020B0503020204020204" pitchFamily="34" charset="-122"/>
                  </a:rPr>
                  <a:t>STUDENTS</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31" name="Text Placeholder 5"/>
              <p:cNvSpPr txBox="1"/>
              <p:nvPr/>
            </p:nvSpPr>
            <p:spPr>
              <a:xfrm>
                <a:off x="3921125" y="1120775"/>
                <a:ext cx="1184275" cy="433388"/>
              </a:xfrm>
              <a:prstGeom prst="rect">
                <a:avLst/>
              </a:prstGeom>
            </p:spPr>
            <p:txBody>
              <a:bodyPr lIns="0" tIns="0" rIns="0" bIns="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r>
                  <a:rPr lang="en-US" altLang="zh-CN" sz="1600" b="1" dirty="0" smtClean="0">
                    <a:solidFill>
                      <a:schemeClr val="bg1"/>
                    </a:solidFill>
                    <a:latin typeface="微软雅黑" panose="020B0503020204020204" pitchFamily="34" charset="-122"/>
                    <a:ea typeface="微软雅黑" panose="020B0503020204020204" pitchFamily="34" charset="-122"/>
                  </a:rPr>
                  <a:t>SOCIETY</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2" name="Text Placeholder 5"/>
              <p:cNvSpPr txBox="1">
                <a:spLocks noChangeArrowheads="1"/>
              </p:cNvSpPr>
              <p:nvPr/>
            </p:nvSpPr>
            <p:spPr bwMode="auto">
              <a:xfrm>
                <a:off x="6051550" y="3894138"/>
                <a:ext cx="1184275" cy="433387"/>
              </a:xfrm>
              <a:prstGeom prst="rect">
                <a:avLst/>
              </a:prstGeom>
              <a:noFill/>
              <a:ln w="9525">
                <a:noFill/>
                <a:miter lim="800000"/>
              </a:ln>
            </p:spPr>
            <p:txBody>
              <a:bodyPr lIns="0" tIns="0" rIns="0" bIns="0" anchor="ctr"/>
              <a:lstStyle/>
              <a:p>
                <a:pPr algn="ctr">
                  <a:lnSpc>
                    <a:spcPct val="90000"/>
                  </a:lnSpc>
                  <a:spcBef>
                    <a:spcPts val="1000"/>
                  </a:spcBef>
                  <a:buFont typeface="Arial" panose="020B0604020202020204" pitchFamily="34" charset="0"/>
                  <a:buNone/>
                </a:pPr>
                <a:r>
                  <a:rPr lang="en-US" altLang="zh-CN" sz="1600" b="1" dirty="0" smtClean="0">
                    <a:solidFill>
                      <a:schemeClr val="bg1"/>
                    </a:solidFill>
                    <a:latin typeface="微软雅黑" panose="020B0503020204020204" pitchFamily="34" charset="-122"/>
                    <a:ea typeface="微软雅黑" panose="020B0503020204020204" pitchFamily="34" charset="-122"/>
                    <a:cs typeface="Open Sans"/>
                  </a:rPr>
                  <a:t>PARENTS</a:t>
                </a:r>
                <a:endParaRPr lang="zh-CN" altLang="en-US" sz="1600" b="1" dirty="0">
                  <a:solidFill>
                    <a:schemeClr val="bg1"/>
                  </a:solidFill>
                  <a:latin typeface="微软雅黑" panose="020B0503020204020204" pitchFamily="34" charset="-122"/>
                  <a:ea typeface="微软雅黑" panose="020B0503020204020204" pitchFamily="34" charset="-122"/>
                  <a:cs typeface="Open Sans"/>
                </a:endParaRPr>
              </a:p>
            </p:txBody>
          </p:sp>
          <p:cxnSp>
            <p:nvCxnSpPr>
              <p:cNvPr id="33" name="直接连接符 46"/>
              <p:cNvCxnSpPr/>
              <p:nvPr/>
            </p:nvCxnSpPr>
            <p:spPr>
              <a:xfrm flipV="1">
                <a:off x="2641600" y="1708150"/>
                <a:ext cx="1247775" cy="1589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47"/>
              <p:cNvCxnSpPr/>
              <p:nvPr/>
            </p:nvCxnSpPr>
            <p:spPr>
              <a:xfrm>
                <a:off x="3276600" y="4138613"/>
                <a:ext cx="2533650" cy="79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48"/>
              <p:cNvCxnSpPr/>
              <p:nvPr/>
            </p:nvCxnSpPr>
            <p:spPr>
              <a:xfrm>
                <a:off x="5075238" y="1708150"/>
                <a:ext cx="1390650" cy="17129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箭头连接符 49"/>
              <p:cNvCxnSpPr/>
              <p:nvPr/>
            </p:nvCxnSpPr>
            <p:spPr>
              <a:xfrm flipV="1">
                <a:off x="3235325" y="3400425"/>
                <a:ext cx="687388" cy="315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50"/>
              <p:cNvCxnSpPr/>
              <p:nvPr/>
            </p:nvCxnSpPr>
            <p:spPr>
              <a:xfrm>
                <a:off x="4516438" y="1924050"/>
                <a:ext cx="0" cy="503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51"/>
              <p:cNvCxnSpPr/>
              <p:nvPr/>
            </p:nvCxnSpPr>
            <p:spPr>
              <a:xfrm flipH="1" flipV="1">
                <a:off x="5110163" y="3400425"/>
                <a:ext cx="906462" cy="4032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00509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微软雅黑" panose="020B0503020204020204" pitchFamily="34" charset="-122"/>
              </a:rPr>
              <a:t>Cooperation </a:t>
            </a:r>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微软雅黑" panose="020B0503020204020204" pitchFamily="34" charset="-122"/>
              </a:rPr>
              <a:t>with Worldwide Institutions</a:t>
            </a:r>
            <a:endPar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sp>
        <p:nvSpPr>
          <p:cNvPr id="3" name="TextBox 2"/>
          <p:cNvSpPr txBox="1"/>
          <p:nvPr/>
        </p:nvSpPr>
        <p:spPr>
          <a:xfrm>
            <a:off x="914400" y="1047750"/>
            <a:ext cx="7162800" cy="323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altLang="zh-TW" sz="1500" b="1" dirty="0" smtClean="0">
                <a:solidFill>
                  <a:schemeClr val="accent1">
                    <a:lumMod val="50000"/>
                  </a:schemeClr>
                </a:solidFill>
                <a:latin typeface="Microsoft YaHei UI" panose="020B0503020204020204" pitchFamily="34" charset="-122"/>
                <a:ea typeface="Microsoft YaHei UI" panose="020B0503020204020204" pitchFamily="34" charset="-122"/>
              </a:rPr>
              <a:t>By far, UIC developed </a:t>
            </a:r>
            <a:r>
              <a:rPr lang="en-US" altLang="zh-CN" sz="1500" b="1" dirty="0" smtClean="0">
                <a:solidFill>
                  <a:schemeClr val="accent1">
                    <a:lumMod val="50000"/>
                  </a:schemeClr>
                </a:solidFill>
                <a:latin typeface="Microsoft YaHei UI" panose="020B0503020204020204" pitchFamily="34" charset="-122"/>
                <a:ea typeface="Microsoft YaHei UI" panose="020B0503020204020204" pitchFamily="34" charset="-122"/>
              </a:rPr>
              <a:t>various</a:t>
            </a:r>
            <a:r>
              <a:rPr lang="en-US" altLang="zh-TW" sz="1500" b="1" dirty="0">
                <a:solidFill>
                  <a:schemeClr val="accent1">
                    <a:lumMod val="50000"/>
                  </a:schemeClr>
                </a:solidFill>
                <a:latin typeface="Microsoft YaHei UI" panose="020B0503020204020204" pitchFamily="34" charset="-122"/>
                <a:ea typeface="Microsoft YaHei UI" panose="020B0503020204020204" pitchFamily="34" charset="-122"/>
              </a:rPr>
              <a:t> types </a:t>
            </a:r>
            <a:r>
              <a:rPr lang="en-US" altLang="zh-TW" sz="1500" b="1" dirty="0" smtClean="0">
                <a:solidFill>
                  <a:schemeClr val="accent1">
                    <a:lumMod val="50000"/>
                  </a:schemeClr>
                </a:solidFill>
                <a:latin typeface="Microsoft YaHei UI" panose="020B0503020204020204" pitchFamily="34" charset="-122"/>
                <a:ea typeface="Microsoft YaHei UI" panose="020B0503020204020204" pitchFamily="34" charset="-122"/>
              </a:rPr>
              <a:t>of cooperation </a:t>
            </a:r>
            <a:r>
              <a:rPr lang="en-US" altLang="zh-TW" sz="1500" b="1" smtClean="0">
                <a:solidFill>
                  <a:schemeClr val="accent1">
                    <a:lumMod val="50000"/>
                  </a:schemeClr>
                </a:solidFill>
                <a:latin typeface="Microsoft YaHei UI" panose="020B0503020204020204" pitchFamily="34" charset="-122"/>
                <a:ea typeface="Microsoft YaHei UI" panose="020B0503020204020204" pitchFamily="34" charset="-122"/>
              </a:rPr>
              <a:t>with </a:t>
            </a:r>
            <a:r>
              <a:rPr lang="en-US" altLang="zh-TW" sz="1500" b="1" smtClean="0">
                <a:solidFill>
                  <a:schemeClr val="tx2">
                    <a:lumMod val="60000"/>
                    <a:lumOff val="40000"/>
                  </a:schemeClr>
                </a:solidFill>
                <a:latin typeface="Microsoft YaHei UI" panose="020B0503020204020204" pitchFamily="34" charset="-122"/>
                <a:ea typeface="Microsoft YaHei UI" panose="020B0503020204020204" pitchFamily="34" charset="-122"/>
              </a:rPr>
              <a:t>62</a:t>
            </a:r>
            <a:r>
              <a:rPr lang="en-US" altLang="zh-TW" sz="1500" b="1" smtClean="0">
                <a:solidFill>
                  <a:schemeClr val="accent1">
                    <a:lumMod val="50000"/>
                  </a:schemeClr>
                </a:solidFill>
                <a:latin typeface="Microsoft YaHei UI" panose="020B0503020204020204" pitchFamily="34" charset="-122"/>
                <a:ea typeface="Microsoft YaHei UI" panose="020B0503020204020204" pitchFamily="34" charset="-122"/>
              </a:rPr>
              <a:t> </a:t>
            </a:r>
            <a:r>
              <a:rPr lang="en-US" altLang="zh-TW" sz="1500" b="1" dirty="0" smtClean="0">
                <a:solidFill>
                  <a:schemeClr val="accent1">
                    <a:lumMod val="50000"/>
                  </a:schemeClr>
                </a:solidFill>
                <a:latin typeface="Microsoft YaHei UI" panose="020B0503020204020204" pitchFamily="34" charset="-122"/>
                <a:ea typeface="Microsoft YaHei UI" panose="020B0503020204020204" pitchFamily="34" charset="-122"/>
              </a:rPr>
              <a:t>universities:</a:t>
            </a:r>
          </a:p>
        </p:txBody>
      </p:sp>
      <p:graphicFrame>
        <p:nvGraphicFramePr>
          <p:cNvPr id="4" name="图表 6"/>
          <p:cNvGraphicFramePr/>
          <p:nvPr>
            <p:extLst>
              <p:ext uri="{D42A27DB-BD31-4B8C-83A1-F6EECF244321}">
                <p14:modId xmlns:p14="http://schemas.microsoft.com/office/powerpoint/2010/main" val="1994768581"/>
              </p:ext>
            </p:extLst>
          </p:nvPr>
        </p:nvGraphicFramePr>
        <p:xfrm>
          <a:off x="2057400" y="1664685"/>
          <a:ext cx="4876800" cy="42027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332488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UIC Graduates’ Prospects</a:t>
            </a:r>
            <a:endParaRPr lang="zh-CN" alt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pic>
        <p:nvPicPr>
          <p:cNvPr id="3" name="Picture 2"/>
          <p:cNvPicPr>
            <a:picLocks noChangeAspect="1"/>
          </p:cNvPicPr>
          <p:nvPr/>
        </p:nvPicPr>
        <p:blipFill>
          <a:blip r:embed="rId2"/>
          <a:stretch>
            <a:fillRect/>
          </a:stretch>
        </p:blipFill>
        <p:spPr>
          <a:xfrm>
            <a:off x="381000" y="1143000"/>
            <a:ext cx="4596912" cy="4462462"/>
          </a:xfrm>
          <a:prstGeom prst="rect">
            <a:avLst/>
          </a:prstGeom>
        </p:spPr>
      </p:pic>
      <p:sp>
        <p:nvSpPr>
          <p:cNvPr id="4" name="Rectangle 3"/>
          <p:cNvSpPr txBox="1">
            <a:spLocks/>
          </p:cNvSpPr>
          <p:nvPr/>
        </p:nvSpPr>
        <p:spPr>
          <a:xfrm>
            <a:off x="5257800" y="4038600"/>
            <a:ext cx="3429000" cy="1295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1500" b="1" dirty="0" smtClean="0">
                <a:solidFill>
                  <a:schemeClr val="accent1">
                    <a:lumMod val="75000"/>
                  </a:schemeClr>
                </a:solidFill>
                <a:ea typeface="Microsoft JhengHei" panose="020B0604030504040204" pitchFamily="34" charset="-120"/>
              </a:rPr>
              <a:t>In 2020, </a:t>
            </a:r>
            <a:r>
              <a:rPr lang="en-US" sz="1500" b="1" dirty="0" smtClean="0">
                <a:solidFill>
                  <a:srgbClr val="C00000"/>
                </a:solidFill>
                <a:ea typeface="Microsoft JhengHei" panose="020B0604030504040204" pitchFamily="34" charset="-120"/>
              </a:rPr>
              <a:t>925</a:t>
            </a:r>
            <a:r>
              <a:rPr lang="en-US" sz="1500" b="1" dirty="0" smtClean="0">
                <a:solidFill>
                  <a:schemeClr val="accent1">
                    <a:lumMod val="75000"/>
                  </a:schemeClr>
                </a:solidFill>
                <a:ea typeface="Microsoft JhengHei" panose="020B0604030504040204" pitchFamily="34" charset="-120"/>
              </a:rPr>
              <a:t> out of </a:t>
            </a:r>
            <a:r>
              <a:rPr lang="en-US" sz="1500" b="1" dirty="0" smtClean="0">
                <a:solidFill>
                  <a:srgbClr val="00B050"/>
                </a:solidFill>
                <a:ea typeface="Microsoft JhengHei" panose="020B0604030504040204" pitchFamily="34" charset="-120"/>
              </a:rPr>
              <a:t>1341</a:t>
            </a:r>
            <a:r>
              <a:rPr lang="en-US" sz="1500" b="1" dirty="0" smtClean="0">
                <a:solidFill>
                  <a:schemeClr val="accent1">
                    <a:lumMod val="75000"/>
                  </a:schemeClr>
                </a:solidFill>
                <a:ea typeface="Microsoft JhengHei" panose="020B0604030504040204" pitchFamily="34" charset="-120"/>
              </a:rPr>
              <a:t> graduates left the mainland for further studies, representing </a:t>
            </a:r>
            <a:r>
              <a:rPr lang="en-US" sz="1500" b="1" dirty="0" smtClean="0">
                <a:solidFill>
                  <a:srgbClr val="C00000"/>
                </a:solidFill>
                <a:ea typeface="Microsoft JhengHei" panose="020B0604030504040204" pitchFamily="34" charset="-120"/>
              </a:rPr>
              <a:t>68.98%</a:t>
            </a:r>
            <a:r>
              <a:rPr lang="en-US" sz="1500" b="1" dirty="0" smtClean="0">
                <a:solidFill>
                  <a:schemeClr val="accent1">
                    <a:lumMod val="75000"/>
                  </a:schemeClr>
                </a:solidFill>
                <a:ea typeface="Microsoft JhengHei" panose="020B0604030504040204" pitchFamily="34" charset="-120"/>
              </a:rPr>
              <a:t> of the graduating class, with most going either to the UK, Australia, etc.</a:t>
            </a:r>
          </a:p>
          <a:p>
            <a:pPr marL="0" indent="0" algn="just">
              <a:buNone/>
            </a:pPr>
            <a:endParaRPr lang="en-US" sz="1500" b="1" dirty="0" smtClean="0">
              <a:solidFill>
                <a:schemeClr val="accent1">
                  <a:lumMod val="75000"/>
                </a:schemeClr>
              </a:solidFill>
              <a:ea typeface="Microsoft JhengHei" panose="020B0604030504040204" pitchFamily="34" charset="-12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625" y="1524000"/>
            <a:ext cx="3181350" cy="2117870"/>
          </a:xfrm>
          <a:prstGeom prst="rect">
            <a:avLst/>
          </a:prstGeom>
        </p:spPr>
      </p:pic>
    </p:spTree>
    <p:extLst>
      <p:ext uri="{BB962C8B-B14F-4D97-AF65-F5344CB8AC3E}">
        <p14:creationId xmlns:p14="http://schemas.microsoft.com/office/powerpoint/2010/main" val="38669777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UIC Graduates’ Prospects</a:t>
            </a:r>
            <a:endParaRPr lang="zh-CN" alt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pic>
        <p:nvPicPr>
          <p:cNvPr id="3" name="Picture 2"/>
          <p:cNvPicPr>
            <a:picLocks noChangeAspect="1"/>
          </p:cNvPicPr>
          <p:nvPr/>
        </p:nvPicPr>
        <p:blipFill>
          <a:blip r:embed="rId2"/>
          <a:stretch>
            <a:fillRect/>
          </a:stretch>
        </p:blipFill>
        <p:spPr>
          <a:xfrm>
            <a:off x="228600" y="1295400"/>
            <a:ext cx="4191000" cy="3355509"/>
          </a:xfrm>
          <a:prstGeom prst="rect">
            <a:avLst/>
          </a:prstGeom>
        </p:spPr>
      </p:pic>
      <p:pic>
        <p:nvPicPr>
          <p:cNvPr id="4" name="Picture 3"/>
          <p:cNvPicPr>
            <a:picLocks noChangeAspect="1"/>
          </p:cNvPicPr>
          <p:nvPr/>
        </p:nvPicPr>
        <p:blipFill>
          <a:blip r:embed="rId3"/>
          <a:stretch>
            <a:fillRect/>
          </a:stretch>
        </p:blipFill>
        <p:spPr>
          <a:xfrm>
            <a:off x="4648200" y="1297502"/>
            <a:ext cx="4116161" cy="3353407"/>
          </a:xfrm>
          <a:prstGeom prst="rect">
            <a:avLst/>
          </a:prstGeom>
        </p:spPr>
      </p:pic>
      <p:sp>
        <p:nvSpPr>
          <p:cNvPr id="5" name="TextBox 4"/>
          <p:cNvSpPr txBox="1"/>
          <p:nvPr/>
        </p:nvSpPr>
        <p:spPr>
          <a:xfrm>
            <a:off x="685800" y="5192331"/>
            <a:ext cx="7620000" cy="646331"/>
          </a:xfrm>
          <a:prstGeom prst="rect">
            <a:avLst/>
          </a:prstGeom>
          <a:noFill/>
        </p:spPr>
        <p:txBody>
          <a:bodyPr wrap="square" rtlCol="0">
            <a:spAutoFit/>
          </a:bodyPr>
          <a:lstStyle/>
          <a:p>
            <a:r>
              <a:rPr lang="en-US" altLang="zh-CN" b="1" dirty="0">
                <a:solidFill>
                  <a:schemeClr val="accent1">
                    <a:lumMod val="75000"/>
                  </a:schemeClr>
                </a:solidFill>
                <a:ea typeface="Microsoft JhengHei" panose="020B0604030504040204" pitchFamily="34" charset="-120"/>
              </a:rPr>
              <a:t>In </a:t>
            </a:r>
            <a:r>
              <a:rPr lang="en-US" altLang="zh-CN" b="1" dirty="0" smtClean="0">
                <a:solidFill>
                  <a:schemeClr val="accent1">
                    <a:lumMod val="75000"/>
                  </a:schemeClr>
                </a:solidFill>
                <a:ea typeface="Microsoft JhengHei" panose="020B0604030504040204" pitchFamily="34" charset="-120"/>
              </a:rPr>
              <a:t>2020, </a:t>
            </a:r>
            <a:r>
              <a:rPr lang="en-US" altLang="zh-CN" b="1" dirty="0">
                <a:solidFill>
                  <a:srgbClr val="C00000"/>
                </a:solidFill>
                <a:ea typeface="Microsoft JhengHei" panose="020B0604030504040204" pitchFamily="34" charset="-120"/>
              </a:rPr>
              <a:t>718 </a:t>
            </a:r>
            <a:r>
              <a:rPr lang="en-US" altLang="zh-CN" b="1" dirty="0">
                <a:solidFill>
                  <a:schemeClr val="accent1">
                    <a:lumMod val="75000"/>
                  </a:schemeClr>
                </a:solidFill>
                <a:ea typeface="Microsoft JhengHei" panose="020B0604030504040204" pitchFamily="34" charset="-120"/>
              </a:rPr>
              <a:t>of our graduates were admitted to top-100 QS-ranked universities.</a:t>
            </a:r>
          </a:p>
          <a:p>
            <a:endParaRPr lang="zh-CN" altLang="en-US" dirty="0"/>
          </a:p>
        </p:txBody>
      </p:sp>
    </p:spTree>
    <p:extLst>
      <p:ext uri="{BB962C8B-B14F-4D97-AF65-F5344CB8AC3E}">
        <p14:creationId xmlns:p14="http://schemas.microsoft.com/office/powerpoint/2010/main" val="3089485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p:nvPr/>
        </p:nvSpPr>
        <p:spPr>
          <a:xfrm>
            <a:off x="1714645" y="1323739"/>
            <a:ext cx="5589905" cy="923330"/>
          </a:xfrm>
          <a:prstGeom prst="rect">
            <a:avLst/>
          </a:prstGeom>
          <a:noFill/>
        </p:spPr>
        <p:txBody>
          <a:bodyPr wrap="square" rtlCol="0">
            <a:spAutoFit/>
          </a:bodyPr>
          <a:lstStyle/>
          <a:p>
            <a:pPr algn="ctr"/>
            <a:r>
              <a:rPr lang="en-US" altLang="zh-CN" sz="1350" dirty="0">
                <a:ea typeface="+mj-ea"/>
              </a:rPr>
              <a:t>Applicants belong to the categories listed below can select only one of them which can best reflect the Highest Qualifications/Status:</a:t>
            </a:r>
          </a:p>
          <a:p>
            <a:endParaRPr lang="zh-CN" altLang="en-US" sz="1350" dirty="0">
              <a:ea typeface="+mj-ea"/>
            </a:endParaRPr>
          </a:p>
          <a:p>
            <a:pPr algn="dist"/>
            <a:endParaRPr lang="zh-CN" altLang="en-US" sz="1350" dirty="0">
              <a:ea typeface="+mj-ea"/>
            </a:endParaRPr>
          </a:p>
        </p:txBody>
      </p:sp>
      <p:sp>
        <p:nvSpPr>
          <p:cNvPr id="9" name="圆角矩形 3"/>
          <p:cNvSpPr>
            <a:spLocks noChangeAspect="1" noChangeArrowheads="1"/>
          </p:cNvSpPr>
          <p:nvPr/>
        </p:nvSpPr>
        <p:spPr bwMode="auto">
          <a:xfrm>
            <a:off x="629847" y="1972029"/>
            <a:ext cx="404813" cy="404813"/>
          </a:xfrm>
          <a:prstGeom prst="roundRect">
            <a:avLst>
              <a:gd name="adj" fmla="val 16667"/>
            </a:avLst>
          </a:prstGeom>
          <a:solidFill>
            <a:srgbClr val="6388A7"/>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100" dirty="0">
                <a:solidFill>
                  <a:srgbClr val="FFFFFF"/>
                </a:solidFill>
                <a:latin typeface="+mn-lt"/>
                <a:ea typeface="+mj-ea"/>
              </a:rPr>
              <a:t>1</a:t>
            </a:r>
            <a:endParaRPr lang="zh-CN" altLang="en-US" sz="2100" dirty="0">
              <a:solidFill>
                <a:srgbClr val="FFFFFF"/>
              </a:solidFill>
              <a:latin typeface="+mn-lt"/>
              <a:ea typeface="+mj-ea"/>
            </a:endParaRPr>
          </a:p>
        </p:txBody>
      </p:sp>
      <p:sp>
        <p:nvSpPr>
          <p:cNvPr id="12" name="圆角矩形 4"/>
          <p:cNvSpPr>
            <a:spLocks noChangeAspect="1" noChangeArrowheads="1"/>
          </p:cNvSpPr>
          <p:nvPr/>
        </p:nvSpPr>
        <p:spPr bwMode="auto">
          <a:xfrm>
            <a:off x="629846" y="3693274"/>
            <a:ext cx="404813" cy="406004"/>
          </a:xfrm>
          <a:prstGeom prst="roundRect">
            <a:avLst>
              <a:gd name="adj" fmla="val 16667"/>
            </a:avLst>
          </a:prstGeom>
          <a:solidFill>
            <a:srgbClr val="6388A7"/>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100" dirty="0">
                <a:solidFill>
                  <a:srgbClr val="FFFFFF"/>
                </a:solidFill>
                <a:latin typeface="+mn-lt"/>
                <a:ea typeface="+mj-ea"/>
              </a:rPr>
              <a:t>2</a:t>
            </a:r>
            <a:endParaRPr lang="zh-CN" altLang="en-US" sz="2100" dirty="0">
              <a:solidFill>
                <a:srgbClr val="FFFFFF"/>
              </a:solidFill>
              <a:latin typeface="+mn-lt"/>
              <a:ea typeface="+mj-ea"/>
            </a:endParaRPr>
          </a:p>
        </p:txBody>
      </p:sp>
      <p:sp>
        <p:nvSpPr>
          <p:cNvPr id="13" name="文本框 7"/>
          <p:cNvSpPr txBox="1">
            <a:spLocks noChangeArrowheads="1"/>
          </p:cNvSpPr>
          <p:nvPr/>
        </p:nvSpPr>
        <p:spPr bwMode="auto">
          <a:xfrm>
            <a:off x="1147762" y="1970837"/>
            <a:ext cx="275646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eaLnBrk="1" hangingPunct="1"/>
            <a:r>
              <a:rPr lang="en-US" altLang="zh-CN" sz="1350" dirty="0">
                <a:solidFill>
                  <a:srgbClr val="6388A7"/>
                </a:solidFill>
                <a:latin typeface="+mn-lt"/>
                <a:ea typeface="+mj-ea"/>
              </a:rPr>
              <a:t>International Baccalaureate Diploma</a:t>
            </a:r>
          </a:p>
        </p:txBody>
      </p:sp>
      <p:sp>
        <p:nvSpPr>
          <p:cNvPr id="14" name="文本框 8"/>
          <p:cNvSpPr txBox="1">
            <a:spLocks noChangeArrowheads="1"/>
          </p:cNvSpPr>
          <p:nvPr/>
        </p:nvSpPr>
        <p:spPr bwMode="auto">
          <a:xfrm>
            <a:off x="1147762" y="2247069"/>
            <a:ext cx="3424238"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spcAft>
                <a:spcPts val="1000"/>
              </a:spcAft>
            </a:pPr>
            <a:r>
              <a:rPr lang="zh-CN" altLang="en-US" sz="800" dirty="0">
                <a:latin typeface="+mj-lt"/>
                <a:ea typeface="+mj-ea"/>
              </a:rPr>
              <a:t>Grade 4 in:</a:t>
            </a:r>
          </a:p>
          <a:p>
            <a:pPr>
              <a:spcAft>
                <a:spcPts val="1000"/>
              </a:spcAft>
            </a:pPr>
            <a:r>
              <a:rPr lang="zh-CN" altLang="en-US" sz="800" dirty="0">
                <a:latin typeface="+mj-lt"/>
                <a:ea typeface="+mj-ea"/>
              </a:rPr>
              <a:t>IB English A (Higher or Standard Level); or IB English B (Higher Level); or</a:t>
            </a:r>
          </a:p>
          <a:p>
            <a:pPr>
              <a:spcAft>
                <a:spcPts val="1000"/>
              </a:spcAft>
            </a:pPr>
            <a:r>
              <a:rPr lang="zh-CN" altLang="en-US" sz="800" dirty="0">
                <a:latin typeface="+mj-lt"/>
                <a:ea typeface="+mj-ea"/>
              </a:rPr>
              <a:t>IB English Literature and Performance (Standard Level)</a:t>
            </a:r>
          </a:p>
          <a:p>
            <a:pPr>
              <a:spcAft>
                <a:spcPts val="1000"/>
              </a:spcAft>
            </a:pPr>
            <a:r>
              <a:rPr lang="zh-CN" altLang="en-US" sz="800" dirty="0">
                <a:latin typeface="+mj-lt"/>
                <a:ea typeface="+mj-ea"/>
              </a:rPr>
              <a:t>OR</a:t>
            </a:r>
          </a:p>
          <a:p>
            <a:pPr>
              <a:spcAft>
                <a:spcPts val="1000"/>
              </a:spcAft>
            </a:pPr>
            <a:r>
              <a:rPr lang="zh-CN" altLang="en-US" sz="800" dirty="0">
                <a:latin typeface="+mj-lt"/>
                <a:ea typeface="+mj-ea"/>
              </a:rPr>
              <a:t>Grade 5 in: IB English B (Standard Level)</a:t>
            </a:r>
          </a:p>
        </p:txBody>
      </p:sp>
      <p:sp>
        <p:nvSpPr>
          <p:cNvPr id="15" name="文本框 9"/>
          <p:cNvSpPr txBox="1">
            <a:spLocks noChangeArrowheads="1"/>
          </p:cNvSpPr>
          <p:nvPr/>
        </p:nvSpPr>
        <p:spPr bwMode="auto">
          <a:xfrm>
            <a:off x="1147763" y="3693274"/>
            <a:ext cx="140955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eaLnBrk="1" hangingPunct="1"/>
            <a:r>
              <a:rPr lang="en-US" altLang="zh-CN" sz="1350" dirty="0">
                <a:solidFill>
                  <a:srgbClr val="6388A7"/>
                </a:solidFill>
                <a:latin typeface="+mn-lt"/>
                <a:ea typeface="+mj-ea"/>
              </a:rPr>
              <a:t>GCE Qualification</a:t>
            </a:r>
          </a:p>
        </p:txBody>
      </p:sp>
      <p:sp>
        <p:nvSpPr>
          <p:cNvPr id="16" name="文本框 10"/>
          <p:cNvSpPr txBox="1">
            <a:spLocks noChangeArrowheads="1"/>
          </p:cNvSpPr>
          <p:nvPr/>
        </p:nvSpPr>
        <p:spPr bwMode="auto">
          <a:xfrm>
            <a:off x="1149032" y="3995462"/>
            <a:ext cx="3424238" cy="96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spcAft>
                <a:spcPts val="1000"/>
              </a:spcAft>
            </a:pPr>
            <a:r>
              <a:rPr lang="zh-CN" altLang="en-US" sz="800" dirty="0">
                <a:latin typeface="+mn-lt"/>
                <a:ea typeface="+mj-ea"/>
              </a:rPr>
              <a:t>GCE Advanced Level (AL)/ International Advanced Level (IAL):</a:t>
            </a:r>
          </a:p>
          <a:p>
            <a:pPr>
              <a:spcAft>
                <a:spcPts val="1000"/>
              </a:spcAft>
            </a:pPr>
            <a:r>
              <a:rPr lang="zh-CN" altLang="en-US" sz="800" dirty="0">
                <a:latin typeface="+mn-lt"/>
                <a:ea typeface="+mj-ea"/>
              </a:rPr>
              <a:t>Grade E or above in three AL/ IAL subjects; or Grade E or above in two AL/ IAL subjects plus two Advanced Supplementary Level (ASL) subjects</a:t>
            </a:r>
          </a:p>
          <a:p>
            <a:pPr>
              <a:spcAft>
                <a:spcPts val="1000"/>
              </a:spcAft>
            </a:pPr>
            <a:r>
              <a:rPr lang="zh-CN" altLang="en-US" sz="800" dirty="0">
                <a:latin typeface="+mn-lt"/>
                <a:ea typeface="+mj-ea"/>
              </a:rPr>
              <a:t>(Not including Chinese and English Language subjects. The same subject cannot be counted at both the AL and ASL.)</a:t>
            </a:r>
          </a:p>
        </p:txBody>
      </p:sp>
      <p:sp>
        <p:nvSpPr>
          <p:cNvPr id="17" name="圆角矩形 13"/>
          <p:cNvSpPr>
            <a:spLocks noChangeAspect="1" noChangeArrowheads="1"/>
          </p:cNvSpPr>
          <p:nvPr/>
        </p:nvSpPr>
        <p:spPr bwMode="auto">
          <a:xfrm>
            <a:off x="4644952" y="1972029"/>
            <a:ext cx="404813" cy="404813"/>
          </a:xfrm>
          <a:prstGeom prst="roundRect">
            <a:avLst>
              <a:gd name="adj" fmla="val 16667"/>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100" dirty="0">
                <a:solidFill>
                  <a:srgbClr val="FFFFFF"/>
                </a:solidFill>
                <a:latin typeface="+mn-lt"/>
                <a:ea typeface="+mj-ea"/>
              </a:rPr>
              <a:t>3</a:t>
            </a:r>
            <a:endParaRPr lang="zh-CN" altLang="en-US" sz="2100">
              <a:solidFill>
                <a:srgbClr val="FFFFFF"/>
              </a:solidFill>
              <a:latin typeface="+mn-lt"/>
              <a:ea typeface="+mj-ea"/>
            </a:endParaRPr>
          </a:p>
        </p:txBody>
      </p:sp>
      <p:sp>
        <p:nvSpPr>
          <p:cNvPr id="18" name="文本框 15"/>
          <p:cNvSpPr txBox="1">
            <a:spLocks noChangeArrowheads="1"/>
          </p:cNvSpPr>
          <p:nvPr/>
        </p:nvSpPr>
        <p:spPr bwMode="auto">
          <a:xfrm>
            <a:off x="5162867" y="1970837"/>
            <a:ext cx="201478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eaLnBrk="1" hangingPunct="1"/>
            <a:r>
              <a:rPr lang="en-US" altLang="zh-CN" sz="1350" dirty="0">
                <a:solidFill>
                  <a:srgbClr val="354B5E"/>
                </a:solidFill>
                <a:latin typeface="+mn-lt"/>
                <a:ea typeface="+mj-ea"/>
              </a:rPr>
              <a:t>Cambridge Pre-U Diploma</a:t>
            </a:r>
          </a:p>
        </p:txBody>
      </p:sp>
      <p:sp>
        <p:nvSpPr>
          <p:cNvPr id="19" name="文本框 16"/>
          <p:cNvSpPr txBox="1">
            <a:spLocks noChangeArrowheads="1"/>
          </p:cNvSpPr>
          <p:nvPr/>
        </p:nvSpPr>
        <p:spPr bwMode="auto">
          <a:xfrm>
            <a:off x="5162867" y="2247069"/>
            <a:ext cx="3424238" cy="71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spcAft>
                <a:spcPts val="1000"/>
              </a:spcAft>
            </a:pPr>
            <a:r>
              <a:rPr lang="en-US" altLang="zh-CN" sz="800" dirty="0">
                <a:latin typeface="+mn-lt"/>
                <a:ea typeface="+mj-ea"/>
              </a:rPr>
              <a:t>Grade P3 (Pass 3) or better in three Cambridge Pre-U Principal Subjects; or</a:t>
            </a:r>
          </a:p>
          <a:p>
            <a:pPr>
              <a:spcAft>
                <a:spcPts val="1000"/>
              </a:spcAft>
            </a:pPr>
            <a:r>
              <a:rPr lang="en-US" altLang="zh-CN" sz="800" dirty="0">
                <a:latin typeface="+mn-lt"/>
                <a:ea typeface="+mj-ea"/>
              </a:rPr>
              <a:t>Cambridge Pre-U Diploma</a:t>
            </a:r>
          </a:p>
          <a:p>
            <a:pPr>
              <a:spcAft>
                <a:spcPts val="1000"/>
              </a:spcAft>
            </a:pPr>
            <a:r>
              <a:rPr lang="en-US" altLang="zh-CN" sz="800" dirty="0">
                <a:latin typeface="+mn-lt"/>
                <a:ea typeface="+mj-ea"/>
              </a:rPr>
              <a:t>(Not including Chinese and English Language subjects)</a:t>
            </a:r>
          </a:p>
        </p:txBody>
      </p:sp>
      <p:sp>
        <p:nvSpPr>
          <p:cNvPr id="20" name="文本框 17"/>
          <p:cNvSpPr txBox="1">
            <a:spLocks noChangeArrowheads="1"/>
          </p:cNvSpPr>
          <p:nvPr/>
        </p:nvSpPr>
        <p:spPr bwMode="auto">
          <a:xfrm>
            <a:off x="5187204" y="3317875"/>
            <a:ext cx="5309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eaLnBrk="1" hangingPunct="1"/>
            <a:r>
              <a:rPr lang="en-US" altLang="zh-CN" sz="1350" dirty="0">
                <a:solidFill>
                  <a:srgbClr val="354B5E"/>
                </a:solidFill>
                <a:latin typeface="+mn-lt"/>
                <a:ea typeface="+mj-ea"/>
              </a:rPr>
              <a:t>BTEC</a:t>
            </a:r>
          </a:p>
        </p:txBody>
      </p:sp>
      <p:sp>
        <p:nvSpPr>
          <p:cNvPr id="21" name="文本框 18"/>
          <p:cNvSpPr txBox="1">
            <a:spLocks noChangeArrowheads="1"/>
          </p:cNvSpPr>
          <p:nvPr/>
        </p:nvSpPr>
        <p:spPr bwMode="auto">
          <a:xfrm>
            <a:off x="5107693" y="3800187"/>
            <a:ext cx="3424238" cy="95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spcAft>
                <a:spcPts val="1000"/>
              </a:spcAft>
            </a:pPr>
            <a:r>
              <a:rPr lang="en-US" altLang="zh-CN" sz="800" dirty="0">
                <a:latin typeface="+mn-lt"/>
                <a:ea typeface="+mj-ea"/>
              </a:rPr>
              <a:t>BTEC Higher National Certificate (HNC); or BTEC Higher National Diploma (HND); or BTEC Level 3 National Diploma (ND)/ BTEC Level 3 Extended Diploma</a:t>
            </a:r>
          </a:p>
          <a:p>
            <a:pPr>
              <a:spcAft>
                <a:spcPts val="1000"/>
              </a:spcAft>
            </a:pPr>
            <a:r>
              <a:rPr lang="en-US" altLang="zh-CN" sz="800" dirty="0">
                <a:latin typeface="+mn-lt"/>
                <a:ea typeface="+mj-ea"/>
              </a:rPr>
              <a:t>(Foundation, Diploma and Certificate qualifications awarded by colleges and universities in the UK will be considered on a case-by-case basis for admission without advanced standing)</a:t>
            </a:r>
          </a:p>
        </p:txBody>
      </p:sp>
      <p:sp>
        <p:nvSpPr>
          <p:cNvPr id="22" name="圆角矩形 21"/>
          <p:cNvSpPr>
            <a:spLocks noChangeAspect="1" noChangeArrowheads="1"/>
          </p:cNvSpPr>
          <p:nvPr/>
        </p:nvSpPr>
        <p:spPr bwMode="auto">
          <a:xfrm>
            <a:off x="4716197" y="3211953"/>
            <a:ext cx="404813" cy="406004"/>
          </a:xfrm>
          <a:prstGeom prst="roundRect">
            <a:avLst>
              <a:gd name="adj" fmla="val 16667"/>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100" dirty="0">
                <a:solidFill>
                  <a:srgbClr val="FFFFFF"/>
                </a:solidFill>
                <a:latin typeface="+mn-lt"/>
                <a:ea typeface="+mj-ea"/>
              </a:rPr>
              <a:t>4</a:t>
            </a:r>
            <a:endParaRPr lang="zh-CN" altLang="en-US" sz="2100" dirty="0">
              <a:solidFill>
                <a:srgbClr val="FFFFFF"/>
              </a:solidFill>
              <a:latin typeface="+mn-lt"/>
              <a:ea typeface="+mj-ea"/>
            </a:endParaRPr>
          </a:p>
        </p:txBody>
      </p:sp>
      <p:sp>
        <p:nvSpPr>
          <p:cNvPr id="23" name="标题 1"/>
          <p:cNvSpPr txBox="1"/>
          <p:nvPr/>
        </p:nvSpPr>
        <p:spPr>
          <a:xfrm>
            <a:off x="1981379" y="994370"/>
            <a:ext cx="5363569" cy="648071"/>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200" b="1" dirty="0">
                <a:solidFill>
                  <a:schemeClr val="accent1">
                    <a:lumMod val="75000"/>
                  </a:schemeClr>
                </a:solidFill>
                <a:latin typeface="+mn-lt"/>
              </a:rPr>
              <a:t>General College Admission Requirements</a:t>
            </a:r>
            <a:r>
              <a:rPr lang="zh-CN" altLang="en-US" sz="2200" b="1" dirty="0">
                <a:solidFill>
                  <a:schemeClr val="accent1">
                    <a:lumMod val="75000"/>
                  </a:schemeClr>
                </a:solidFill>
                <a:latin typeface="+mn-lt"/>
              </a:rPr>
              <a:t> </a:t>
            </a:r>
            <a:endParaRPr lang="en-GB" altLang="en-US" sz="2200" b="1" dirty="0">
              <a:solidFill>
                <a:srgbClr val="5B9BD5">
                  <a:lumMod val="75000"/>
                </a:srgbClr>
              </a:solidFill>
              <a:latin typeface="+mn-lt"/>
            </a:endParaRPr>
          </a:p>
        </p:txBody>
      </p:sp>
      <p:sp>
        <p:nvSpPr>
          <p:cNvPr id="2" name="TextBox 1"/>
          <p:cNvSpPr txBox="1"/>
          <p:nvPr/>
        </p:nvSpPr>
        <p:spPr>
          <a:xfrm>
            <a:off x="402026" y="4959829"/>
            <a:ext cx="8129905" cy="830997"/>
          </a:xfrm>
          <a:prstGeom prst="rect">
            <a:avLst/>
          </a:prstGeom>
          <a:noFill/>
        </p:spPr>
        <p:txBody>
          <a:bodyPr wrap="square" rtlCol="0">
            <a:spAutoFit/>
          </a:bodyPr>
          <a:lstStyle/>
          <a:p>
            <a:pPr algn="ctr"/>
            <a:r>
              <a:rPr lang="en-US" dirty="0"/>
              <a:t>Country specific qualifications</a:t>
            </a:r>
            <a:r>
              <a:rPr lang="en-US" sz="2400" dirty="0"/>
              <a:t>: </a:t>
            </a:r>
            <a:r>
              <a:rPr lang="en-US" sz="2400" dirty="0">
                <a:solidFill>
                  <a:srgbClr val="FF0000"/>
                </a:solidFill>
              </a:rPr>
              <a:t>https://ido.uic.edu.cn/info/1013/1010.htm</a:t>
            </a:r>
          </a:p>
        </p:txBody>
      </p:sp>
    </p:spTree>
    <p:extLst>
      <p:ext uri="{BB962C8B-B14F-4D97-AF65-F5344CB8AC3E}">
        <p14:creationId xmlns:p14="http://schemas.microsoft.com/office/powerpoint/2010/main" val="3346709069"/>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p:nvPr/>
        </p:nvSpPr>
        <p:spPr>
          <a:xfrm>
            <a:off x="1728767" y="1582178"/>
            <a:ext cx="5589905" cy="923330"/>
          </a:xfrm>
          <a:prstGeom prst="rect">
            <a:avLst/>
          </a:prstGeom>
          <a:noFill/>
        </p:spPr>
        <p:txBody>
          <a:bodyPr wrap="square" rtlCol="0">
            <a:spAutoFit/>
          </a:bodyPr>
          <a:lstStyle/>
          <a:p>
            <a:pPr algn="ctr"/>
            <a:r>
              <a:rPr lang="en-US" altLang="zh-CN" sz="1350" dirty="0">
                <a:ea typeface="+mj-ea"/>
              </a:rPr>
              <a:t>Applicants belong to the categories listed below can select only one of them which can best reflect the Highest Qualifications/Status:</a:t>
            </a:r>
          </a:p>
          <a:p>
            <a:endParaRPr lang="zh-CN" altLang="en-US" sz="1350" dirty="0">
              <a:ea typeface="+mj-ea"/>
            </a:endParaRPr>
          </a:p>
          <a:p>
            <a:pPr algn="dist"/>
            <a:endParaRPr lang="zh-CN" altLang="en-US" sz="1350" dirty="0">
              <a:ea typeface="+mj-ea"/>
            </a:endParaRPr>
          </a:p>
        </p:txBody>
      </p:sp>
      <p:sp>
        <p:nvSpPr>
          <p:cNvPr id="23" name="标题 1"/>
          <p:cNvSpPr txBox="1"/>
          <p:nvPr/>
        </p:nvSpPr>
        <p:spPr>
          <a:xfrm>
            <a:off x="1981379" y="994370"/>
            <a:ext cx="5363569" cy="648071"/>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200" b="1" dirty="0">
                <a:solidFill>
                  <a:schemeClr val="accent1">
                    <a:lumMod val="75000"/>
                  </a:schemeClr>
                </a:solidFill>
                <a:latin typeface="+mn-lt"/>
              </a:rPr>
              <a:t>General College Admission Requirements</a:t>
            </a:r>
            <a:r>
              <a:rPr lang="zh-CN" altLang="en-US" sz="2200" b="1" dirty="0">
                <a:solidFill>
                  <a:schemeClr val="accent1">
                    <a:lumMod val="75000"/>
                  </a:schemeClr>
                </a:solidFill>
                <a:latin typeface="+mn-lt"/>
              </a:rPr>
              <a:t> </a:t>
            </a:r>
            <a:endParaRPr lang="en-GB" altLang="en-US" sz="2200" b="1" dirty="0">
              <a:solidFill>
                <a:srgbClr val="5B9BD5">
                  <a:lumMod val="75000"/>
                </a:srgbClr>
              </a:solidFill>
              <a:latin typeface="+mn-lt"/>
            </a:endParaRPr>
          </a:p>
        </p:txBody>
      </p:sp>
      <p:sp>
        <p:nvSpPr>
          <p:cNvPr id="24" name="圆角矩形 3"/>
          <p:cNvSpPr>
            <a:spLocks noChangeAspect="1" noChangeArrowheads="1"/>
          </p:cNvSpPr>
          <p:nvPr/>
        </p:nvSpPr>
        <p:spPr bwMode="auto">
          <a:xfrm>
            <a:off x="629847" y="2434830"/>
            <a:ext cx="404813" cy="404813"/>
          </a:xfrm>
          <a:prstGeom prst="roundRect">
            <a:avLst>
              <a:gd name="adj" fmla="val 16667"/>
            </a:avLst>
          </a:prstGeom>
          <a:solidFill>
            <a:srgbClr val="6388A7"/>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sz="2100" dirty="0">
                <a:solidFill>
                  <a:srgbClr val="FFFFFF"/>
                </a:solidFill>
                <a:latin typeface="+mn-lt"/>
              </a:rPr>
              <a:t>5</a:t>
            </a:r>
          </a:p>
        </p:txBody>
      </p:sp>
      <p:sp>
        <p:nvSpPr>
          <p:cNvPr id="25" name="圆角矩形 4"/>
          <p:cNvSpPr>
            <a:spLocks noChangeAspect="1" noChangeArrowheads="1"/>
          </p:cNvSpPr>
          <p:nvPr/>
        </p:nvSpPr>
        <p:spPr bwMode="auto">
          <a:xfrm>
            <a:off x="629847" y="3438525"/>
            <a:ext cx="404813" cy="406004"/>
          </a:xfrm>
          <a:prstGeom prst="roundRect">
            <a:avLst>
              <a:gd name="adj" fmla="val 16667"/>
            </a:avLst>
          </a:prstGeom>
          <a:solidFill>
            <a:srgbClr val="6388A7"/>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altLang="zh-CN" sz="2100" dirty="0">
                <a:solidFill>
                  <a:srgbClr val="FFFFFF"/>
                </a:solidFill>
                <a:latin typeface="+mn-lt"/>
              </a:rPr>
              <a:t>6</a:t>
            </a:r>
            <a:endParaRPr lang="zh-CN" altLang="en-US" sz="2100">
              <a:solidFill>
                <a:srgbClr val="FFFFFF"/>
              </a:solidFill>
              <a:latin typeface="+mn-lt"/>
            </a:endParaRPr>
          </a:p>
        </p:txBody>
      </p:sp>
      <p:sp>
        <p:nvSpPr>
          <p:cNvPr id="26" name="圆角矩形 5"/>
          <p:cNvSpPr>
            <a:spLocks noChangeAspect="1" noChangeArrowheads="1"/>
          </p:cNvSpPr>
          <p:nvPr/>
        </p:nvSpPr>
        <p:spPr bwMode="auto">
          <a:xfrm>
            <a:off x="629847" y="4443414"/>
            <a:ext cx="404813" cy="404813"/>
          </a:xfrm>
          <a:prstGeom prst="roundRect">
            <a:avLst>
              <a:gd name="adj" fmla="val 16667"/>
            </a:avLst>
          </a:prstGeom>
          <a:solidFill>
            <a:srgbClr val="6388A7"/>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sz="2100" dirty="0">
                <a:solidFill>
                  <a:srgbClr val="FFFFFF"/>
                </a:solidFill>
                <a:latin typeface="+mn-lt"/>
              </a:rPr>
              <a:t>7</a:t>
            </a:r>
          </a:p>
        </p:txBody>
      </p:sp>
      <p:sp>
        <p:nvSpPr>
          <p:cNvPr id="27" name="文本框 7"/>
          <p:cNvSpPr txBox="1">
            <a:spLocks noChangeArrowheads="1"/>
          </p:cNvSpPr>
          <p:nvPr/>
        </p:nvSpPr>
        <p:spPr bwMode="auto">
          <a:xfrm>
            <a:off x="1147763" y="2433638"/>
            <a:ext cx="14396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eaLnBrk="1" hangingPunct="1"/>
            <a:r>
              <a:rPr lang="en-US" altLang="zh-CN" sz="1350" dirty="0">
                <a:solidFill>
                  <a:srgbClr val="6388A7"/>
                </a:solidFill>
                <a:latin typeface="+mn-lt"/>
              </a:rPr>
              <a:t>SAT Qualifications</a:t>
            </a:r>
          </a:p>
        </p:txBody>
      </p:sp>
      <p:sp>
        <p:nvSpPr>
          <p:cNvPr id="28" name="文本框 8"/>
          <p:cNvSpPr txBox="1">
            <a:spLocks noChangeArrowheads="1"/>
          </p:cNvSpPr>
          <p:nvPr/>
        </p:nvSpPr>
        <p:spPr bwMode="auto">
          <a:xfrm>
            <a:off x="1149032" y="2709870"/>
            <a:ext cx="3424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spcAft>
                <a:spcPts val="1000"/>
              </a:spcAft>
            </a:pPr>
            <a:r>
              <a:rPr lang="en-US" altLang="zh-CN" sz="800" dirty="0">
                <a:latin typeface="+mn-lt"/>
              </a:rPr>
              <a:t>Minimum score of 1,190 (out of 1,600) in new SAT or 1,650 (out of 2,400) in old SAT (minimum score of 550 in each of Critical Reading, Mathematics and Writing), and a sub- score on essay writing of no less than 8</a:t>
            </a:r>
          </a:p>
        </p:txBody>
      </p:sp>
      <p:sp>
        <p:nvSpPr>
          <p:cNvPr id="29" name="文本框 9"/>
          <p:cNvSpPr txBox="1">
            <a:spLocks noChangeArrowheads="1"/>
          </p:cNvSpPr>
          <p:nvPr/>
        </p:nvSpPr>
        <p:spPr bwMode="auto">
          <a:xfrm>
            <a:off x="1147762" y="3438525"/>
            <a:ext cx="199509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eaLnBrk="1" hangingPunct="1"/>
            <a:r>
              <a:rPr lang="en-US" altLang="zh-CN" sz="1350" dirty="0">
                <a:solidFill>
                  <a:srgbClr val="6388A7"/>
                </a:solidFill>
                <a:latin typeface="+mn-lt"/>
              </a:rPr>
              <a:t>Advanced Placement (AP)</a:t>
            </a:r>
          </a:p>
        </p:txBody>
      </p:sp>
      <p:sp>
        <p:nvSpPr>
          <p:cNvPr id="30" name="文本框 10"/>
          <p:cNvSpPr txBox="1">
            <a:spLocks noChangeArrowheads="1"/>
          </p:cNvSpPr>
          <p:nvPr/>
        </p:nvSpPr>
        <p:spPr bwMode="auto">
          <a:xfrm>
            <a:off x="1149032" y="3747063"/>
            <a:ext cx="3424238" cy="22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spcAft>
                <a:spcPts val="1000"/>
              </a:spcAft>
            </a:pPr>
            <a:r>
              <a:rPr lang="zh-CN" altLang="en-US" sz="800">
                <a:latin typeface="+mn-lt"/>
              </a:rPr>
              <a:t>Grade 3 in at least two AP subjects</a:t>
            </a:r>
          </a:p>
        </p:txBody>
      </p:sp>
      <p:sp>
        <p:nvSpPr>
          <p:cNvPr id="31" name="文本框 11"/>
          <p:cNvSpPr txBox="1">
            <a:spLocks noChangeArrowheads="1"/>
          </p:cNvSpPr>
          <p:nvPr/>
        </p:nvSpPr>
        <p:spPr bwMode="auto">
          <a:xfrm>
            <a:off x="1147762" y="4460081"/>
            <a:ext cx="215180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eaLnBrk="1" hangingPunct="1"/>
            <a:r>
              <a:rPr lang="en-US" altLang="zh-CN" sz="1350" dirty="0">
                <a:solidFill>
                  <a:srgbClr val="6388A7"/>
                </a:solidFill>
                <a:latin typeface="+mn-lt"/>
              </a:rPr>
              <a:t>American College Test (ACT)</a:t>
            </a:r>
          </a:p>
        </p:txBody>
      </p:sp>
      <p:sp>
        <p:nvSpPr>
          <p:cNvPr id="32" name="文本框 12"/>
          <p:cNvSpPr txBox="1">
            <a:spLocks noChangeArrowheads="1"/>
          </p:cNvSpPr>
          <p:nvPr/>
        </p:nvSpPr>
        <p:spPr bwMode="auto">
          <a:xfrm>
            <a:off x="1149032" y="4736314"/>
            <a:ext cx="3424238" cy="220345"/>
          </a:xfrm>
          <a:prstGeom prst="rect">
            <a:avLst/>
          </a:prstGeom>
          <a:noFill/>
          <a:ln>
            <a:noFill/>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spcAft>
                <a:spcPts val="1000"/>
              </a:spcAft>
            </a:pPr>
            <a:r>
              <a:rPr lang="zh-CN" altLang="en-US" sz="800">
                <a:latin typeface="+mn-lt"/>
                <a:sym typeface="+mn-ea"/>
              </a:rPr>
              <a:t>IMinimum composite score of 23</a:t>
            </a:r>
          </a:p>
        </p:txBody>
      </p:sp>
      <p:sp>
        <p:nvSpPr>
          <p:cNvPr id="33" name="圆角矩形 13"/>
          <p:cNvSpPr>
            <a:spLocks noChangeAspect="1" noChangeArrowheads="1"/>
          </p:cNvSpPr>
          <p:nvPr/>
        </p:nvSpPr>
        <p:spPr bwMode="auto">
          <a:xfrm>
            <a:off x="4716707" y="2434830"/>
            <a:ext cx="404813" cy="404813"/>
          </a:xfrm>
          <a:prstGeom prst="roundRect">
            <a:avLst>
              <a:gd name="adj" fmla="val 16667"/>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sz="2100" dirty="0">
                <a:solidFill>
                  <a:srgbClr val="FFFFFF"/>
                </a:solidFill>
                <a:latin typeface="+mn-lt"/>
              </a:rPr>
              <a:t>8</a:t>
            </a:r>
          </a:p>
        </p:txBody>
      </p:sp>
      <p:sp>
        <p:nvSpPr>
          <p:cNvPr id="34" name="文本框 15"/>
          <p:cNvSpPr txBox="1">
            <a:spLocks noChangeArrowheads="1"/>
          </p:cNvSpPr>
          <p:nvPr/>
        </p:nvSpPr>
        <p:spPr bwMode="auto">
          <a:xfrm>
            <a:off x="5234622" y="2433638"/>
            <a:ext cx="28799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eaLnBrk="1" hangingPunct="1"/>
            <a:r>
              <a:rPr lang="zh-CN" altLang="en-US" sz="1350">
                <a:solidFill>
                  <a:srgbClr val="354B5E"/>
                </a:solidFill>
                <a:latin typeface="+mn-lt"/>
              </a:rPr>
              <a:t>Associate Degree Student/Holder (AD)</a:t>
            </a:r>
          </a:p>
        </p:txBody>
      </p:sp>
      <p:sp>
        <p:nvSpPr>
          <p:cNvPr id="35" name="文本框 16"/>
          <p:cNvSpPr txBox="1">
            <a:spLocks noChangeArrowheads="1"/>
          </p:cNvSpPr>
          <p:nvPr/>
        </p:nvSpPr>
        <p:spPr bwMode="auto">
          <a:xfrm>
            <a:off x="5234622" y="2709870"/>
            <a:ext cx="3424238" cy="464185"/>
          </a:xfrm>
          <a:prstGeom prst="rect">
            <a:avLst/>
          </a:prstGeom>
          <a:noFill/>
          <a:ln>
            <a:noFill/>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spcAft>
                <a:spcPts val="1000"/>
              </a:spcAft>
            </a:pPr>
            <a:r>
              <a:rPr lang="en-US" altLang="zh-CN" sz="800" dirty="0">
                <a:latin typeface="+mn-lt"/>
                <a:sym typeface="+mn-ea"/>
              </a:rPr>
              <a:t>Successful completion of one year's study in a full-time AD programme at a recognised US university/ community college, the duration of which should be no less than two years in full-time mode</a:t>
            </a:r>
          </a:p>
        </p:txBody>
      </p:sp>
      <p:sp>
        <p:nvSpPr>
          <p:cNvPr id="36" name="文本框 18"/>
          <p:cNvSpPr txBox="1">
            <a:spLocks noChangeArrowheads="1"/>
          </p:cNvSpPr>
          <p:nvPr/>
        </p:nvSpPr>
        <p:spPr bwMode="auto">
          <a:xfrm>
            <a:off x="5234622" y="3967407"/>
            <a:ext cx="3424238" cy="215444"/>
          </a:xfrm>
          <a:prstGeom prst="rect">
            <a:avLst/>
          </a:prstGeom>
          <a:noFill/>
          <a:ln>
            <a:noFill/>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spcAft>
                <a:spcPts val="1000"/>
              </a:spcAft>
            </a:pPr>
            <a:r>
              <a:rPr lang="en-US" altLang="zh-CN" sz="800" dirty="0">
                <a:latin typeface="+mn-lt"/>
                <a:sym typeface="+mn-ea"/>
              </a:rPr>
              <a:t>Successful completion of IGETC with Grade C or above in each of the subjects</a:t>
            </a:r>
          </a:p>
        </p:txBody>
      </p:sp>
      <p:sp>
        <p:nvSpPr>
          <p:cNvPr id="37" name="圆角矩形 21"/>
          <p:cNvSpPr>
            <a:spLocks noChangeAspect="1" noChangeArrowheads="1"/>
          </p:cNvSpPr>
          <p:nvPr/>
        </p:nvSpPr>
        <p:spPr bwMode="auto">
          <a:xfrm>
            <a:off x="4716707" y="3438525"/>
            <a:ext cx="404813" cy="406004"/>
          </a:xfrm>
          <a:prstGeom prst="roundRect">
            <a:avLst>
              <a:gd name="adj" fmla="val 16667"/>
            </a:avLst>
          </a:prstGeom>
          <a:solidFill>
            <a:srgbClr val="354B5E"/>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r>
              <a:rPr lang="en-US" sz="2100" dirty="0">
                <a:solidFill>
                  <a:srgbClr val="FFFFFF"/>
                </a:solidFill>
                <a:latin typeface="+mn-lt"/>
              </a:rPr>
              <a:t>9</a:t>
            </a:r>
          </a:p>
        </p:txBody>
      </p:sp>
      <p:sp>
        <p:nvSpPr>
          <p:cNvPr id="18" name="文本框 17"/>
          <p:cNvSpPr txBox="1">
            <a:spLocks noChangeArrowheads="1"/>
          </p:cNvSpPr>
          <p:nvPr/>
        </p:nvSpPr>
        <p:spPr bwMode="auto">
          <a:xfrm>
            <a:off x="5234306" y="3438525"/>
            <a:ext cx="34956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l" eaLnBrk="1" hangingPunct="1"/>
            <a:r>
              <a:rPr lang="en-US" altLang="zh-CN" sz="1350" dirty="0">
                <a:solidFill>
                  <a:srgbClr val="354B5E"/>
                </a:solidFill>
                <a:latin typeface="+mn-lt"/>
              </a:rPr>
              <a:t>Intersegmental General Education Transfer Curriculum (IGETC) in community colleges</a:t>
            </a:r>
          </a:p>
        </p:txBody>
      </p:sp>
    </p:spTree>
    <p:extLst>
      <p:ext uri="{BB962C8B-B14F-4D97-AF65-F5344CB8AC3E}">
        <p14:creationId xmlns:p14="http://schemas.microsoft.com/office/powerpoint/2010/main" val="535330475"/>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a:normAutofit/>
          </a:bodyPr>
          <a:lstStyle/>
          <a:p>
            <a:pPr algn="l"/>
            <a:r>
              <a:rPr lang="en-US" altLang="zh-CN" sz="2000" b="1"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Our Position</a:t>
            </a:r>
            <a:endParaRPr lang="zh-CN" alt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pic>
        <p:nvPicPr>
          <p:cNvPr id="3" name="Picture 3" descr="F:\marylin\2018-2019\风景海报补图\2019风景海报候选图（挑选）\1、风景图片精选\5 学生风采  摄影：陈奕竹.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0171" y="1752601"/>
            <a:ext cx="2162632" cy="1709718"/>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032" r="7900" b="-166"/>
          <a:stretch/>
        </p:blipFill>
        <p:spPr>
          <a:xfrm>
            <a:off x="914400" y="1752601"/>
            <a:ext cx="2162632" cy="1731999"/>
          </a:xfrm>
          <a:prstGeom prst="rect">
            <a:avLst/>
          </a:prstGeom>
        </p:spPr>
      </p:pic>
      <p:pic>
        <p:nvPicPr>
          <p:cNvPr id="5"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037" y="1752601"/>
            <a:ext cx="2162632" cy="1693268"/>
          </a:xfrm>
          <a:prstGeom prst="rect">
            <a:avLst/>
          </a:prstGeom>
        </p:spPr>
      </p:pic>
      <p:sp>
        <p:nvSpPr>
          <p:cNvPr id="6" name="矩形 40"/>
          <p:cNvSpPr/>
          <p:nvPr/>
        </p:nvSpPr>
        <p:spPr>
          <a:xfrm>
            <a:off x="3511037" y="3445868"/>
            <a:ext cx="2162632" cy="161379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lumMod val="95000"/>
                </a:schemeClr>
              </a:solidFill>
            </a:endParaRPr>
          </a:p>
        </p:txBody>
      </p:sp>
      <p:sp>
        <p:nvSpPr>
          <p:cNvPr id="7" name="矩形 41"/>
          <p:cNvSpPr/>
          <p:nvPr/>
        </p:nvSpPr>
        <p:spPr>
          <a:xfrm>
            <a:off x="3549215" y="3759876"/>
            <a:ext cx="2086276" cy="830997"/>
          </a:xfrm>
          <a:prstGeom prst="rect">
            <a:avLst/>
          </a:prstGeom>
        </p:spPr>
        <p:txBody>
          <a:bodyPr wrap="square">
            <a:spAutoFit/>
          </a:bodyPr>
          <a:lstStyle/>
          <a:p>
            <a:pPr algn="ctr">
              <a:spcBef>
                <a:spcPts val="300"/>
              </a:spcBef>
              <a:spcAft>
                <a:spcPts val="300"/>
              </a:spcAft>
            </a:pPr>
            <a:r>
              <a:rPr lang="en-US" altLang="zh-CN" sz="1200" dirty="0">
                <a:solidFill>
                  <a:schemeClr val="bg1"/>
                </a:solidFill>
              </a:rPr>
              <a:t>To uphold academic meritocracy, language proficiency, national anchoring and </a:t>
            </a:r>
            <a:r>
              <a:rPr lang="en-US" altLang="zh-CN" sz="1200" dirty="0" smtClean="0">
                <a:solidFill>
                  <a:schemeClr val="bg1"/>
                </a:solidFill>
              </a:rPr>
              <a:t>international orientation</a:t>
            </a:r>
            <a:endParaRPr lang="zh-CN" altLang="en-US" sz="1200" dirty="0">
              <a:solidFill>
                <a:schemeClr val="bg1"/>
              </a:solidFill>
            </a:endParaRPr>
          </a:p>
        </p:txBody>
      </p:sp>
      <p:sp>
        <p:nvSpPr>
          <p:cNvPr id="8" name="矩形 53"/>
          <p:cNvSpPr/>
          <p:nvPr/>
        </p:nvSpPr>
        <p:spPr>
          <a:xfrm>
            <a:off x="914400" y="3462317"/>
            <a:ext cx="2162632" cy="161379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lumMod val="95000"/>
                </a:schemeClr>
              </a:solidFill>
            </a:endParaRPr>
          </a:p>
        </p:txBody>
      </p:sp>
      <p:sp>
        <p:nvSpPr>
          <p:cNvPr id="9" name="矩形: 圆角 16"/>
          <p:cNvSpPr/>
          <p:nvPr/>
        </p:nvSpPr>
        <p:spPr>
          <a:xfrm>
            <a:off x="1199052" y="3340476"/>
            <a:ext cx="1593329" cy="25310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FF00"/>
                </a:solidFill>
              </a:rPr>
              <a:t>Mission</a:t>
            </a:r>
            <a:endParaRPr lang="en-US" altLang="zh-CN" dirty="0">
              <a:solidFill>
                <a:srgbClr val="FFFF00"/>
              </a:solidFill>
            </a:endParaRPr>
          </a:p>
        </p:txBody>
      </p:sp>
      <p:sp>
        <p:nvSpPr>
          <p:cNvPr id="10" name="矩形 55"/>
          <p:cNvSpPr/>
          <p:nvPr/>
        </p:nvSpPr>
        <p:spPr>
          <a:xfrm>
            <a:off x="1021483" y="3759876"/>
            <a:ext cx="1948466" cy="830997"/>
          </a:xfrm>
          <a:prstGeom prst="rect">
            <a:avLst/>
          </a:prstGeom>
        </p:spPr>
        <p:txBody>
          <a:bodyPr wrap="square">
            <a:spAutoFit/>
          </a:bodyPr>
          <a:lstStyle/>
          <a:p>
            <a:pPr algn="ctr">
              <a:spcBef>
                <a:spcPts val="300"/>
              </a:spcBef>
              <a:spcAft>
                <a:spcPts val="300"/>
              </a:spcAft>
            </a:pPr>
            <a:r>
              <a:rPr lang="en-US" altLang="zh-CN" sz="1200" dirty="0">
                <a:solidFill>
                  <a:schemeClr val="bg1"/>
                </a:solidFill>
              </a:rPr>
              <a:t>To develop a liberal arts college dedicated to producing well-rounded global talents</a:t>
            </a:r>
          </a:p>
        </p:txBody>
      </p:sp>
      <p:sp>
        <p:nvSpPr>
          <p:cNvPr id="11" name="矩形 59"/>
          <p:cNvSpPr/>
          <p:nvPr/>
        </p:nvSpPr>
        <p:spPr>
          <a:xfrm>
            <a:off x="6101369" y="3451177"/>
            <a:ext cx="2162632" cy="161379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lumMod val="95000"/>
                </a:schemeClr>
              </a:solidFill>
            </a:endParaRPr>
          </a:p>
        </p:txBody>
      </p:sp>
      <p:sp>
        <p:nvSpPr>
          <p:cNvPr id="12" name="矩形 61"/>
          <p:cNvSpPr/>
          <p:nvPr/>
        </p:nvSpPr>
        <p:spPr>
          <a:xfrm>
            <a:off x="6192477" y="3708184"/>
            <a:ext cx="1978021" cy="1200329"/>
          </a:xfrm>
          <a:prstGeom prst="rect">
            <a:avLst/>
          </a:prstGeom>
        </p:spPr>
        <p:txBody>
          <a:bodyPr wrap="square">
            <a:spAutoFit/>
          </a:bodyPr>
          <a:lstStyle/>
          <a:p>
            <a:pPr algn="ctr">
              <a:lnSpc>
                <a:spcPct val="120000"/>
              </a:lnSpc>
              <a:spcBef>
                <a:spcPts val="300"/>
              </a:spcBef>
              <a:spcAft>
                <a:spcPts val="300"/>
              </a:spcAft>
            </a:pPr>
            <a:r>
              <a:rPr lang="en-US" altLang="zh-CN" sz="1200" dirty="0">
                <a:solidFill>
                  <a:schemeClr val="bg1"/>
                </a:solidFill>
              </a:rPr>
              <a:t>To establish a liberal arts college rooted in excellence in undergraduate education and graduate programmes that highlight our strengths</a:t>
            </a:r>
            <a:endParaRPr lang="en-US" altLang="zh-CN" sz="1200" kern="100" dirty="0">
              <a:solidFill>
                <a:schemeClr val="bg1"/>
              </a:solidFill>
              <a:ea typeface="微软雅黑" panose="020B0503020204020204" pitchFamily="34" charset="-122"/>
            </a:endParaRPr>
          </a:p>
        </p:txBody>
      </p:sp>
      <p:sp>
        <p:nvSpPr>
          <p:cNvPr id="13" name="矩形: 圆角 16"/>
          <p:cNvSpPr/>
          <p:nvPr/>
        </p:nvSpPr>
        <p:spPr>
          <a:xfrm>
            <a:off x="3795685" y="3340475"/>
            <a:ext cx="1593329" cy="25310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FF00"/>
                </a:solidFill>
              </a:rPr>
              <a:t>Character</a:t>
            </a:r>
            <a:endParaRPr lang="en-US" altLang="zh-CN" dirty="0">
              <a:solidFill>
                <a:srgbClr val="FFFF00"/>
              </a:solidFill>
            </a:endParaRPr>
          </a:p>
        </p:txBody>
      </p:sp>
      <p:sp>
        <p:nvSpPr>
          <p:cNvPr id="14" name="矩形: 圆角 16"/>
          <p:cNvSpPr/>
          <p:nvPr/>
        </p:nvSpPr>
        <p:spPr>
          <a:xfrm>
            <a:off x="6173376" y="3330194"/>
            <a:ext cx="2016224" cy="253109"/>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Strategic</a:t>
            </a:r>
            <a:r>
              <a:rPr lang="en-US" altLang="zh-CN" sz="1600" b="1" dirty="0"/>
              <a:t> </a:t>
            </a:r>
            <a:r>
              <a:rPr lang="en-US" altLang="zh-CN" sz="1600" b="1" dirty="0">
                <a:solidFill>
                  <a:srgbClr val="FFFF00"/>
                </a:solidFill>
              </a:rPr>
              <a:t>Positioning</a:t>
            </a:r>
            <a:endParaRPr lang="en-US" altLang="zh-CN" sz="1600" dirty="0">
              <a:solidFill>
                <a:srgbClr val="FFFF00"/>
              </a:solidFill>
            </a:endParaRPr>
          </a:p>
        </p:txBody>
      </p:sp>
    </p:spTree>
    <p:extLst>
      <p:ext uri="{BB962C8B-B14F-4D97-AF65-F5344CB8AC3E}">
        <p14:creationId xmlns:p14="http://schemas.microsoft.com/office/powerpoint/2010/main" val="3760295302"/>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61"/>
          <p:cNvSpPr/>
          <p:nvPr/>
        </p:nvSpPr>
        <p:spPr>
          <a:xfrm>
            <a:off x="0" y="1268730"/>
            <a:ext cx="4572000" cy="34509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9" name="组合 43"/>
          <p:cNvGrpSpPr/>
          <p:nvPr/>
        </p:nvGrpSpPr>
        <p:grpSpPr>
          <a:xfrm>
            <a:off x="6918237" y="990600"/>
            <a:ext cx="2133600" cy="1849211"/>
            <a:chOff x="3414486" y="562427"/>
            <a:chExt cx="5741847" cy="5733147"/>
          </a:xfrm>
          <a:blipFill dpi="0" rotWithShape="1">
            <a:blip r:embed="rId2"/>
            <a:srcRect/>
            <a:stretch>
              <a:fillRect/>
            </a:stretch>
          </a:blipFill>
        </p:grpSpPr>
        <p:sp>
          <p:nvSpPr>
            <p:cNvPr id="20" name="矩形 17"/>
            <p:cNvSpPr/>
            <p:nvPr/>
          </p:nvSpPr>
          <p:spPr>
            <a:xfrm>
              <a:off x="3414486" y="562427"/>
              <a:ext cx="1799771" cy="179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矩形 18"/>
            <p:cNvSpPr/>
            <p:nvPr/>
          </p:nvSpPr>
          <p:spPr>
            <a:xfrm>
              <a:off x="5385524" y="562427"/>
              <a:ext cx="1799771" cy="179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矩形 35"/>
            <p:cNvSpPr/>
            <p:nvPr/>
          </p:nvSpPr>
          <p:spPr>
            <a:xfrm>
              <a:off x="5385524" y="2529115"/>
              <a:ext cx="1799771" cy="179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矩形 36"/>
            <p:cNvSpPr/>
            <p:nvPr/>
          </p:nvSpPr>
          <p:spPr>
            <a:xfrm>
              <a:off x="7356562" y="2529115"/>
              <a:ext cx="1799771" cy="179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矩形 38"/>
            <p:cNvSpPr/>
            <p:nvPr/>
          </p:nvSpPr>
          <p:spPr>
            <a:xfrm>
              <a:off x="3414486" y="4495803"/>
              <a:ext cx="1799771" cy="179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矩形 39"/>
            <p:cNvSpPr/>
            <p:nvPr/>
          </p:nvSpPr>
          <p:spPr>
            <a:xfrm>
              <a:off x="5385524" y="4495803"/>
              <a:ext cx="1799771" cy="179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1" name="矩形 40"/>
            <p:cNvSpPr/>
            <p:nvPr/>
          </p:nvSpPr>
          <p:spPr>
            <a:xfrm>
              <a:off x="7356562" y="4495803"/>
              <a:ext cx="1799771" cy="179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42" name="文本框 44"/>
          <p:cNvSpPr txBox="1"/>
          <p:nvPr/>
        </p:nvSpPr>
        <p:spPr>
          <a:xfrm>
            <a:off x="586538" y="1225832"/>
            <a:ext cx="3398924" cy="430887"/>
          </a:xfrm>
          <a:prstGeom prst="rect">
            <a:avLst/>
          </a:prstGeom>
          <a:noFill/>
        </p:spPr>
        <p:txBody>
          <a:bodyPr wrap="square" rtlCol="0">
            <a:spAutoFit/>
          </a:bodyPr>
          <a:lstStyle/>
          <a:p>
            <a:pPr algn="ctr"/>
            <a:r>
              <a:rPr lang="en-US" altLang="zh-CN" sz="2200" b="1" dirty="0">
                <a:solidFill>
                  <a:schemeClr val="bg1"/>
                </a:solidFill>
                <a:ea typeface="微软雅黑" panose="020B0503020204020204" pitchFamily="34" charset="-122"/>
              </a:rPr>
              <a:t>How to Apply</a:t>
            </a:r>
          </a:p>
        </p:txBody>
      </p:sp>
      <p:sp>
        <p:nvSpPr>
          <p:cNvPr id="43" name="椭圆 49"/>
          <p:cNvSpPr/>
          <p:nvPr/>
        </p:nvSpPr>
        <p:spPr>
          <a:xfrm>
            <a:off x="1551" y="3529717"/>
            <a:ext cx="468086" cy="468086"/>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4"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57" y="3608978"/>
            <a:ext cx="309564" cy="309564"/>
          </a:xfrm>
          <a:prstGeom prst="rect">
            <a:avLst/>
          </a:prstGeom>
        </p:spPr>
      </p:pic>
      <p:sp>
        <p:nvSpPr>
          <p:cNvPr id="45" name="文本框 58"/>
          <p:cNvSpPr txBox="1"/>
          <p:nvPr/>
        </p:nvSpPr>
        <p:spPr>
          <a:xfrm>
            <a:off x="509585" y="1692952"/>
            <a:ext cx="4062416" cy="3208571"/>
          </a:xfrm>
          <a:prstGeom prst="rect">
            <a:avLst/>
          </a:prstGeom>
          <a:noFill/>
        </p:spPr>
        <p:txBody>
          <a:bodyPr wrap="square" rtlCol="0">
            <a:spAutoFit/>
          </a:bodyPr>
          <a:lstStyle/>
          <a:p>
            <a:pPr>
              <a:lnSpc>
                <a:spcPct val="150000"/>
              </a:lnSpc>
            </a:pPr>
            <a:r>
              <a:rPr sz="1350" dirty="0">
                <a:solidFill>
                  <a:schemeClr val="bg2">
                    <a:lumMod val="25000"/>
                  </a:schemeClr>
                </a:solidFill>
              </a:rPr>
              <a:t>For International Degree-seeking Students:</a:t>
            </a:r>
          </a:p>
          <a:p>
            <a:pPr>
              <a:lnSpc>
                <a:spcPct val="150000"/>
              </a:lnSpc>
            </a:pPr>
            <a:r>
              <a:rPr sz="1350" u="sng" dirty="0">
                <a:solidFill>
                  <a:schemeClr val="bg2">
                    <a:lumMod val="25000"/>
                  </a:schemeClr>
                </a:solidFill>
                <a:hlinkClick r:id="rId4"/>
              </a:rPr>
              <a:t>http://web.uic.edu.hk/en/ido/apply/</a:t>
            </a:r>
            <a:endParaRPr sz="1350" u="sng" dirty="0">
              <a:solidFill>
                <a:schemeClr val="bg2">
                  <a:lumMod val="25000"/>
                </a:schemeClr>
              </a:solidFill>
            </a:endParaRPr>
          </a:p>
          <a:p>
            <a:pPr marL="285750" indent="-285750">
              <a:lnSpc>
                <a:spcPct val="150000"/>
              </a:lnSpc>
              <a:buFont typeface="Wingdings" panose="05000000000000000000" charset="0"/>
              <a:buChar char="u"/>
            </a:pPr>
            <a:r>
              <a:rPr sz="1350" dirty="0">
                <a:solidFill>
                  <a:schemeClr val="bg2">
                    <a:lumMod val="25000"/>
                  </a:schemeClr>
                </a:solidFill>
              </a:rPr>
              <a:t>Graduate Certification of High School</a:t>
            </a:r>
          </a:p>
          <a:p>
            <a:pPr marL="285750" indent="-285750">
              <a:lnSpc>
                <a:spcPct val="150000"/>
              </a:lnSpc>
              <a:buFont typeface="Wingdings" panose="05000000000000000000" charset="0"/>
              <a:buChar char="u"/>
            </a:pPr>
            <a:r>
              <a:rPr sz="1350" dirty="0">
                <a:solidFill>
                  <a:schemeClr val="bg2">
                    <a:lumMod val="25000"/>
                  </a:schemeClr>
                </a:solidFill>
              </a:rPr>
              <a:t>Transcripts</a:t>
            </a:r>
          </a:p>
          <a:p>
            <a:pPr marL="285750" indent="-285750">
              <a:lnSpc>
                <a:spcPct val="150000"/>
              </a:lnSpc>
              <a:buFont typeface="Wingdings" panose="05000000000000000000" charset="0"/>
              <a:buChar char="u"/>
            </a:pPr>
            <a:r>
              <a:rPr sz="1350" dirty="0">
                <a:solidFill>
                  <a:schemeClr val="bg2">
                    <a:lumMod val="25000"/>
                  </a:schemeClr>
                </a:solidFill>
              </a:rPr>
              <a:t>Recommendation Letter</a:t>
            </a:r>
          </a:p>
          <a:p>
            <a:pPr marL="285750" indent="-285750">
              <a:lnSpc>
                <a:spcPct val="150000"/>
              </a:lnSpc>
              <a:buFont typeface="Wingdings" panose="05000000000000000000" charset="0"/>
              <a:buChar char="u"/>
            </a:pPr>
            <a:r>
              <a:rPr sz="1350" dirty="0">
                <a:solidFill>
                  <a:schemeClr val="bg2">
                    <a:lumMod val="25000"/>
                  </a:schemeClr>
                </a:solidFill>
              </a:rPr>
              <a:t>Personal Statement</a:t>
            </a:r>
          </a:p>
          <a:p>
            <a:pPr marL="285750" indent="-285750">
              <a:lnSpc>
                <a:spcPct val="150000"/>
              </a:lnSpc>
              <a:buFont typeface="Wingdings" panose="05000000000000000000" charset="0"/>
              <a:buChar char="u"/>
            </a:pPr>
            <a:r>
              <a:rPr sz="1350" dirty="0">
                <a:solidFill>
                  <a:schemeClr val="bg2">
                    <a:lumMod val="25000"/>
                  </a:schemeClr>
                </a:solidFill>
              </a:rPr>
              <a:t>Passport Copy</a:t>
            </a:r>
          </a:p>
          <a:p>
            <a:pPr marL="285750" indent="-285750">
              <a:lnSpc>
                <a:spcPct val="150000"/>
              </a:lnSpc>
              <a:buFont typeface="Wingdings" panose="05000000000000000000" charset="0"/>
              <a:buChar char="u"/>
            </a:pPr>
            <a:r>
              <a:rPr sz="1350" dirty="0">
                <a:solidFill>
                  <a:schemeClr val="bg2">
                    <a:lumMod val="25000"/>
                  </a:schemeClr>
                </a:solidFill>
              </a:rPr>
              <a:t>Language Certification (TOEFL Score-79 Internet-based or IELTS Score-6)</a:t>
            </a:r>
          </a:p>
          <a:p>
            <a:pPr marL="285750" indent="-285750">
              <a:lnSpc>
                <a:spcPct val="150000"/>
              </a:lnSpc>
              <a:buFont typeface="Wingdings" panose="05000000000000000000" charset="0"/>
              <a:buChar char="u"/>
            </a:pPr>
            <a:r>
              <a:rPr sz="1350" dirty="0">
                <a:solidFill>
                  <a:schemeClr val="bg2">
                    <a:lumMod val="25000"/>
                  </a:schemeClr>
                </a:solidFill>
              </a:rPr>
              <a:t>Application Deadline: 30 June Every Year</a:t>
            </a:r>
          </a:p>
        </p:txBody>
      </p:sp>
      <p:sp>
        <p:nvSpPr>
          <p:cNvPr id="46" name="矩形 62"/>
          <p:cNvSpPr/>
          <p:nvPr/>
        </p:nvSpPr>
        <p:spPr>
          <a:xfrm>
            <a:off x="4607863" y="1268729"/>
            <a:ext cx="85112" cy="34509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TextBox 1"/>
          <p:cNvSpPr txBox="1"/>
          <p:nvPr/>
        </p:nvSpPr>
        <p:spPr>
          <a:xfrm>
            <a:off x="4729100" y="2699210"/>
            <a:ext cx="4222425" cy="584775"/>
          </a:xfrm>
          <a:prstGeom prst="rect">
            <a:avLst/>
          </a:prstGeom>
          <a:noFill/>
        </p:spPr>
        <p:txBody>
          <a:bodyPr wrap="square" rtlCol="0">
            <a:spAutoFit/>
          </a:bodyPr>
          <a:lstStyle/>
          <a:p>
            <a:r>
              <a:rPr lang="en-US" sz="3200" dirty="0"/>
              <a:t>Questions?</a:t>
            </a:r>
          </a:p>
        </p:txBody>
      </p:sp>
      <p:sp>
        <p:nvSpPr>
          <p:cNvPr id="3" name="TextBox 2"/>
          <p:cNvSpPr txBox="1"/>
          <p:nvPr/>
        </p:nvSpPr>
        <p:spPr>
          <a:xfrm>
            <a:off x="4736820" y="3509703"/>
            <a:ext cx="3337067" cy="369332"/>
          </a:xfrm>
          <a:prstGeom prst="rect">
            <a:avLst/>
          </a:prstGeom>
          <a:noFill/>
        </p:spPr>
        <p:txBody>
          <a:bodyPr wrap="none" rtlCol="0">
            <a:spAutoFit/>
          </a:bodyPr>
          <a:lstStyle/>
          <a:p>
            <a:r>
              <a:rPr lang="en-US" dirty="0"/>
              <a:t>Meet the team and have a chat….</a:t>
            </a:r>
          </a:p>
        </p:txBody>
      </p:sp>
      <p:sp>
        <p:nvSpPr>
          <p:cNvPr id="4" name="Rectangle 3"/>
          <p:cNvSpPr/>
          <p:nvPr/>
        </p:nvSpPr>
        <p:spPr>
          <a:xfrm>
            <a:off x="5749797" y="5334000"/>
            <a:ext cx="1725152" cy="436145"/>
          </a:xfrm>
          <a:prstGeom prst="rect">
            <a:avLst/>
          </a:prstGeom>
        </p:spPr>
        <p:txBody>
          <a:bodyPr wrap="none">
            <a:spAutoFit/>
          </a:bodyPr>
          <a:lstStyle/>
          <a:p>
            <a:pPr algn="ctr">
              <a:lnSpc>
                <a:spcPct val="140000"/>
              </a:lnSpc>
              <a:spcAft>
                <a:spcPts val="0"/>
              </a:spcAft>
            </a:pPr>
            <a:r>
              <a:rPr lang="en-US" b="1" dirty="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rPr>
              <a:t>i</a:t>
            </a:r>
            <a:r>
              <a:rPr lang="en-US" b="1" dirty="0" smtClean="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rPr>
              <a:t>s@uic.edu.cn</a:t>
            </a:r>
            <a:endParaRPr lang="en-US" b="1" dirty="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1313" t="37850" r="-8742" b="-2272"/>
          <a:stretch/>
        </p:blipFill>
        <p:spPr bwMode="auto">
          <a:xfrm>
            <a:off x="5180638" y="3997803"/>
            <a:ext cx="3475199" cy="136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1956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000"/>
                                        <p:tgtEl>
                                          <p:spTgt spid="43"/>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ldLvl="0" animBg="1"/>
      <p:bldP spid="4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Campus Scenery</a:t>
            </a:r>
            <a:endPar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pic>
        <p:nvPicPr>
          <p:cNvPr id="3" name="图片 6"/>
          <p:cNvPicPr>
            <a:picLocks noChangeAspect="1"/>
          </p:cNvPicPr>
          <p:nvPr/>
        </p:nvPicPr>
        <p:blipFill rotWithShape="1">
          <a:blip r:embed="rId2"/>
          <a:srcRect t="4426" b="4652"/>
          <a:stretch>
            <a:fillRect/>
          </a:stretch>
        </p:blipFill>
        <p:spPr>
          <a:xfrm>
            <a:off x="333610" y="3311171"/>
            <a:ext cx="4213529" cy="2097248"/>
          </a:xfrm>
          <a:prstGeom prst="rect">
            <a:avLst/>
          </a:prstGeom>
          <a:ln>
            <a:noFill/>
          </a:ln>
          <a:effectLst>
            <a:outerShdw blurRad="292100" dist="139700" dir="2700000" algn="tl" rotWithShape="0">
              <a:srgbClr val="333333">
                <a:alpha val="65000"/>
              </a:srgbClr>
            </a:outerShdw>
          </a:effectLst>
        </p:spPr>
      </p:pic>
      <p:pic>
        <p:nvPicPr>
          <p:cNvPr id="4"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295400"/>
            <a:ext cx="4121098" cy="1943996"/>
          </a:xfrm>
          <a:prstGeom prst="rect">
            <a:avLst/>
          </a:prstGeom>
          <a:ln>
            <a:noFill/>
          </a:ln>
          <a:effectLst>
            <a:outerShdw blurRad="292100" dist="139700" dir="2700000" algn="tl" rotWithShape="0">
              <a:srgbClr val="333333">
                <a:alpha val="65000"/>
              </a:srgbClr>
            </a:outerShdw>
          </a:effectLst>
        </p:spPr>
      </p:pic>
      <p:pic>
        <p:nvPicPr>
          <p:cNvPr id="5"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10" y="1295400"/>
            <a:ext cx="4213529" cy="1943995"/>
          </a:xfrm>
          <a:prstGeom prst="rect">
            <a:avLst/>
          </a:prstGeom>
          <a:ln>
            <a:noFill/>
          </a:ln>
          <a:effectLst>
            <a:outerShdw blurRad="292100" dist="139700" dir="2700000" algn="tl" rotWithShape="0">
              <a:srgbClr val="333333">
                <a:alpha val="65000"/>
              </a:srgbClr>
            </a:outerShdw>
          </a:effectLst>
        </p:spPr>
      </p:pic>
      <p:pic>
        <p:nvPicPr>
          <p:cNvPr id="6" name="图片 16"/>
          <p:cNvPicPr>
            <a:picLocks noChangeAspect="1"/>
          </p:cNvPicPr>
          <p:nvPr/>
        </p:nvPicPr>
        <p:blipFill>
          <a:blip r:embed="rId5"/>
          <a:stretch>
            <a:fillRect/>
          </a:stretch>
        </p:blipFill>
        <p:spPr>
          <a:xfrm>
            <a:off x="4648200" y="3311171"/>
            <a:ext cx="4121099" cy="211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2880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sym typeface="黑体" panose="02010609060101010101" charset="-122"/>
              </a:rPr>
              <a:t>Campus Scenery</a:t>
            </a:r>
            <a:endPar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grpSp>
        <p:nvGrpSpPr>
          <p:cNvPr id="3" name="组合 13"/>
          <p:cNvGrpSpPr/>
          <p:nvPr/>
        </p:nvGrpSpPr>
        <p:grpSpPr>
          <a:xfrm>
            <a:off x="3048000" y="1371600"/>
            <a:ext cx="5829191" cy="4030673"/>
            <a:chOff x="436685" y="1264693"/>
            <a:chExt cx="8198402" cy="5539817"/>
          </a:xfrm>
        </p:grpSpPr>
        <p:pic>
          <p:nvPicPr>
            <p:cNvPr id="4"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685" y="1264693"/>
              <a:ext cx="4052271" cy="2748383"/>
            </a:xfrm>
            <a:prstGeom prst="rect">
              <a:avLst/>
            </a:prstGeom>
            <a:ln>
              <a:noFill/>
            </a:ln>
            <a:effectLst>
              <a:outerShdw blurRad="292100" dist="139700" dir="2700000" algn="tl" rotWithShape="0">
                <a:srgbClr val="333333">
                  <a:alpha val="65000"/>
                </a:srgbClr>
              </a:outerShdw>
            </a:effectLst>
          </p:spPr>
        </p:pic>
        <p:pic>
          <p:nvPicPr>
            <p:cNvPr id="5"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888" y="4165476"/>
              <a:ext cx="3960199" cy="2639034"/>
            </a:xfrm>
            <a:prstGeom prst="rect">
              <a:avLst/>
            </a:prstGeom>
            <a:ln>
              <a:noFill/>
            </a:ln>
            <a:effectLst>
              <a:outerShdw blurRad="292100" dist="139700" dir="2700000" algn="tl" rotWithShape="0">
                <a:srgbClr val="333333">
                  <a:alpha val="65000"/>
                </a:srgbClr>
              </a:outerShdw>
            </a:effectLst>
          </p:spPr>
        </p:pic>
        <p:pic>
          <p:nvPicPr>
            <p:cNvPr id="6"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86" y="4165476"/>
              <a:ext cx="4052270" cy="2639034"/>
            </a:xfrm>
            <a:prstGeom prst="rect">
              <a:avLst/>
            </a:prstGeom>
            <a:ln>
              <a:noFill/>
            </a:ln>
            <a:effectLst>
              <a:outerShdw blurRad="292100" dist="139700" dir="2700000" algn="tl" rotWithShape="0">
                <a:srgbClr val="333333">
                  <a:alpha val="65000"/>
                </a:srgbClr>
              </a:outerShdw>
            </a:effectLst>
          </p:spPr>
        </p:pic>
        <p:pic>
          <p:nvPicPr>
            <p:cNvPr id="7"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9380" y="1264693"/>
              <a:ext cx="3975706" cy="2748383"/>
            </a:xfrm>
            <a:prstGeom prst="rect">
              <a:avLst/>
            </a:prstGeom>
            <a:ln>
              <a:noFill/>
            </a:ln>
            <a:effectLst>
              <a:outerShdw blurRad="292100" dist="139700" dir="2700000" algn="tl" rotWithShape="0">
                <a:srgbClr val="333333">
                  <a:alpha val="65000"/>
                </a:srgbClr>
              </a:outerShdw>
            </a:effectLst>
          </p:spPr>
        </p:pic>
      </p:grpSp>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64" y="1162759"/>
            <a:ext cx="3272731" cy="462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5653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Learning Resource Center</a:t>
            </a:r>
            <a:endPar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pic>
        <p:nvPicPr>
          <p:cNvPr id="3" name="图片 1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9353" t="6707" b="14153"/>
          <a:stretch>
            <a:fillRect/>
          </a:stretch>
        </p:blipFill>
        <p:spPr>
          <a:xfrm>
            <a:off x="3048000" y="1371600"/>
            <a:ext cx="3201060" cy="1936034"/>
          </a:xfrm>
          <a:prstGeom prst="rect">
            <a:avLst/>
          </a:prstGeom>
          <a:ln>
            <a:noFill/>
          </a:ln>
          <a:effectLst>
            <a:outerShdw blurRad="292100" dist="139700" dir="2700000" algn="tl" rotWithShape="0">
              <a:srgbClr val="333333">
                <a:alpha val="65000"/>
              </a:srgbClr>
            </a:outerShdw>
          </a:effectLst>
        </p:spPr>
      </p:pic>
      <p:pic>
        <p:nvPicPr>
          <p:cNvPr id="4"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040" y="3391287"/>
            <a:ext cx="2794688" cy="1930769"/>
          </a:xfrm>
          <a:prstGeom prst="rect">
            <a:avLst/>
          </a:prstGeom>
          <a:ln>
            <a:noFill/>
          </a:ln>
          <a:effectLst>
            <a:outerShdw blurRad="292100" dist="139700" dir="2700000" algn="tl" rotWithShape="0">
              <a:srgbClr val="333333">
                <a:alpha val="65000"/>
              </a:srgbClr>
            </a:outerShdw>
          </a:effectLst>
        </p:spPr>
      </p:pic>
      <p:pic>
        <p:nvPicPr>
          <p:cNvPr id="5"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040" y="1371600"/>
            <a:ext cx="2794688" cy="1936034"/>
          </a:xfrm>
          <a:prstGeom prst="rect">
            <a:avLst/>
          </a:prstGeom>
          <a:ln>
            <a:noFill/>
          </a:ln>
          <a:effectLst>
            <a:outerShdw blurRad="292100" dist="139700" dir="2700000" algn="tl" rotWithShape="0">
              <a:srgbClr val="333333">
                <a:alpha val="65000"/>
              </a:srgbClr>
            </a:outerShdw>
          </a:effectLst>
        </p:spPr>
      </p:pic>
      <p:pic>
        <p:nvPicPr>
          <p:cNvPr id="6"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4297" r="5633" b="7056"/>
          <a:stretch>
            <a:fillRect/>
          </a:stretch>
        </p:blipFill>
        <p:spPr>
          <a:xfrm>
            <a:off x="3048000" y="3391288"/>
            <a:ext cx="3201060" cy="1930769"/>
          </a:xfrm>
          <a:prstGeom prst="rect">
            <a:avLst/>
          </a:prstGeom>
          <a:ln>
            <a:noFill/>
          </a:ln>
          <a:effectLst>
            <a:outerShdw blurRad="292100" dist="139700" dir="2700000" algn="tl" rotWithShape="0">
              <a:srgbClr val="333333">
                <a:alpha val="65000"/>
              </a:srgbClr>
            </a:outerShdw>
          </a:effectLst>
        </p:spPr>
      </p:pic>
      <p:pic>
        <p:nvPicPr>
          <p:cNvPr id="7"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4331" y="1371600"/>
            <a:ext cx="2534458" cy="3950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3058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sym typeface="黑体" panose="02010609060101010101" charset="-122"/>
              </a:rPr>
              <a:t>Learning Resource Center</a:t>
            </a:r>
            <a:endPar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grpSp>
        <p:nvGrpSpPr>
          <p:cNvPr id="7" name="组合 10"/>
          <p:cNvGrpSpPr/>
          <p:nvPr/>
        </p:nvGrpSpPr>
        <p:grpSpPr>
          <a:xfrm>
            <a:off x="381000" y="1447800"/>
            <a:ext cx="8341229" cy="3888432"/>
            <a:chOff x="591390" y="1361976"/>
            <a:chExt cx="11121639" cy="5184576"/>
          </a:xfrm>
        </p:grpSpPr>
        <p:grpSp>
          <p:nvGrpSpPr>
            <p:cNvPr id="8" name="组合 12"/>
            <p:cNvGrpSpPr/>
            <p:nvPr/>
          </p:nvGrpSpPr>
          <p:grpSpPr>
            <a:xfrm>
              <a:off x="591390" y="1361976"/>
              <a:ext cx="11121639" cy="5184576"/>
              <a:chOff x="251520" y="827445"/>
              <a:chExt cx="8685245" cy="3976554"/>
            </a:xfrm>
          </p:grpSpPr>
          <p:pic>
            <p:nvPicPr>
              <p:cNvPr id="10" name="图片 4"/>
              <p:cNvPicPr>
                <a:picLocks noChangeAspect="1"/>
              </p:cNvPicPr>
              <p:nvPr/>
            </p:nvPicPr>
            <p:blipFill>
              <a:blip r:embed="rId4"/>
              <a:srcRect/>
              <a:stretch>
                <a:fillRect/>
              </a:stretch>
            </p:blipFill>
            <p:spPr bwMode="auto">
              <a:xfrm>
                <a:off x="251520" y="828229"/>
                <a:ext cx="2847888" cy="3975769"/>
              </a:xfrm>
              <a:prstGeom prst="rect">
                <a:avLst/>
              </a:prstGeom>
              <a:ln>
                <a:noFill/>
              </a:ln>
              <a:effectLst>
                <a:outerShdw blurRad="292100" dist="139700" dir="2700000" algn="tl" rotWithShape="0">
                  <a:srgbClr val="333333">
                    <a:alpha val="65000"/>
                  </a:srgbClr>
                </a:outerShdw>
              </a:effectLst>
            </p:spPr>
          </p:pic>
          <p:pic>
            <p:nvPicPr>
              <p:cNvPr id="11"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Effect>
                          <a14:colorTemperature colorTemp="8800"/>
                        </a14:imgEffect>
                      </a14:imgLayer>
                    </a14:imgProps>
                  </a:ext>
                </a:extLst>
              </a:blip>
              <a:srcRect/>
              <a:stretch>
                <a:fillRect/>
              </a:stretch>
            </p:blipFill>
            <p:spPr bwMode="auto">
              <a:xfrm>
                <a:off x="6364866" y="827445"/>
                <a:ext cx="2571899" cy="3976554"/>
              </a:xfrm>
              <a:prstGeom prst="rect">
                <a:avLst/>
              </a:prstGeom>
              <a:ln>
                <a:noFill/>
              </a:ln>
              <a:effectLst>
                <a:outerShdw blurRad="292100" dist="139700" dir="2700000" algn="tl" rotWithShape="0">
                  <a:srgbClr val="333333">
                    <a:alpha val="65000"/>
                  </a:srgbClr>
                </a:outerShdw>
              </a:effectLst>
            </p:spPr>
          </p:pic>
          <p:pic>
            <p:nvPicPr>
              <p:cNvPr id="12" name="图片 2"/>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rcRect/>
              <a:stretch>
                <a:fillRect/>
              </a:stretch>
            </p:blipFill>
            <p:spPr bwMode="auto">
              <a:xfrm>
                <a:off x="3227182" y="828230"/>
                <a:ext cx="3009909" cy="2031652"/>
              </a:xfrm>
              <a:prstGeom prst="rect">
                <a:avLst/>
              </a:prstGeom>
              <a:ln>
                <a:noFill/>
              </a:ln>
              <a:effectLst>
                <a:outerShdw blurRad="292100" dist="139700" dir="2700000" algn="tl" rotWithShape="0">
                  <a:srgbClr val="333333">
                    <a:alpha val="65000"/>
                  </a:srgbClr>
                </a:outerShdw>
              </a:effectLst>
            </p:spPr>
          </p:pic>
        </p:grpSp>
        <p:pic>
          <p:nvPicPr>
            <p:cNvPr id="9" name="图片 13"/>
            <p:cNvPicPr>
              <a:picLocks noChangeAspect="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01788" y="4174191"/>
              <a:ext cx="3854252" cy="237236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3779113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Student Dormitory</a:t>
            </a:r>
          </a:p>
        </p:txBody>
      </p:sp>
      <p:grpSp>
        <p:nvGrpSpPr>
          <p:cNvPr id="3" name="组合 7"/>
          <p:cNvGrpSpPr/>
          <p:nvPr/>
        </p:nvGrpSpPr>
        <p:grpSpPr>
          <a:xfrm>
            <a:off x="228600" y="1447800"/>
            <a:ext cx="8683843" cy="3840503"/>
            <a:chOff x="292721" y="1343876"/>
            <a:chExt cx="11578457" cy="5120670"/>
          </a:xfrm>
        </p:grpSpPr>
        <p:grpSp>
          <p:nvGrpSpPr>
            <p:cNvPr id="4" name="组合 17"/>
            <p:cNvGrpSpPr/>
            <p:nvPr/>
          </p:nvGrpSpPr>
          <p:grpSpPr>
            <a:xfrm>
              <a:off x="292721" y="1343876"/>
              <a:ext cx="11578457" cy="5120670"/>
              <a:chOff x="449753" y="1381976"/>
              <a:chExt cx="11265454" cy="4982242"/>
            </a:xfrm>
          </p:grpSpPr>
          <p:pic>
            <p:nvPicPr>
              <p:cNvPr id="6"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4937" y="1381976"/>
                <a:ext cx="3170270" cy="4982242"/>
              </a:xfrm>
              <a:prstGeom prst="rect">
                <a:avLst/>
              </a:prstGeom>
              <a:ln>
                <a:noFill/>
              </a:ln>
              <a:effectLst>
                <a:outerShdw blurRad="292100" dist="139700" dir="2700000" algn="tl" rotWithShape="0">
                  <a:srgbClr val="333333">
                    <a:alpha val="65000"/>
                  </a:srgbClr>
                </a:outerShdw>
              </a:effectLst>
            </p:spPr>
          </p:pic>
          <p:grpSp>
            <p:nvGrpSpPr>
              <p:cNvPr id="7" name="组合 12"/>
              <p:cNvGrpSpPr/>
              <p:nvPr/>
            </p:nvGrpSpPr>
            <p:grpSpPr>
              <a:xfrm>
                <a:off x="449753" y="1381977"/>
                <a:ext cx="3468983" cy="4982241"/>
                <a:chOff x="398952" y="1319878"/>
                <a:chExt cx="4046316" cy="5492609"/>
              </a:xfrm>
            </p:grpSpPr>
            <p:pic>
              <p:nvPicPr>
                <p:cNvPr id="9"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52" y="1319878"/>
                  <a:ext cx="4046316" cy="2699672"/>
                </a:xfrm>
                <a:prstGeom prst="rect">
                  <a:avLst/>
                </a:prstGeom>
                <a:ln>
                  <a:noFill/>
                </a:ln>
                <a:effectLst>
                  <a:outerShdw blurRad="292100" dist="139700" dir="2700000" algn="tl" rotWithShape="0">
                    <a:srgbClr val="333333">
                      <a:alpha val="65000"/>
                    </a:srgbClr>
                  </a:outerShdw>
                </a:effectLst>
              </p:spPr>
            </p:pic>
            <p:pic>
              <p:nvPicPr>
                <p:cNvPr id="10" name="图片 9"/>
                <p:cNvPicPr>
                  <a:picLocks noChangeAspect="1"/>
                </p:cNvPicPr>
                <p:nvPr/>
              </p:nvPicPr>
              <p:blipFill>
                <a:blip r:embed="rId4"/>
                <a:stretch>
                  <a:fillRect/>
                </a:stretch>
              </p:blipFill>
              <p:spPr>
                <a:xfrm>
                  <a:off x="398952" y="4135480"/>
                  <a:ext cx="4027663" cy="2677007"/>
                </a:xfrm>
                <a:prstGeom prst="rect">
                  <a:avLst/>
                </a:prstGeom>
                <a:ln>
                  <a:noFill/>
                </a:ln>
                <a:effectLst>
                  <a:outerShdw blurRad="292100" dist="139700" dir="2700000" algn="tl" rotWithShape="0">
                    <a:srgbClr val="333333">
                      <a:alpha val="65000"/>
                    </a:srgbClr>
                  </a:outerShdw>
                </a:effectLst>
              </p:spPr>
            </p:pic>
          </p:grpSp>
          <p:pic>
            <p:nvPicPr>
              <p:cNvPr id="8"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0872" y="1381976"/>
                <a:ext cx="4401928" cy="2450723"/>
              </a:xfrm>
              <a:prstGeom prst="rect">
                <a:avLst/>
              </a:prstGeom>
              <a:ln>
                <a:noFill/>
              </a:ln>
              <a:effectLst>
                <a:outerShdw blurRad="292100" dist="139700" dir="2700000" algn="tl" rotWithShape="0">
                  <a:srgbClr val="333333">
                    <a:alpha val="65000"/>
                  </a:srgbClr>
                </a:outerShdw>
              </a:effectLst>
            </p:spPr>
          </p:pic>
        </p:grpSp>
        <p:pic>
          <p:nvPicPr>
            <p:cNvPr id="5" name="图片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3956901" y="3968816"/>
              <a:ext cx="4540671" cy="249573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647285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vert="horz" lIns="91440" tIns="45720" rIns="91440" bIns="45720" rtlCol="0" anchor="ctr">
            <a:normAutofit/>
          </a:bodyPr>
          <a:lstStyle/>
          <a:p>
            <a:pPr algn="l"/>
            <a:r>
              <a:rPr lang="en-US" altLang="zh-CN" sz="2000" b="1"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HuiTong Sports Park</a:t>
            </a:r>
            <a:endParaRPr lang="en-US" altLang="zh-CN"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grpSp>
        <p:nvGrpSpPr>
          <p:cNvPr id="3" name="组合 5"/>
          <p:cNvGrpSpPr/>
          <p:nvPr/>
        </p:nvGrpSpPr>
        <p:grpSpPr>
          <a:xfrm>
            <a:off x="381000" y="1524000"/>
            <a:ext cx="8380174" cy="3744416"/>
            <a:chOff x="419083" y="925127"/>
            <a:chExt cx="8922775" cy="4005013"/>
          </a:xfrm>
        </p:grpSpPr>
        <p:pic>
          <p:nvPicPr>
            <p:cNvPr id="4" name="图片 1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9083" y="928823"/>
              <a:ext cx="2885277" cy="1923678"/>
            </a:xfrm>
            <a:prstGeom prst="rect">
              <a:avLst/>
            </a:prstGeom>
            <a:ln>
              <a:noFill/>
            </a:ln>
            <a:effectLst>
              <a:outerShdw blurRad="292100" dist="139700" dir="2700000" algn="tl" rotWithShape="0">
                <a:srgbClr val="333333">
                  <a:alpha val="65000"/>
                </a:srgbClr>
              </a:outerShdw>
            </a:effectLst>
          </p:spPr>
        </p:pic>
        <p:pic>
          <p:nvPicPr>
            <p:cNvPr id="5" name="图片 12"/>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18515" y="925127"/>
              <a:ext cx="2923343" cy="1927374"/>
            </a:xfrm>
            <a:prstGeom prst="rect">
              <a:avLst/>
            </a:prstGeom>
            <a:ln>
              <a:noFill/>
            </a:ln>
            <a:effectLst>
              <a:outerShdw blurRad="292100" dist="139700" dir="2700000" algn="tl" rotWithShape="0">
                <a:srgbClr val="333333">
                  <a:alpha val="65000"/>
                </a:srgbClr>
              </a:outerShdw>
            </a:effectLst>
          </p:spPr>
        </p:pic>
        <p:pic>
          <p:nvPicPr>
            <p:cNvPr id="6" name="图片 15"/>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9323" y="2970674"/>
              <a:ext cx="2893069" cy="1954480"/>
            </a:xfrm>
            <a:prstGeom prst="rect">
              <a:avLst/>
            </a:prstGeom>
            <a:ln>
              <a:noFill/>
            </a:ln>
            <a:effectLst>
              <a:outerShdw blurRad="292100" dist="139700" dir="2700000" algn="tl" rotWithShape="0">
                <a:srgbClr val="333333">
                  <a:alpha val="65000"/>
                </a:srgbClr>
              </a:outerShdw>
            </a:effectLst>
          </p:spPr>
        </p:pic>
        <p:pic>
          <p:nvPicPr>
            <p:cNvPr id="7" name="图片 16"/>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8515" y="2970674"/>
              <a:ext cx="2923343" cy="1954480"/>
            </a:xfrm>
            <a:prstGeom prst="rect">
              <a:avLst/>
            </a:prstGeom>
            <a:ln>
              <a:noFill/>
            </a:ln>
            <a:effectLst>
              <a:outerShdw blurRad="292100" dist="139700" dir="2700000" algn="tl" rotWithShape="0">
                <a:srgbClr val="333333">
                  <a:alpha val="65000"/>
                </a:srgbClr>
              </a:outerShdw>
            </a:effectLst>
          </p:spPr>
        </p:pic>
        <p:pic>
          <p:nvPicPr>
            <p:cNvPr id="8" name="图片 17"/>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399646" y="928824"/>
              <a:ext cx="2923583" cy="1923678"/>
            </a:xfrm>
            <a:prstGeom prst="rect">
              <a:avLst/>
            </a:prstGeom>
            <a:ln>
              <a:noFill/>
            </a:ln>
            <a:effectLst>
              <a:outerShdw blurRad="292100" dist="139700" dir="2700000" algn="tl" rotWithShape="0">
                <a:srgbClr val="333333">
                  <a:alpha val="65000"/>
                </a:srgbClr>
              </a:outerShdw>
            </a:effectLst>
          </p:spPr>
        </p:pic>
        <p:pic>
          <p:nvPicPr>
            <p:cNvPr id="9" name="图片 18"/>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99645" y="2973386"/>
              <a:ext cx="2923584" cy="195675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748075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914400"/>
            <a:ext cx="8839993" cy="4972496"/>
          </a:xfrm>
          <a:prstGeom prst="rect">
            <a:avLst/>
          </a:prstGeom>
        </p:spPr>
      </p:pic>
      <p:sp>
        <p:nvSpPr>
          <p:cNvPr id="4" name="TextBox 3"/>
          <p:cNvSpPr txBox="1"/>
          <p:nvPr/>
        </p:nvSpPr>
        <p:spPr>
          <a:xfrm>
            <a:off x="2210196" y="4386424"/>
            <a:ext cx="4724400" cy="1200329"/>
          </a:xfrm>
          <a:prstGeom prst="rect">
            <a:avLst/>
          </a:prstGeom>
          <a:noFill/>
        </p:spPr>
        <p:txBody>
          <a:bodyPr wrap="square" rtlCol="0">
            <a:spAutoFit/>
          </a:bodyPr>
          <a:lstStyle/>
          <a:p>
            <a:r>
              <a:rPr lang="en-US" altLang="zh-CN" sz="7200" b="1" dirty="0" smtClean="0">
                <a:solidFill>
                  <a:schemeClr val="bg1"/>
                </a:solidFill>
                <a:effectLst>
                  <a:outerShdw blurRad="38100" dist="38100" dir="2700000" algn="tl">
                    <a:srgbClr val="000000">
                      <a:alpha val="43137"/>
                    </a:srgbClr>
                  </a:outerShdw>
                </a:effectLst>
              </a:rPr>
              <a:t>Thank You!</a:t>
            </a:r>
            <a:endParaRPr lang="zh-CN" altLang="en-US" sz="7200" b="1" dirty="0">
              <a:solidFill>
                <a:schemeClr val="bg1"/>
              </a:solidFill>
              <a:effectLst>
                <a:outerShdw blurRad="38100" dist="38100" dir="2700000" algn="tl">
                  <a:srgbClr val="000000">
                    <a:alpha val="43137"/>
                  </a:srgbClr>
                </a:outerShdw>
              </a:effectLst>
            </a:endParaRPr>
          </a:p>
        </p:txBody>
      </p:sp>
      <p:sp>
        <p:nvSpPr>
          <p:cNvPr id="5" name="文本框 3"/>
          <p:cNvSpPr txBox="1"/>
          <p:nvPr/>
        </p:nvSpPr>
        <p:spPr>
          <a:xfrm>
            <a:off x="1333896" y="1328800"/>
            <a:ext cx="6477000" cy="2757482"/>
          </a:xfrm>
          <a:prstGeom prst="rect">
            <a:avLst/>
          </a:prstGeom>
          <a:solidFill>
            <a:srgbClr val="FFFFFF">
              <a:alpha val="60000"/>
            </a:srgb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40000"/>
              </a:lnSpc>
            </a:pPr>
            <a:r>
              <a:rPr lang="en-US" sz="1600" b="1" dirty="0" smtClean="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rPr>
              <a:t>      </a:t>
            </a:r>
          </a:p>
          <a:p>
            <a:pPr algn="ctr">
              <a:lnSpc>
                <a:spcPct val="140000"/>
              </a:lnSpc>
            </a:pPr>
            <a:r>
              <a:rPr lang="en-US" sz="1600" b="1" dirty="0" smtClean="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rPr>
              <a:t>International </a:t>
            </a:r>
            <a:r>
              <a:rPr lang="en-US" sz="1600" b="1" dirty="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rPr>
              <a:t>Development Office (IDO) </a:t>
            </a:r>
            <a:endParaRPr lang="en-US" sz="1600" b="1" dirty="0" smtClean="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endParaRPr>
          </a:p>
          <a:p>
            <a:pPr algn="ctr">
              <a:lnSpc>
                <a:spcPct val="140000"/>
              </a:lnSpc>
              <a:spcAft>
                <a:spcPts val="0"/>
              </a:spcAft>
            </a:pPr>
            <a:endParaRPr lang="en-US" sz="1600" b="1" dirty="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endParaRPr>
          </a:p>
          <a:p>
            <a:pPr algn="ctr">
              <a:lnSpc>
                <a:spcPct val="140000"/>
              </a:lnSpc>
              <a:spcAft>
                <a:spcPts val="0"/>
              </a:spcAft>
            </a:pPr>
            <a:r>
              <a:rPr lang="en-US" sz="1600" b="1" smtClean="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rPr>
              <a:t>is@uic.edu.cn</a:t>
            </a:r>
            <a:endParaRPr lang="en-US" sz="1600" b="1" dirty="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endParaRPr>
          </a:p>
          <a:p>
            <a:pPr algn="ctr">
              <a:lnSpc>
                <a:spcPct val="140000"/>
              </a:lnSpc>
            </a:pPr>
            <a:r>
              <a:rPr lang="en-US" sz="1600" b="1" dirty="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rPr>
              <a:t>https://ido</a:t>
            </a:r>
            <a:r>
              <a:rPr lang="en-US" altLang="zh-CN" sz="1600" b="1" dirty="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rPr>
              <a:t>.</a:t>
            </a:r>
            <a:r>
              <a:rPr lang="en-US" sz="1600" b="1" dirty="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rPr>
              <a:t>uic.edu.cn</a:t>
            </a:r>
            <a:r>
              <a:rPr lang="en-US" sz="1600" b="1" dirty="0" smtClean="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rPr>
              <a:t>/</a:t>
            </a:r>
            <a:endParaRPr lang="en-US" sz="1600" b="1" dirty="0">
              <a:effectLst>
                <a:outerShdw blurRad="50800" dist="38100" dir="10800000" algn="r">
                  <a:srgbClr val="000000">
                    <a:alpha val="40000"/>
                  </a:srgbClr>
                </a:outerShdw>
              </a:effectLst>
              <a:latin typeface="Microsoft JhengHei" panose="020B0604030504040204" pitchFamily="34" charset="-120"/>
              <a:ea typeface="宋体" panose="02010600030101010101" pitchFamily="2" charset="-122"/>
              <a:cs typeface="Arial" panose="020B0604020202020204" pitchFamily="34" charset="0"/>
            </a:endParaRPr>
          </a:p>
        </p:txBody>
      </p:sp>
      <p:pic>
        <p:nvPicPr>
          <p:cNvPr id="6" name="图片 2"/>
          <p:cNvPicPr/>
          <p:nvPr/>
        </p:nvPicPr>
        <p:blipFill>
          <a:blip r:embed="rId3" cstate="print">
            <a:extLst>
              <a:ext uri="{28A0092B-C50C-407E-A947-70E740481C1C}">
                <a14:useLocalDpi xmlns:a14="http://schemas.microsoft.com/office/drawing/2010/main" val="0"/>
              </a:ext>
            </a:extLst>
          </a:blip>
          <a:stretch>
            <a:fillRect/>
          </a:stretch>
        </p:blipFill>
        <p:spPr>
          <a:xfrm>
            <a:off x="1752600" y="1676400"/>
            <a:ext cx="572770" cy="450215"/>
          </a:xfrm>
          <a:prstGeom prst="rect">
            <a:avLst/>
          </a:prstGeom>
        </p:spPr>
      </p:pic>
      <p:pic>
        <p:nvPicPr>
          <p:cNvPr id="7" name="图片 13" descr="QR code"/>
          <p:cNvPicPr/>
          <p:nvPr/>
        </p:nvPicPr>
        <p:blipFill>
          <a:blip r:embed="rId4" cstate="print">
            <a:extLst>
              <a:ext uri="{28A0092B-C50C-407E-A947-70E740481C1C}">
                <a14:useLocalDpi xmlns:a14="http://schemas.microsoft.com/office/drawing/2010/main" val="0"/>
              </a:ext>
            </a:extLst>
          </a:blip>
          <a:stretch>
            <a:fillRect/>
          </a:stretch>
        </p:blipFill>
        <p:spPr>
          <a:xfrm>
            <a:off x="4282836" y="3225858"/>
            <a:ext cx="579120" cy="579755"/>
          </a:xfrm>
          <a:prstGeom prst="rect">
            <a:avLst/>
          </a:prstGeom>
        </p:spPr>
      </p:pic>
    </p:spTree>
    <p:extLst>
      <p:ext uri="{BB962C8B-B14F-4D97-AF65-F5344CB8AC3E}">
        <p14:creationId xmlns:p14="http://schemas.microsoft.com/office/powerpoint/2010/main" val="605320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a:normAutofit/>
          </a:bodyPr>
          <a:lstStyle/>
          <a:p>
            <a:pPr algn="l"/>
            <a:r>
              <a:rPr lang="en-US" altLang="zh-CN" sz="2000" b="1"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Location</a:t>
            </a:r>
            <a:endParaRPr lang="zh-CN" alt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sp>
        <p:nvSpPr>
          <p:cNvPr id="7" name="TextBox 6"/>
          <p:cNvSpPr txBox="1"/>
          <p:nvPr/>
        </p:nvSpPr>
        <p:spPr>
          <a:xfrm>
            <a:off x="444115" y="1097101"/>
            <a:ext cx="8229600" cy="3170099"/>
          </a:xfrm>
          <a:prstGeom prst="rect">
            <a:avLst/>
          </a:prstGeom>
          <a:gradFill flip="none" rotWithShape="1">
            <a:gsLst>
              <a:gs pos="0">
                <a:srgbClr val="066B98">
                  <a:shade val="30000"/>
                  <a:satMod val="115000"/>
                </a:srgbClr>
              </a:gs>
              <a:gs pos="50000">
                <a:srgbClr val="066B98">
                  <a:shade val="67500"/>
                  <a:satMod val="115000"/>
                </a:srgbClr>
              </a:gs>
              <a:gs pos="100000">
                <a:srgbClr val="066B98">
                  <a:shade val="100000"/>
                  <a:satMod val="115000"/>
                </a:srgbClr>
              </a:gs>
            </a:gsLst>
            <a:lin ang="5400000" scaled="1"/>
            <a:tileRect/>
          </a:gradFill>
          <a:ln>
            <a:solidFill>
              <a:srgbClr val="066B98"/>
            </a:solidFill>
          </a:ln>
        </p:spPr>
        <p:txBody>
          <a:bodyPr wrap="square" rtlCol="0">
            <a:spAutoFit/>
          </a:bodyPr>
          <a:lstStyle/>
          <a:p>
            <a:pPr algn="ctr"/>
            <a:endParaRPr lang="en-US" altLang="zh-CN" sz="2800" b="1" dirty="0" smtClean="0">
              <a:solidFill>
                <a:srgbClr val="FFFF00"/>
              </a:solidFill>
              <a:effectLst>
                <a:outerShdw blurRad="38100" dist="38100" dir="2700000" algn="tl">
                  <a:srgbClr val="000000">
                    <a:alpha val="43137"/>
                  </a:srgbClr>
                </a:outerShdw>
              </a:effectLst>
            </a:endParaRPr>
          </a:p>
          <a:p>
            <a:pPr algn="ctr"/>
            <a:r>
              <a:rPr lang="en-US" altLang="zh-CN" sz="2800" b="1" dirty="0" smtClean="0">
                <a:solidFill>
                  <a:srgbClr val="FFFF00"/>
                </a:solidFill>
                <a:effectLst>
                  <a:outerShdw blurRad="38100" dist="38100" dir="2700000" algn="tl">
                    <a:srgbClr val="000000">
                      <a:alpha val="43137"/>
                    </a:srgbClr>
                  </a:outerShdw>
                </a:effectLst>
              </a:rPr>
              <a:t>UIC</a:t>
            </a:r>
            <a:r>
              <a:rPr lang="en-US" altLang="zh-CN" dirty="0" smtClean="0">
                <a:solidFill>
                  <a:schemeClr val="bg1"/>
                </a:solidFill>
              </a:rPr>
              <a:t> </a:t>
            </a:r>
            <a:r>
              <a:rPr lang="en-US" altLang="zh-CN" dirty="0">
                <a:solidFill>
                  <a:schemeClr val="bg1"/>
                </a:solidFill>
              </a:rPr>
              <a:t>is located in the beautiful coastal city of Zhuhai in the </a:t>
            </a:r>
            <a:r>
              <a:rPr lang="en-US" altLang="zh-CN" i="1" dirty="0">
                <a:solidFill>
                  <a:schemeClr val="bg1"/>
                </a:solidFill>
              </a:rPr>
              <a:t>Guangdong-Hong Kong-Macao Greater Bay Area</a:t>
            </a:r>
            <a:r>
              <a:rPr lang="en-US" altLang="zh-CN" dirty="0" smtClean="0">
                <a:solidFill>
                  <a:schemeClr val="bg1"/>
                </a:solidFill>
              </a:rPr>
              <a:t>. Zhuhai </a:t>
            </a:r>
            <a:r>
              <a:rPr lang="en-US" altLang="zh-CN" dirty="0">
                <a:solidFill>
                  <a:schemeClr val="bg1"/>
                </a:solidFill>
              </a:rPr>
              <a:t>was one of the first places where modern Chinese met Western culture</a:t>
            </a:r>
            <a:r>
              <a:rPr lang="en-US" altLang="zh-CN" dirty="0" smtClean="0">
                <a:solidFill>
                  <a:schemeClr val="bg1"/>
                </a:solidFill>
              </a:rPr>
              <a:t>.</a:t>
            </a:r>
          </a:p>
          <a:p>
            <a:pPr algn="ctr"/>
            <a:endParaRPr lang="en-US" altLang="zh-CN" dirty="0" smtClean="0">
              <a:solidFill>
                <a:schemeClr val="bg1"/>
              </a:solidFill>
            </a:endParaRPr>
          </a:p>
          <a:p>
            <a:pPr algn="ctr"/>
            <a:r>
              <a:rPr lang="en-US" altLang="zh-CN" dirty="0">
                <a:solidFill>
                  <a:schemeClr val="bg1"/>
                </a:solidFill>
              </a:rPr>
              <a:t>UIC shoulders the historical mission of advancing the internationalization of Chinese higher education and taking the lead in implementing liberal arts education in China</a:t>
            </a:r>
            <a:r>
              <a:rPr lang="en-US" altLang="zh-CN" dirty="0" smtClean="0">
                <a:solidFill>
                  <a:schemeClr val="bg1"/>
                </a:solidFill>
              </a:rPr>
              <a:t>.</a:t>
            </a:r>
          </a:p>
          <a:p>
            <a:pPr algn="ctr"/>
            <a:endParaRPr lang="en-US" altLang="zh-CN" dirty="0">
              <a:solidFill>
                <a:schemeClr val="bg1"/>
              </a:solidFill>
            </a:endParaRPr>
          </a:p>
          <a:p>
            <a:pPr algn="ctr"/>
            <a:endParaRPr lang="zh-CN" altLang="en-US" dirty="0">
              <a:solidFill>
                <a:schemeClr val="bg1"/>
              </a:solidFill>
            </a:endParaRPr>
          </a:p>
          <a:p>
            <a:pPr algn="ctr"/>
            <a:endParaRPr lang="en-US" altLang="zh-CN" dirty="0" smtClean="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962400"/>
            <a:ext cx="7136631" cy="1959743"/>
          </a:xfrm>
          <a:prstGeom prst="rect">
            <a:avLst/>
          </a:prstGeom>
        </p:spPr>
      </p:pic>
      <p:sp>
        <p:nvSpPr>
          <p:cNvPr id="4" name="TextBox 3"/>
          <p:cNvSpPr txBox="1"/>
          <p:nvPr/>
        </p:nvSpPr>
        <p:spPr>
          <a:xfrm>
            <a:off x="5867400" y="4267200"/>
            <a:ext cx="2093980" cy="369332"/>
          </a:xfrm>
          <a:prstGeom prst="rect">
            <a:avLst/>
          </a:prstGeom>
          <a:noFill/>
        </p:spPr>
        <p:txBody>
          <a:bodyPr wrap="square" rtlCol="0">
            <a:spAutoFit/>
          </a:bodyPr>
          <a:lstStyle/>
          <a:p>
            <a:r>
              <a:rPr lang="en-US" altLang="zh-CN" dirty="0" smtClean="0">
                <a:solidFill>
                  <a:schemeClr val="bg1"/>
                </a:solidFill>
                <a:latin typeface="Microsoft YaHei UI" panose="020B0503020204020204" pitchFamily="34" charset="-122"/>
                <a:ea typeface="Microsoft YaHei UI" panose="020B0503020204020204" pitchFamily="34" charset="-122"/>
              </a:rPr>
              <a:t>UIC </a:t>
            </a:r>
            <a:r>
              <a:rPr lang="en-US" altLang="zh-CN" sz="1200" dirty="0" smtClean="0">
                <a:solidFill>
                  <a:schemeClr val="bg1"/>
                </a:solidFill>
                <a:latin typeface="Microsoft YaHei UI" panose="020B0503020204020204" pitchFamily="34" charset="-122"/>
                <a:ea typeface="Microsoft YaHei UI" panose="020B0503020204020204" pitchFamily="34" charset="-122"/>
              </a:rPr>
              <a:t>(Phase I campus)</a:t>
            </a:r>
            <a:endParaRPr lang="zh-CN" altLang="en-US" sz="1200" dirty="0">
              <a:solidFill>
                <a:schemeClr val="bg1"/>
              </a:solidFill>
              <a:latin typeface="Microsoft YaHei UI" panose="020B0503020204020204" pitchFamily="34" charset="-122"/>
              <a:ea typeface="Microsoft YaHei UI" panose="020B0503020204020204" pitchFamily="34" charset="-122"/>
            </a:endParaRPr>
          </a:p>
        </p:txBody>
      </p:sp>
      <p:sp>
        <p:nvSpPr>
          <p:cNvPr id="6" name="TextBox 5"/>
          <p:cNvSpPr txBox="1"/>
          <p:nvPr/>
        </p:nvSpPr>
        <p:spPr>
          <a:xfrm>
            <a:off x="1981200" y="4191000"/>
            <a:ext cx="2357014" cy="369332"/>
          </a:xfrm>
          <a:prstGeom prst="rect">
            <a:avLst/>
          </a:prstGeom>
          <a:noFill/>
        </p:spPr>
        <p:txBody>
          <a:bodyPr wrap="square" rtlCol="0">
            <a:spAutoFit/>
          </a:bodyPr>
          <a:lstStyle/>
          <a:p>
            <a:r>
              <a:rPr lang="en-US" altLang="zh-CN" dirty="0" smtClean="0">
                <a:solidFill>
                  <a:schemeClr val="bg1"/>
                </a:solidFill>
                <a:latin typeface="Microsoft YaHei UI" panose="020B0503020204020204" pitchFamily="34" charset="-122"/>
                <a:ea typeface="Microsoft YaHei UI" panose="020B0503020204020204" pitchFamily="34" charset="-122"/>
              </a:rPr>
              <a:t>UIC </a:t>
            </a:r>
            <a:r>
              <a:rPr lang="en-US" altLang="zh-CN" sz="1200" dirty="0" smtClean="0">
                <a:solidFill>
                  <a:schemeClr val="bg1"/>
                </a:solidFill>
                <a:latin typeface="Microsoft YaHei UI" panose="020B0503020204020204" pitchFamily="34" charset="-122"/>
                <a:ea typeface="Microsoft YaHei UI" panose="020B0503020204020204" pitchFamily="34" charset="-122"/>
              </a:rPr>
              <a:t>(Phase II blueprint)</a:t>
            </a:r>
            <a:endParaRPr lang="zh-CN" altLang="en-US" sz="1200" dirty="0">
              <a:solidFill>
                <a:schemeClr val="bg1"/>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461393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a:normAutofit/>
          </a:bodyPr>
          <a:lstStyle/>
          <a:p>
            <a:pPr algn="l"/>
            <a:r>
              <a:rPr lang="en-US" altLang="zh-CN" sz="2000" b="1"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Future from New Campus</a:t>
            </a:r>
            <a:endParaRPr lang="zh-CN" alt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66800"/>
            <a:ext cx="4343400" cy="4343400"/>
          </a:xfrm>
          <a:prstGeom prst="rect">
            <a:avLst/>
          </a:prstGeom>
          <a:effectLst>
            <a:outerShdw blurRad="50800" dist="38100" dir="8100000" algn="tr" rotWithShape="0">
              <a:prstClr val="black">
                <a:alpha val="40000"/>
              </a:prst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319" y="3284957"/>
            <a:ext cx="3352800" cy="2256780"/>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334985" y="5507578"/>
            <a:ext cx="4114800" cy="430887"/>
          </a:xfrm>
          <a:prstGeom prst="rect">
            <a:avLst/>
          </a:prstGeom>
          <a:noFill/>
        </p:spPr>
        <p:txBody>
          <a:bodyPr wrap="square" rtlCol="0">
            <a:spAutoFit/>
          </a:bodyPr>
          <a:lstStyle/>
          <a:p>
            <a:r>
              <a:rPr lang="en-US" altLang="zh-CN" sz="1100" b="1" i="1" dirty="0"/>
              <a:t>The second-phase campus consists of three clusters: scientific research buildings, teaching blocks and residence halls</a:t>
            </a:r>
            <a:endParaRPr lang="zh-CN" altLang="en-US" sz="1100" b="1" dirty="0"/>
          </a:p>
        </p:txBody>
      </p:sp>
      <p:sp>
        <p:nvSpPr>
          <p:cNvPr id="6" name="TextBox 5"/>
          <p:cNvSpPr txBox="1"/>
          <p:nvPr/>
        </p:nvSpPr>
        <p:spPr>
          <a:xfrm>
            <a:off x="5677839" y="5592216"/>
            <a:ext cx="3048000" cy="261610"/>
          </a:xfrm>
          <a:prstGeom prst="rect">
            <a:avLst/>
          </a:prstGeom>
          <a:noFill/>
        </p:spPr>
        <p:txBody>
          <a:bodyPr wrap="square" rtlCol="0">
            <a:spAutoFit/>
          </a:bodyPr>
          <a:lstStyle>
            <a:defPPr>
              <a:defRPr lang="en-US"/>
            </a:defPPr>
            <a:lvl1pPr>
              <a:defRPr sz="1100" b="1" i="1"/>
            </a:lvl1pPr>
          </a:lstStyle>
          <a:p>
            <a:r>
              <a:rPr lang="en-US" altLang="zh-CN" dirty="0"/>
              <a:t>Dormitory construction will start first</a:t>
            </a:r>
            <a:endParaRPr lang="zh-CN" altLang="en-US" dirty="0"/>
          </a:p>
        </p:txBody>
      </p:sp>
      <p:sp>
        <p:nvSpPr>
          <p:cNvPr id="7" name="TextBox 6"/>
          <p:cNvSpPr txBox="1"/>
          <p:nvPr/>
        </p:nvSpPr>
        <p:spPr>
          <a:xfrm>
            <a:off x="5029200" y="1066800"/>
            <a:ext cx="3810000" cy="2262158"/>
          </a:xfrm>
          <a:prstGeom prst="rect">
            <a:avLst/>
          </a:prstGeom>
          <a:solidFill>
            <a:schemeClr val="accent3">
              <a:lumMod val="20000"/>
              <a:lumOff val="80000"/>
            </a:schemeClr>
          </a:solidFill>
        </p:spPr>
        <p:txBody>
          <a:bodyPr wrap="square" rtlCol="0">
            <a:spAutoFit/>
          </a:bodyPr>
          <a:lstStyle>
            <a:defPPr>
              <a:defRPr lang="en-US"/>
            </a:defPPr>
            <a:lvl1pPr>
              <a:defRPr sz="1100" b="1" i="1"/>
            </a:lvl1pPr>
          </a:lstStyle>
          <a:p>
            <a:endParaRPr lang="en-US" altLang="zh-CN" sz="1200" b="0" i="0" dirty="0" smtClean="0">
              <a:solidFill>
                <a:schemeClr val="accent5">
                  <a:lumMod val="50000"/>
                </a:schemeClr>
              </a:solidFill>
              <a:latin typeface="Microsoft YaHei UI" panose="020B0503020204020204" pitchFamily="34" charset="-122"/>
              <a:ea typeface="Microsoft YaHei UI" panose="020B0503020204020204" pitchFamily="34" charset="-122"/>
            </a:endParaRPr>
          </a:p>
          <a:p>
            <a:r>
              <a:rPr lang="en-US" altLang="zh-CN" sz="1300" i="0" dirty="0" smtClean="0">
                <a:solidFill>
                  <a:schemeClr val="accent5">
                    <a:lumMod val="50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The </a:t>
            </a:r>
            <a:r>
              <a:rPr lang="en-US" altLang="zh-CN" sz="1300" i="0" dirty="0">
                <a:solidFill>
                  <a:schemeClr val="accent5">
                    <a:lumMod val="50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second-phase campus </a:t>
            </a:r>
            <a:r>
              <a:rPr lang="en-US" altLang="zh-CN" sz="1300" b="0" i="0" dirty="0">
                <a:solidFill>
                  <a:schemeClr val="accent5">
                    <a:lumMod val="50000"/>
                  </a:schemeClr>
                </a:solidFill>
                <a:latin typeface="Microsoft YaHei UI" panose="020B0503020204020204" pitchFamily="34" charset="-122"/>
                <a:ea typeface="Microsoft YaHei UI" panose="020B0503020204020204" pitchFamily="34" charset="-122"/>
              </a:rPr>
              <a:t>will mainly be the home of science programmes and Graduate School. The building area of approximately 400,000 square </a:t>
            </a:r>
            <a:r>
              <a:rPr lang="en-US" altLang="zh-CN" sz="1300" b="0" i="0" dirty="0" smtClean="0">
                <a:solidFill>
                  <a:schemeClr val="accent5">
                    <a:lumMod val="50000"/>
                  </a:schemeClr>
                </a:solidFill>
                <a:latin typeface="Microsoft YaHei UI" panose="020B0503020204020204" pitchFamily="34" charset="-122"/>
                <a:ea typeface="Microsoft YaHei UI" panose="020B0503020204020204" pitchFamily="34" charset="-122"/>
              </a:rPr>
              <a:t>meters </a:t>
            </a:r>
            <a:r>
              <a:rPr lang="en-US" altLang="zh-CN" sz="1300" b="0" i="0" dirty="0">
                <a:solidFill>
                  <a:schemeClr val="accent5">
                    <a:lumMod val="50000"/>
                  </a:schemeClr>
                </a:solidFill>
                <a:latin typeface="Microsoft YaHei UI" panose="020B0503020204020204" pitchFamily="34" charset="-122"/>
                <a:ea typeface="Microsoft YaHei UI" panose="020B0503020204020204" pitchFamily="34" charset="-122"/>
              </a:rPr>
              <a:t>will host the bases of science, engineering, interdisciplinary subjects, cutting-edge technologies and industrial </a:t>
            </a:r>
            <a:r>
              <a:rPr lang="en-US" altLang="zh-CN" sz="1300" b="0" i="0" dirty="0" smtClean="0">
                <a:solidFill>
                  <a:schemeClr val="accent5">
                    <a:lumMod val="50000"/>
                  </a:schemeClr>
                </a:solidFill>
                <a:latin typeface="Microsoft YaHei UI" panose="020B0503020204020204" pitchFamily="34" charset="-122"/>
                <a:ea typeface="Microsoft YaHei UI" panose="020B0503020204020204" pitchFamily="34" charset="-122"/>
              </a:rPr>
              <a:t>transformation. </a:t>
            </a:r>
            <a:r>
              <a:rPr lang="en-US" altLang="zh-CN" sz="1300" b="0" i="0" dirty="0">
                <a:solidFill>
                  <a:schemeClr val="accent5">
                    <a:lumMod val="50000"/>
                  </a:schemeClr>
                </a:solidFill>
                <a:latin typeface="Microsoft YaHei UI" panose="020B0503020204020204" pitchFamily="34" charset="-122"/>
                <a:ea typeface="Microsoft YaHei UI" panose="020B0503020204020204" pitchFamily="34" charset="-122"/>
              </a:rPr>
              <a:t>The project is expected to be fully put into use in September 2025. </a:t>
            </a:r>
            <a:endParaRPr lang="en-US" altLang="zh-CN" sz="1300" b="0" i="0" dirty="0" smtClean="0">
              <a:solidFill>
                <a:schemeClr val="accent5">
                  <a:lumMod val="50000"/>
                </a:schemeClr>
              </a:solidFill>
              <a:latin typeface="Microsoft YaHei UI" panose="020B0503020204020204" pitchFamily="34" charset="-122"/>
              <a:ea typeface="Microsoft YaHei UI" panose="020B0503020204020204" pitchFamily="34" charset="-122"/>
            </a:endParaRPr>
          </a:p>
          <a:p>
            <a:endParaRPr lang="zh-CN" altLang="en-US" sz="1200" b="0" i="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42512203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a:noAutofit/>
          </a:bodyPr>
          <a:lstStyle/>
          <a:p>
            <a:pPr algn="l"/>
            <a:r>
              <a:rPr lang="en-US" altLang="zh-CN" sz="2000"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Development Opportunities of </a:t>
            </a:r>
            <a:br>
              <a:rPr lang="en-US" altLang="zh-CN" sz="2000"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br>
            <a:r>
              <a:rPr lang="en-US" altLang="zh-CN" sz="2000"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the Greater Bay Area </a:t>
            </a:r>
            <a:endParaRPr lang="zh-CN" altLang="en-US" sz="2000"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134" b="1563"/>
          <a:stretch/>
        </p:blipFill>
        <p:spPr>
          <a:xfrm>
            <a:off x="304800" y="990600"/>
            <a:ext cx="5682344" cy="4419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al 10"/>
          <p:cNvSpPr/>
          <p:nvPr/>
        </p:nvSpPr>
        <p:spPr>
          <a:xfrm>
            <a:off x="2590800" y="4343400"/>
            <a:ext cx="685800" cy="304800"/>
          </a:xfrm>
          <a:prstGeom prst="ellipse">
            <a:avLst/>
          </a:prstGeom>
          <a:noFill/>
          <a:ln w="762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Picture 11"/>
          <p:cNvPicPr>
            <a:picLocks noChangeAspect="1"/>
          </p:cNvPicPr>
          <p:nvPr/>
        </p:nvPicPr>
        <p:blipFill>
          <a:blip r:embed="rId4"/>
          <a:stretch>
            <a:fillRect/>
          </a:stretch>
        </p:blipFill>
        <p:spPr>
          <a:xfrm>
            <a:off x="6172200" y="990600"/>
            <a:ext cx="2698363" cy="5020325"/>
          </a:xfrm>
          <a:prstGeom prst="rect">
            <a:avLst/>
          </a:prstGeom>
        </p:spPr>
      </p:pic>
      <p:sp>
        <p:nvSpPr>
          <p:cNvPr id="13" name="TextBox 12"/>
          <p:cNvSpPr txBox="1"/>
          <p:nvPr/>
        </p:nvSpPr>
        <p:spPr>
          <a:xfrm>
            <a:off x="576492" y="5562600"/>
            <a:ext cx="5562600" cy="369332"/>
          </a:xfrm>
          <a:prstGeom prst="rect">
            <a:avLst/>
          </a:prstGeom>
          <a:noFill/>
        </p:spPr>
        <p:txBody>
          <a:bodyPr wrap="square" rtlCol="0">
            <a:spAutoFit/>
          </a:bodyPr>
          <a:lstStyle/>
          <a:p>
            <a:r>
              <a:rPr lang="en-US" altLang="zh-CN" b="1" dirty="0">
                <a:effectLst>
                  <a:outerShdw blurRad="38100" dist="38100" dir="2700000" algn="tl">
                    <a:srgbClr val="000000">
                      <a:alpha val="43137"/>
                    </a:srgbClr>
                  </a:outerShdw>
                </a:effectLst>
              </a:rPr>
              <a:t>the Guangdong-Hong Kong-Macao Greater Bay Area</a:t>
            </a:r>
            <a:endParaRPr lang="zh-CN"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09879135"/>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a:noAutofit/>
          </a:bodyPr>
          <a:lstStyle/>
          <a:p>
            <a:pPr algn="l"/>
            <a:r>
              <a:rPr lang="en-US" altLang="zh-CN" sz="2000"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sym typeface="黑体" panose="02010609060101010101" charset="-122"/>
              </a:rPr>
              <a:t>Development Opportunities of </a:t>
            </a:r>
            <a:br>
              <a:rPr lang="en-US" altLang="zh-CN" sz="2000"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sym typeface="黑体" panose="02010609060101010101" charset="-122"/>
              </a:rPr>
            </a:br>
            <a:r>
              <a:rPr lang="en-US" altLang="zh-CN" sz="2000"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sym typeface="黑体" panose="02010609060101010101" charset="-122"/>
              </a:rPr>
              <a:t>the Greater Bay Area </a:t>
            </a:r>
            <a:endParaRPr lang="zh-CN" altLang="en-US" sz="2000"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sym typeface="黑体" panose="02010609060101010101" charset="-122"/>
            </a:endParaRPr>
          </a:p>
        </p:txBody>
      </p:sp>
      <p:grpSp>
        <p:nvGrpSpPr>
          <p:cNvPr id="33" name="Group 32"/>
          <p:cNvGrpSpPr/>
          <p:nvPr/>
        </p:nvGrpSpPr>
        <p:grpSpPr>
          <a:xfrm>
            <a:off x="990600" y="1143000"/>
            <a:ext cx="7140887" cy="3571732"/>
            <a:chOff x="1922299" y="698277"/>
            <a:chExt cx="7140887" cy="3571732"/>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90"/>
            <a:stretch>
              <a:fillRect/>
            </a:stretch>
          </p:blipFill>
          <p:spPr>
            <a:xfrm>
              <a:off x="1922299" y="698277"/>
              <a:ext cx="7140887" cy="3571732"/>
            </a:xfrm>
            <a:prstGeom prst="rect">
              <a:avLst/>
            </a:prstGeom>
          </p:spPr>
        </p:pic>
        <p:grpSp>
          <p:nvGrpSpPr>
            <p:cNvPr id="4" name="组合 80"/>
            <p:cNvGrpSpPr/>
            <p:nvPr/>
          </p:nvGrpSpPr>
          <p:grpSpPr>
            <a:xfrm>
              <a:off x="3869324" y="1147673"/>
              <a:ext cx="232225" cy="206925"/>
              <a:chOff x="2457080" y="3494690"/>
              <a:chExt cx="435429" cy="435429"/>
            </a:xfrm>
          </p:grpSpPr>
          <p:sp>
            <p:nvSpPr>
              <p:cNvPr id="5" name="椭圆 81"/>
              <p:cNvSpPr/>
              <p:nvPr/>
            </p:nvSpPr>
            <p:spPr>
              <a:xfrm>
                <a:off x="2457080" y="3494690"/>
                <a:ext cx="435429" cy="435429"/>
              </a:xfrm>
              <a:prstGeom prst="ellipse">
                <a:avLst/>
              </a:prstGeom>
              <a:solidFill>
                <a:srgbClr val="EBC05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6" name="椭圆 82"/>
              <p:cNvSpPr/>
              <p:nvPr/>
            </p:nvSpPr>
            <p:spPr>
              <a:xfrm>
                <a:off x="2547794" y="3585404"/>
                <a:ext cx="254000" cy="254000"/>
              </a:xfrm>
              <a:prstGeom prst="ellipse">
                <a:avLst/>
              </a:prstGeom>
              <a:solidFill>
                <a:schemeClr val="bg1"/>
              </a:solidFill>
              <a:ln>
                <a:noFill/>
              </a:ln>
              <a:effectLst>
                <a:innerShdw blurRad="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83"/>
            <p:cNvSpPr/>
            <p:nvPr/>
          </p:nvSpPr>
          <p:spPr>
            <a:xfrm>
              <a:off x="3750399" y="1415696"/>
              <a:ext cx="1217266" cy="369332"/>
            </a:xfrm>
            <a:prstGeom prst="rect">
              <a:avLst/>
            </a:prstGeom>
          </p:spPr>
          <p:txBody>
            <a:bodyPr wrap="square">
              <a:spAutoFit/>
            </a:bodyPr>
            <a:lstStyle/>
            <a:p>
              <a:r>
                <a:rPr lang="en-US" altLang="zh-CN" b="1" dirty="0" smtClean="0">
                  <a:solidFill>
                    <a:schemeClr val="bg1"/>
                  </a:solidFill>
                  <a:effectLst>
                    <a:outerShdw blurRad="38100" dist="38100" dir="2700000" algn="tl">
                      <a:srgbClr val="000000">
                        <a:alpha val="43137"/>
                      </a:srgbClr>
                    </a:outerShdw>
                  </a:effectLst>
                </a:rPr>
                <a:t>Education</a:t>
              </a:r>
              <a:endParaRPr lang="zh-CN" altLang="en-US" b="1" dirty="0">
                <a:solidFill>
                  <a:schemeClr val="bg1"/>
                </a:solidFill>
                <a:effectLst>
                  <a:outerShdw blurRad="38100" dist="38100" dir="2700000" algn="tl">
                    <a:srgbClr val="000000">
                      <a:alpha val="43137"/>
                    </a:srgbClr>
                  </a:outerShdw>
                </a:effectLst>
              </a:endParaRPr>
            </a:p>
          </p:txBody>
        </p:sp>
        <p:sp>
          <p:nvSpPr>
            <p:cNvPr id="8" name="任意多边形 85"/>
            <p:cNvSpPr/>
            <p:nvPr/>
          </p:nvSpPr>
          <p:spPr>
            <a:xfrm>
              <a:off x="2554241" y="1325192"/>
              <a:ext cx="1273472" cy="1117975"/>
            </a:xfrm>
            <a:custGeom>
              <a:avLst/>
              <a:gdLst>
                <a:gd name="connsiteX0" fmla="*/ 1344058 w 1344058"/>
                <a:gd name="connsiteY0" fmla="*/ 0 h 1123720"/>
                <a:gd name="connsiteX1" fmla="*/ 396608 w 1344058"/>
                <a:gd name="connsiteY1" fmla="*/ 198303 h 1123720"/>
                <a:gd name="connsiteX2" fmla="*/ 0 w 1344058"/>
                <a:gd name="connsiteY2" fmla="*/ 1123720 h 1123720"/>
                <a:gd name="connsiteX0-1" fmla="*/ 1344058 w 1344058"/>
                <a:gd name="connsiteY0-2" fmla="*/ 0 h 1123720"/>
                <a:gd name="connsiteX1-3" fmla="*/ 396608 w 1344058"/>
                <a:gd name="connsiteY1-4" fmla="*/ 198303 h 1123720"/>
                <a:gd name="connsiteX2-5" fmla="*/ 0 w 1344058"/>
                <a:gd name="connsiteY2-6" fmla="*/ 1123720 h 1123720"/>
                <a:gd name="connsiteX0-7" fmla="*/ 1344058 w 1344058"/>
                <a:gd name="connsiteY0-8" fmla="*/ 0 h 1123720"/>
                <a:gd name="connsiteX1-9" fmla="*/ 396608 w 1344058"/>
                <a:gd name="connsiteY1-10" fmla="*/ 198303 h 1123720"/>
                <a:gd name="connsiteX2-11" fmla="*/ 0 w 1344058"/>
                <a:gd name="connsiteY2-12" fmla="*/ 1123720 h 1123720"/>
                <a:gd name="connsiteX0-13" fmla="*/ 1344058 w 1344058"/>
                <a:gd name="connsiteY0-14" fmla="*/ 3344 h 1127064"/>
                <a:gd name="connsiteX1-15" fmla="*/ 396608 w 1344058"/>
                <a:gd name="connsiteY1-16" fmla="*/ 201647 h 1127064"/>
                <a:gd name="connsiteX2-17" fmla="*/ 0 w 1344058"/>
                <a:gd name="connsiteY2-18" fmla="*/ 1127064 h 1127064"/>
                <a:gd name="connsiteX0-19" fmla="*/ 1344058 w 1344058"/>
                <a:gd name="connsiteY0-20" fmla="*/ 18532 h 1142252"/>
                <a:gd name="connsiteX1-21" fmla="*/ 396608 w 1344058"/>
                <a:gd name="connsiteY1-22" fmla="*/ 216835 h 1142252"/>
                <a:gd name="connsiteX2-23" fmla="*/ 0 w 1344058"/>
                <a:gd name="connsiteY2-24" fmla="*/ 1142252 h 1142252"/>
                <a:gd name="connsiteX0-25" fmla="*/ 1344058 w 1344058"/>
                <a:gd name="connsiteY0-26" fmla="*/ 18532 h 1142252"/>
                <a:gd name="connsiteX1-27" fmla="*/ 396608 w 1344058"/>
                <a:gd name="connsiteY1-28" fmla="*/ 216835 h 1142252"/>
                <a:gd name="connsiteX2-29" fmla="*/ 0 w 1344058"/>
                <a:gd name="connsiteY2-30" fmla="*/ 1142252 h 1142252"/>
              </a:gdLst>
              <a:ahLst/>
              <a:cxnLst>
                <a:cxn ang="0">
                  <a:pos x="connsiteX0-1" y="connsiteY0-2"/>
                </a:cxn>
                <a:cxn ang="0">
                  <a:pos x="connsiteX1-3" y="connsiteY1-4"/>
                </a:cxn>
                <a:cxn ang="0">
                  <a:pos x="connsiteX2-5" y="connsiteY2-6"/>
                </a:cxn>
              </a:cxnLst>
              <a:rect l="l" t="t" r="r" b="b"/>
              <a:pathLst>
                <a:path w="1344058" h="1142252">
                  <a:moveTo>
                    <a:pt x="1344058" y="18532"/>
                  </a:moveTo>
                  <a:cubicBezTo>
                    <a:pt x="1018193" y="-35946"/>
                    <a:pt x="620618" y="29548"/>
                    <a:pt x="396608" y="216835"/>
                  </a:cubicBezTo>
                  <a:cubicBezTo>
                    <a:pt x="172598" y="404122"/>
                    <a:pt x="31719" y="894070"/>
                    <a:pt x="0" y="1142252"/>
                  </a:cubicBezTo>
                </a:path>
              </a:pathLst>
            </a:custGeom>
            <a:noFill/>
            <a:ln w="25400">
              <a:solidFill>
                <a:srgbClr val="46739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6"/>
            <p:cNvGrpSpPr/>
            <p:nvPr/>
          </p:nvGrpSpPr>
          <p:grpSpPr>
            <a:xfrm>
              <a:off x="2277518" y="2592763"/>
              <a:ext cx="289721" cy="286309"/>
              <a:chOff x="2457080" y="3494690"/>
              <a:chExt cx="435429" cy="435429"/>
            </a:xfrm>
          </p:grpSpPr>
          <p:sp>
            <p:nvSpPr>
              <p:cNvPr id="10" name="椭圆 87"/>
              <p:cNvSpPr/>
              <p:nvPr/>
            </p:nvSpPr>
            <p:spPr>
              <a:xfrm>
                <a:off x="2457080" y="3494690"/>
                <a:ext cx="435429" cy="435429"/>
              </a:xfrm>
              <a:prstGeom prst="ellipse">
                <a:avLst/>
              </a:prstGeom>
              <a:solidFill>
                <a:srgbClr val="EBC05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11" name="椭圆 88"/>
              <p:cNvSpPr/>
              <p:nvPr/>
            </p:nvSpPr>
            <p:spPr>
              <a:xfrm>
                <a:off x="2547794" y="3585404"/>
                <a:ext cx="254000" cy="254000"/>
              </a:xfrm>
              <a:prstGeom prst="ellipse">
                <a:avLst/>
              </a:prstGeom>
              <a:solidFill>
                <a:schemeClr val="bg1"/>
              </a:solidFill>
              <a:ln>
                <a:noFill/>
              </a:ln>
              <a:effectLst>
                <a:innerShdw blurRad="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任意多边形 90"/>
            <p:cNvSpPr/>
            <p:nvPr/>
          </p:nvSpPr>
          <p:spPr>
            <a:xfrm>
              <a:off x="2596474" y="2679464"/>
              <a:ext cx="920371" cy="392505"/>
            </a:xfrm>
            <a:custGeom>
              <a:avLst/>
              <a:gdLst>
                <a:gd name="connsiteX0" fmla="*/ 0 w 1773716"/>
                <a:gd name="connsiteY0" fmla="*/ 0 h 1211855"/>
                <a:gd name="connsiteX1" fmla="*/ 1167788 w 1773716"/>
                <a:gd name="connsiteY1" fmla="*/ 154236 h 1211855"/>
                <a:gd name="connsiteX2" fmla="*/ 1773716 w 1773716"/>
                <a:gd name="connsiteY2" fmla="*/ 1211855 h 1211855"/>
                <a:gd name="connsiteX0-1" fmla="*/ 0 w 1773716"/>
                <a:gd name="connsiteY0-2" fmla="*/ 0 h 1211855"/>
                <a:gd name="connsiteX1-3" fmla="*/ 1167788 w 1773716"/>
                <a:gd name="connsiteY1-4" fmla="*/ 154236 h 1211855"/>
                <a:gd name="connsiteX2-5" fmla="*/ 1773716 w 1773716"/>
                <a:gd name="connsiteY2-6" fmla="*/ 1211855 h 1211855"/>
                <a:gd name="connsiteX0-7" fmla="*/ 0 w 1773716"/>
                <a:gd name="connsiteY0-8" fmla="*/ 0 h 1211855"/>
                <a:gd name="connsiteX1-9" fmla="*/ 1167788 w 1773716"/>
                <a:gd name="connsiteY1-10" fmla="*/ 154236 h 1211855"/>
                <a:gd name="connsiteX2-11" fmla="*/ 1773716 w 1773716"/>
                <a:gd name="connsiteY2-12" fmla="*/ 1211855 h 1211855"/>
                <a:gd name="connsiteX0-13" fmla="*/ 0 w 1773716"/>
                <a:gd name="connsiteY0-14" fmla="*/ 26717 h 1238572"/>
                <a:gd name="connsiteX1-15" fmla="*/ 1167788 w 1773716"/>
                <a:gd name="connsiteY1-16" fmla="*/ 180953 h 1238572"/>
                <a:gd name="connsiteX2-17" fmla="*/ 1773716 w 1773716"/>
                <a:gd name="connsiteY2-18" fmla="*/ 1238572 h 1238572"/>
                <a:gd name="connsiteX0-19" fmla="*/ 0 w 1774508"/>
                <a:gd name="connsiteY0-20" fmla="*/ 26717 h 1238572"/>
                <a:gd name="connsiteX1-21" fmla="*/ 1167788 w 1774508"/>
                <a:gd name="connsiteY1-22" fmla="*/ 180953 h 1238572"/>
                <a:gd name="connsiteX2-23" fmla="*/ 1773716 w 1774508"/>
                <a:gd name="connsiteY2-24" fmla="*/ 1238572 h 1238572"/>
                <a:gd name="connsiteX0-25" fmla="*/ 0 w 1774641"/>
                <a:gd name="connsiteY0-26" fmla="*/ 32379 h 1244234"/>
                <a:gd name="connsiteX1-27" fmla="*/ 1218030 w 1774641"/>
                <a:gd name="connsiteY1-28" fmla="*/ 166518 h 1244234"/>
                <a:gd name="connsiteX2-29" fmla="*/ 1773716 w 1774641"/>
                <a:gd name="connsiteY2-30" fmla="*/ 1244234 h 1244234"/>
              </a:gdLst>
              <a:ahLst/>
              <a:cxnLst>
                <a:cxn ang="0">
                  <a:pos x="connsiteX0-1" y="connsiteY0-2"/>
                </a:cxn>
                <a:cxn ang="0">
                  <a:pos x="connsiteX1-3" y="connsiteY1-4"/>
                </a:cxn>
                <a:cxn ang="0">
                  <a:pos x="connsiteX2-5" y="connsiteY2-6"/>
                </a:cxn>
              </a:cxnLst>
              <a:rect l="l" t="t" r="r" b="b"/>
              <a:pathLst>
                <a:path w="1774641" h="1244234">
                  <a:moveTo>
                    <a:pt x="0" y="32379"/>
                  </a:moveTo>
                  <a:cubicBezTo>
                    <a:pt x="379214" y="-16693"/>
                    <a:pt x="922411" y="-35458"/>
                    <a:pt x="1218030" y="166518"/>
                  </a:cubicBezTo>
                  <a:cubicBezTo>
                    <a:pt x="1513649" y="368494"/>
                    <a:pt x="1792803" y="891694"/>
                    <a:pt x="1773716" y="1244234"/>
                  </a:cubicBezTo>
                </a:path>
              </a:pathLst>
            </a:custGeom>
            <a:noFill/>
            <a:ln w="25400">
              <a:solidFill>
                <a:srgbClr val="46739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任意多边形 91"/>
            <p:cNvSpPr/>
            <p:nvPr/>
          </p:nvSpPr>
          <p:spPr>
            <a:xfrm>
              <a:off x="4065672" y="2648722"/>
              <a:ext cx="1173975" cy="368936"/>
            </a:xfrm>
            <a:custGeom>
              <a:avLst/>
              <a:gdLst>
                <a:gd name="connsiteX0" fmla="*/ 0 w 1850834"/>
                <a:gd name="connsiteY0" fmla="*/ 793215 h 892366"/>
                <a:gd name="connsiteX1" fmla="*/ 1233889 w 1850834"/>
                <a:gd name="connsiteY1" fmla="*/ 892366 h 892366"/>
                <a:gd name="connsiteX2" fmla="*/ 1850834 w 1850834"/>
                <a:gd name="connsiteY2" fmla="*/ 0 h 892366"/>
                <a:gd name="connsiteX0-1" fmla="*/ 0 w 1850834"/>
                <a:gd name="connsiteY0-2" fmla="*/ 793215 h 937309"/>
                <a:gd name="connsiteX1-3" fmla="*/ 1233889 w 1850834"/>
                <a:gd name="connsiteY1-4" fmla="*/ 892366 h 937309"/>
                <a:gd name="connsiteX2-5" fmla="*/ 1850834 w 1850834"/>
                <a:gd name="connsiteY2-6" fmla="*/ 0 h 937309"/>
                <a:gd name="connsiteX0-7" fmla="*/ 0 w 1850834"/>
                <a:gd name="connsiteY0-8" fmla="*/ 793215 h 937309"/>
                <a:gd name="connsiteX1-9" fmla="*/ 1233889 w 1850834"/>
                <a:gd name="connsiteY1-10" fmla="*/ 892366 h 937309"/>
                <a:gd name="connsiteX2-11" fmla="*/ 1850834 w 1850834"/>
                <a:gd name="connsiteY2-12" fmla="*/ 0 h 937309"/>
                <a:gd name="connsiteX0-13" fmla="*/ 0 w 1850834"/>
                <a:gd name="connsiteY0-14" fmla="*/ 793215 h 959790"/>
                <a:gd name="connsiteX1-15" fmla="*/ 1233889 w 1850834"/>
                <a:gd name="connsiteY1-16" fmla="*/ 892366 h 959790"/>
                <a:gd name="connsiteX2-17" fmla="*/ 1850834 w 1850834"/>
                <a:gd name="connsiteY2-18" fmla="*/ 0 h 959790"/>
                <a:gd name="connsiteX0-19" fmla="*/ 0 w 1850834"/>
                <a:gd name="connsiteY0-20" fmla="*/ 793215 h 985779"/>
                <a:gd name="connsiteX1-21" fmla="*/ 1233889 w 1850834"/>
                <a:gd name="connsiteY1-22" fmla="*/ 892366 h 985779"/>
                <a:gd name="connsiteX2-23" fmla="*/ 1850834 w 1850834"/>
                <a:gd name="connsiteY2-24" fmla="*/ 0 h 985779"/>
              </a:gdLst>
              <a:ahLst/>
              <a:cxnLst>
                <a:cxn ang="0">
                  <a:pos x="connsiteX0-1" y="connsiteY0-2"/>
                </a:cxn>
                <a:cxn ang="0">
                  <a:pos x="connsiteX1-3" y="connsiteY1-4"/>
                </a:cxn>
                <a:cxn ang="0">
                  <a:pos x="connsiteX2-5" y="connsiteY2-6"/>
                </a:cxn>
              </a:cxnLst>
              <a:rect l="l" t="t" r="r" b="b"/>
              <a:pathLst>
                <a:path w="1850834" h="985779">
                  <a:moveTo>
                    <a:pt x="0" y="793215"/>
                  </a:moveTo>
                  <a:cubicBezTo>
                    <a:pt x="340958" y="1037281"/>
                    <a:pt x="925417" y="1024569"/>
                    <a:pt x="1233889" y="892366"/>
                  </a:cubicBezTo>
                  <a:cubicBezTo>
                    <a:pt x="1542361" y="760163"/>
                    <a:pt x="1745670" y="327600"/>
                    <a:pt x="1850834" y="0"/>
                  </a:cubicBezTo>
                </a:path>
              </a:pathLst>
            </a:custGeom>
            <a:noFill/>
            <a:ln w="25400">
              <a:solidFill>
                <a:srgbClr val="46739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92"/>
            <p:cNvSpPr/>
            <p:nvPr/>
          </p:nvSpPr>
          <p:spPr>
            <a:xfrm>
              <a:off x="5562600" y="1676400"/>
              <a:ext cx="1611007" cy="727419"/>
            </a:xfrm>
            <a:custGeom>
              <a:avLst/>
              <a:gdLst>
                <a:gd name="connsiteX0" fmla="*/ 0 w 2743200"/>
                <a:gd name="connsiteY0" fmla="*/ 793214 h 793214"/>
                <a:gd name="connsiteX1" fmla="*/ 1101687 w 2743200"/>
                <a:gd name="connsiteY1" fmla="*/ 0 h 793214"/>
                <a:gd name="connsiteX2" fmla="*/ 2743200 w 2743200"/>
                <a:gd name="connsiteY2" fmla="*/ 528809 h 793214"/>
                <a:gd name="connsiteX0-1" fmla="*/ 0 w 2743200"/>
                <a:gd name="connsiteY0-2" fmla="*/ 796606 h 796606"/>
                <a:gd name="connsiteX1-3" fmla="*/ 1101687 w 2743200"/>
                <a:gd name="connsiteY1-4" fmla="*/ 3392 h 796606"/>
                <a:gd name="connsiteX2-5" fmla="*/ 2743200 w 2743200"/>
                <a:gd name="connsiteY2-6" fmla="*/ 532201 h 796606"/>
                <a:gd name="connsiteX0-7" fmla="*/ 0 w 2743200"/>
                <a:gd name="connsiteY0-8" fmla="*/ 797141 h 797141"/>
                <a:gd name="connsiteX1-9" fmla="*/ 1101687 w 2743200"/>
                <a:gd name="connsiteY1-10" fmla="*/ 3927 h 797141"/>
                <a:gd name="connsiteX2-11" fmla="*/ 2743200 w 2743200"/>
                <a:gd name="connsiteY2-12" fmla="*/ 532736 h 797141"/>
                <a:gd name="connsiteX0-13" fmla="*/ 0 w 2743200"/>
                <a:gd name="connsiteY0-14" fmla="*/ 797141 h 797141"/>
                <a:gd name="connsiteX1-15" fmla="*/ 1101687 w 2743200"/>
                <a:gd name="connsiteY1-16" fmla="*/ 3927 h 797141"/>
                <a:gd name="connsiteX2-17" fmla="*/ 2743200 w 2743200"/>
                <a:gd name="connsiteY2-18" fmla="*/ 532736 h 797141"/>
                <a:gd name="connsiteX0-19" fmla="*/ 0 w 2743200"/>
                <a:gd name="connsiteY0-20" fmla="*/ 798894 h 798894"/>
                <a:gd name="connsiteX1-21" fmla="*/ 1101687 w 2743200"/>
                <a:gd name="connsiteY1-22" fmla="*/ 5680 h 798894"/>
                <a:gd name="connsiteX2-23" fmla="*/ 2743200 w 2743200"/>
                <a:gd name="connsiteY2-24" fmla="*/ 534489 h 798894"/>
                <a:gd name="connsiteX0-25" fmla="*/ 0 w 2743200"/>
                <a:gd name="connsiteY0-26" fmla="*/ 798894 h 798894"/>
                <a:gd name="connsiteX1-27" fmla="*/ 1312703 w 2743200"/>
                <a:gd name="connsiteY1-28" fmla="*/ 5680 h 798894"/>
                <a:gd name="connsiteX2-29" fmla="*/ 2743200 w 2743200"/>
                <a:gd name="connsiteY2-30" fmla="*/ 534489 h 798894"/>
                <a:gd name="connsiteX0-31" fmla="*/ 0 w 2743200"/>
                <a:gd name="connsiteY0-32" fmla="*/ 797136 h 797136"/>
                <a:gd name="connsiteX1-33" fmla="*/ 1312703 w 2743200"/>
                <a:gd name="connsiteY1-34" fmla="*/ 3922 h 797136"/>
                <a:gd name="connsiteX2-35" fmla="*/ 2743200 w 2743200"/>
                <a:gd name="connsiteY2-36" fmla="*/ 532731 h 797136"/>
              </a:gdLst>
              <a:ahLst/>
              <a:cxnLst>
                <a:cxn ang="0">
                  <a:pos x="connsiteX0-1" y="connsiteY0-2"/>
                </a:cxn>
                <a:cxn ang="0">
                  <a:pos x="connsiteX1-3" y="connsiteY1-4"/>
                </a:cxn>
                <a:cxn ang="0">
                  <a:pos x="connsiteX2-5" y="connsiteY2-6"/>
                </a:cxn>
              </a:cxnLst>
              <a:rect l="l" t="t" r="r" b="b"/>
              <a:pathLst>
                <a:path w="2743200" h="797136">
                  <a:moveTo>
                    <a:pt x="0" y="797136"/>
                  </a:moveTo>
                  <a:cubicBezTo>
                    <a:pt x="176310" y="512635"/>
                    <a:pt x="483714" y="68086"/>
                    <a:pt x="1312703" y="3922"/>
                  </a:cubicBezTo>
                  <a:cubicBezTo>
                    <a:pt x="1770652" y="-31523"/>
                    <a:pt x="2417093" y="175590"/>
                    <a:pt x="2743200" y="532731"/>
                  </a:cubicBezTo>
                </a:path>
              </a:pathLst>
            </a:custGeom>
            <a:noFill/>
            <a:ln w="25400">
              <a:solidFill>
                <a:srgbClr val="46739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93"/>
            <p:cNvSpPr/>
            <p:nvPr/>
          </p:nvSpPr>
          <p:spPr>
            <a:xfrm>
              <a:off x="7394154" y="1504277"/>
              <a:ext cx="947589" cy="843735"/>
            </a:xfrm>
            <a:custGeom>
              <a:avLst/>
              <a:gdLst>
                <a:gd name="connsiteX0" fmla="*/ 1355074 w 1388125"/>
                <a:gd name="connsiteY0" fmla="*/ 0 h 1619479"/>
                <a:gd name="connsiteX1" fmla="*/ 1388125 w 1388125"/>
                <a:gd name="connsiteY1" fmla="*/ 1399142 h 1619479"/>
                <a:gd name="connsiteX2" fmla="*/ 0 w 1388125"/>
                <a:gd name="connsiteY2" fmla="*/ 1619479 h 1619479"/>
                <a:gd name="connsiteX0-1" fmla="*/ 1355074 w 1355074"/>
                <a:gd name="connsiteY0-2" fmla="*/ 0 h 1619479"/>
                <a:gd name="connsiteX1-3" fmla="*/ 1222872 w 1355074"/>
                <a:gd name="connsiteY1-4" fmla="*/ 1145754 h 1619479"/>
                <a:gd name="connsiteX2-5" fmla="*/ 0 w 1355074"/>
                <a:gd name="connsiteY2-6" fmla="*/ 1619479 h 1619479"/>
                <a:gd name="connsiteX0-7" fmla="*/ 1355074 w 1357155"/>
                <a:gd name="connsiteY0-8" fmla="*/ 0 h 1619479"/>
                <a:gd name="connsiteX1-9" fmla="*/ 1222872 w 1357155"/>
                <a:gd name="connsiteY1-10" fmla="*/ 1145754 h 1619479"/>
                <a:gd name="connsiteX2-11" fmla="*/ 0 w 1357155"/>
                <a:gd name="connsiteY2-12" fmla="*/ 1619479 h 1619479"/>
                <a:gd name="connsiteX0-13" fmla="*/ 1355074 w 1385182"/>
                <a:gd name="connsiteY0-14" fmla="*/ 0 h 1619479"/>
                <a:gd name="connsiteX1-15" fmla="*/ 1222872 w 1385182"/>
                <a:gd name="connsiteY1-16" fmla="*/ 1145754 h 1619479"/>
                <a:gd name="connsiteX2-17" fmla="*/ 0 w 1385182"/>
                <a:gd name="connsiteY2-18" fmla="*/ 1619479 h 1619479"/>
                <a:gd name="connsiteX0-19" fmla="*/ 1355074 w 1385182"/>
                <a:gd name="connsiteY0-20" fmla="*/ 0 h 1619508"/>
                <a:gd name="connsiteX1-21" fmla="*/ 1222872 w 1385182"/>
                <a:gd name="connsiteY1-22" fmla="*/ 1145754 h 1619508"/>
                <a:gd name="connsiteX2-23" fmla="*/ 0 w 1385182"/>
                <a:gd name="connsiteY2-24" fmla="*/ 1619479 h 1619508"/>
                <a:gd name="connsiteX0-25" fmla="*/ 1355074 w 1385182"/>
                <a:gd name="connsiteY0-26" fmla="*/ 0 h 1653008"/>
                <a:gd name="connsiteX1-27" fmla="*/ 1222872 w 1385182"/>
                <a:gd name="connsiteY1-28" fmla="*/ 1145754 h 1653008"/>
                <a:gd name="connsiteX2-29" fmla="*/ 0 w 1385182"/>
                <a:gd name="connsiteY2-30" fmla="*/ 1619479 h 1653008"/>
                <a:gd name="connsiteX0-31" fmla="*/ 1355074 w 1367951"/>
                <a:gd name="connsiteY0-32" fmla="*/ 0 h 1660651"/>
                <a:gd name="connsiteX1-33" fmla="*/ 1162582 w 1367951"/>
                <a:gd name="connsiteY1-34" fmla="*/ 1236189 h 1660651"/>
                <a:gd name="connsiteX2-35" fmla="*/ 0 w 1367951"/>
                <a:gd name="connsiteY2-36" fmla="*/ 1619479 h 1660651"/>
                <a:gd name="connsiteX0-37" fmla="*/ 1355074 w 1403222"/>
                <a:gd name="connsiteY0-38" fmla="*/ 0 h 1660651"/>
                <a:gd name="connsiteX1-39" fmla="*/ 1162582 w 1403222"/>
                <a:gd name="connsiteY1-40" fmla="*/ 1236189 h 1660651"/>
                <a:gd name="connsiteX2-41" fmla="*/ 0 w 1403222"/>
                <a:gd name="connsiteY2-42" fmla="*/ 1619479 h 1660651"/>
                <a:gd name="connsiteX0-43" fmla="*/ 1355074 w 1423199"/>
                <a:gd name="connsiteY0-44" fmla="*/ 0 h 1656888"/>
                <a:gd name="connsiteX1-45" fmla="*/ 1232921 w 1423199"/>
                <a:gd name="connsiteY1-46" fmla="*/ 1195996 h 1656888"/>
                <a:gd name="connsiteX2-47" fmla="*/ 0 w 1423199"/>
                <a:gd name="connsiteY2-48" fmla="*/ 1619479 h 1656888"/>
                <a:gd name="connsiteX0-49" fmla="*/ 1355074 w 1419735"/>
                <a:gd name="connsiteY0-50" fmla="*/ 0 h 1653721"/>
                <a:gd name="connsiteX1-51" fmla="*/ 1222873 w 1419735"/>
                <a:gd name="connsiteY1-52" fmla="*/ 1155802 h 1653721"/>
                <a:gd name="connsiteX2-53" fmla="*/ 0 w 1419735"/>
                <a:gd name="connsiteY2-54" fmla="*/ 1619479 h 1653721"/>
              </a:gdLst>
              <a:ahLst/>
              <a:cxnLst>
                <a:cxn ang="0">
                  <a:pos x="connsiteX0-1" y="connsiteY0-2"/>
                </a:cxn>
                <a:cxn ang="0">
                  <a:pos x="connsiteX1-3" y="connsiteY1-4"/>
                </a:cxn>
                <a:cxn ang="0">
                  <a:pos x="connsiteX2-5" y="connsiteY2-6"/>
                </a:cxn>
              </a:cxnLst>
              <a:rect l="l" t="t" r="r" b="b"/>
              <a:pathLst>
                <a:path w="1419735" h="1653721">
                  <a:moveTo>
                    <a:pt x="1355074" y="0"/>
                  </a:moveTo>
                  <a:cubicBezTo>
                    <a:pt x="1461732" y="251289"/>
                    <a:pt x="1448719" y="885889"/>
                    <a:pt x="1222873" y="1155802"/>
                  </a:cubicBezTo>
                  <a:cubicBezTo>
                    <a:pt x="997027" y="1425715"/>
                    <a:pt x="206657" y="1763021"/>
                    <a:pt x="0" y="1619479"/>
                  </a:cubicBezTo>
                </a:path>
              </a:pathLst>
            </a:custGeom>
            <a:noFill/>
            <a:ln w="25400">
              <a:solidFill>
                <a:srgbClr val="46739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94"/>
            <p:cNvGrpSpPr/>
            <p:nvPr/>
          </p:nvGrpSpPr>
          <p:grpSpPr>
            <a:xfrm>
              <a:off x="3655874" y="2829830"/>
              <a:ext cx="283293" cy="288940"/>
              <a:chOff x="2457080" y="3494690"/>
              <a:chExt cx="435429" cy="435429"/>
            </a:xfrm>
          </p:grpSpPr>
          <p:sp>
            <p:nvSpPr>
              <p:cNvPr id="17" name="椭圆 95"/>
              <p:cNvSpPr/>
              <p:nvPr/>
            </p:nvSpPr>
            <p:spPr>
              <a:xfrm>
                <a:off x="2457080" y="3494690"/>
                <a:ext cx="435429" cy="435429"/>
              </a:xfrm>
              <a:prstGeom prst="ellipse">
                <a:avLst/>
              </a:prstGeom>
              <a:solidFill>
                <a:srgbClr val="EBC05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18" name="椭圆 96"/>
              <p:cNvSpPr/>
              <p:nvPr/>
            </p:nvSpPr>
            <p:spPr>
              <a:xfrm>
                <a:off x="2547794" y="3585404"/>
                <a:ext cx="254000" cy="254000"/>
              </a:xfrm>
              <a:prstGeom prst="ellipse">
                <a:avLst/>
              </a:prstGeom>
              <a:solidFill>
                <a:schemeClr val="bg1"/>
              </a:solidFill>
              <a:ln>
                <a:noFill/>
              </a:ln>
              <a:effectLst>
                <a:innerShdw blurRad="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97"/>
            <p:cNvGrpSpPr/>
            <p:nvPr/>
          </p:nvGrpSpPr>
          <p:grpSpPr>
            <a:xfrm>
              <a:off x="5194323" y="2399106"/>
              <a:ext cx="298420" cy="285827"/>
              <a:chOff x="2457080" y="3494690"/>
              <a:chExt cx="435429" cy="435429"/>
            </a:xfrm>
          </p:grpSpPr>
          <p:sp>
            <p:nvSpPr>
              <p:cNvPr id="20" name="椭圆 98"/>
              <p:cNvSpPr/>
              <p:nvPr/>
            </p:nvSpPr>
            <p:spPr>
              <a:xfrm>
                <a:off x="2457080" y="3494690"/>
                <a:ext cx="435429" cy="435429"/>
              </a:xfrm>
              <a:prstGeom prst="ellipse">
                <a:avLst/>
              </a:prstGeom>
              <a:solidFill>
                <a:srgbClr val="EBC05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21" name="椭圆 99"/>
              <p:cNvSpPr/>
              <p:nvPr/>
            </p:nvSpPr>
            <p:spPr>
              <a:xfrm>
                <a:off x="2547794" y="3585404"/>
                <a:ext cx="254000" cy="254000"/>
              </a:xfrm>
              <a:prstGeom prst="ellipse">
                <a:avLst/>
              </a:prstGeom>
              <a:solidFill>
                <a:schemeClr val="bg1"/>
              </a:solidFill>
              <a:ln>
                <a:noFill/>
              </a:ln>
              <a:effectLst>
                <a:innerShdw blurRad="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100"/>
            <p:cNvGrpSpPr/>
            <p:nvPr/>
          </p:nvGrpSpPr>
          <p:grpSpPr>
            <a:xfrm>
              <a:off x="7076832" y="2134582"/>
              <a:ext cx="234300" cy="286415"/>
              <a:chOff x="2457080" y="3494690"/>
              <a:chExt cx="435429" cy="435429"/>
            </a:xfrm>
          </p:grpSpPr>
          <p:sp>
            <p:nvSpPr>
              <p:cNvPr id="23" name="椭圆 101"/>
              <p:cNvSpPr/>
              <p:nvPr/>
            </p:nvSpPr>
            <p:spPr>
              <a:xfrm>
                <a:off x="2457080" y="3494690"/>
                <a:ext cx="435429" cy="435429"/>
              </a:xfrm>
              <a:prstGeom prst="ellipse">
                <a:avLst/>
              </a:prstGeom>
              <a:solidFill>
                <a:srgbClr val="EBC05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24" name="椭圆 102"/>
              <p:cNvSpPr/>
              <p:nvPr/>
            </p:nvSpPr>
            <p:spPr>
              <a:xfrm>
                <a:off x="2547794" y="3585404"/>
                <a:ext cx="254000" cy="254000"/>
              </a:xfrm>
              <a:prstGeom prst="ellipse">
                <a:avLst/>
              </a:prstGeom>
              <a:solidFill>
                <a:schemeClr val="bg1"/>
              </a:solidFill>
              <a:ln>
                <a:noFill/>
              </a:ln>
              <a:effectLst>
                <a:innerShdw blurRad="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103"/>
            <p:cNvGrpSpPr/>
            <p:nvPr/>
          </p:nvGrpSpPr>
          <p:grpSpPr>
            <a:xfrm>
              <a:off x="8137963" y="1251135"/>
              <a:ext cx="241627" cy="257936"/>
              <a:chOff x="2457080" y="3494690"/>
              <a:chExt cx="435429" cy="435429"/>
            </a:xfrm>
          </p:grpSpPr>
          <p:sp>
            <p:nvSpPr>
              <p:cNvPr id="26" name="椭圆 104"/>
              <p:cNvSpPr/>
              <p:nvPr/>
            </p:nvSpPr>
            <p:spPr>
              <a:xfrm>
                <a:off x="2457080" y="3494690"/>
                <a:ext cx="435429" cy="435429"/>
              </a:xfrm>
              <a:prstGeom prst="ellipse">
                <a:avLst/>
              </a:prstGeom>
              <a:solidFill>
                <a:srgbClr val="EBC05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27" name="椭圆 105"/>
              <p:cNvSpPr/>
              <p:nvPr/>
            </p:nvSpPr>
            <p:spPr>
              <a:xfrm>
                <a:off x="2547794" y="3585404"/>
                <a:ext cx="254000" cy="254000"/>
              </a:xfrm>
              <a:prstGeom prst="ellipse">
                <a:avLst/>
              </a:prstGeom>
              <a:solidFill>
                <a:schemeClr val="bg1"/>
              </a:solidFill>
              <a:ln>
                <a:noFill/>
              </a:ln>
              <a:effectLst>
                <a:innerShdw blurRad="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矩形 52"/>
            <p:cNvSpPr/>
            <p:nvPr/>
          </p:nvSpPr>
          <p:spPr>
            <a:xfrm>
              <a:off x="3615240" y="3240006"/>
              <a:ext cx="1262882" cy="369332"/>
            </a:xfrm>
            <a:prstGeom prst="rect">
              <a:avLst/>
            </a:prstGeom>
          </p:spPr>
          <p:txBody>
            <a:bodyPr wrap="square">
              <a:spAutoFit/>
            </a:bodyPr>
            <a:lstStyle/>
            <a:p>
              <a:r>
                <a:rPr lang="en-US" altLang="zh-CN" b="1" dirty="0" smtClean="0">
                  <a:solidFill>
                    <a:schemeClr val="bg1"/>
                  </a:solidFill>
                  <a:effectLst>
                    <a:outerShdw blurRad="38100" dist="38100" dir="2700000" algn="tl">
                      <a:srgbClr val="000000">
                        <a:alpha val="43137"/>
                      </a:srgbClr>
                    </a:outerShdw>
                  </a:effectLst>
                </a:rPr>
                <a:t>Technology</a:t>
              </a:r>
              <a:endParaRPr lang="zh-CN" altLang="en-US" b="1" dirty="0">
                <a:solidFill>
                  <a:schemeClr val="bg1"/>
                </a:solidFill>
                <a:effectLst>
                  <a:outerShdw blurRad="38100" dist="38100" dir="2700000" algn="tl">
                    <a:srgbClr val="000000">
                      <a:alpha val="43137"/>
                    </a:srgbClr>
                  </a:outerShdw>
                </a:effectLst>
              </a:endParaRPr>
            </a:p>
          </p:txBody>
        </p:sp>
        <p:sp>
          <p:nvSpPr>
            <p:cNvPr id="29" name="矩形 52"/>
            <p:cNvSpPr/>
            <p:nvPr/>
          </p:nvSpPr>
          <p:spPr>
            <a:xfrm>
              <a:off x="6361632" y="2484143"/>
              <a:ext cx="1758195" cy="369332"/>
            </a:xfrm>
            <a:prstGeom prst="rect">
              <a:avLst/>
            </a:prstGeom>
          </p:spPr>
          <p:txBody>
            <a:bodyPr wrap="square">
              <a:spAutoFit/>
            </a:bodyPr>
            <a:lstStyle/>
            <a:p>
              <a:r>
                <a:rPr lang="en-US" altLang="zh-CN" b="1" dirty="0" smtClean="0">
                  <a:solidFill>
                    <a:schemeClr val="bg1"/>
                  </a:solidFill>
                  <a:effectLst>
                    <a:outerShdw blurRad="38100" dist="38100" dir="2700000" algn="tl">
                      <a:srgbClr val="000000">
                        <a:alpha val="43137"/>
                      </a:srgbClr>
                    </a:outerShdw>
                  </a:effectLst>
                </a:rPr>
                <a:t>Communication</a:t>
              </a:r>
              <a:endParaRPr lang="zh-CN" altLang="en-US" b="1" dirty="0">
                <a:solidFill>
                  <a:schemeClr val="bg1"/>
                </a:solidFill>
                <a:effectLst>
                  <a:outerShdw blurRad="38100" dist="38100" dir="2700000" algn="tl">
                    <a:srgbClr val="000000">
                      <a:alpha val="43137"/>
                    </a:srgbClr>
                  </a:outerShdw>
                </a:effectLst>
              </a:endParaRPr>
            </a:p>
          </p:txBody>
        </p:sp>
        <p:sp>
          <p:nvSpPr>
            <p:cNvPr id="30" name="矩形 52"/>
            <p:cNvSpPr/>
            <p:nvPr/>
          </p:nvSpPr>
          <p:spPr>
            <a:xfrm>
              <a:off x="6974471" y="1078836"/>
              <a:ext cx="1264914" cy="369332"/>
            </a:xfrm>
            <a:prstGeom prst="rect">
              <a:avLst/>
            </a:prstGeom>
          </p:spPr>
          <p:txBody>
            <a:bodyPr wrap="square">
              <a:spAutoFit/>
            </a:bodyPr>
            <a:lstStyle/>
            <a:p>
              <a:r>
                <a:rPr lang="en-US" altLang="zh-CN" b="1" dirty="0" smtClean="0">
                  <a:solidFill>
                    <a:schemeClr val="bg1"/>
                  </a:solidFill>
                  <a:effectLst>
                    <a:outerShdw blurRad="38100" dist="38100" dir="2700000" algn="tl">
                      <a:srgbClr val="000000">
                        <a:alpha val="43137"/>
                      </a:srgbClr>
                    </a:outerShdw>
                  </a:effectLst>
                </a:rPr>
                <a:t>Innovation</a:t>
              </a:r>
              <a:endParaRPr lang="zh-CN" altLang="en-US" b="1" dirty="0">
                <a:solidFill>
                  <a:schemeClr val="bg1"/>
                </a:solidFill>
                <a:effectLst>
                  <a:outerShdw blurRad="38100" dist="38100" dir="2700000" algn="tl">
                    <a:srgbClr val="000000">
                      <a:alpha val="43137"/>
                    </a:srgbClr>
                  </a:outerShdw>
                </a:effectLst>
              </a:endParaRPr>
            </a:p>
          </p:txBody>
        </p:sp>
        <p:sp>
          <p:nvSpPr>
            <p:cNvPr id="31" name="矩形 52"/>
            <p:cNvSpPr/>
            <p:nvPr/>
          </p:nvSpPr>
          <p:spPr>
            <a:xfrm>
              <a:off x="5160687" y="2708318"/>
              <a:ext cx="977068" cy="369332"/>
            </a:xfrm>
            <a:prstGeom prst="rect">
              <a:avLst/>
            </a:prstGeom>
          </p:spPr>
          <p:txBody>
            <a:bodyPr wrap="square">
              <a:spAutoFit/>
            </a:bodyPr>
            <a:lstStyle/>
            <a:p>
              <a:r>
                <a:rPr lang="en-US" altLang="zh-CN" b="1" dirty="0" smtClean="0">
                  <a:solidFill>
                    <a:schemeClr val="bg1"/>
                  </a:solidFill>
                  <a:effectLst>
                    <a:outerShdw blurRad="38100" dist="38100" dir="2700000" algn="tl">
                      <a:srgbClr val="000000">
                        <a:alpha val="43137"/>
                      </a:srgbClr>
                    </a:outerShdw>
                  </a:effectLst>
                </a:rPr>
                <a:t>Culture</a:t>
              </a:r>
              <a:endParaRPr lang="zh-CN" altLang="en-US" b="1" dirty="0">
                <a:solidFill>
                  <a:schemeClr val="bg1"/>
                </a:solidFill>
                <a:effectLst>
                  <a:outerShdw blurRad="38100" dist="38100" dir="2700000" algn="tl">
                    <a:srgbClr val="000000">
                      <a:alpha val="43137"/>
                    </a:srgbClr>
                  </a:outerShdw>
                </a:effectLst>
              </a:endParaRPr>
            </a:p>
          </p:txBody>
        </p:sp>
        <p:sp>
          <p:nvSpPr>
            <p:cNvPr id="32" name="矩形 52"/>
            <p:cNvSpPr/>
            <p:nvPr/>
          </p:nvSpPr>
          <p:spPr>
            <a:xfrm>
              <a:off x="1996717" y="2895477"/>
              <a:ext cx="875274" cy="369332"/>
            </a:xfrm>
            <a:prstGeom prst="rect">
              <a:avLst/>
            </a:prstGeom>
          </p:spPr>
          <p:txBody>
            <a:bodyPr wrap="square">
              <a:spAutoFit/>
            </a:bodyPr>
            <a:lstStyle/>
            <a:p>
              <a:r>
                <a:rPr lang="en-US" altLang="zh-CN" b="1" dirty="0" smtClean="0">
                  <a:solidFill>
                    <a:schemeClr val="bg1"/>
                  </a:solidFill>
                  <a:effectLst>
                    <a:outerShdw blurRad="38100" dist="38100" dir="2700000" algn="tl">
                      <a:srgbClr val="000000">
                        <a:alpha val="43137"/>
                      </a:srgbClr>
                    </a:outerShdw>
                  </a:effectLst>
                </a:rPr>
                <a:t>Talents</a:t>
              </a:r>
              <a:endParaRPr lang="zh-CN" altLang="en-US" b="1" dirty="0">
                <a:solidFill>
                  <a:schemeClr val="bg1"/>
                </a:solidFill>
                <a:effectLst>
                  <a:outerShdw blurRad="38100" dist="38100" dir="2700000" algn="tl">
                    <a:srgbClr val="000000">
                      <a:alpha val="43137"/>
                    </a:srgbClr>
                  </a:outerShdw>
                </a:effectLst>
              </a:endParaRPr>
            </a:p>
          </p:txBody>
        </p:sp>
      </p:grpSp>
      <p:pic>
        <p:nvPicPr>
          <p:cNvPr id="34"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4882999"/>
            <a:ext cx="1563361" cy="1080000"/>
          </a:xfrm>
          <a:prstGeom prst="rect">
            <a:avLst/>
          </a:prstGeom>
          <a:ln>
            <a:noFill/>
          </a:ln>
          <a:effectLst/>
        </p:spPr>
      </p:pic>
      <p:pic>
        <p:nvPicPr>
          <p:cNvPr id="3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5086" y="4882999"/>
            <a:ext cx="1727407" cy="1080000"/>
          </a:xfrm>
          <a:prstGeom prst="rect">
            <a:avLst/>
          </a:prstGeom>
          <a:ln>
            <a:noFill/>
          </a:ln>
          <a:effectLst/>
        </p:spPr>
      </p:pic>
      <p:pic>
        <p:nvPicPr>
          <p:cNvPr id="36"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5003" y="4882999"/>
            <a:ext cx="1746484" cy="1080000"/>
          </a:xfrm>
          <a:prstGeom prst="rect">
            <a:avLst/>
          </a:prstGeom>
          <a:ln>
            <a:noFill/>
          </a:ln>
          <a:effectLst/>
        </p:spPr>
      </p:pic>
      <p:pic>
        <p:nvPicPr>
          <p:cNvPr id="3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2075" y="4882999"/>
            <a:ext cx="1899923" cy="1080000"/>
          </a:xfrm>
          <a:prstGeom prst="rect">
            <a:avLst/>
          </a:prstGeom>
          <a:ln>
            <a:noFill/>
          </a:ln>
          <a:effectLst/>
        </p:spPr>
      </p:pic>
    </p:spTree>
    <p:extLst>
      <p:ext uri="{BB962C8B-B14F-4D97-AF65-F5344CB8AC3E}">
        <p14:creationId xmlns:p14="http://schemas.microsoft.com/office/powerpoint/2010/main" val="170510962"/>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371599"/>
            <a:ext cx="3276600" cy="4031873"/>
          </a:xfrm>
          <a:prstGeom prst="rect">
            <a:avLst/>
          </a:prstGeom>
          <a:noFill/>
        </p:spPr>
        <p:txBody>
          <a:bodyPr wrap="square" rtlCol="0">
            <a:spAutoFit/>
          </a:bodyPr>
          <a:lstStyle/>
          <a:p>
            <a:pPr algn="ctr"/>
            <a:r>
              <a:rPr lang="en-US" sz="2800" b="1" dirty="0">
                <a:solidFill>
                  <a:srgbClr val="066B98"/>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Future </a:t>
            </a:r>
            <a:r>
              <a:rPr lang="en-US" sz="2800" b="1" dirty="0" smtClean="0">
                <a:solidFill>
                  <a:srgbClr val="066B98"/>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Career</a:t>
            </a:r>
          </a:p>
          <a:p>
            <a:endParaRPr lang="en-US" sz="2800" b="1" dirty="0">
              <a:solidFill>
                <a:schemeClr val="accent5">
                  <a:lumMod val="50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a:p>
            <a:pPr algn="just"/>
            <a:r>
              <a:rPr lang="en-US" sz="2000" b="1" i="1" dirty="0"/>
              <a:t>UIC located in the Greater Bay Area (GBA), and the graduates are expected to gain more possibilities to work in Hong Kong once the initiatives (Immigration Arrangement for Non-local Graduates </a:t>
            </a:r>
            <a:r>
              <a:rPr lang="en-US" sz="2000" b="1" i="1" dirty="0" err="1"/>
              <a:t>programme</a:t>
            </a:r>
            <a:r>
              <a:rPr lang="en-US" sz="2000" b="1" i="1" dirty="0"/>
              <a:t>) to expand Hong Kong's talent pool are implemented.</a:t>
            </a:r>
          </a:p>
        </p:txBody>
      </p:sp>
      <p:pic>
        <p:nvPicPr>
          <p:cNvPr id="3" name="Picture 2"/>
          <p:cNvPicPr>
            <a:picLocks noChangeAspect="1"/>
          </p:cNvPicPr>
          <p:nvPr/>
        </p:nvPicPr>
        <p:blipFill>
          <a:blip r:embed="rId2"/>
          <a:stretch>
            <a:fillRect/>
          </a:stretch>
        </p:blipFill>
        <p:spPr>
          <a:xfrm>
            <a:off x="4648200" y="936274"/>
            <a:ext cx="3962400" cy="4902524"/>
          </a:xfrm>
          <a:prstGeom prst="rect">
            <a:avLst/>
          </a:prstGeom>
        </p:spPr>
      </p:pic>
    </p:spTree>
    <p:extLst>
      <p:ext uri="{BB962C8B-B14F-4D97-AF65-F5344CB8AC3E}">
        <p14:creationId xmlns:p14="http://schemas.microsoft.com/office/powerpoint/2010/main" val="27071974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199"/>
            <a:ext cx="6400800" cy="677779"/>
          </a:xfrm>
        </p:spPr>
        <p:txBody>
          <a:bodyPr>
            <a:normAutofit/>
          </a:bodyPr>
          <a:lstStyle/>
          <a:p>
            <a:pPr algn="l"/>
            <a:r>
              <a:rPr lang="en-US" altLang="zh-CN" sz="2000" b="1" dirty="0" smtClean="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rPr>
              <a:t>Our President</a:t>
            </a:r>
            <a:endParaRPr lang="zh-CN" altLang="en-US" sz="2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mn-cs"/>
              <a:sym typeface="黑体" panose="02010609060101010101" charset="-122"/>
            </a:endParaRPr>
          </a:p>
        </p:txBody>
      </p:sp>
      <p:sp>
        <p:nvSpPr>
          <p:cNvPr id="3" name="矩形 16"/>
          <p:cNvSpPr/>
          <p:nvPr/>
        </p:nvSpPr>
        <p:spPr>
          <a:xfrm>
            <a:off x="3352800" y="1831196"/>
            <a:ext cx="5486400" cy="3798476"/>
          </a:xfrm>
          <a:prstGeom prst="rect">
            <a:avLst/>
          </a:prstGeom>
          <a:solidFill>
            <a:schemeClr val="accent5">
              <a:lumMod val="20000"/>
              <a:lumOff val="80000"/>
            </a:schemeClr>
          </a:solidFill>
        </p:spPr>
        <p:txBody>
          <a:bodyPr wrap="square">
            <a:spAutoFit/>
          </a:bodyPr>
          <a:lstStyle/>
          <a:p>
            <a:pPr>
              <a:lnSpc>
                <a:spcPts val="1700"/>
              </a:lnSpc>
              <a:spcAft>
                <a:spcPts val="0"/>
              </a:spcAft>
            </a:pPr>
            <a:r>
              <a:rPr lang="en-US" altLang="zh-CN" sz="1200" dirty="0"/>
              <a:t>Professor Tang Tao obtained his Bachelor’s degree in Mathematics from Peking University in 1984, followed by a PhD in Applied Mathematics from the University of Leeds in 1989. </a:t>
            </a:r>
            <a:r>
              <a:rPr lang="en-US" altLang="zh-CN" sz="1200" dirty="0" smtClean="0"/>
              <a:t>Professor </a:t>
            </a:r>
            <a:r>
              <a:rPr lang="en-US" altLang="zh-CN" sz="1200" dirty="0"/>
              <a:t>Tang’s </a:t>
            </a:r>
            <a:r>
              <a:rPr lang="en-US" altLang="zh-CN" sz="1200" dirty="0" err="1"/>
              <a:t>honours</a:t>
            </a:r>
            <a:r>
              <a:rPr lang="en-US" altLang="zh-CN" sz="1200" dirty="0"/>
              <a:t> are as international as they are multiple. They include election as a Fellow of the American Mathematical Society and a Fellow of the Society for Industrial and Applied Mathematics (</a:t>
            </a:r>
            <a:r>
              <a:rPr lang="en-US" altLang="zh-CN" sz="1200" dirty="0" smtClean="0"/>
              <a:t>SIAM).</a:t>
            </a:r>
          </a:p>
          <a:p>
            <a:pPr algn="just">
              <a:lnSpc>
                <a:spcPts val="1700"/>
              </a:lnSpc>
              <a:spcAft>
                <a:spcPts val="0"/>
              </a:spcAft>
            </a:pPr>
            <a:r>
              <a:rPr lang="en-US" altLang="zh-CN" sz="1200" dirty="0"/>
              <a:t/>
            </a:r>
            <a:br>
              <a:rPr lang="en-US" altLang="zh-CN" sz="1200" dirty="0"/>
            </a:br>
            <a:r>
              <a:rPr lang="en-US" altLang="zh-CN" sz="1200" dirty="0"/>
              <a:t>Long a faculty member at Simon Fraser University, Canada, between 1990 and 1998, he subsequently served at Hong Kong Baptist University from 1998 to 2015, in a variety of key roles, from Head of the Department of Mathematics, Dean of Science, Director of Graduate School, to Associate Vice-President. Before joining UIC, Professor Tang was the Vice-president and Provost at the Southern University of Science and Technology as well as its Chair Professor of Mathematics</a:t>
            </a:r>
            <a:r>
              <a:rPr lang="en-US" altLang="zh-CN" sz="1200" dirty="0" smtClean="0"/>
              <a:t>.</a:t>
            </a:r>
          </a:p>
          <a:p>
            <a:pPr>
              <a:lnSpc>
                <a:spcPts val="1700"/>
              </a:lnSpc>
              <a:spcAft>
                <a:spcPts val="0"/>
              </a:spcAft>
            </a:pPr>
            <a:endParaRPr lang="en-US" altLang="zh-CN" sz="1200" dirty="0"/>
          </a:p>
          <a:p>
            <a:pPr>
              <a:lnSpc>
                <a:spcPts val="1700"/>
              </a:lnSpc>
              <a:spcAft>
                <a:spcPts val="0"/>
              </a:spcAft>
            </a:pPr>
            <a:r>
              <a:rPr lang="en-US" altLang="zh-CN" sz="1200" dirty="0" smtClean="0"/>
              <a:t>In May 2021 Stanford </a:t>
            </a:r>
            <a:r>
              <a:rPr lang="en-US" altLang="zh-CN" sz="1200" dirty="0"/>
              <a:t>University scholars released a list of the World's Top 2% Scientists 2020 from nearly 7 million scientists worldwide from 176 sub-disciplines under 22 fields in arts, science and </a:t>
            </a:r>
            <a:r>
              <a:rPr lang="en-US" altLang="zh-CN" sz="1200" dirty="0" smtClean="0"/>
              <a:t>engineering, and </a:t>
            </a:r>
            <a:r>
              <a:rPr lang="en-US" altLang="zh-CN" sz="1200" dirty="0"/>
              <a:t>Prof Tang </a:t>
            </a:r>
            <a:r>
              <a:rPr lang="en-US" altLang="zh-CN" sz="1200" dirty="0" smtClean="0"/>
              <a:t>Tao entered </a:t>
            </a:r>
            <a:r>
              <a:rPr lang="en-US" altLang="zh-CN" sz="1200" dirty="0"/>
              <a:t>both lists of career-long impact and single year </a:t>
            </a:r>
            <a:r>
              <a:rPr lang="en-US" altLang="zh-CN" sz="1200" dirty="0" smtClean="0"/>
              <a:t>impact.</a:t>
            </a:r>
            <a:endParaRPr lang="zh-CN" altLang="zh-CN" sz="1200" dirty="0"/>
          </a:p>
        </p:txBody>
      </p:sp>
      <p:sp>
        <p:nvSpPr>
          <p:cNvPr id="4" name="矩形 6"/>
          <p:cNvSpPr/>
          <p:nvPr/>
        </p:nvSpPr>
        <p:spPr>
          <a:xfrm>
            <a:off x="3657600" y="1015588"/>
            <a:ext cx="5099484" cy="584775"/>
          </a:xfrm>
          <a:prstGeom prst="rect">
            <a:avLst/>
          </a:prstGeom>
        </p:spPr>
        <p:txBody>
          <a:bodyPr wrap="square">
            <a:spAutoFit/>
          </a:bodyPr>
          <a:lstStyle/>
          <a:p>
            <a:r>
              <a:rPr lang="en-US" altLang="zh-CN" sz="2000" b="1" dirty="0"/>
              <a:t>Professor Tang </a:t>
            </a:r>
            <a:r>
              <a:rPr lang="en-US" altLang="zh-CN" sz="2000" b="1" dirty="0" smtClean="0"/>
              <a:t>Tao</a:t>
            </a:r>
          </a:p>
          <a:p>
            <a:r>
              <a:rPr lang="en-US" altLang="zh-CN" sz="1200" i="1" dirty="0" smtClean="0"/>
              <a:t>Mathematician</a:t>
            </a:r>
            <a:r>
              <a:rPr lang="en-US" altLang="zh-CN" sz="1200" i="1" dirty="0"/>
              <a:t>, Member of the Chinese Academy of Sciences, Chair Professor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600363"/>
            <a:ext cx="2737547" cy="3650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9010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5325</TotalTime>
  <Words>1921</Words>
  <Application>Microsoft Office PowerPoint</Application>
  <PresentationFormat>On-screen Show (4:3)</PresentationFormat>
  <Paragraphs>298</Paragraphs>
  <Slides>37</Slides>
  <Notes>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37</vt:i4>
      </vt:variant>
    </vt:vector>
  </HeadingPairs>
  <TitlesOfParts>
    <vt:vector size="51" baseType="lpstr">
      <vt:lpstr>Microsoft JhengHei</vt:lpstr>
      <vt:lpstr>Microsoft YaHei UI</vt:lpstr>
      <vt:lpstr>Open Sans</vt:lpstr>
      <vt:lpstr>等线</vt:lpstr>
      <vt:lpstr>等线 Light</vt:lpstr>
      <vt:lpstr>黑体</vt:lpstr>
      <vt:lpstr>宋体</vt:lpstr>
      <vt:lpstr>微软雅黑</vt:lpstr>
      <vt:lpstr>Arial</vt:lpstr>
      <vt:lpstr>Calibri</vt:lpstr>
      <vt:lpstr>Wingdings</vt:lpstr>
      <vt:lpstr>Office Theme</vt:lpstr>
      <vt:lpstr>1_Custom Design</vt:lpstr>
      <vt:lpstr>Custom Design</vt:lpstr>
      <vt:lpstr>PowerPoint Presentation</vt:lpstr>
      <vt:lpstr> Beijing Normal University-Hong Kong Baptist University  United International College  ( UIC ) </vt:lpstr>
      <vt:lpstr>Our Position</vt:lpstr>
      <vt:lpstr>Location</vt:lpstr>
      <vt:lpstr>Future from New Campus</vt:lpstr>
      <vt:lpstr>Development Opportunities of  the Greater Bay Area </vt:lpstr>
      <vt:lpstr>Development Opportunities of  the Greater Bay Area </vt:lpstr>
      <vt:lpstr>PowerPoint Presentation</vt:lpstr>
      <vt:lpstr>Our President</vt:lpstr>
      <vt:lpstr>International Faculties and Students</vt:lpstr>
      <vt:lpstr>Graduation Certificate awarded by UIC &amp; Degree conferred by HKBU</vt:lpstr>
      <vt:lpstr>Divisions and other Course Offering Units</vt:lpstr>
      <vt:lpstr>Division of Business and Management</vt:lpstr>
      <vt:lpstr>Division of Science and Technology</vt:lpstr>
      <vt:lpstr>Division of Humanities and Social Sciences</vt:lpstr>
      <vt:lpstr>Division of Culture and Creativity</vt:lpstr>
      <vt:lpstr>Curriculum Structure </vt:lpstr>
      <vt:lpstr>Diversified Performance Evaluation Criteria</vt:lpstr>
      <vt:lpstr>Scholarship</vt:lpstr>
      <vt:lpstr>Whole Person Education</vt:lpstr>
      <vt:lpstr>PowerPoint Presentation</vt:lpstr>
      <vt:lpstr>PowerPoint Presentation</vt:lpstr>
      <vt:lpstr>PowerPoint Presentation</vt:lpstr>
      <vt:lpstr>Four-Point Education</vt:lpstr>
      <vt:lpstr>Cooperation with Worldwide Institutions</vt:lpstr>
      <vt:lpstr>UIC Graduates’ Prospects</vt:lpstr>
      <vt:lpstr>UIC Graduates’ Prospects</vt:lpstr>
      <vt:lpstr>PowerPoint Presentation</vt:lpstr>
      <vt:lpstr>PowerPoint Presentation</vt:lpstr>
      <vt:lpstr>PowerPoint Presentation</vt:lpstr>
      <vt:lpstr>Campus Scenery</vt:lpstr>
      <vt:lpstr>Campus Scenery</vt:lpstr>
      <vt:lpstr>Learning Resource Center</vt:lpstr>
      <vt:lpstr>Learning Resource Center</vt:lpstr>
      <vt:lpstr>Student Dormitory</vt:lpstr>
      <vt:lpstr>HuiTong Sports Park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校园文化报告</dc:title>
  <dc:creator>UIC</dc:creator>
  <cp:lastModifiedBy>Def</cp:lastModifiedBy>
  <cp:revision>215</cp:revision>
  <dcterms:created xsi:type="dcterms:W3CDTF">2006-08-16T00:00:00Z</dcterms:created>
  <dcterms:modified xsi:type="dcterms:W3CDTF">2022-01-12T03:15:05Z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