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40" r:id="rId2"/>
    <p:sldId id="487" r:id="rId3"/>
    <p:sldId id="489" r:id="rId4"/>
    <p:sldId id="467" r:id="rId5"/>
    <p:sldId id="315" r:id="rId6"/>
    <p:sldId id="498" r:id="rId7"/>
    <p:sldId id="490" r:id="rId8"/>
    <p:sldId id="267" r:id="rId9"/>
    <p:sldId id="468" r:id="rId10"/>
    <p:sldId id="477" r:id="rId11"/>
    <p:sldId id="488" r:id="rId12"/>
    <p:sldId id="501" r:id="rId13"/>
    <p:sldId id="496" r:id="rId14"/>
    <p:sldId id="479" r:id="rId15"/>
    <p:sldId id="497" r:id="rId16"/>
    <p:sldId id="481" r:id="rId17"/>
    <p:sldId id="349" r:id="rId18"/>
    <p:sldId id="469" r:id="rId19"/>
    <p:sldId id="470" r:id="rId20"/>
    <p:sldId id="417" r:id="rId21"/>
    <p:sldId id="472" r:id="rId22"/>
    <p:sldId id="415" r:id="rId23"/>
    <p:sldId id="491" r:id="rId24"/>
    <p:sldId id="462" r:id="rId25"/>
    <p:sldId id="394" r:id="rId26"/>
    <p:sldId id="463" r:id="rId27"/>
    <p:sldId id="485" r:id="rId28"/>
    <p:sldId id="499" r:id="rId29"/>
    <p:sldId id="486" r:id="rId30"/>
    <p:sldId id="492" r:id="rId31"/>
    <p:sldId id="456" r:id="rId32"/>
    <p:sldId id="460" r:id="rId33"/>
    <p:sldId id="474" r:id="rId34"/>
    <p:sldId id="457" r:id="rId35"/>
    <p:sldId id="476" r:id="rId36"/>
    <p:sldId id="464" r:id="rId37"/>
    <p:sldId id="458" r:id="rId38"/>
    <p:sldId id="500" r:id="rId39"/>
    <p:sldId id="465" r:id="rId40"/>
    <p:sldId id="466" r:id="rId41"/>
    <p:sldId id="384" r:id="rId42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2">
          <p15:clr>
            <a:srgbClr val="A4A3A4"/>
          </p15:clr>
        </p15:guide>
        <p15:guide id="2" pos="29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C5D5"/>
    <a:srgbClr val="DCEDFA"/>
    <a:srgbClr val="C8E3F7"/>
    <a:srgbClr val="79B6CF"/>
    <a:srgbClr val="21617A"/>
    <a:srgbClr val="F2F4F7"/>
    <a:srgbClr val="D9E5EE"/>
    <a:srgbClr val="E0E0E0"/>
    <a:srgbClr val="ACD5F4"/>
    <a:srgbClr val="CFE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358" autoAdjust="0"/>
  </p:normalViewPr>
  <p:slideViewPr>
    <p:cSldViewPr>
      <p:cViewPr varScale="1">
        <p:scale>
          <a:sx n="76" d="100"/>
          <a:sy n="76" d="100"/>
        </p:scale>
        <p:origin x="1000" y="44"/>
      </p:cViewPr>
      <p:guideLst>
        <p:guide orient="horz" pos="1432"/>
        <p:guide pos="29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7552E5-6273-4D08-8174-AB34999A9EF1}" type="doc">
      <dgm:prSet loTypeId="urn:microsoft.com/office/officeart/2005/8/layout/venn1" loCatId="relationship" qsTypeId="urn:microsoft.com/office/officeart/2005/8/quickstyle/simple1#1" qsCatId="simple" csTypeId="urn:microsoft.com/office/officeart/2005/8/colors/accent2_1#1" csCatId="accent2" phldr="1"/>
      <dgm:spPr/>
    </dgm:pt>
    <dgm:pt modelId="{56BDAE79-2910-4DC1-8D78-1D7D1D5D9911}">
      <dgm:prSet phldrT="[文本]"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11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Chinese Government Scholarship</a:t>
          </a:r>
          <a:endParaRPr lang="zh-CN" altLang="en-US" sz="1100" b="1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9D978E-D840-41E1-9B84-04606EFE453B}" type="parTrans" cxnId="{93A3036B-4980-4AF1-9A9E-C5462FF60B23}">
      <dgm:prSet/>
      <dgm:spPr/>
      <dgm:t>
        <a:bodyPr/>
        <a:lstStyle/>
        <a:p>
          <a:endParaRPr lang="zh-CN" altLang="en-US"/>
        </a:p>
      </dgm:t>
    </dgm:pt>
    <dgm:pt modelId="{B2C89DCC-6648-4757-AA02-13B33F4F5E56}" type="sibTrans" cxnId="{93A3036B-4980-4AF1-9A9E-C5462FF60B23}">
      <dgm:prSet/>
      <dgm:spPr/>
      <dgm:t>
        <a:bodyPr/>
        <a:lstStyle/>
        <a:p>
          <a:endParaRPr lang="zh-CN" altLang="en-US"/>
        </a:p>
      </dgm:t>
    </dgm:pt>
    <dgm:pt modelId="{3CBE34AA-958D-4321-951E-F447475AC7E2}">
      <dgm:prSet phldrT="[文本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1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CQMU</a:t>
          </a:r>
        </a:p>
        <a:p>
          <a:pPr algn="ctr">
            <a:lnSpc>
              <a:spcPct val="100000"/>
            </a:lnSpc>
          </a:pPr>
          <a:r>
            <a:rPr lang="en-US" altLang="zh-CN" sz="1100" b="1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Scholarship</a:t>
          </a:r>
          <a:endParaRPr lang="zh-CN" altLang="en-US" sz="1100" b="1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D5D4B2C-3302-4AAB-9E91-3221CA3554B1}" type="parTrans" cxnId="{FD714F6C-B44D-4C3A-8DF7-3E11F3E91BCA}">
      <dgm:prSet/>
      <dgm:spPr/>
      <dgm:t>
        <a:bodyPr/>
        <a:lstStyle/>
        <a:p>
          <a:endParaRPr lang="zh-CN" altLang="en-US"/>
        </a:p>
      </dgm:t>
    </dgm:pt>
    <dgm:pt modelId="{4975EDF3-C414-4C4B-B6E7-492F27E2BD87}" type="sibTrans" cxnId="{FD714F6C-B44D-4C3A-8DF7-3E11F3E91BCA}">
      <dgm:prSet/>
      <dgm:spPr/>
      <dgm:t>
        <a:bodyPr/>
        <a:lstStyle/>
        <a:p>
          <a:endParaRPr lang="zh-CN" altLang="en-US"/>
        </a:p>
      </dgm:t>
    </dgm:pt>
    <dgm:pt modelId="{67566830-65F6-49A9-A586-A4E6CAB50F13}">
      <dgm:prSet phldrT="[文本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altLang="en-US" sz="11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Chongqing      </a:t>
          </a:r>
        </a:p>
        <a:p>
          <a:pPr algn="ctr">
            <a:lnSpc>
              <a:spcPct val="100000"/>
            </a:lnSpc>
          </a:pPr>
          <a:r>
            <a:rPr lang="en-US" altLang="en-US" sz="11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 Municipal </a:t>
          </a:r>
        </a:p>
        <a:p>
          <a:pPr algn="ctr">
            <a:lnSpc>
              <a:spcPct val="100000"/>
            </a:lnSpc>
          </a:pPr>
          <a:r>
            <a:rPr lang="en-US" altLang="en-US" sz="11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Government </a:t>
          </a:r>
        </a:p>
        <a:p>
          <a:pPr algn="ctr">
            <a:lnSpc>
              <a:spcPct val="100000"/>
            </a:lnSpc>
          </a:pPr>
          <a:r>
            <a:rPr lang="en-US" altLang="en-US" sz="11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Mayor</a:t>
          </a:r>
        </a:p>
        <a:p>
          <a:pPr algn="ctr">
            <a:lnSpc>
              <a:spcPct val="100000"/>
            </a:lnSpc>
          </a:pPr>
          <a:r>
            <a:rPr lang="en-US" altLang="en-US" sz="11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 Scholarship</a:t>
          </a:r>
          <a:endParaRPr lang="zh-CN" altLang="en-US" sz="1100" b="1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A61AEB0-53CD-4420-8A39-B7D5E716EF4E}" type="parTrans" cxnId="{21CE0527-949C-4E3D-984E-ED8DFF5435EC}">
      <dgm:prSet/>
      <dgm:spPr/>
      <dgm:t>
        <a:bodyPr/>
        <a:lstStyle/>
        <a:p>
          <a:endParaRPr lang="zh-CN" altLang="en-US"/>
        </a:p>
      </dgm:t>
    </dgm:pt>
    <dgm:pt modelId="{E7EFB7F2-8F01-4EC6-9A75-C0A351D4670E}" type="sibTrans" cxnId="{21CE0527-949C-4E3D-984E-ED8DFF5435EC}">
      <dgm:prSet/>
      <dgm:spPr/>
      <dgm:t>
        <a:bodyPr/>
        <a:lstStyle/>
        <a:p>
          <a:endParaRPr lang="zh-CN" altLang="en-US"/>
        </a:p>
      </dgm:t>
    </dgm:pt>
    <dgm:pt modelId="{C04FA6F1-B3FB-4911-9B9D-DE034C330CBB}" type="pres">
      <dgm:prSet presAssocID="{EB7552E5-6273-4D08-8174-AB34999A9EF1}" presName="compositeShape" presStyleCnt="0">
        <dgm:presLayoutVars>
          <dgm:chMax val="7"/>
          <dgm:dir/>
          <dgm:resizeHandles val="exact"/>
        </dgm:presLayoutVars>
      </dgm:prSet>
      <dgm:spPr/>
    </dgm:pt>
    <dgm:pt modelId="{492F0155-AF0F-4BA9-869E-FC2B9B8AA2F3}" type="pres">
      <dgm:prSet presAssocID="{56BDAE79-2910-4DC1-8D78-1D7D1D5D9911}" presName="circ1" presStyleLbl="vennNode1" presStyleIdx="0" presStyleCnt="3"/>
      <dgm:spPr/>
      <dgm:t>
        <a:bodyPr/>
        <a:lstStyle/>
        <a:p>
          <a:endParaRPr lang="zh-CN" altLang="en-US"/>
        </a:p>
      </dgm:t>
    </dgm:pt>
    <dgm:pt modelId="{196C0AC0-650A-49DD-9CE3-4D82CF99A095}" type="pres">
      <dgm:prSet presAssocID="{56BDAE79-2910-4DC1-8D78-1D7D1D5D991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D7AC3E-7FF9-4A3C-8C0B-51242C82D7E9}" type="pres">
      <dgm:prSet presAssocID="{3CBE34AA-958D-4321-951E-F447475AC7E2}" presName="circ2" presStyleLbl="vennNode1" presStyleIdx="1" presStyleCnt="3"/>
      <dgm:spPr/>
      <dgm:t>
        <a:bodyPr/>
        <a:lstStyle/>
        <a:p>
          <a:endParaRPr lang="zh-CN" altLang="en-US"/>
        </a:p>
      </dgm:t>
    </dgm:pt>
    <dgm:pt modelId="{0258C8BC-0A5F-4F99-878C-3E4663806EF0}" type="pres">
      <dgm:prSet presAssocID="{3CBE34AA-958D-4321-951E-F447475AC7E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1813EF3-85C3-4D56-9D80-683E522ABCD2}" type="pres">
      <dgm:prSet presAssocID="{67566830-65F6-49A9-A586-A4E6CAB50F13}" presName="circ3" presStyleLbl="vennNode1" presStyleIdx="2" presStyleCnt="3"/>
      <dgm:spPr/>
      <dgm:t>
        <a:bodyPr/>
        <a:lstStyle/>
        <a:p>
          <a:endParaRPr lang="zh-CN" altLang="en-US"/>
        </a:p>
      </dgm:t>
    </dgm:pt>
    <dgm:pt modelId="{F1ACCBBB-2156-4699-A947-B38FBA9315FE}" type="pres">
      <dgm:prSet presAssocID="{67566830-65F6-49A9-A586-A4E6CAB50F1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D714F6C-B44D-4C3A-8DF7-3E11F3E91BCA}" srcId="{EB7552E5-6273-4D08-8174-AB34999A9EF1}" destId="{3CBE34AA-958D-4321-951E-F447475AC7E2}" srcOrd="1" destOrd="0" parTransId="{DD5D4B2C-3302-4AAB-9E91-3221CA3554B1}" sibTransId="{4975EDF3-C414-4C4B-B6E7-492F27E2BD87}"/>
    <dgm:cxn modelId="{0106DC04-3698-43D1-9126-D8EFF4DC0F5C}" type="presOf" srcId="{3CBE34AA-958D-4321-951E-F447475AC7E2}" destId="{0258C8BC-0A5F-4F99-878C-3E4663806EF0}" srcOrd="1" destOrd="0" presId="urn:microsoft.com/office/officeart/2005/8/layout/venn1"/>
    <dgm:cxn modelId="{93A3036B-4980-4AF1-9A9E-C5462FF60B23}" srcId="{EB7552E5-6273-4D08-8174-AB34999A9EF1}" destId="{56BDAE79-2910-4DC1-8D78-1D7D1D5D9911}" srcOrd="0" destOrd="0" parTransId="{C59D978E-D840-41E1-9B84-04606EFE453B}" sibTransId="{B2C89DCC-6648-4757-AA02-13B33F4F5E56}"/>
    <dgm:cxn modelId="{DAA46D47-731C-4FB3-9D68-7A82DD13943B}" type="presOf" srcId="{56BDAE79-2910-4DC1-8D78-1D7D1D5D9911}" destId="{196C0AC0-650A-49DD-9CE3-4D82CF99A095}" srcOrd="1" destOrd="0" presId="urn:microsoft.com/office/officeart/2005/8/layout/venn1"/>
    <dgm:cxn modelId="{1A7828E6-7C4A-4169-A819-4B478BB7D35C}" type="presOf" srcId="{67566830-65F6-49A9-A586-A4E6CAB50F13}" destId="{A1813EF3-85C3-4D56-9D80-683E522ABCD2}" srcOrd="0" destOrd="0" presId="urn:microsoft.com/office/officeart/2005/8/layout/venn1"/>
    <dgm:cxn modelId="{AB14B894-9D33-4966-A37D-4081FEFEE7BA}" type="presOf" srcId="{67566830-65F6-49A9-A586-A4E6CAB50F13}" destId="{F1ACCBBB-2156-4699-A947-B38FBA9315FE}" srcOrd="1" destOrd="0" presId="urn:microsoft.com/office/officeart/2005/8/layout/venn1"/>
    <dgm:cxn modelId="{3EBE3CBF-FD46-41E9-8574-4A01BC98858A}" type="presOf" srcId="{3CBE34AA-958D-4321-951E-F447475AC7E2}" destId="{1CD7AC3E-7FF9-4A3C-8C0B-51242C82D7E9}" srcOrd="0" destOrd="0" presId="urn:microsoft.com/office/officeart/2005/8/layout/venn1"/>
    <dgm:cxn modelId="{21CE0527-949C-4E3D-984E-ED8DFF5435EC}" srcId="{EB7552E5-6273-4D08-8174-AB34999A9EF1}" destId="{67566830-65F6-49A9-A586-A4E6CAB50F13}" srcOrd="2" destOrd="0" parTransId="{BA61AEB0-53CD-4420-8A39-B7D5E716EF4E}" sibTransId="{E7EFB7F2-8F01-4EC6-9A75-C0A351D4670E}"/>
    <dgm:cxn modelId="{2DB00D43-32EF-4E6A-8CAA-F5518987FD3E}" type="presOf" srcId="{EB7552E5-6273-4D08-8174-AB34999A9EF1}" destId="{C04FA6F1-B3FB-4911-9B9D-DE034C330CBB}" srcOrd="0" destOrd="0" presId="urn:microsoft.com/office/officeart/2005/8/layout/venn1"/>
    <dgm:cxn modelId="{A7B725B9-6823-4249-84FF-26B6287A69D6}" type="presOf" srcId="{56BDAE79-2910-4DC1-8D78-1D7D1D5D9911}" destId="{492F0155-AF0F-4BA9-869E-FC2B9B8AA2F3}" srcOrd="0" destOrd="0" presId="urn:microsoft.com/office/officeart/2005/8/layout/venn1"/>
    <dgm:cxn modelId="{D1B5B82B-0D89-4730-950E-E751F9EC9DA9}" type="presParOf" srcId="{C04FA6F1-B3FB-4911-9B9D-DE034C330CBB}" destId="{492F0155-AF0F-4BA9-869E-FC2B9B8AA2F3}" srcOrd="0" destOrd="0" presId="urn:microsoft.com/office/officeart/2005/8/layout/venn1"/>
    <dgm:cxn modelId="{962361DF-1431-429B-BE8C-0E9CBED41538}" type="presParOf" srcId="{C04FA6F1-B3FB-4911-9B9D-DE034C330CBB}" destId="{196C0AC0-650A-49DD-9CE3-4D82CF99A095}" srcOrd="1" destOrd="0" presId="urn:microsoft.com/office/officeart/2005/8/layout/venn1"/>
    <dgm:cxn modelId="{6728F74B-9A10-4CD3-961F-91E512F72034}" type="presParOf" srcId="{C04FA6F1-B3FB-4911-9B9D-DE034C330CBB}" destId="{1CD7AC3E-7FF9-4A3C-8C0B-51242C82D7E9}" srcOrd="2" destOrd="0" presId="urn:microsoft.com/office/officeart/2005/8/layout/venn1"/>
    <dgm:cxn modelId="{0F20FD5D-5F21-4E60-8441-615A87EFD7F9}" type="presParOf" srcId="{C04FA6F1-B3FB-4911-9B9D-DE034C330CBB}" destId="{0258C8BC-0A5F-4F99-878C-3E4663806EF0}" srcOrd="3" destOrd="0" presId="urn:microsoft.com/office/officeart/2005/8/layout/venn1"/>
    <dgm:cxn modelId="{F184757E-28BB-4E03-984A-59BBA69C8E77}" type="presParOf" srcId="{C04FA6F1-B3FB-4911-9B9D-DE034C330CBB}" destId="{A1813EF3-85C3-4D56-9D80-683E522ABCD2}" srcOrd="4" destOrd="0" presId="urn:microsoft.com/office/officeart/2005/8/layout/venn1"/>
    <dgm:cxn modelId="{42EE3F3E-FFA9-4D4B-99D0-345BC9EFD59E}" type="presParOf" srcId="{C04FA6F1-B3FB-4911-9B9D-DE034C330CBB}" destId="{F1ACCBBB-2156-4699-A947-B38FBA9315F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F0155-AF0F-4BA9-869E-FC2B9B8AA2F3}">
      <dsp:nvSpPr>
        <dsp:cNvPr id="0" name=""/>
        <dsp:cNvSpPr/>
      </dsp:nvSpPr>
      <dsp:spPr>
        <a:xfrm>
          <a:off x="2474780" y="95129"/>
          <a:ext cx="1968186" cy="19681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Chinese Government Scholarship</a:t>
          </a:r>
          <a:endParaRPr lang="zh-CN" altLang="en-US" sz="1100" b="1" kern="1200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737205" y="439561"/>
        <a:ext cx="1443336" cy="885683"/>
      </dsp:txXfrm>
    </dsp:sp>
    <dsp:sp modelId="{1CD7AC3E-7FF9-4A3C-8C0B-51242C82D7E9}">
      <dsp:nvSpPr>
        <dsp:cNvPr id="0" name=""/>
        <dsp:cNvSpPr/>
      </dsp:nvSpPr>
      <dsp:spPr>
        <a:xfrm>
          <a:off x="3184968" y="1325245"/>
          <a:ext cx="1968186" cy="19681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CQMU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1" kern="1200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Scholarship</a:t>
          </a:r>
          <a:endParaRPr lang="zh-CN" altLang="en-US" sz="1100" b="1" kern="1200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786905" y="1833693"/>
        <a:ext cx="1180911" cy="1082502"/>
      </dsp:txXfrm>
    </dsp:sp>
    <dsp:sp modelId="{A1813EF3-85C3-4D56-9D80-683E522ABCD2}">
      <dsp:nvSpPr>
        <dsp:cNvPr id="0" name=""/>
        <dsp:cNvSpPr/>
      </dsp:nvSpPr>
      <dsp:spPr>
        <a:xfrm>
          <a:off x="1764593" y="1325245"/>
          <a:ext cx="1968186" cy="19681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Chongqing     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 Municipal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Government 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Mayor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  Scholarship</a:t>
          </a:r>
          <a:endParaRPr lang="zh-CN" altLang="en-US" sz="1100" b="1" kern="1200" dirty="0">
            <a:solidFill>
              <a:schemeClr val="accent2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49931" y="1833693"/>
        <a:ext cx="1180911" cy="1082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 b="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 b="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Rot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 b="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fld id="{A9B8EE68-E1A2-4EB3-A4B8-9D335341AB7A}" type="slidenum">
              <a:rPr lang="zh-CN" altLang="zh-CN"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0783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6160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4813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5427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2207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1200" b="0" kern="12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1200" b="0" kern="12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1000" kern="1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1000" kern="1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zh-CN" sz="1000" kern="1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8EE68-E1A2-4EB3-A4B8-9D335341AB7A}" type="slidenum">
              <a:rPr lang="zh-CN" altLang="zh-CN" smtClean="0"/>
              <a:t>37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8EE68-E1A2-4EB3-A4B8-9D335341AB7A}" type="slidenum">
              <a:rPr lang="zh-CN" altLang="zh-CN" smtClean="0"/>
              <a:t>38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721785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8EE68-E1A2-4EB3-A4B8-9D335341AB7A}" type="slidenum">
              <a:rPr lang="zh-CN" altLang="zh-CN" smtClean="0"/>
              <a:t>39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8EE68-E1A2-4EB3-A4B8-9D335341AB7A}" type="slidenum">
              <a:rPr lang="zh-CN" altLang="zh-CN" smtClean="0"/>
              <a:t>40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6041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522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8EE68-E1A2-4EB3-A4B8-9D335341AB7A}" type="slidenum">
              <a:rPr lang="zh-CN" altLang="zh-CN" smtClean="0"/>
              <a:t>7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4521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538D6-1AD4-4E71-B852-51613F522D4F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CF6ED-FBA8-451B-A6BD-FAAA4BCF9944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5CA42-F854-4942-ABBC-4537E536C21F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A49BD-82B5-48E6-B264-464C83905DE9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4F678-E1E7-4BC4-8972-56EDD73C9DE3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56C83-A570-4BB3-B061-E66F73AFD8A3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C5327-6347-4AEC-B1C7-0F5CFF7E08B8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69CE2-612C-4508-8B40-023421FF9F15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6DC66-0590-46E8-95A9-77736DE9D71B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DA71E-F8C3-4394-A087-1911637A2CA3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C53F2-6762-4A45-B9A7-DB1AEA1AB2DB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C5600-0583-4686-851A-20AF2FEC43EE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400" b="0" noProof="1"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400" b="0" noProof="1"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fld id="{3435B291-EF2C-46BB-8FF3-A0B4C0406362}" type="slidenum">
              <a:rPr lang="zh-CN" altLang="zh-CN"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5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5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25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5.jpeg"/><Relationship Id="rId4" Type="http://schemas.openxmlformats.org/officeDocument/2006/relationships/image" Target="../media/image58.jpe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5.jpeg"/><Relationship Id="rId4" Type="http://schemas.openxmlformats.org/officeDocument/2006/relationships/image" Target="../media/image63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25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5.jpeg"/><Relationship Id="rId7" Type="http://schemas.openxmlformats.org/officeDocument/2006/relationships/image" Target="../media/image5.jpe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2.jpeg"/><Relationship Id="rId5" Type="http://schemas.openxmlformats.org/officeDocument/2006/relationships/image" Target="../media/image87.jpeg"/><Relationship Id="rId15" Type="http://schemas.openxmlformats.org/officeDocument/2006/relationships/image" Target="../media/image25.jpeg"/><Relationship Id="rId10" Type="http://schemas.openxmlformats.org/officeDocument/2006/relationships/image" Target="../media/image91.jpeg"/><Relationship Id="rId4" Type="http://schemas.openxmlformats.org/officeDocument/2006/relationships/image" Target="../media/image86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5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11" Type="http://schemas.openxmlformats.org/officeDocument/2006/relationships/image" Target="../media/image5.jpeg"/><Relationship Id="rId5" Type="http://schemas.openxmlformats.org/officeDocument/2006/relationships/image" Target="../media/image98.pn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25.jpeg"/><Relationship Id="rId4" Type="http://schemas.openxmlformats.org/officeDocument/2006/relationships/image" Target="../media/image107.jpeg"/><Relationship Id="rId9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25.jpe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124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124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124.pn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5.jpeg"/><Relationship Id="rId5" Type="http://schemas.openxmlformats.org/officeDocument/2006/relationships/image" Target="../media/image124.pn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25.jpe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hyperlink" Target="mailto:694634862@qq.com" TargetMode="External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6.jpeg"/><Relationship Id="rId4" Type="http://schemas.openxmlformats.org/officeDocument/2006/relationships/image" Target="../media/image8.jpe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6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6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边形 10"/>
          <p:cNvSpPr/>
          <p:nvPr/>
        </p:nvSpPr>
        <p:spPr>
          <a:xfrm>
            <a:off x="-455930" y="1646555"/>
            <a:ext cx="6490335" cy="2948940"/>
          </a:xfrm>
          <a:prstGeom prst="parallelogram">
            <a:avLst/>
          </a:prstGeom>
          <a:solidFill>
            <a:schemeClr val="bg1">
              <a:lumMod val="75000"/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6" name="Picture 5" descr="C:\Users\my\Downloads\QQ图片20181224172446.jpg"/>
          <p:cNvPicPr>
            <a:picLocks noChangeAspect="1" noChangeArrowheads="1"/>
          </p:cNvPicPr>
          <p:nvPr/>
        </p:nvPicPr>
        <p:blipFill>
          <a:blip r:embed="rId3" cstate="print"/>
          <a:srcRect l="9137" t="18795" r="21209"/>
          <a:stretch>
            <a:fillRect/>
          </a:stretch>
        </p:blipFill>
        <p:spPr bwMode="auto">
          <a:xfrm>
            <a:off x="-849630" y="1859915"/>
            <a:ext cx="6673850" cy="3283585"/>
          </a:xfrm>
          <a:prstGeom prst="parallelogram">
            <a:avLst>
              <a:gd name="adj" fmla="val 26001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my\Downloads\QQ图片20181224172446.jpg"/>
          <p:cNvPicPr>
            <a:picLocks noChangeAspect="1" noChangeArrowheads="1"/>
          </p:cNvPicPr>
          <p:nvPr/>
        </p:nvPicPr>
        <p:blipFill>
          <a:blip r:embed="rId3" cstate="print"/>
          <a:srcRect l="9137" t="18795" r="21209"/>
          <a:stretch>
            <a:fillRect/>
          </a:stretch>
        </p:blipFill>
        <p:spPr bwMode="auto">
          <a:xfrm>
            <a:off x="5001895" y="1483995"/>
            <a:ext cx="5077460" cy="2498090"/>
          </a:xfrm>
          <a:prstGeom prst="parallelogram">
            <a:avLst>
              <a:gd name="adj" fmla="val 26001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平行四边形 9"/>
          <p:cNvSpPr/>
          <p:nvPr/>
        </p:nvSpPr>
        <p:spPr>
          <a:xfrm>
            <a:off x="4505960" y="1720850"/>
            <a:ext cx="5414645" cy="2544445"/>
          </a:xfrm>
          <a:prstGeom prst="parallelogram">
            <a:avLst/>
          </a:prstGeom>
          <a:solidFill>
            <a:schemeClr val="bg1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72285" y="361633"/>
            <a:ext cx="5933440" cy="1061720"/>
            <a:chOff x="2791" y="827"/>
            <a:chExt cx="9344" cy="1672"/>
          </a:xfrm>
        </p:grpSpPr>
        <p:pic>
          <p:nvPicPr>
            <p:cNvPr id="5" name="Picture 4" descr="学校标识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91" y="827"/>
              <a:ext cx="5527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2791" y="1579"/>
              <a:ext cx="9344" cy="9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zh-CN" sz="3200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Chongqing Medical University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194425" y="4591050"/>
            <a:ext cx="866140" cy="441960"/>
            <a:chOff x="9755" y="7230"/>
            <a:chExt cx="1364" cy="696"/>
          </a:xfrm>
        </p:grpSpPr>
        <p:sp>
          <p:nvSpPr>
            <p:cNvPr id="17" name="平行四边形 16"/>
            <p:cNvSpPr/>
            <p:nvPr/>
          </p:nvSpPr>
          <p:spPr>
            <a:xfrm>
              <a:off x="9755" y="7230"/>
              <a:ext cx="1185" cy="557"/>
            </a:xfrm>
            <a:prstGeom prst="parallelogram">
              <a:avLst/>
            </a:prstGeom>
            <a:solidFill>
              <a:srgbClr val="9CC5D5">
                <a:alpha val="4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平行四边形 17"/>
            <p:cNvSpPr/>
            <p:nvPr/>
          </p:nvSpPr>
          <p:spPr>
            <a:xfrm>
              <a:off x="9935" y="7370"/>
              <a:ext cx="1185" cy="557"/>
            </a:xfrm>
            <a:prstGeom prst="parallelogram">
              <a:avLst/>
            </a:prstGeom>
            <a:solidFill>
              <a:srgbClr val="9CC5D5">
                <a:alpha val="4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034406" y="4643438"/>
            <a:ext cx="304292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zh-CN" sz="16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http://english.cqmu.edu.cn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4" y="444061"/>
            <a:ext cx="979927" cy="9799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Campuses</a:t>
            </a:r>
            <a:endParaRPr lang="en-US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58" y="719247"/>
            <a:ext cx="6012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Beautiful sceneries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" y="1273636"/>
            <a:ext cx="2809756" cy="18713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6" y="1273636"/>
            <a:ext cx="2651752" cy="187134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14" y="1273635"/>
            <a:ext cx="3072344" cy="1871341"/>
          </a:xfrm>
          <a:prstGeom prst="rect">
            <a:avLst/>
          </a:prstGeom>
        </p:spPr>
      </p:pic>
      <p:pic>
        <p:nvPicPr>
          <p:cNvPr id="4098" name="Picture 2" descr="https://news.cqmu.edu.cn/__local/2/FF/8C/F8101BCBAF908FDFF62E9DBF9B9_6CBC5129_1506E.jpg?e=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8" y="3253206"/>
            <a:ext cx="2794395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news.cqmu.edu.cn/__local/9/83/62/12B371C39E9D94190093F835B11_FA218D8E_3A343.jpg?e=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/>
          <a:stretch/>
        </p:blipFill>
        <p:spPr bwMode="auto">
          <a:xfrm>
            <a:off x="5953404" y="3268751"/>
            <a:ext cx="3059054" cy="170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news.cqmu.edu.cn/__local/0/BD/33/A16078A999F591D8934C8BDEA3A_E88DA813_F2BA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26" y="3253206"/>
            <a:ext cx="2653404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Campuses</a:t>
            </a:r>
            <a:endParaRPr lang="en-US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58" y="811926"/>
            <a:ext cx="6012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Teaching buildings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2" y="1380797"/>
            <a:ext cx="2793228" cy="186215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55674" y="4580284"/>
            <a:ext cx="285878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Jinyun</a:t>
            </a:r>
            <a:r>
              <a:rPr lang="en-US" altLang="zh-CN" sz="1200" dirty="0"/>
              <a:t> Campus</a:t>
            </a:r>
            <a:endParaRPr lang="zh-CN" altLang="en-US" sz="1200" dirty="0"/>
          </a:p>
        </p:txBody>
      </p:sp>
      <p:sp>
        <p:nvSpPr>
          <p:cNvPr id="10" name="文本框 9"/>
          <p:cNvSpPr txBox="1"/>
          <p:nvPr/>
        </p:nvSpPr>
        <p:spPr>
          <a:xfrm>
            <a:off x="4742649" y="4549542"/>
            <a:ext cx="2858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/>
              <a:t>Yuanjiagang</a:t>
            </a:r>
            <a:r>
              <a:rPr lang="en-US" altLang="zh-CN" sz="1200" dirty="0"/>
              <a:t> Campus</a:t>
            </a:r>
            <a:endParaRPr lang="zh-CN" altLang="en-US" sz="1200" dirty="0"/>
          </a:p>
        </p:txBody>
      </p:sp>
      <p:pic>
        <p:nvPicPr>
          <p:cNvPr id="2050" name="Picture 2" descr="https://news.cqmu.edu.cn/__local/C/96/0D/B27388702F78ABF4B75A0E77176_CE61B8E9_5E0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90" y="1357534"/>
            <a:ext cx="2863016" cy="19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ews.cqmu.edu.cn/__local/F/82/A6/EEBE4A93F11C2B63AA434005810_7C8ED40C_B9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73" y="2619375"/>
            <a:ext cx="2803334" cy="1893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ews.cqmu.edu.cn/__local/8/32/5B/9FB5B66D127E1ED619358535178_AD1E0181_2FBFF.jpg?e=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79" y="2632093"/>
            <a:ext cx="3285972" cy="1897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Campuses</a:t>
            </a:r>
            <a:endParaRPr lang="en-US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658" y="811926"/>
            <a:ext cx="6012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Smart Classrooms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15" y="1651576"/>
            <a:ext cx="3624594" cy="24163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50" y="1059624"/>
            <a:ext cx="4216871" cy="15875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50" y="2894850"/>
            <a:ext cx="3214100" cy="19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42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Campuses</a:t>
            </a:r>
            <a:endParaRPr lang="en-US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9405" y="852487"/>
            <a:ext cx="6012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Canteens</a:t>
            </a:r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2" y="1359403"/>
            <a:ext cx="1949228" cy="14529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92" y="1347648"/>
            <a:ext cx="1949230" cy="14619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51" y="1353390"/>
            <a:ext cx="1949229" cy="146192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74" y="1347648"/>
            <a:ext cx="1949231" cy="14619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2" y="2947225"/>
            <a:ext cx="1949228" cy="14619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52" y="2947225"/>
            <a:ext cx="1949228" cy="14619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93" y="2947225"/>
            <a:ext cx="1949230" cy="14619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74" y="2947224"/>
            <a:ext cx="1949231" cy="14619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Campuses</a:t>
            </a:r>
            <a:endParaRPr lang="en-US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4985" y="1089762"/>
            <a:ext cx="601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Gym and Football Yard</a:t>
            </a:r>
            <a:endParaRPr lang="zh-CN" altLang="en-US" dirty="0"/>
          </a:p>
        </p:txBody>
      </p:sp>
      <p:pic>
        <p:nvPicPr>
          <p:cNvPr id="3074" name="Picture 2" descr="https://news.cqmu.edu.cn/__local/D/62/E2/6A06A4CF5F46619053B293AC50E_F2451732_5172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4" y="2283726"/>
            <a:ext cx="4761091" cy="26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67" y="771253"/>
            <a:ext cx="3224351" cy="19034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6" y="2965565"/>
            <a:ext cx="3218491" cy="19721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Campuses</a:t>
            </a:r>
            <a:endParaRPr lang="zh-CN" altLang="en-US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0515" y="741087"/>
            <a:ext cx="146525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Libraries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7"/>
          <a:stretch>
            <a:fillRect/>
          </a:stretch>
        </p:blipFill>
        <p:spPr>
          <a:xfrm>
            <a:off x="3851511" y="3030430"/>
            <a:ext cx="2696300" cy="18222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3030430"/>
            <a:ext cx="3240270" cy="1822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58863" y="1186793"/>
            <a:ext cx="24692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Areas: 28,000 m2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Seats: 3,560 reading seats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Collections: 1.83 million volumes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Data base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 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</a:t>
            </a:r>
          </a:p>
        </p:txBody>
      </p:sp>
      <p:pic>
        <p:nvPicPr>
          <p:cNvPr id="10" name="Picture 2" descr="D:\工作\图片\再见，母校！--朱正霖\_sDSC3080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694" y="1196062"/>
            <a:ext cx="3221853" cy="1681843"/>
          </a:xfrm>
          <a:prstGeom prst="rect">
            <a:avLst/>
          </a:prstGeom>
          <a:noFill/>
        </p:spPr>
      </p:pic>
      <p:pic>
        <p:nvPicPr>
          <p:cNvPr id="1026" name="Picture 2" descr="https://news.cqmu.edu.cn/__local/1/28/01/87072D0986AD3E5A7F9D439D18F_08EAA136_147D8.jpg?e=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4"/>
          <a:stretch/>
        </p:blipFill>
        <p:spPr bwMode="auto">
          <a:xfrm>
            <a:off x="6747964" y="3030430"/>
            <a:ext cx="2216401" cy="182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228139" y="1186793"/>
            <a:ext cx="28107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E-books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33.8 million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Electronic Journals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49 million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Dissertation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 million volumes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Audio and video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2063 H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8766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Campuses</a:t>
            </a:r>
            <a:endParaRPr lang="en-US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098" name="Picture 2" descr="https://news.cqmu.edu.cn/__local/B/AF/DB/F2AED29F546E73F20063FBD1CA3_6D772EAC_60E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" y="1336282"/>
            <a:ext cx="5200112" cy="34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539664" y="817524"/>
            <a:ext cx="849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Human Life and Heath Museum  &amp; Traditional Chinese Medicine Museum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37" y="1327466"/>
            <a:ext cx="2561517" cy="1680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38" y="3095345"/>
            <a:ext cx="2561517" cy="17076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idx="1"/>
          </p:nvPr>
        </p:nvSpPr>
        <p:spPr>
          <a:xfrm>
            <a:off x="899694" y="51540"/>
            <a:ext cx="6192516" cy="457200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buNone/>
            </a:pPr>
            <a:r>
              <a:rPr lang="zh-CN" altLang="zh-CN" sz="2800" b="1" kern="120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宋体" panose="02010600030101010101" pitchFamily="2" charset="-122"/>
              </a:rPr>
              <a:t>Colleges</a:t>
            </a:r>
            <a:endParaRPr lang="zh-CN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306070" y="2035175"/>
            <a:ext cx="2971800" cy="285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269875" indent="-269875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zh-CN" sz="2200" b="0"/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604552" y="965097"/>
            <a:ext cx="3252788" cy="11520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285750" indent="-285750" eaLnBrk="0" hangingPunct="0">
              <a:lnSpc>
                <a:spcPct val="160000"/>
              </a:lnSpc>
              <a:buFont typeface="Wingdings" panose="05000000000000000000" pitchFamily="2" charset="2"/>
              <a:buChar char="l"/>
            </a:pPr>
            <a:r>
              <a:rPr lang="zh-CN" altLang="zh-CN" sz="1400" b="0" dirty="0">
                <a:latin typeface="Arial" panose="020B0604020202020204" pitchFamily="34" charset="0"/>
                <a:ea typeface="黑体" panose="02010609060101010101" pitchFamily="49" charset="-122"/>
                <a:sym typeface="黑体" panose="02010609060101010101" pitchFamily="49" charset="-122"/>
              </a:rPr>
              <a:t>Clinical College</a:t>
            </a:r>
            <a:r>
              <a:rPr lang="en-US" altLang="zh-CN" sz="1400" b="0" dirty="0">
                <a:latin typeface="Arial" panose="020B0604020202020204" pitchFamily="34" charset="0"/>
                <a:ea typeface="黑体" panose="02010609060101010101" pitchFamily="49" charset="-122"/>
                <a:sym typeface="黑体" panose="02010609060101010101" pitchFamily="49" charset="-122"/>
              </a:rPr>
              <a:t>s: </a:t>
            </a:r>
            <a:r>
              <a:rPr lang="en-GB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5</a:t>
            </a:r>
          </a:p>
          <a:p>
            <a:pPr marL="285750" indent="-285750" eaLnBrk="0" hangingPunct="0">
              <a:lnSpc>
                <a:spcPct val="160000"/>
              </a:lnSpc>
              <a:buFont typeface="Wingdings" panose="05000000000000000000" pitchFamily="2" charset="2"/>
              <a:buChar char="l"/>
            </a:pPr>
            <a:r>
              <a:rPr lang="zh-CN" altLang="zh-CN" sz="1400" b="0" dirty="0">
                <a:latin typeface="Arial" panose="020B0604020202020204" pitchFamily="34" charset="0"/>
                <a:ea typeface="黑体" panose="02010609060101010101" pitchFamily="49" charset="-122"/>
                <a:sym typeface="黑体" panose="02010609060101010101" pitchFamily="49" charset="-122"/>
              </a:rPr>
              <a:t>Pediatric College</a:t>
            </a:r>
          </a:p>
          <a:p>
            <a:pPr marL="285750" indent="-285750" eaLnBrk="0" hangingPunct="0">
              <a:lnSpc>
                <a:spcPct val="160000"/>
              </a:lnSpc>
              <a:buFont typeface="Wingdings" panose="05000000000000000000" pitchFamily="2" charset="2"/>
              <a:buChar char="l"/>
            </a:pPr>
            <a:r>
              <a:rPr lang="zh-CN" altLang="zh-CN" sz="1400" b="0" dirty="0">
                <a:latin typeface="Arial" panose="020B0604020202020204" pitchFamily="34" charset="0"/>
                <a:ea typeface="黑体" panose="02010609060101010101" pitchFamily="49" charset="-122"/>
                <a:sym typeface="黑体" panose="02010609060101010101" pitchFamily="49" charset="-122"/>
              </a:rPr>
              <a:t>College</a:t>
            </a:r>
            <a:r>
              <a:rPr lang="en-US" altLang="zh-CN" sz="1400" b="0" dirty="0">
                <a:latin typeface="Arial" panose="020B0604020202020204" pitchFamily="34" charset="0"/>
                <a:ea typeface="黑体" panose="02010609060101010101" pitchFamily="49" charset="-122"/>
                <a:sym typeface="黑体" panose="02010609060101010101" pitchFamily="49" charset="-122"/>
              </a:rPr>
              <a:t> of Stomatology</a:t>
            </a:r>
            <a:r>
              <a:rPr lang="zh-CN" altLang="zh-CN" sz="1400" b="0" dirty="0">
                <a:latin typeface="Arial" panose="020B0604020202020204" pitchFamily="34" charset="0"/>
                <a:ea typeface="黑体" panose="02010609060101010101" pitchFamily="49" charset="-122"/>
                <a:sym typeface="黑体" panose="02010609060101010101" pitchFamily="49" charset="-122"/>
              </a:rPr>
              <a:t> </a:t>
            </a:r>
            <a:endParaRPr lang="en-US" altLang="zh-CN" sz="1400" b="0" dirty="0">
              <a:latin typeface="Arial" panose="020B0604020202020204" pitchFamily="34" charset="0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452620" y="943610"/>
            <a:ext cx="4648200" cy="3863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International Medical College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Basic Medicine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Laboratory Medicine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Public Health and Health Management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Pharmacy 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Biomedical Engineering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Nursing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49" charset="-122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Traditional Chinese Medicine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</a:t>
            </a: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 Medical Informatics</a:t>
            </a: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49" charset="-122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Foreign Languages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</a:t>
            </a: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 of 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Sports </a:t>
            </a:r>
            <a:r>
              <a:rPr lang="en-US" altLang="zh-CN" sz="1200" b="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Medicine</a:t>
            </a:r>
          </a:p>
          <a:p>
            <a:pPr marL="285750" indent="-285750" eaLnBrk="0" hangingPunct="0">
              <a:lnSpc>
                <a:spcPct val="15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College of International Education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49" charset="-122"/>
            </a:endParaRPr>
          </a:p>
          <a:p>
            <a:pPr marL="285750" indent="-285750" eaLnBrk="0" hangingPunct="0">
              <a:lnSpc>
                <a:spcPct val="16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Department of Medical Imaging</a:t>
            </a:r>
          </a:p>
          <a:p>
            <a:pPr marL="285750" indent="-285750" eaLnBrk="0" hangingPunct="0">
              <a:lnSpc>
                <a:spcPct val="160000"/>
              </a:lnSpc>
              <a:buClr>
                <a:srgbClr val="79B6CF"/>
              </a:buClr>
              <a:buFont typeface="Wingdings" panose="05000000000000000000" charset="0"/>
              <a:buChar char="l"/>
            </a:pPr>
            <a:r>
              <a:rPr lang="zh-C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Department of </a:t>
            </a:r>
            <a:r>
              <a:rPr lang="zh-CN" altLang="zh-CN" sz="1200" b="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49" charset="-122"/>
              </a:rPr>
              <a:t>Anesthesiology</a:t>
            </a:r>
            <a:endParaRPr lang="en-US" altLang="zh-CN" sz="1200" b="0" dirty="0" smtClean="0"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5122" name="Picture 2" descr="https://news.cqmu.edu.cn/__local/3/84/E5/482DBDCFDDAC14E468BBBC634AC_C912A0E7_20F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8" y="2499744"/>
            <a:ext cx="3178092" cy="211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10210" y="1479550"/>
            <a:ext cx="1685925" cy="3701415"/>
          </a:xfrm>
          <a:prstGeom prst="rect">
            <a:avLst/>
          </a:prstGeom>
          <a:solidFill>
            <a:srgbClr val="ACD5F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40640" y="1056640"/>
            <a:ext cx="1685925" cy="3591560"/>
          </a:xfrm>
          <a:prstGeom prst="rect">
            <a:avLst/>
          </a:prstGeom>
          <a:solidFill>
            <a:srgbClr val="ACD5F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idx="1"/>
          </p:nvPr>
        </p:nvSpPr>
        <p:spPr>
          <a:xfrm>
            <a:off x="3336290" y="3264535"/>
            <a:ext cx="3735070" cy="1878965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students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total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26810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PhD/MD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students: 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927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Master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students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7124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ndergraduates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18824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students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604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8" name="Picture 4" descr="G:\再见，母校！--朱正霖\博士毕业扔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80" y="1833245"/>
            <a:ext cx="1571625" cy="104013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050" name="Picture 2" descr="G:\IMG_7510.jpg"/>
          <p:cNvPicPr>
            <a:picLocks noChangeAspect="1" noChangeArrowheads="1"/>
          </p:cNvPicPr>
          <p:nvPr/>
        </p:nvPicPr>
        <p:blipFill>
          <a:blip r:embed="rId4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" y="776605"/>
            <a:ext cx="1572260" cy="101727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10" name="矩形 9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5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074" name="Picture 2" descr="D:\工作\图片\再见，母校！--朱正霖\_sDSC3930-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505" y="1095375"/>
            <a:ext cx="3955415" cy="192405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D:\工作\图片\中医0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" y="2900680"/>
            <a:ext cx="1572260" cy="1048385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:\工作\图片\共赏之三--陈朝琴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" y="3987800"/>
            <a:ext cx="1571625" cy="1048385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4" name="任意多边形: 形状 5"/>
          <p:cNvSpPr/>
          <p:nvPr/>
        </p:nvSpPr>
        <p:spPr>
          <a:xfrm>
            <a:off x="7994650" y="3329305"/>
            <a:ext cx="1800860" cy="185166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7934960" y="3019425"/>
            <a:ext cx="1800860" cy="185166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/>
        </p:nvSpPr>
        <p:spPr>
          <a:xfrm>
            <a:off x="899795" y="51435"/>
            <a:ext cx="203136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sym typeface="+mn-ea"/>
              </a:rPr>
              <a:t>S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sym typeface="+mn-ea"/>
              </a:rPr>
              <a:t>tudents</a:t>
            </a:r>
            <a:endParaRPr lang="zh-CN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973570" y="2044700"/>
            <a:ext cx="1685925" cy="3098800"/>
          </a:xfrm>
          <a:prstGeom prst="rect">
            <a:avLst/>
          </a:pr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84465" y="682625"/>
            <a:ext cx="1685925" cy="4105275"/>
          </a:xfrm>
          <a:prstGeom prst="rect">
            <a:avLst/>
          </a:pr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9458" name="Rectangle 4"/>
          <p:cNvSpPr>
            <a:spLocks noGrp="1" noChangeArrowheads="1"/>
          </p:cNvSpPr>
          <p:nvPr>
            <p:ph idx="1"/>
          </p:nvPr>
        </p:nvSpPr>
        <p:spPr>
          <a:xfrm>
            <a:off x="251640" y="1151552"/>
            <a:ext cx="5616468" cy="2052171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Faculty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members : 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5,196 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(including 3,500 for clinical teaching)</a:t>
            </a:r>
            <a:endParaRPr lang="zh-CN" altLang="zh-CN" sz="1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Professors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&amp;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Associate professor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1,429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PhD/MD supervisor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zh-CN" sz="1400" dirty="0">
                <a:solidFill>
                  <a:srgbClr val="FF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315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Post-doctoral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Workstation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s: 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</a:p>
        </p:txBody>
      </p:sp>
      <p:pic>
        <p:nvPicPr>
          <p:cNvPr id="1026" name="Picture 2" descr="G:\3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" y="3095625"/>
            <a:ext cx="2185035" cy="140779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9461" name="Picture 4" descr="G:\医院照片\重医附属口腔医院\IMG_1318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165" y="2811780"/>
            <a:ext cx="2341880" cy="169164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9462" name="图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0" r="7904"/>
          <a:stretch>
            <a:fillRect/>
          </a:stretch>
        </p:blipFill>
        <p:spPr bwMode="auto">
          <a:xfrm>
            <a:off x="2704465" y="3095625"/>
            <a:ext cx="2014855" cy="140779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1" name="Picture 3" descr="D:\工作\总结\2019年外事处总结\费拉拉大学学生交流项目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3775" y="3084830"/>
            <a:ext cx="1064260" cy="141859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5122" name="Picture 2" descr="D:\工作\图片\金艾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165" y="1095375"/>
            <a:ext cx="2348230" cy="1560830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2" name="矩形 1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8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/>
        </p:nvSpPr>
        <p:spPr>
          <a:xfrm>
            <a:off x="899795" y="51435"/>
            <a:ext cx="203136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>
              <a:spcBef>
                <a:spcPct val="20000"/>
              </a:spcBef>
              <a:buNone/>
            </a:pPr>
            <a:r>
              <a:rPr lang="zh-CN" altLang="zh-CN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Faculty</a:t>
            </a:r>
            <a:endParaRPr lang="zh-CN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TextBox 1"/>
          <p:cNvSpPr txBox="1"/>
          <p:nvPr/>
        </p:nvSpPr>
        <p:spPr>
          <a:xfrm>
            <a:off x="1043706" y="537647"/>
            <a:ext cx="2232025" cy="522288"/>
          </a:xfrm>
          <a:prstGeom prst="rect">
            <a:avLst/>
          </a:prstGeom>
          <a:solidFill>
            <a:srgbClr val="9CC5D5"/>
          </a:solidFill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99694" y="1541145"/>
            <a:ext cx="5516211" cy="2508872"/>
            <a:chOff x="3165353" y="1508730"/>
            <a:chExt cx="5516211" cy="2508872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3946542" y="1508730"/>
              <a:ext cx="3832430" cy="3077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Overview of Chongqing</a:t>
              </a:r>
              <a:endParaRPr lang="en-US" altLang="zh-CN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speed"/>
            <p:cNvSpPr txBox="1">
              <a:spLocks noChangeArrowheads="1"/>
            </p:cNvSpPr>
            <p:nvPr/>
          </p:nvSpPr>
          <p:spPr bwMode="auto">
            <a:xfrm>
              <a:off x="3165353" y="1551286"/>
              <a:ext cx="496424" cy="2769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1.</a:t>
              </a:r>
              <a:endParaRPr lang="en-US" altLang="ko-KR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3946542" y="2207539"/>
              <a:ext cx="4735022" cy="3077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Overview of CQMU</a:t>
              </a:r>
            </a:p>
          </p:txBody>
        </p:sp>
        <p:sp>
          <p:nvSpPr>
            <p:cNvPr id="11" name="speed"/>
            <p:cNvSpPr txBox="1">
              <a:spLocks noChangeArrowheads="1"/>
            </p:cNvSpPr>
            <p:nvPr/>
          </p:nvSpPr>
          <p:spPr bwMode="auto">
            <a:xfrm>
              <a:off x="3165353" y="2275495"/>
              <a:ext cx="496424" cy="2769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2.</a:t>
              </a:r>
            </a:p>
          </p:txBody>
        </p:sp>
        <p:sp>
          <p:nvSpPr>
            <p:cNvPr id="12" name="Rectangle 3"/>
            <p:cNvSpPr txBox="1">
              <a:spLocks noChangeArrowheads="1"/>
            </p:cNvSpPr>
            <p:nvPr/>
          </p:nvSpPr>
          <p:spPr bwMode="auto">
            <a:xfrm>
              <a:off x="3946542" y="2977143"/>
              <a:ext cx="3832430" cy="3077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International Education</a:t>
              </a:r>
              <a:endParaRPr lang="en-US" altLang="zh-CN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speed"/>
            <p:cNvSpPr txBox="1">
              <a:spLocks noChangeArrowheads="1"/>
            </p:cNvSpPr>
            <p:nvPr/>
          </p:nvSpPr>
          <p:spPr bwMode="auto">
            <a:xfrm>
              <a:off x="3165353" y="3019699"/>
              <a:ext cx="496424" cy="2769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3946542" y="3685347"/>
              <a:ext cx="3832430" cy="30777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Admission for </a:t>
              </a:r>
              <a:r>
                <a:rPr lang="en-US" altLang="zh-CN" dirty="0" smtClean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2022</a:t>
              </a:r>
              <a:endParaRPr lang="en-US" altLang="zh-CN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speed"/>
            <p:cNvSpPr txBox="1">
              <a:spLocks noChangeArrowheads="1"/>
            </p:cNvSpPr>
            <p:nvPr/>
          </p:nvSpPr>
          <p:spPr bwMode="auto">
            <a:xfrm>
              <a:off x="3165353" y="3740603"/>
              <a:ext cx="496424" cy="2769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Gulim" panose="020B0600000101010101" pitchFamily="50" charset="-127"/>
                  <a:ea typeface="Gulim" panose="020B0600000101010101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20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宣传图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922" y="906621"/>
            <a:ext cx="3157066" cy="179189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5" name="Rectangle 5"/>
          <p:cNvSpPr>
            <a:spLocks noGrp="1"/>
          </p:cNvSpPr>
          <p:nvPr>
            <p:ph idx="1"/>
          </p:nvPr>
        </p:nvSpPr>
        <p:spPr>
          <a:xfrm>
            <a:off x="953300" y="966470"/>
            <a:ext cx="3816318" cy="3859824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PhD</a:t>
            </a:r>
            <a:r>
              <a:rPr lang="en-US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discipline</a:t>
            </a:r>
            <a:r>
              <a:rPr lang="zh-CN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zh-CN" sz="1400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zh-CN" sz="1400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defRPr/>
            </a:pPr>
            <a:r>
              <a:rPr lang="zh-CN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Ma</a:t>
            </a:r>
            <a:r>
              <a:rPr lang="en-US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ter</a:t>
            </a:r>
            <a:r>
              <a:rPr lang="en-US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discipline</a:t>
            </a:r>
            <a:r>
              <a:rPr lang="zh-CN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sz="1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noProof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zh-CN" altLang="zh-CN" sz="1400" noProof="1">
              <a:solidFill>
                <a:srgbClr val="FF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defRPr/>
            </a:pPr>
            <a:r>
              <a:rPr lang="zh-CN" altLang="zh-CN" sz="1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 key discipline: 4</a:t>
            </a:r>
          </a:p>
          <a:p>
            <a:pPr lvl="1" eaLnBrk="1" hangingPunct="1">
              <a:defRPr/>
            </a:pPr>
            <a:r>
              <a:rPr lang="zh-CN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Clinical Laboratory Diagnostics </a:t>
            </a:r>
          </a:p>
          <a:p>
            <a:pPr lvl="1" eaLnBrk="1" hangingPunct="1">
              <a:defRPr/>
            </a:pPr>
            <a:r>
              <a:rPr lang="zh-CN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Pediatrics </a:t>
            </a:r>
          </a:p>
          <a:p>
            <a:pPr lvl="1" eaLnBrk="1" hangingPunct="1">
              <a:defRPr/>
            </a:pPr>
            <a:r>
              <a:rPr lang="zh-CN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Infectious Disease</a:t>
            </a:r>
          </a:p>
          <a:p>
            <a:pPr lvl="1" eaLnBrk="1" hangingPunct="1">
              <a:defRPr/>
            </a:pPr>
            <a:r>
              <a:rPr lang="zh-CN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Neurology</a:t>
            </a:r>
            <a:endParaRPr lang="en-US" altLang="zh-CN" sz="1400" noProof="1">
              <a:solidFill>
                <a:srgbClr val="FF33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eaLnBrk="1" hangingPunct="1">
              <a:defRPr/>
            </a:pPr>
            <a:r>
              <a:rPr lang="en-US" altLang="zh-CN" sz="1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ESI Top 1% : </a:t>
            </a:r>
            <a:r>
              <a:rPr lang="en-US" altLang="zh-CN" sz="1400" b="1" noProof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en-US" altLang="zh-CN" sz="1400" b="1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Clinical Medicine</a:t>
            </a: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Pharmacology &amp; Toxicology</a:t>
            </a: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Neuroscience &amp; Behavior</a:t>
            </a: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Biology &amp; Biochemistry</a:t>
            </a: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Immunology</a:t>
            </a: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Molecular Biology &amp; Genetics</a:t>
            </a: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Chemistry</a:t>
            </a:r>
          </a:p>
          <a:p>
            <a:pPr lvl="1" eaLnBrk="1" hangingPunct="1">
              <a:defRPr/>
            </a:pPr>
            <a:r>
              <a:rPr lang="en-US" altLang="zh-CN"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Materials </a:t>
            </a:r>
            <a:r>
              <a:rPr lang="en-US" altLang="zh-CN" sz="120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science</a:t>
            </a:r>
          </a:p>
        </p:txBody>
      </p:sp>
      <p:pic>
        <p:nvPicPr>
          <p:cNvPr id="5122" name="Picture 2" descr="G:\缙云校区全景\IMG_1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1922" y="2811066"/>
            <a:ext cx="3157066" cy="20145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5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任意多边形: 形状 5"/>
          <p:cNvSpPr/>
          <p:nvPr/>
        </p:nvSpPr>
        <p:spPr>
          <a:xfrm>
            <a:off x="7994650" y="3329305"/>
            <a:ext cx="1800860" cy="185166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7750810" y="3019425"/>
            <a:ext cx="1800860" cy="185166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Rectangle 4"/>
          <p:cNvSpPr>
            <a:spLocks noGrp="1" noChangeArrowheads="1"/>
          </p:cNvSpPr>
          <p:nvPr/>
        </p:nvSpPr>
        <p:spPr>
          <a:xfrm>
            <a:off x="894080" y="58420"/>
            <a:ext cx="218884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zh-CN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Disciplines</a:t>
            </a:r>
            <a:endParaRPr lang="zh-CN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idx="1"/>
          </p:nvPr>
        </p:nvSpPr>
        <p:spPr>
          <a:xfrm>
            <a:off x="847408" y="1305305"/>
            <a:ext cx="4866005" cy="172783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Directly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affiliated hospitals: </a:t>
            </a:r>
            <a:r>
              <a:rPr lang="en-US" altLang="zh-CN" sz="1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zh-CN" sz="1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hospitals</a:t>
            </a:r>
            <a:endParaRPr lang="zh-CN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Beds: </a:t>
            </a:r>
            <a:r>
              <a:rPr lang="zh-CN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 </a:t>
            </a:r>
            <a:endParaRPr lang="zh-CN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ut-patient visits: 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15,000,000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 year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npatient visits</a:t>
            </a:r>
            <a:r>
              <a:rPr lang="zh-CN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,000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per year</a:t>
            </a:r>
            <a:endParaRPr lang="zh-CN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6" name="Picture 4" descr="G:\医疗\《点滴》卢有琼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680" y="2067560"/>
            <a:ext cx="1776730" cy="100139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8197" name="Picture 5" descr="G:\医疗\《神经上的舞蹈》白杨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4690" y="1220470"/>
            <a:ext cx="1776730" cy="106743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1" name="Picture 7" descr="G:\医院照片\永川中医药\永川区中医院一楼门诊大厅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" y="3165475"/>
            <a:ext cx="1490345" cy="81089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2" name="Picture 2" descr="D:\工作\图片\2019中英文宣传册\交黎老版\学校英文宣传册2019\其他附属医院\附属康复医院 (2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5255" y="4060825"/>
            <a:ext cx="1490345" cy="80962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3" name="Picture 4" descr="D:\工作\图片\2019中英文宣传册\交黎老版\学校英文宣传册2019\其他附属医院\附属第三医院照片 (1)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5915" y="3165475"/>
            <a:ext cx="2138045" cy="81026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4" name="Picture 4" descr="G:\医院照片\重医附属口腔医院\IMG_137511 拷贝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" y="4060825"/>
            <a:ext cx="1750695" cy="80962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4690" y="4060825"/>
            <a:ext cx="920750" cy="80962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6" name="Picture 1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0" y="3165475"/>
            <a:ext cx="1591310" cy="80962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7" name="Picture 2" descr="D:\工作\图片\2019中英文宣传册\交黎老版\学校英文宣传册2019\附一院\门诊、内科大楼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880" y="4060825"/>
            <a:ext cx="1217295" cy="80962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8" name="Picture 3" descr="G:\医院照片\重医附二院\江南院区医疗综合楼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005" y="3165475"/>
            <a:ext cx="1563370" cy="80962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5069" name="Picture 8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040" y="4060825"/>
            <a:ext cx="1426210" cy="809625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16" name="矩形 15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14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9695" y="141548"/>
            <a:ext cx="4516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zh-CN" altLang="zh-CN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Affiliated Hospitals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833120" y="3165475"/>
            <a:ext cx="1489710" cy="810260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22225" cap="flat" cmpd="sng" algn="ctr">
            <a:solidFill>
              <a:srgbClr val="9CC5D5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145915" y="3166110"/>
            <a:ext cx="2138045" cy="810260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22225" cap="flat" cmpd="sng" algn="ctr">
            <a:solidFill>
              <a:srgbClr val="9CC5D5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33120" y="4060825"/>
            <a:ext cx="1750695" cy="810260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22225" cap="flat" cmpd="sng" algn="ctr">
            <a:solidFill>
              <a:srgbClr val="9CC5D5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774690" y="4060190"/>
            <a:ext cx="920750" cy="810260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22225" cap="flat" cmpd="sng" algn="ctr">
            <a:solidFill>
              <a:srgbClr val="9CC5D5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675255" y="4060825"/>
            <a:ext cx="1490345" cy="810260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22225" cap="flat" cmpd="sng" algn="ctr">
            <a:solidFill>
              <a:srgbClr val="9CC5D5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107" name="标题 1"/>
          <p:cNvSpPr>
            <a:spLocks noGrp="1" noChangeArrowheads="1"/>
          </p:cNvSpPr>
          <p:nvPr>
            <p:ph type="title"/>
          </p:nvPr>
        </p:nvSpPr>
        <p:spPr>
          <a:xfrm>
            <a:off x="310280" y="14911"/>
            <a:ext cx="4392366" cy="681593"/>
          </a:xfrm>
        </p:spPr>
        <p:txBody>
          <a:bodyPr/>
          <a:lstStyle/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Exchange</a:t>
            </a:r>
            <a:endParaRPr lang="zh-CN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56210" y="1958340"/>
            <a:ext cx="2990850" cy="2071370"/>
            <a:chOff x="251640" y="1347648"/>
            <a:chExt cx="3528295" cy="2083434"/>
          </a:xfrm>
        </p:grpSpPr>
        <p:pic>
          <p:nvPicPr>
            <p:cNvPr id="3074" name="Picture 2" descr="D:\工作\国际合作\111\20190923-母胎医学111年会\B5B93FE14752893D25B4BBDC64C_98FD5AF2_162E8.jpg"/>
            <p:cNvPicPr>
              <a:picLocks noChangeAspect="1" noChangeArrowheads="1"/>
            </p:cNvPicPr>
            <p:nvPr/>
          </p:nvPicPr>
          <p:blipFill>
            <a:blip r:embed="rId3" cstate="print"/>
            <a:srcRect l="11146" r="19744"/>
            <a:stretch>
              <a:fillRect/>
            </a:stretch>
          </p:blipFill>
          <p:spPr bwMode="auto">
            <a:xfrm>
              <a:off x="251640" y="1347648"/>
              <a:ext cx="1584132" cy="10042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111" name="Picture 2" descr="D:\我的文档\Tencent Files\694634862\Image\C2C\Image1\2962BF142FD529C1EF5F316AEADEB3CA.png"/>
            <p:cNvPicPr>
              <a:picLocks noChangeAspect="1" noChangeArrowheads="1"/>
            </p:cNvPicPr>
            <p:nvPr/>
          </p:nvPicPr>
          <p:blipFill>
            <a:blip r:embed="rId4" cstate="print"/>
            <a:srcRect t="25316" r="19760"/>
            <a:stretch>
              <a:fillRect/>
            </a:stretch>
          </p:blipFill>
          <p:spPr bwMode="auto">
            <a:xfrm>
              <a:off x="252349" y="2427738"/>
              <a:ext cx="1917540" cy="100334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7112" name="六边形 1"/>
            <p:cNvSpPr>
              <a:spLocks noChangeArrowheads="1"/>
            </p:cNvSpPr>
            <p:nvPr/>
          </p:nvSpPr>
          <p:spPr bwMode="auto">
            <a:xfrm>
              <a:off x="2268517" y="2427738"/>
              <a:ext cx="1511417" cy="1003344"/>
            </a:xfrm>
            <a:prstGeom prst="hexagon">
              <a:avLst>
                <a:gd name="adj" fmla="val 0"/>
                <a:gd name="vf" fmla="val 115470"/>
              </a:avLst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pic>
          <p:nvPicPr>
            <p:cNvPr id="47113" name="图片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79785" y="1347648"/>
              <a:ext cx="1800150" cy="1003344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矩形 11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7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692" y="1364690"/>
            <a:ext cx="320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zh-CN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 Conferences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3556000" y="1907540"/>
            <a:ext cx="2677160" cy="2128520"/>
            <a:chOff x="3491910" y="2571750"/>
            <a:chExt cx="2808234" cy="2231935"/>
          </a:xfrm>
        </p:grpSpPr>
        <p:pic>
          <p:nvPicPr>
            <p:cNvPr id="17" name="Picture 4" descr="D:\工作\国际合作\ULB\ULB2015\赴比利时布鲁塞尔自由大学  (4)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56697" y="2571750"/>
              <a:ext cx="1323049" cy="10735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Picture 6" descr="D:\工作\总结\2016年外事处总结\2016外事处工作总结照片\重医学生赴境外交流\布鲁塞尔\QQ图片2016110818020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83976" y="3791101"/>
              <a:ext cx="1205370" cy="10060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Picture 7" descr="C:\Users\my\Downloads\余书涵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55929" y="3791101"/>
              <a:ext cx="744215" cy="10060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Picture 2" descr="D:\工作\总结\2019年外事处总结\微信图片_20190329104011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91910" y="2582105"/>
              <a:ext cx="1398206" cy="10632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5" descr="D:\工作\总结\2016年外事处总结\2016外事处工作总结照片\重医学生赴境外交流\布鲁塞尔\QQ图片20161108125140_副本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91910" y="3791101"/>
              <a:ext cx="720060" cy="1012584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4" name="矩形 23"/>
          <p:cNvSpPr/>
          <p:nvPr/>
        </p:nvSpPr>
        <p:spPr>
          <a:xfrm>
            <a:off x="3742484" y="1364690"/>
            <a:ext cx="2304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Student Exchange</a:t>
            </a:r>
            <a:endParaRPr lang="zh-CN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 descr="E:\张春燕\交流照片\因公出访\冯跃林副书记一行赴韩国日本交流访问，参加“留学重庆”教育展\微信图片_20190509164502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025" y="3124835"/>
            <a:ext cx="1743075" cy="9455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图片 26" descr="E:\张春燕\交流照片\因公出访\口腔医院\戴红卫金鑫出访日本照片\微信图片_20191211143850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04025" y="1991360"/>
            <a:ext cx="1743075" cy="9442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矩形 27"/>
          <p:cNvSpPr/>
          <p:nvPr/>
        </p:nvSpPr>
        <p:spPr>
          <a:xfrm>
            <a:off x="6559470" y="1364690"/>
            <a:ext cx="2232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Faculty Exchange</a:t>
            </a:r>
            <a:endParaRPr lang="zh-CN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347647" y="1829184"/>
            <a:ext cx="0" cy="2304192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6508677" y="1759334"/>
            <a:ext cx="0" cy="2304192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331730" y="1995702"/>
            <a:ext cx="6408534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lang="en-US" altLang="ko-KR" sz="2000" dirty="0" smtClean="0"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3. International Education</a:t>
            </a:r>
            <a:endParaRPr lang="en-US" altLang="zh-CN" sz="3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5"/>
          <p:cNvSpPr/>
          <p:nvPr/>
        </p:nvSpPr>
        <p:spPr>
          <a:xfrm>
            <a:off x="5476240" y="0"/>
            <a:ext cx="4795520" cy="513651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剪去单角的矩形 3"/>
          <p:cNvSpPr/>
          <p:nvPr/>
        </p:nvSpPr>
        <p:spPr>
          <a:xfrm>
            <a:off x="0" y="2031365"/>
            <a:ext cx="9072880" cy="2968625"/>
          </a:xfrm>
          <a:prstGeom prst="snip1Rect">
            <a:avLst>
              <a:gd name="adj" fmla="val 50000"/>
            </a:avLst>
          </a:pr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1201" name="标题 1"/>
          <p:cNvSpPr>
            <a:spLocks noGrp="1" noChangeArrowheads="1"/>
          </p:cNvSpPr>
          <p:nvPr>
            <p:ph type="title" sz="quarter"/>
          </p:nvPr>
        </p:nvSpPr>
        <p:spPr>
          <a:xfrm>
            <a:off x="600875" y="127260"/>
            <a:ext cx="4906866" cy="367605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Education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2" name="内容占位符 9" descr="DSC0012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8440" y="3698875"/>
            <a:ext cx="1682750" cy="10115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03" name="内容占位符 8" descr="毕业啦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9525" y="3698240"/>
            <a:ext cx="1511300" cy="10287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04" name="内容占位符 6" descr="3.p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l="14056" r="4411"/>
          <a:stretch>
            <a:fillRect/>
          </a:stretch>
        </p:blipFill>
        <p:spPr>
          <a:xfrm>
            <a:off x="2104664" y="2254250"/>
            <a:ext cx="1577340" cy="10801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05" name="内容占位符 7" descr="psb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620024" y="2254250"/>
            <a:ext cx="1701165" cy="10801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06" name="Picture 2" descr="D:\工作\图片\2019中英文宣传册\招生宣传页\学雷锋·义诊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95364" y="2254338"/>
            <a:ext cx="1511300" cy="10798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07" name="Picture 3" descr="D:\工作\图片\2019中英文宣传册\招生宣传页\誓言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129" y="2236232"/>
            <a:ext cx="1700169" cy="10798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185017" y="4726941"/>
            <a:ext cx="1749596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English Opera Night</a:t>
            </a:r>
          </a:p>
        </p:txBody>
      </p:sp>
      <p:sp>
        <p:nvSpPr>
          <p:cNvPr id="51209" name="Text Box 7"/>
          <p:cNvSpPr txBox="1">
            <a:spLocks noChangeArrowheads="1"/>
          </p:cNvSpPr>
          <p:nvPr/>
        </p:nvSpPr>
        <p:spPr bwMode="auto">
          <a:xfrm>
            <a:off x="3841201" y="3327443"/>
            <a:ext cx="1619626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 Clinic</a:t>
            </a:r>
          </a:p>
        </p:txBody>
      </p:sp>
      <p:sp>
        <p:nvSpPr>
          <p:cNvPr id="51210" name="Text Box 7"/>
          <p:cNvSpPr txBox="1">
            <a:spLocks noChangeArrowheads="1"/>
          </p:cNvSpPr>
          <p:nvPr/>
        </p:nvSpPr>
        <p:spPr bwMode="auto">
          <a:xfrm>
            <a:off x="3830347" y="4726837"/>
            <a:ext cx="1489656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Graduation</a:t>
            </a:r>
          </a:p>
        </p:txBody>
      </p:sp>
      <p:sp>
        <p:nvSpPr>
          <p:cNvPr id="51211" name="Text Box 7"/>
          <p:cNvSpPr txBox="1">
            <a:spLocks noChangeArrowheads="1"/>
          </p:cNvSpPr>
          <p:nvPr/>
        </p:nvSpPr>
        <p:spPr bwMode="auto">
          <a:xfrm>
            <a:off x="10160" y="3327443"/>
            <a:ext cx="2008108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Student Oath</a:t>
            </a:r>
          </a:p>
        </p:txBody>
      </p:sp>
      <p:sp>
        <p:nvSpPr>
          <p:cNvPr id="51212" name="Text Box 7"/>
          <p:cNvSpPr txBox="1">
            <a:spLocks noChangeArrowheads="1"/>
          </p:cNvSpPr>
          <p:nvPr/>
        </p:nvSpPr>
        <p:spPr bwMode="auto">
          <a:xfrm>
            <a:off x="1889280" y="3327443"/>
            <a:ext cx="2008108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Clinical Skills Competition</a:t>
            </a:r>
          </a:p>
        </p:txBody>
      </p:sp>
      <p:sp>
        <p:nvSpPr>
          <p:cNvPr id="51213" name="Text Box 7"/>
          <p:cNvSpPr txBox="1">
            <a:spLocks noChangeArrowheads="1"/>
          </p:cNvSpPr>
          <p:nvPr/>
        </p:nvSpPr>
        <p:spPr bwMode="auto">
          <a:xfrm>
            <a:off x="5822899" y="3327443"/>
            <a:ext cx="1295415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Team Building</a:t>
            </a:r>
          </a:p>
        </p:txBody>
      </p:sp>
      <p:pic>
        <p:nvPicPr>
          <p:cNvPr id="51214" name="Picture 4" descr="D:\工作\图片\2019中英文宣传册\招生宣传页\1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75830" y="3691890"/>
            <a:ext cx="1628775" cy="10350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15" name="Picture 5" descr="D:\工作\图片\2019中英文宣传册\招生宣传页\实验课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4870" y="3698240"/>
            <a:ext cx="1577340" cy="10287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1216" name="Text Box 7"/>
          <p:cNvSpPr txBox="1">
            <a:spLocks noChangeArrowheads="1"/>
          </p:cNvSpPr>
          <p:nvPr/>
        </p:nvSpPr>
        <p:spPr bwMode="auto">
          <a:xfrm>
            <a:off x="6884409" y="4726837"/>
            <a:ext cx="2411618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 Culture Festival</a:t>
            </a:r>
          </a:p>
        </p:txBody>
      </p:sp>
      <p:sp>
        <p:nvSpPr>
          <p:cNvPr id="51217" name="Text Box 7"/>
          <p:cNvSpPr txBox="1">
            <a:spLocks noChangeArrowheads="1"/>
          </p:cNvSpPr>
          <p:nvPr/>
        </p:nvSpPr>
        <p:spPr bwMode="auto">
          <a:xfrm>
            <a:off x="2113727" y="4726837"/>
            <a:ext cx="1619626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Course</a:t>
            </a:r>
          </a:p>
        </p:txBody>
      </p:sp>
      <p:sp>
        <p:nvSpPr>
          <p:cNvPr id="51219" name="矩形 24"/>
          <p:cNvSpPr>
            <a:spLocks noChangeArrowheads="1"/>
          </p:cNvSpPr>
          <p:nvPr/>
        </p:nvSpPr>
        <p:spPr bwMode="auto">
          <a:xfrm>
            <a:off x="413704" y="841227"/>
            <a:ext cx="8675687" cy="10618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Source Countries: 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countries in Asia, Africa, Europe, America  &amp; Oceana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Students: 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Undergraduate </a:t>
            </a:r>
            <a:r>
              <a:rPr lang="en-US" altLang="zh-CN" sz="14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528, 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Graduate </a:t>
            </a:r>
            <a:r>
              <a:rPr lang="en-US" altLang="zh-CN" sz="14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76</a:t>
            </a:r>
            <a:endPara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Programmes: 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Clinical Medicine, Basic Medicine, Traditional Chinese Medicine, etc.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11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122" name="Picture 2" descr="D:\工作\来华留学\20201112-留学生创新创业大赛\1.重庆医科大学\IMG_783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75605" y="3691255"/>
            <a:ext cx="1553210" cy="1035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3" name="Picture 3" descr="D:\工作\来华留学\20201112-留学生创新创业大赛\微信图片_2020111316330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34549" y="2254338"/>
            <a:ext cx="1439545" cy="10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606614" y="3327443"/>
            <a:ext cx="1295415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Medal Winner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604503" y="4726747"/>
            <a:ext cx="1295415" cy="213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00" b="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Competition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288155"/>
            <a:ext cx="9193530" cy="175895"/>
          </a:xfrm>
          <a:prstGeom prst="rect">
            <a:avLst/>
          </a:pr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49530" y="4669155"/>
            <a:ext cx="9193530" cy="474345"/>
          </a:xfrm>
          <a:prstGeom prst="rect">
            <a:avLst/>
          </a:pr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5324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15712" y="771600"/>
            <a:ext cx="7632636" cy="324027"/>
          </a:xfrm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CQMU Study &amp; Culture Tour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for International Students </a:t>
            </a:r>
            <a:endParaRPr lang="zh-CN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内容占位符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1048" y="1167633"/>
            <a:ext cx="2262022" cy="1767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2" name="内容占位符 11" descr="e82418be-037f-41a6-bdc5-0b2b5df375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652" y="1128343"/>
            <a:ext cx="2460112" cy="185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 descr="http://news.cqmu.edu.cn/picture/article/104/0a/f3/2ccf1ff24c8a85595bc7fa64c79d/b27c256c-88b8-45e4-a13c-56fa0929d559_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9051" y="1128342"/>
            <a:ext cx="2455724" cy="184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http://news.cqmu.edu.cn/picture/article/104/0a/f3/2ccf1ff24c8a85595bc7fa64c79d/a4e021bc-9380-4784-933d-899111c9d658_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876" y="3033342"/>
            <a:ext cx="2471813" cy="193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 descr="http://news.cqmu.edu.cn/picture/article/104/0a/f3/2ccf1ff24c8a85595bc7fa64c79d/a7397bef-909c-42e8-91a8-4b14ca2f10d0_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9161" y="3038231"/>
            <a:ext cx="2448411" cy="187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7759" r="5670"/>
          <a:stretch>
            <a:fillRect/>
          </a:stretch>
        </p:blipFill>
        <p:spPr bwMode="auto">
          <a:xfrm>
            <a:off x="6538262" y="3142663"/>
            <a:ext cx="2304909" cy="1668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标题 1"/>
          <p:cNvSpPr txBox="1">
            <a:spLocks noChangeArrowheads="1"/>
          </p:cNvSpPr>
          <p:nvPr/>
        </p:nvSpPr>
        <p:spPr bwMode="auto">
          <a:xfrm>
            <a:off x="696762" y="-54005"/>
            <a:ext cx="3672306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Cultural Exchange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9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30556" y="1003206"/>
            <a:ext cx="5588914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National Demonstration Base for International Education, approved by the Ministry of Education (MOE) in China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 Education was Accredited by MOE in 2019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Chinese Government Scholarship student Social practice and cultural experience base</a:t>
            </a:r>
          </a:p>
        </p:txBody>
      </p:sp>
      <p:pic>
        <p:nvPicPr>
          <p:cNvPr id="3074" name="Picture 2" descr="E:\工作 侯恺\高等学校来华留学质量认证\质量认证最终结果\质量认证证书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38" y="1151344"/>
            <a:ext cx="2369473" cy="33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sp>
        <p:nvSpPr>
          <p:cNvPr id="11" name="标题 1"/>
          <p:cNvSpPr txBox="1">
            <a:spLocks noChangeArrowheads="1"/>
          </p:cNvSpPr>
          <p:nvPr/>
        </p:nvSpPr>
        <p:spPr bwMode="auto">
          <a:xfrm>
            <a:off x="569374" y="141623"/>
            <a:ext cx="4906866" cy="367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Education</a:t>
            </a:r>
            <a:endParaRPr lang="zh-CN" altLang="en-U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www.cqmu.edu.cn/__local/3/60/DC/450FF7EF738CD969EDE9E9DD789_B3624850_9275.jpg?e=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6" y="3068612"/>
            <a:ext cx="2356216" cy="15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cqmu.edu.cn/__local/A/1A/30/4AA3F15F1DA133749B3248AF986_FF6F9C2B_153B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61" y="3083416"/>
            <a:ext cx="2363167" cy="15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标题 1"/>
          <p:cNvSpPr>
            <a:spLocks noGrp="1" noChangeArrowheads="1"/>
          </p:cNvSpPr>
          <p:nvPr>
            <p:ph type="title" sz="quarter"/>
          </p:nvPr>
        </p:nvSpPr>
        <p:spPr>
          <a:xfrm>
            <a:off x="602853" y="139748"/>
            <a:ext cx="4906866" cy="367605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Education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73010" y="789241"/>
            <a:ext cx="259221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Excellent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Alumni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47" y="3139481"/>
            <a:ext cx="2377324" cy="173950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69006" y="1318030"/>
            <a:ext cx="5301436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Shambhu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Kumar </a:t>
            </a:r>
            <a:r>
              <a:rPr lang="en-US" altLang="zh-CN" sz="1400" kern="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Sah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Master </a:t>
            </a:r>
            <a:r>
              <a:rPr lang="en-US" altLang="zh-CN" sz="14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Imaging and Nuclear Medicine (2013-2016)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Publication:  SCI papers    14</a:t>
            </a:r>
          </a:p>
          <a:p>
            <a:pPr>
              <a:lnSpc>
                <a:spcPct val="150000"/>
              </a:lnSpc>
            </a:pPr>
            <a:r>
              <a:rPr lang="en-US" altLang="zh-CN" sz="14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Book             </a:t>
            </a: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Now working as a doctor in Nepal  </a:t>
            </a:r>
            <a:endParaRPr lang="en-US" altLang="zh-CN" sz="1400" b="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5" y="3147461"/>
            <a:ext cx="2437286" cy="17235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07" y="1223492"/>
            <a:ext cx="2799766" cy="36081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标题 1"/>
          <p:cNvSpPr>
            <a:spLocks noGrp="1" noChangeArrowheads="1"/>
          </p:cNvSpPr>
          <p:nvPr>
            <p:ph type="title" sz="quarter"/>
          </p:nvPr>
        </p:nvSpPr>
        <p:spPr>
          <a:xfrm>
            <a:off x="602853" y="139748"/>
            <a:ext cx="4906866" cy="367605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Education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任意多边形: 形状 5"/>
          <p:cNvSpPr/>
          <p:nvPr/>
        </p:nvSpPr>
        <p:spPr>
          <a:xfrm>
            <a:off x="6621056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39665" y="804046"/>
            <a:ext cx="259221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Excellent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Alumni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000595" y="1465096"/>
            <a:ext cx="58952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SANG 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 </a:t>
            </a:r>
            <a:r>
              <a:rPr lang="en-US" altLang="zh-CN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Master </a:t>
            </a:r>
            <a:r>
              <a:rPr lang="en-US" altLang="zh-CN" sz="14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</a:t>
            </a: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Stomatology (2014-2017)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Passed the </a:t>
            </a:r>
            <a:r>
              <a:rPr lang="en-US" altLang="zh-CN" sz="14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qualification for practicing </a:t>
            </a: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medicine in China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Now he opened his </a:t>
            </a:r>
            <a:r>
              <a:rPr lang="en-US" altLang="zh-CN" sz="1400" b="0" kern="1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own dental clinic </a:t>
            </a:r>
            <a:r>
              <a:rPr lang="en-US" altLang="zh-CN" sz="14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 Chongqing</a:t>
            </a:r>
            <a:endParaRPr lang="en-US" altLang="zh-CN" sz="1400" b="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95" y="3261149"/>
            <a:ext cx="2932802" cy="16497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53" y="3261148"/>
            <a:ext cx="2637198" cy="16497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1" y="1478150"/>
            <a:ext cx="2442450" cy="34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92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11" name="图片 10" descr="c628171b39c2c9262d9128bfbb6197c"/>
          <p:cNvPicPr/>
          <p:nvPr/>
        </p:nvPicPr>
        <p:blipFill>
          <a:blip r:embed="rId5"/>
          <a:stretch>
            <a:fillRect/>
          </a:stretch>
        </p:blipFill>
        <p:spPr>
          <a:xfrm>
            <a:off x="6608328" y="1173404"/>
            <a:ext cx="2004254" cy="1563104"/>
          </a:xfrm>
          <a:prstGeom prst="rect">
            <a:avLst/>
          </a:prstGeom>
        </p:spPr>
      </p:pic>
      <p:pic>
        <p:nvPicPr>
          <p:cNvPr id="10" name="图片 9" descr="384ee414f4abab5e282494874916d0b"/>
          <p:cNvPicPr/>
          <p:nvPr/>
        </p:nvPicPr>
        <p:blipFill>
          <a:blip r:embed="rId6"/>
          <a:stretch>
            <a:fillRect/>
          </a:stretch>
        </p:blipFill>
        <p:spPr>
          <a:xfrm>
            <a:off x="4337826" y="1181457"/>
            <a:ext cx="2123517" cy="1563104"/>
          </a:xfrm>
          <a:prstGeom prst="rect">
            <a:avLst/>
          </a:prstGeom>
        </p:spPr>
      </p:pic>
      <p:pic>
        <p:nvPicPr>
          <p:cNvPr id="1026" name="图片 1" descr="f195b4ec11f1d81b19cc6a46fdda2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26" y="2982767"/>
            <a:ext cx="4065753" cy="18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1419" y="1459093"/>
            <a:ext cx="3464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Laxman </a:t>
            </a:r>
            <a:r>
              <a:rPr lang="en-US" altLang="zh-CN" sz="1200" kern="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Gyawali</a:t>
            </a:r>
            <a:r>
              <a:rPr lang="en-US" altLang="zh-CN" sz="12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Master </a:t>
            </a:r>
            <a:r>
              <a:rPr lang="en-US" altLang="zh-CN" sz="12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Internal Medicine (2013-2016)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Cardiologist at the Second Affiliated Hospital of CQMU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8105" y="3045765"/>
            <a:ext cx="3457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Sandeep Kumar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Karn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MBBS student (2011-2017)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Works at the Second Affiliated Hospital of CQMU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b="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of the Editors of </a:t>
            </a:r>
            <a:r>
              <a:rPr lang="en-US" altLang="zh-CN" sz="1200" b="0" i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Journal of Clinical and Translational Hematology</a:t>
            </a:r>
            <a:endParaRPr lang="zh-CN" altLang="en-US" sz="1200" b="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665" y="804046"/>
            <a:ext cx="259221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Excellent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Alumni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1"/>
          <p:cNvSpPr txBox="1">
            <a:spLocks noChangeArrowheads="1"/>
          </p:cNvSpPr>
          <p:nvPr/>
        </p:nvSpPr>
        <p:spPr bwMode="auto">
          <a:xfrm>
            <a:off x="602853" y="139748"/>
            <a:ext cx="4906866" cy="367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Education</a:t>
            </a:r>
            <a:endParaRPr lang="zh-CN" altLang="en-U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259724" y="1995702"/>
            <a:ext cx="6408534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lang="en-US" altLang="ko-KR" sz="2000" dirty="0" smtClean="0"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 Overview of Chongqing</a:t>
            </a:r>
            <a:endParaRPr lang="en-US" altLang="zh-CN" sz="3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331730" y="1995702"/>
            <a:ext cx="6408534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lang="en-US" altLang="ko-KR" sz="2000" dirty="0" smtClean="0"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4. Admission for </a:t>
            </a:r>
            <a:r>
              <a:rPr lang="en-US" altLang="zh-CN" sz="3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2022</a:t>
            </a:r>
            <a:endParaRPr lang="en-US" altLang="zh-CN" sz="3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边形 14"/>
          <p:cNvSpPr/>
          <p:nvPr/>
        </p:nvSpPr>
        <p:spPr>
          <a:xfrm>
            <a:off x="683676" y="966906"/>
            <a:ext cx="3417039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Bachelor’s Degree Programs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标题 1"/>
          <p:cNvSpPr txBox="1">
            <a:spLocks noChangeArrowheads="1"/>
          </p:cNvSpPr>
          <p:nvPr/>
        </p:nvSpPr>
        <p:spPr bwMode="auto">
          <a:xfrm>
            <a:off x="203250" y="-9344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3676" y="1735218"/>
            <a:ext cx="8064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+mn-lt"/>
              </a:rPr>
              <a:t>English-medium Program 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+mn-lt"/>
              </a:rPr>
              <a:t>MBBS (Bachelor of Medicine &amp; Bachelor of Surgery)</a:t>
            </a:r>
          </a:p>
          <a:p>
            <a:pPr>
              <a:lnSpc>
                <a:spcPct val="150000"/>
              </a:lnSpc>
            </a:pPr>
            <a:endParaRPr lang="zh-CN" altLang="zh-CN" sz="1400" b="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+mn-lt"/>
              </a:rPr>
              <a:t>Length of schooling: 6 years (5-year academic study + 1-year internship)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+mn-lt"/>
              </a:rPr>
              <a:t>Seats per year: 90 </a:t>
            </a:r>
            <a:endParaRPr lang="zh-CN" altLang="zh-CN" sz="1400" b="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+mn-lt"/>
              </a:rPr>
              <a:t>Courses: 60+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+mn-lt"/>
              </a:rPr>
              <a:t>Start from </a:t>
            </a:r>
            <a:r>
              <a:rPr lang="en-US" altLang="zh-CN" sz="1400" b="0" dirty="0" smtClean="0">
                <a:latin typeface="+mn-lt"/>
              </a:rPr>
              <a:t>September</a:t>
            </a:r>
            <a:endParaRPr lang="en-US" altLang="zh-CN" sz="1400" b="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+mn-lt"/>
              </a:rPr>
              <a:t>Application Deadline: October</a:t>
            </a:r>
            <a:r>
              <a:rPr lang="en-US" altLang="zh-CN" sz="1400" b="0" dirty="0" smtClean="0">
                <a:latin typeface="+mn-lt"/>
              </a:rPr>
              <a:t> 30</a:t>
            </a:r>
            <a:r>
              <a:rPr lang="en-US" altLang="zh-CN" sz="1400" b="0" baseline="30000" dirty="0" smtClean="0">
                <a:latin typeface="+mn-lt"/>
              </a:rPr>
              <a:t>th</a:t>
            </a:r>
            <a:endParaRPr lang="zh-CN" altLang="zh-CN" sz="1400" b="0" dirty="0">
              <a:latin typeface="+mn-lt"/>
            </a:endParaRPr>
          </a:p>
        </p:txBody>
      </p:sp>
      <p:pic>
        <p:nvPicPr>
          <p:cNvPr id="1026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边形 14"/>
          <p:cNvSpPr/>
          <p:nvPr/>
        </p:nvSpPr>
        <p:spPr>
          <a:xfrm>
            <a:off x="683676" y="1026516"/>
            <a:ext cx="2578517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Bachelor’s Programs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6245" y="2368667"/>
            <a:ext cx="54724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Majors: 33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Length of schooling: 4-5 years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Start from September </a:t>
            </a:r>
            <a:endParaRPr lang="en-US" altLang="zh-CN" sz="1400" b="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Application 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Deadline</a:t>
            </a:r>
            <a:r>
              <a:rPr lang="en-US" altLang="zh-CN" sz="1400" b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: </a:t>
            </a:r>
            <a:r>
              <a:rPr lang="en-US" altLang="zh-CN" sz="1400" b="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August 30</a:t>
            </a:r>
            <a:r>
              <a:rPr lang="en-US" altLang="zh-CN" sz="1400" b="0" baseline="30000" smtClean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th</a:t>
            </a:r>
            <a:endPara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标题 1"/>
          <p:cNvSpPr txBox="1">
            <a:spLocks noChangeArrowheads="1"/>
          </p:cNvSpPr>
          <p:nvPr/>
        </p:nvSpPr>
        <p:spPr bwMode="auto">
          <a:xfrm>
            <a:off x="5052" y="-38100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16245" y="1673162"/>
            <a:ext cx="2894318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Chinese-medium Program</a:t>
            </a:r>
            <a:endParaRPr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9" y="1605232"/>
            <a:ext cx="4406879" cy="3198986"/>
          </a:xfrm>
          <a:prstGeom prst="rect">
            <a:avLst/>
          </a:prstGeom>
        </p:spPr>
      </p:pic>
      <p:sp>
        <p:nvSpPr>
          <p:cNvPr id="15" name="五边形 14"/>
          <p:cNvSpPr/>
          <p:nvPr/>
        </p:nvSpPr>
        <p:spPr>
          <a:xfrm>
            <a:off x="694050" y="797184"/>
            <a:ext cx="2578517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Bachelor’s Programs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4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标题 1"/>
          <p:cNvSpPr txBox="1">
            <a:spLocks noChangeArrowheads="1"/>
          </p:cNvSpPr>
          <p:nvPr/>
        </p:nvSpPr>
        <p:spPr bwMode="auto">
          <a:xfrm>
            <a:off x="0" y="-16186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22536" y="1238991"/>
            <a:ext cx="4378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https://english.cqmu.edu.cn/Education/Admissions.htm</a:t>
            </a:r>
            <a:endParaRPr lang="zh-CN" altLang="en-US" sz="14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1807239" y="4515912"/>
            <a:ext cx="2734344" cy="21607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25474"/>
              </p:ext>
            </p:extLst>
          </p:nvPr>
        </p:nvGraphicFramePr>
        <p:xfrm>
          <a:off x="5209829" y="1502922"/>
          <a:ext cx="3178490" cy="2796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8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394"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/>
                        <a:t>Program information</a:t>
                      </a:r>
                      <a:endParaRPr lang="zh-CN" altLang="en-US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39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Major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39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Teaching Language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39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Study Period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39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Seats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2" name="直接箭头连接符 21"/>
          <p:cNvCxnSpPr/>
          <p:nvPr/>
        </p:nvCxnSpPr>
        <p:spPr bwMode="auto">
          <a:xfrm flipV="1">
            <a:off x="4519266" y="3342322"/>
            <a:ext cx="809178" cy="11735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11561" y="2208733"/>
            <a:ext cx="4824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b="0" dirty="0" smtClean="0">
                <a:latin typeface="+mn-lt"/>
              </a:rPr>
              <a:t>39 master specialties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b="0" dirty="0" smtClean="0">
                <a:latin typeface="+mn-lt"/>
              </a:rPr>
              <a:t>22 doctoral specialties</a:t>
            </a:r>
            <a:endParaRPr lang="en-US" altLang="zh-CN" sz="1600" b="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b="0" dirty="0">
                <a:latin typeface="+mn-lt"/>
              </a:rPr>
              <a:t>Length of schooling: 3 years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b="0" dirty="0">
                <a:latin typeface="+mn-lt"/>
              </a:rPr>
              <a:t>Knowledgeable and responsible faculty </a:t>
            </a:r>
            <a:endParaRPr lang="zh-CN" altLang="zh-CN" sz="1600" b="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b="0" dirty="0">
                <a:latin typeface="+mn-lt"/>
              </a:rPr>
              <a:t>School begins in September each year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b="0" dirty="0">
                <a:latin typeface="+mn-lt"/>
              </a:rPr>
              <a:t>Application Deadline: May 30th </a:t>
            </a:r>
          </a:p>
        </p:txBody>
      </p:sp>
      <p:sp>
        <p:nvSpPr>
          <p:cNvPr id="2" name="矩形 1"/>
          <p:cNvSpPr/>
          <p:nvPr/>
        </p:nvSpPr>
        <p:spPr>
          <a:xfrm>
            <a:off x="611561" y="1707654"/>
            <a:ext cx="4713150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</a:rPr>
              <a:t>English-medium or Chinese-medium Program </a:t>
            </a:r>
          </a:p>
        </p:txBody>
      </p:sp>
      <p:sp>
        <p:nvSpPr>
          <p:cNvPr id="12" name="五边形 11"/>
          <p:cNvSpPr/>
          <p:nvPr/>
        </p:nvSpPr>
        <p:spPr>
          <a:xfrm>
            <a:off x="683568" y="1211580"/>
            <a:ext cx="3456384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Master’s &amp; PhD Programs 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97" y="1808222"/>
            <a:ext cx="2704063" cy="2003616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4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标题 1"/>
          <p:cNvSpPr txBox="1">
            <a:spLocks noChangeArrowheads="1"/>
          </p:cNvSpPr>
          <p:nvPr/>
        </p:nvSpPr>
        <p:spPr bwMode="auto">
          <a:xfrm>
            <a:off x="-7423" y="-27306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2" y="1675709"/>
            <a:ext cx="4100054" cy="3128227"/>
          </a:xfrm>
          <a:prstGeom prst="rect">
            <a:avLst/>
          </a:prstGeom>
        </p:spPr>
      </p:pic>
      <p:sp>
        <p:nvSpPr>
          <p:cNvPr id="12" name="五边形 11"/>
          <p:cNvSpPr/>
          <p:nvPr/>
        </p:nvSpPr>
        <p:spPr>
          <a:xfrm>
            <a:off x="521961" y="867918"/>
            <a:ext cx="3456384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Master’s &amp; PhD Programs 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4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标题 1"/>
          <p:cNvSpPr txBox="1">
            <a:spLocks noChangeArrowheads="1"/>
          </p:cNvSpPr>
          <p:nvPr/>
        </p:nvSpPr>
        <p:spPr bwMode="auto">
          <a:xfrm>
            <a:off x="0" y="-1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 bwMode="auto">
          <a:xfrm>
            <a:off x="1547748" y="4155882"/>
            <a:ext cx="2952244" cy="28802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984885"/>
              </p:ext>
            </p:extLst>
          </p:nvPr>
        </p:nvGraphicFramePr>
        <p:xfrm>
          <a:off x="5004036" y="1707676"/>
          <a:ext cx="3626815" cy="32186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26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9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Supervisor List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Colleges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Supervisors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Teaching language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smtClean="0"/>
                        <a:t>Supervisors’</a:t>
                      </a:r>
                      <a:r>
                        <a:rPr lang="zh-CN" altLang="en-US" sz="1600" baseline="0" smtClean="0"/>
                        <a:t> </a:t>
                      </a:r>
                      <a:r>
                        <a:rPr lang="en-US" altLang="zh-CN" sz="1600" baseline="0" dirty="0" smtClean="0"/>
                        <a:t>Email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0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Enrollment category </a:t>
                      </a:r>
                    </a:p>
                    <a:p>
                      <a:pPr algn="ctr"/>
                      <a:r>
                        <a:rPr lang="en-US" altLang="zh-CN" sz="1600" dirty="0"/>
                        <a:t>(Master /</a:t>
                      </a:r>
                      <a:r>
                        <a:rPr lang="en-US" altLang="zh-CN" sz="1600" baseline="0" dirty="0"/>
                        <a:t> </a:t>
                      </a:r>
                      <a:r>
                        <a:rPr lang="en-US" altLang="zh-CN" sz="1600" dirty="0"/>
                        <a:t>PhD)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Second-level Discipline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Third-level Discipline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0" name="直接箭头连接符 9"/>
          <p:cNvCxnSpPr/>
          <p:nvPr/>
        </p:nvCxnSpPr>
        <p:spPr bwMode="auto">
          <a:xfrm flipV="1">
            <a:off x="4499992" y="3435823"/>
            <a:ext cx="504044" cy="7200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3" name="矩形 12"/>
          <p:cNvSpPr/>
          <p:nvPr/>
        </p:nvSpPr>
        <p:spPr>
          <a:xfrm>
            <a:off x="428555" y="132775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https://english.cqmu.edu.cn/Education/Admissions.htm</a:t>
            </a:r>
            <a:endParaRPr lang="zh-CN" alt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五边形 11"/>
          <p:cNvSpPr/>
          <p:nvPr/>
        </p:nvSpPr>
        <p:spPr>
          <a:xfrm>
            <a:off x="683568" y="1211580"/>
            <a:ext cx="2016276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Fees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4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标题 1"/>
          <p:cNvSpPr txBox="1">
            <a:spLocks noChangeArrowheads="1"/>
          </p:cNvSpPr>
          <p:nvPr/>
        </p:nvSpPr>
        <p:spPr bwMode="auto">
          <a:xfrm>
            <a:off x="0" y="-1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0406860"/>
              </p:ext>
            </p:extLst>
          </p:nvPr>
        </p:nvGraphicFramePr>
        <p:xfrm>
          <a:off x="667929" y="1787643"/>
          <a:ext cx="8064779" cy="30817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016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69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Tuition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Bachelor’s program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RMB 30,000 per academic year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Master’s program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RMB 41,000 per academic year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6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Ph.D. program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RMB 50,000 per academic year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6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Visiting program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Depending on study time and specialty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Accommodation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RMB 4,800 per year for double-bed room           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11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8755" marR="8755" marT="875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RMB 9,600 per year for one-bed room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0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Insurance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RMB 800 per year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0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Application fee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RMB 450, only for the first year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755" marR="8755" marT="8755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2366015316"/>
              </p:ext>
            </p:extLst>
          </p:nvPr>
        </p:nvGraphicFramePr>
        <p:xfrm>
          <a:off x="1398564" y="1347648"/>
          <a:ext cx="6917748" cy="3388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五边形 12"/>
          <p:cNvSpPr/>
          <p:nvPr/>
        </p:nvSpPr>
        <p:spPr>
          <a:xfrm>
            <a:off x="683568" y="1211580"/>
            <a:ext cx="1728192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Scholarship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8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标题 1"/>
          <p:cNvSpPr txBox="1">
            <a:spLocks noChangeArrowheads="1"/>
          </p:cNvSpPr>
          <p:nvPr/>
        </p:nvSpPr>
        <p:spPr bwMode="auto">
          <a:xfrm>
            <a:off x="0" y="-28575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 bwMode="auto">
          <a:xfrm>
            <a:off x="2771850" y="2355732"/>
            <a:ext cx="953889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 bwMode="auto">
          <a:xfrm>
            <a:off x="2294905" y="3861747"/>
            <a:ext cx="953889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 bwMode="auto">
          <a:xfrm flipH="1">
            <a:off x="6615430" y="3594735"/>
            <a:ext cx="953889" cy="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02129" y="1801632"/>
            <a:ext cx="2041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 Scholarship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0739" y="2827867"/>
            <a:ext cx="2468055" cy="88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Undergraduate: partial</a:t>
            </a:r>
          </a:p>
          <a:p>
            <a:pPr>
              <a:lnSpc>
                <a:spcPct val="200000"/>
              </a:lnSpc>
            </a:pPr>
            <a:r>
              <a: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Postgraduate: full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489065" y="2509620"/>
            <a:ext cx="2673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Undergraduate: partial</a:t>
            </a:r>
          </a:p>
          <a:p>
            <a:pPr>
              <a:lnSpc>
                <a:spcPct val="200000"/>
              </a:lnSpc>
            </a:pPr>
            <a:r>
              <a: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Postgraduate: full &amp; partial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五边形 12"/>
          <p:cNvSpPr/>
          <p:nvPr/>
        </p:nvSpPr>
        <p:spPr>
          <a:xfrm>
            <a:off x="397621" y="915414"/>
            <a:ext cx="1728192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Scholarship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任意多边形: 形状 5"/>
          <p:cNvSpPr/>
          <p:nvPr/>
        </p:nvSpPr>
        <p:spPr>
          <a:xfrm>
            <a:off x="64890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标题 1"/>
          <p:cNvSpPr txBox="1">
            <a:spLocks noChangeArrowheads="1"/>
          </p:cNvSpPr>
          <p:nvPr/>
        </p:nvSpPr>
        <p:spPr bwMode="auto">
          <a:xfrm>
            <a:off x="0" y="-28575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859670"/>
              </p:ext>
            </p:extLst>
          </p:nvPr>
        </p:nvGraphicFramePr>
        <p:xfrm>
          <a:off x="399332" y="1419654"/>
          <a:ext cx="8496709" cy="33830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2126">
                  <a:extLst>
                    <a:ext uri="{9D8B030D-6E8A-4147-A177-3AD203B41FA5}">
                      <a16:colId xmlns:a16="http://schemas.microsoft.com/office/drawing/2014/main" val="637820999"/>
                    </a:ext>
                  </a:extLst>
                </a:gridCol>
                <a:gridCol w="936078">
                  <a:extLst>
                    <a:ext uri="{9D8B030D-6E8A-4147-A177-3AD203B41FA5}">
                      <a16:colId xmlns:a16="http://schemas.microsoft.com/office/drawing/2014/main" val="662601164"/>
                    </a:ext>
                  </a:extLst>
                </a:gridCol>
                <a:gridCol w="1584132">
                  <a:extLst>
                    <a:ext uri="{9D8B030D-6E8A-4147-A177-3AD203B41FA5}">
                      <a16:colId xmlns:a16="http://schemas.microsoft.com/office/drawing/2014/main" val="2795100703"/>
                    </a:ext>
                  </a:extLst>
                </a:gridCol>
                <a:gridCol w="1224102">
                  <a:extLst>
                    <a:ext uri="{9D8B030D-6E8A-4147-A177-3AD203B41FA5}">
                      <a16:colId xmlns:a16="http://schemas.microsoft.com/office/drawing/2014/main" val="3995088782"/>
                    </a:ext>
                  </a:extLst>
                </a:gridCol>
                <a:gridCol w="3240271">
                  <a:extLst>
                    <a:ext uri="{9D8B030D-6E8A-4147-A177-3AD203B41FA5}">
                      <a16:colId xmlns:a16="http://schemas.microsoft.com/office/drawing/2014/main" val="1219914110"/>
                    </a:ext>
                  </a:extLst>
                </a:gridCol>
              </a:tblGrid>
              <a:tr h="629883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Type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class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Full scholarship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or not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Monthly allowance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Content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522506"/>
                  </a:ext>
                </a:extLst>
              </a:tr>
              <a:tr h="863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 Government Scholarship</a:t>
                      </a:r>
                      <a:endParaRPr lang="zh-CN" altLang="en-US" sz="14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Yes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Yes</a:t>
                      </a:r>
                      <a:endParaRPr lang="zh-CN" altLang="en-US" sz="14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Tuition, Accommodation, Monthly</a:t>
                      </a:r>
                      <a:r>
                        <a:rPr lang="en-US" altLang="zh-CN" sz="14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Allowance, Insurance</a:t>
                      </a:r>
                      <a:endParaRPr lang="zh-CN" altLang="en-US" sz="14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63840"/>
                  </a:ext>
                </a:extLst>
              </a:tr>
              <a:tr h="629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Mayor </a:t>
                      </a: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Scholarship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Yes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Yes</a:t>
                      </a:r>
                      <a:endParaRPr lang="zh-CN" altLang="en-US" sz="14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Tuition, Accommodation, Monthly</a:t>
                      </a:r>
                      <a:r>
                        <a:rPr lang="en-US" altLang="zh-CN" sz="14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Allowance, Insurance</a:t>
                      </a:r>
                      <a:endParaRPr lang="zh-CN" altLang="en-US" sz="14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401754"/>
                  </a:ext>
                </a:extLst>
              </a:tr>
              <a:tr h="629883">
                <a:tc row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</a:pPr>
                      <a:r>
                        <a:rPr lang="en-US" altLang="zh-CN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CQMU</a:t>
                      </a:r>
                      <a:r>
                        <a:rPr lang="en-US" altLang="zh-CN" sz="14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Scholarship</a:t>
                      </a:r>
                    </a:p>
                    <a:p>
                      <a:pPr lvl="0" algn="l">
                        <a:lnSpc>
                          <a:spcPct val="100000"/>
                        </a:lnSpc>
                      </a:pPr>
                      <a:r>
                        <a:rPr lang="en-US" altLang="zh-CN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(for</a:t>
                      </a:r>
                      <a:r>
                        <a:rPr lang="en-US" altLang="zh-CN" sz="14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PG)</a:t>
                      </a:r>
                      <a:endParaRPr lang="zh-CN" altLang="en-US" sz="14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First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Yes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Yes</a:t>
                      </a:r>
                      <a:endParaRPr lang="zh-CN" altLang="en-US" sz="14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Tuition, Accommodation, Monthly</a:t>
                      </a:r>
                      <a:r>
                        <a:rPr lang="en-US" altLang="zh-CN" sz="14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Allowance, Insurance</a:t>
                      </a:r>
                      <a:endParaRPr lang="zh-CN" altLang="en-US" sz="14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850102"/>
                  </a:ext>
                </a:extLst>
              </a:tr>
              <a:tr h="629883">
                <a:tc vMerge="1">
                  <a:txBody>
                    <a:bodyPr/>
                    <a:lstStyle/>
                    <a:p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Second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No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No</a:t>
                      </a:r>
                      <a:endParaRPr lang="zh-CN" altLang="en-US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Tuition, Accommodation, </a:t>
                      </a:r>
                      <a:r>
                        <a:rPr lang="en-US" altLang="zh-CN" sz="14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Insurance</a:t>
                      </a:r>
                      <a:endParaRPr lang="zh-CN" altLang="en-US" sz="14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843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410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五边形 12"/>
          <p:cNvSpPr/>
          <p:nvPr/>
        </p:nvSpPr>
        <p:spPr>
          <a:xfrm>
            <a:off x="444400" y="1212447"/>
            <a:ext cx="2520318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Online application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标题 1"/>
          <p:cNvSpPr txBox="1">
            <a:spLocks noChangeArrowheads="1"/>
          </p:cNvSpPr>
          <p:nvPr/>
        </p:nvSpPr>
        <p:spPr bwMode="auto">
          <a:xfrm>
            <a:off x="0" y="-21436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39629" y="1978446"/>
            <a:ext cx="2529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Link:  </a:t>
            </a:r>
            <a:r>
              <a:rPr lang="zh-CN" altLang="en-US" sz="1400" dirty="0"/>
              <a:t>https://lxs.cqmu.edu.cn/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2305" r="3226" b="1785"/>
          <a:stretch/>
        </p:blipFill>
        <p:spPr>
          <a:xfrm>
            <a:off x="5724096" y="2520751"/>
            <a:ext cx="2247204" cy="2169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6" y="2520751"/>
            <a:ext cx="4591988" cy="2169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xfrm>
            <a:off x="673735" y="92075"/>
            <a:ext cx="3704590" cy="474980"/>
          </a:xfrm>
        </p:spPr>
        <p:txBody>
          <a:bodyPr/>
          <a:lstStyle/>
          <a:p>
            <a:pPr algn="l" eaLnBrk="1" hangingPunct="1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About </a:t>
            </a:r>
            <a:r>
              <a:rPr lang="zh-CN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Chongqing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378460" y="910590"/>
            <a:ext cx="6219825" cy="3943985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History: 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Over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3,000 years</a:t>
            </a:r>
          </a:p>
          <a:p>
            <a:pPr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Areas: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82,402 km</a:t>
            </a:r>
            <a:r>
              <a:rPr lang="zh-CN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opulation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million </a:t>
            </a:r>
          </a:p>
          <a:p>
            <a:pPr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unicipalit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y: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irectly under Central Government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of China</a:t>
            </a:r>
          </a:p>
          <a:p>
            <a:pPr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Location: </a:t>
            </a: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Southwest</a:t>
            </a:r>
            <a:r>
              <a:rPr lang="en-US" altLang="zh-CN" sz="1400" dirty="0">
                <a:solidFill>
                  <a:srgbClr val="FF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China</a:t>
            </a: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Joint Point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“Belt and Road” and “Yangtze River</a:t>
            </a: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Economic Belt”</a:t>
            </a:r>
          </a:p>
          <a:p>
            <a:pPr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Features: </a:t>
            </a: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National Historical and Cultural City</a:t>
            </a: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city of mountains &amp; rivers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Bridge City</a:t>
            </a: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Nick Name: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Mountain City</a:t>
            </a:r>
          </a:p>
          <a:p>
            <a:pPr lvl="1" eaLnBrk="1" hangingPunct="1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</a:pP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4" name="Picture 2" descr="D:\工作\图片\宣传照片\重庆\Chongqing_map-3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AD94"/>
              </a:clrFrom>
              <a:clrTo>
                <a:srgbClr val="94AD9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078" y="2499744"/>
            <a:ext cx="3635922" cy="264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 bwMode="auto">
          <a:xfrm>
            <a:off x="745271" y="5862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4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0007019871217800_b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742" t="14154" r="38906" b="35657"/>
          <a:stretch>
            <a:fillRect/>
          </a:stretch>
        </p:blipFill>
        <p:spPr>
          <a:xfrm>
            <a:off x="161925" y="92075"/>
            <a:ext cx="486410" cy="5308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5"/>
          <p:cNvSpPr/>
          <p:nvPr/>
        </p:nvSpPr>
        <p:spPr>
          <a:xfrm>
            <a:off x="66154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五边形 12"/>
          <p:cNvSpPr/>
          <p:nvPr/>
        </p:nvSpPr>
        <p:spPr>
          <a:xfrm>
            <a:off x="683568" y="1211580"/>
            <a:ext cx="2520318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n-lt"/>
              </a:rPr>
              <a:t>Contact Us</a:t>
            </a:r>
            <a:endParaRPr lang="zh-CN" altLang="zh-CN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标题 1"/>
          <p:cNvSpPr txBox="1">
            <a:spLocks noChangeArrowheads="1"/>
          </p:cNvSpPr>
          <p:nvPr/>
        </p:nvSpPr>
        <p:spPr bwMode="auto">
          <a:xfrm>
            <a:off x="0" y="9525"/>
            <a:ext cx="5328444" cy="6815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International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Education</a:t>
            </a:r>
            <a:endParaRPr kumimoji="0" lang="zh-CN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Users\Administrator\Desktop\5c7565dd03c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04" y="340796"/>
            <a:ext cx="1610646" cy="12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83568" y="2046704"/>
            <a:ext cx="72007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>
              <a:lnSpc>
                <a:spcPct val="200000"/>
              </a:lnSpc>
              <a:spcAft>
                <a:spcPts val="0"/>
              </a:spcAft>
            </a:pPr>
            <a:r>
              <a:rPr lang="en-US" altLang="zh-CN" sz="14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College of International Education</a:t>
            </a:r>
            <a:endPara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88900">
              <a:lnSpc>
                <a:spcPct val="200000"/>
              </a:lnSpc>
              <a:spcAft>
                <a:spcPts val="0"/>
              </a:spcAft>
            </a:pP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Tel: +86-23-68485041</a:t>
            </a:r>
          </a:p>
          <a:p>
            <a:pPr marR="88900">
              <a:lnSpc>
                <a:spcPct val="200000"/>
              </a:lnSpc>
              <a:spcAft>
                <a:spcPts val="0"/>
              </a:spcAft>
            </a:pP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Email</a:t>
            </a:r>
            <a:r>
              <a:rPr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0" dirty="0" smtClean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694634862@qq.com</a:t>
            </a:r>
            <a:r>
              <a:rPr lang="en-US" altLang="zh-CN" sz="14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102712@cqmu.edu.cn</a:t>
            </a:r>
            <a:endParaRPr lang="en-US" altLang="zh-CN" sz="1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88900">
              <a:lnSpc>
                <a:spcPct val="200000"/>
              </a:lnSpc>
              <a:spcAft>
                <a:spcPts val="0"/>
              </a:spcAft>
            </a:pP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Address: No. 1 </a:t>
            </a:r>
            <a:r>
              <a:rPr lang="en-US" altLang="zh-CN" sz="14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Yixueyuan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Road, </a:t>
            </a:r>
            <a:r>
              <a:rPr lang="en-US" altLang="zh-CN" sz="14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Yuzhong</a:t>
            </a:r>
            <a:r>
              <a:rPr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District, Chongqing, 400016, P. R. China.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 txBox="1"/>
          <p:nvPr/>
        </p:nvSpPr>
        <p:spPr>
          <a:xfrm>
            <a:off x="323529" y="357504"/>
            <a:ext cx="8429625" cy="7500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anose="020B0504020000000003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We cordially welcome you at CQMU!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琥珀" panose="02010800040101010101" pitchFamily="2" charset="-122"/>
              <a:ea typeface="迷你简剪纸"/>
              <a:cs typeface="+mj-cs"/>
            </a:endParaRPr>
          </a:p>
        </p:txBody>
      </p:sp>
      <p:sp>
        <p:nvSpPr>
          <p:cNvPr id="8" name="标题 6"/>
          <p:cNvSpPr txBox="1"/>
          <p:nvPr/>
        </p:nvSpPr>
        <p:spPr bwMode="auto">
          <a:xfrm>
            <a:off x="323528" y="984885"/>
            <a:ext cx="8429625" cy="7500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normAutofit fontScale="92500"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重 庆 医 科 大 学 欢 迎 您 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!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j-cs"/>
            </a:endParaRPr>
          </a:p>
        </p:txBody>
      </p:sp>
      <p:pic>
        <p:nvPicPr>
          <p:cNvPr id="3076" name="Picture 4" descr="https://news.cqmu.edu.cn/__local/7/0B/E8/4D59FD65029228FBD962592B5C9_8FCD2B0D_10D49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95"/>
          <a:stretch/>
        </p:blipFill>
        <p:spPr bwMode="auto">
          <a:xfrm>
            <a:off x="-80679" y="1734979"/>
            <a:ext cx="9261063" cy="36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/>
          <p:cNvSpPr/>
          <p:nvPr/>
        </p:nvSpPr>
        <p:spPr>
          <a:xfrm rot="5400000" flipV="1">
            <a:off x="-611949" y="1852078"/>
            <a:ext cx="3136023" cy="1912126"/>
          </a:xfrm>
          <a:custGeom>
            <a:avLst/>
            <a:gdLst>
              <a:gd name="connsiteX0" fmla="*/ 800437 w 2226487"/>
              <a:gd name="connsiteY0" fmla="*/ 0 h 1354365"/>
              <a:gd name="connsiteX1" fmla="*/ 2226487 w 2226487"/>
              <a:gd name="connsiteY1" fmla="*/ 0 h 1354365"/>
              <a:gd name="connsiteX2" fmla="*/ 1426050 w 2226487"/>
              <a:gd name="connsiteY2" fmla="*/ 1354365 h 1354365"/>
              <a:gd name="connsiteX3" fmla="*/ 0 w 2226487"/>
              <a:gd name="connsiteY3" fmla="*/ 1354365 h 135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487" h="1354365">
                <a:moveTo>
                  <a:pt x="800437" y="0"/>
                </a:moveTo>
                <a:lnTo>
                  <a:pt x="2226487" y="0"/>
                </a:lnTo>
                <a:lnTo>
                  <a:pt x="1426050" y="1354365"/>
                </a:lnTo>
                <a:lnTo>
                  <a:pt x="0" y="1354365"/>
                </a:lnTo>
                <a:close/>
              </a:path>
            </a:pathLst>
          </a:custGeom>
          <a:solidFill>
            <a:srgbClr val="E0E0E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 rot="5400000" flipV="1">
            <a:off x="1723426" y="2449027"/>
            <a:ext cx="4335277" cy="446743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2"/>
          <p:cNvSpPr/>
          <p:nvPr/>
        </p:nvSpPr>
        <p:spPr>
          <a:xfrm rot="16200000">
            <a:off x="90590" y="480891"/>
            <a:ext cx="5943600" cy="612478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217" name="圆角矩形 18"/>
          <p:cNvSpPr>
            <a:spLocks noChangeArrowheads="1"/>
          </p:cNvSpPr>
          <p:nvPr/>
        </p:nvSpPr>
        <p:spPr bwMode="auto">
          <a:xfrm>
            <a:off x="4973639" y="2085975"/>
            <a:ext cx="1368425" cy="326291"/>
          </a:xfrm>
          <a:prstGeom prst="roundRect">
            <a:avLst>
              <a:gd name="adj" fmla="val 2880"/>
            </a:avLst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zh-CN" altLang="en-US" sz="1000" b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428" y="987618"/>
            <a:ext cx="1440052" cy="2214246"/>
          </a:xfrm>
          <a:prstGeom prst="roundRect">
            <a:avLst>
              <a:gd name="adj" fmla="val 3406"/>
            </a:avLst>
          </a:prstGeom>
          <a:noFill/>
          <a:ln w="190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0128" y="987618"/>
            <a:ext cx="3456260" cy="2210276"/>
          </a:xfrm>
          <a:prstGeom prst="roundRect">
            <a:avLst>
              <a:gd name="adj" fmla="val 3406"/>
            </a:avLst>
          </a:prstGeom>
          <a:noFill/>
          <a:ln w="190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6" name="Picture 2" descr="D:\工作\图片\重庆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0128" y="3291810"/>
            <a:ext cx="2433803" cy="1620000"/>
          </a:xfrm>
          <a:prstGeom prst="roundRect">
            <a:avLst>
              <a:gd name="adj" fmla="val 3406"/>
            </a:avLst>
          </a:prstGeom>
          <a:noFill/>
          <a:ln w="190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7" name="Picture 3" descr="D:\工作\图片\重庆\u=1858332591,4203953252&amp;fm=26&amp;gp=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870" y="987618"/>
            <a:ext cx="2910853" cy="1800150"/>
          </a:xfrm>
          <a:prstGeom prst="roundRect">
            <a:avLst>
              <a:gd name="adj" fmla="val 3406"/>
            </a:avLst>
          </a:prstGeom>
          <a:noFill/>
          <a:ln w="190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8" name="Picture 4" descr="D:\工作\图片\重庆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3870" y="2859774"/>
            <a:ext cx="2952246" cy="2069920"/>
          </a:xfrm>
          <a:prstGeom prst="roundRect">
            <a:avLst>
              <a:gd name="adj" fmla="val 3406"/>
            </a:avLst>
          </a:prstGeom>
          <a:noFill/>
          <a:ln w="190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7" name="Picture 5" descr="D:\工作\图片\重庆\4.jpg"/>
          <p:cNvPicPr>
            <a:picLocks noChangeAspect="1" noChangeArrowheads="1"/>
          </p:cNvPicPr>
          <p:nvPr/>
        </p:nvPicPr>
        <p:blipFill>
          <a:blip r:embed="rId8" cstate="print"/>
          <a:srcRect r="7177"/>
          <a:stretch>
            <a:fillRect/>
          </a:stretch>
        </p:blipFill>
        <p:spPr bwMode="auto">
          <a:xfrm>
            <a:off x="6050338" y="3291810"/>
            <a:ext cx="2520446" cy="1620441"/>
          </a:xfrm>
          <a:prstGeom prst="roundRect">
            <a:avLst>
              <a:gd name="adj" fmla="val 3406"/>
            </a:avLst>
          </a:prstGeom>
          <a:noFill/>
          <a:ln w="190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xfrm>
            <a:off x="673735" y="92075"/>
            <a:ext cx="3704590" cy="474980"/>
          </a:xfrm>
        </p:spPr>
        <p:txBody>
          <a:bodyPr/>
          <a:lstStyle/>
          <a:p>
            <a:pPr algn="l" eaLnBrk="1" hangingPunct="1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About </a:t>
            </a:r>
            <a:r>
              <a:rPr lang="zh-CN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Chongqing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745271" y="5862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9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0007019871217800_b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742" t="14154" r="38906" b="35657"/>
          <a:stretch>
            <a:fillRect/>
          </a:stretch>
        </p:blipFill>
        <p:spPr>
          <a:xfrm>
            <a:off x="161925" y="92075"/>
            <a:ext cx="486410" cy="5308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/>
          <p:cNvSpPr/>
          <p:nvPr/>
        </p:nvSpPr>
        <p:spPr>
          <a:xfrm rot="5400000" flipV="1">
            <a:off x="-611949" y="1852078"/>
            <a:ext cx="3136023" cy="1912126"/>
          </a:xfrm>
          <a:custGeom>
            <a:avLst/>
            <a:gdLst>
              <a:gd name="connsiteX0" fmla="*/ 800437 w 2226487"/>
              <a:gd name="connsiteY0" fmla="*/ 0 h 1354365"/>
              <a:gd name="connsiteX1" fmla="*/ 2226487 w 2226487"/>
              <a:gd name="connsiteY1" fmla="*/ 0 h 1354365"/>
              <a:gd name="connsiteX2" fmla="*/ 1426050 w 2226487"/>
              <a:gd name="connsiteY2" fmla="*/ 1354365 h 1354365"/>
              <a:gd name="connsiteX3" fmla="*/ 0 w 2226487"/>
              <a:gd name="connsiteY3" fmla="*/ 1354365 h 135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487" h="1354365">
                <a:moveTo>
                  <a:pt x="800437" y="0"/>
                </a:moveTo>
                <a:lnTo>
                  <a:pt x="2226487" y="0"/>
                </a:lnTo>
                <a:lnTo>
                  <a:pt x="1426050" y="1354365"/>
                </a:lnTo>
                <a:lnTo>
                  <a:pt x="0" y="1354365"/>
                </a:lnTo>
                <a:close/>
              </a:path>
            </a:pathLst>
          </a:custGeom>
          <a:solidFill>
            <a:srgbClr val="E0E0E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/>
        </p:nvSpPr>
        <p:spPr>
          <a:xfrm rot="5400000" flipV="1">
            <a:off x="1723426" y="2449027"/>
            <a:ext cx="4335277" cy="446743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2"/>
          <p:cNvSpPr/>
          <p:nvPr/>
        </p:nvSpPr>
        <p:spPr>
          <a:xfrm rot="16200000">
            <a:off x="90590" y="476446"/>
            <a:ext cx="5943600" cy="6124780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217" name="圆角矩形 18"/>
          <p:cNvSpPr>
            <a:spLocks noChangeArrowheads="1"/>
          </p:cNvSpPr>
          <p:nvPr/>
        </p:nvSpPr>
        <p:spPr bwMode="auto">
          <a:xfrm>
            <a:off x="5049445" y="2412485"/>
            <a:ext cx="1451287" cy="341784"/>
          </a:xfrm>
          <a:prstGeom prst="roundRect">
            <a:avLst>
              <a:gd name="adj" fmla="val 2880"/>
            </a:avLst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zh-CN" altLang="en-US" sz="1000" b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xfrm>
            <a:off x="673735" y="92075"/>
            <a:ext cx="3704590" cy="474980"/>
          </a:xfrm>
        </p:spPr>
        <p:txBody>
          <a:bodyPr/>
          <a:lstStyle/>
          <a:p>
            <a:pPr algn="l" eaLnBrk="1" hangingPunct="1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About </a:t>
            </a:r>
            <a:r>
              <a:rPr lang="zh-CN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Chongqing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745271" y="5862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0007019871217800_b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742" t="14154" r="38906" b="35657"/>
          <a:stretch>
            <a:fillRect/>
          </a:stretch>
        </p:blipFill>
        <p:spPr>
          <a:xfrm>
            <a:off x="161925" y="92075"/>
            <a:ext cx="486410" cy="530860"/>
          </a:xfrm>
          <a:prstGeom prst="rect">
            <a:avLst/>
          </a:prstGeom>
        </p:spPr>
      </p:pic>
      <p:pic>
        <p:nvPicPr>
          <p:cNvPr id="8196" name="Picture 4" descr="https://gimg2.baidu.com/image_search/src=http%3A%2F%2F5b0988e595225.cdn.sohucs.com%2Fimages%2F20180510%2F71b7e84ccb404efb8086353166ca15f5.jpeg&amp;refer=http%3A%2F%2F5b0988e595225.cdn.sohucs.com&amp;app=2002&amp;size=f9999,10000&amp;q=a80&amp;n=0&amp;g=0n&amp;fmt=jpeg?sec=1620476555&amp;t=d9d8c114e27a0651435e8e4b9dfc6b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9" y="1293647"/>
            <a:ext cx="2046942" cy="13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pics1.baidu.com/feed/a044ad345982b2b7174c6b20998e52e977099b29.jpeg?token=ac528935c2aa396c722f446c14652b07&amp;s=CD3D2FD096AB6AAFA0203C430300C0B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86" y="3233281"/>
            <a:ext cx="2068377" cy="13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gimg2.baidu.com/image_search/src=http%3A%2F%2Fimg.mp.itc.cn%2Fupload%2F20170721%2F7f3497595185419ebbe1068ca2113c2b_th.jpg&amp;refer=http%3A%2F%2Fimg.mp.itc.cn&amp;app=2002&amp;size=f9999,10000&amp;q=a80&amp;n=0&amp;g=0n&amp;fmt=jpeg?sec=1620477036&amp;t=a6fa75f6b15d269acabeb8e0960764b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240" y="3236811"/>
            <a:ext cx="1976955" cy="13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42389" y="2621733"/>
            <a:ext cx="1674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Hongyadong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5392" y="4632245"/>
            <a:ext cx="181371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Metro Line 2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41290" y="2569108"/>
            <a:ext cx="1923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Chongqing Zoo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35254" y="2611628"/>
            <a:ext cx="143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Jiefangbei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76859" y="4645811"/>
            <a:ext cx="181371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Ciqikou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87016" y="4649890"/>
            <a:ext cx="181371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Jinyun</a:t>
            </a:r>
            <a:r>
              <a:rPr lang="en-US" altLang="zh-CN" sz="1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Mountain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s://gimg2.baidu.com/image_search/src=http%3A%2F%2Fwww.dongnanshan.com%2Fpicture%2F40f8539f547a63b7b194b429ee91b34d.jpg&amp;refer=http%3A%2F%2Fwww.dongnanshan.com&amp;app=2002&amp;size=f9999,10000&amp;q=a80&amp;n=0&amp;g=0n&amp;fmt=jpeg?sec=1621152851&amp;t=7d5442f69f302edeca304f1af801f2c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66" y="1293647"/>
            <a:ext cx="2171001" cy="126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gimg2.baidu.com/image_search/src=http%3A%2F%2Fn1-q.mafengwo.net%2Fs13%2FM00%2F2D%2FE0%2FwKgEaVxvx4yABSzaAADwjuvVcYM30.jpeg%3FimageView2%2F2%2Fw%2F510%2Fh%2F8000%2Fq%2F100&amp;refer=http%3A%2F%2Fn1-q.mafengwo.net&amp;app=2002&amp;size=f9999,10000&amp;q=a80&amp;n=0&amp;g=0n&amp;fmt=jpeg?sec=1621561070&amp;t=73f206573c71f22e87b92e2338ab3de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0" y="3224465"/>
            <a:ext cx="2033802" cy="13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4709380" y="2583499"/>
            <a:ext cx="1674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Laifushi</a:t>
            </a:r>
            <a:r>
              <a:rPr lang="en-US" altLang="zh-CN" sz="1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Square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4" name="Picture 10" descr="https://gimg2.baidu.com/image_search/src=http%3A%2F%2Fimg3.chinadaily.com.cn%2Fimages%2F201910%2F16%2F5da6dd1ba31099ab43d351f2.jpeg&amp;refer=http%3A%2F%2Fimg3.chinadaily.com.cn&amp;app=2002&amp;size=f9999,10000&amp;q=a80&amp;n=0&amp;g=0n&amp;fmt=jpeg?sec=1621768044&amp;t=d185071e27b5320caa8b0468db3b57c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34" y="1293647"/>
            <a:ext cx="2066102" cy="12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6829397" y="4616223"/>
            <a:ext cx="181371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Egongyan</a:t>
            </a:r>
            <a:r>
              <a:rPr lang="en-US" altLang="zh-CN" sz="1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Bridge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71" y="1296010"/>
            <a:ext cx="1968124" cy="1275480"/>
          </a:xfrm>
          <a:prstGeom prst="rect">
            <a:avLst/>
          </a:prstGeom>
        </p:spPr>
      </p:pic>
      <p:pic>
        <p:nvPicPr>
          <p:cNvPr id="9" name="Picture 2" descr="https://gimg2.baidu.com/image_search/src=http%3A%2F%2Fimage.thepaper.cn%2Fwww%2Fimage%2F44%2F403%2F971.jpg&amp;refer=http%3A%2F%2Fimage.thepaper.cn&amp;app=2002&amp;size=f9999,10000&amp;q=a80&amp;n=0&amp;g=0n&amp;fmt=jpeg?sec=1621926840&amp;t=be192cd71a42eea66592bdd5d942fa0c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6"/>
          <a:stretch/>
        </p:blipFill>
        <p:spPr bwMode="auto">
          <a:xfrm>
            <a:off x="6709666" y="3233282"/>
            <a:ext cx="2171002" cy="13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066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5"/>
          <p:cNvSpPr/>
          <p:nvPr/>
        </p:nvSpPr>
        <p:spPr>
          <a:xfrm>
            <a:off x="6767830" y="0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5"/>
          <p:cNvSpPr/>
          <p:nvPr/>
        </p:nvSpPr>
        <p:spPr>
          <a:xfrm>
            <a:off x="6641465" y="1541145"/>
            <a:ext cx="3503930" cy="3602355"/>
          </a:xfrm>
          <a:custGeom>
            <a:avLst/>
            <a:gdLst>
              <a:gd name="connsiteX0" fmla="*/ 2906340 w 4783389"/>
              <a:gd name="connsiteY0" fmla="*/ 0 h 4917621"/>
              <a:gd name="connsiteX1" fmla="*/ 4783389 w 4783389"/>
              <a:gd name="connsiteY1" fmla="*/ 0 h 4917621"/>
              <a:gd name="connsiteX2" fmla="*/ 1877049 w 4783389"/>
              <a:gd name="connsiteY2" fmla="*/ 4917621 h 4917621"/>
              <a:gd name="connsiteX3" fmla="*/ 0 w 4783389"/>
              <a:gd name="connsiteY3" fmla="*/ 4917621 h 49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389" h="4917621">
                <a:moveTo>
                  <a:pt x="2906340" y="0"/>
                </a:moveTo>
                <a:lnTo>
                  <a:pt x="4783389" y="0"/>
                </a:lnTo>
                <a:lnTo>
                  <a:pt x="1877049" y="4917621"/>
                </a:lnTo>
                <a:lnTo>
                  <a:pt x="0" y="4917621"/>
                </a:lnTo>
                <a:close/>
              </a:path>
            </a:pathLst>
          </a:custGeom>
          <a:solidFill>
            <a:srgbClr val="ACD5F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187718" y="2067708"/>
            <a:ext cx="6408534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  <a:defRPr lang="en-US" altLang="ko-KR" sz="2000" dirty="0" smtClean="0"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2. Overview of CQMU</a:t>
            </a:r>
            <a:endParaRPr lang="en-US" altLang="zh-CN" sz="3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688" y="-14605"/>
            <a:ext cx="8013582" cy="681593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Chongqing Medical University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622536" y="915613"/>
            <a:ext cx="4309494" cy="1730684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zh-CN" sz="1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History:</a:t>
            </a:r>
            <a:r>
              <a:rPr lang="en-GB" altLang="zh-CN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since 1956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zh-CN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Originated: from Shanghai Medical College </a:t>
            </a:r>
          </a:p>
          <a:p>
            <a:pPr eaLnBrk="1" hangingPunct="1">
              <a:lnSpc>
                <a:spcPct val="150000"/>
              </a:lnSpc>
            </a:pPr>
            <a:endParaRPr lang="en-GB" altLang="zh-CN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lnSpc>
                <a:spcPct val="150000"/>
              </a:lnSpc>
            </a:pPr>
            <a:r>
              <a:rPr lang="en-GB" altLang="zh-CN" sz="1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Education: </a:t>
            </a:r>
            <a:r>
              <a:rPr lang="en-GB" altLang="zh-CN" sz="1400" dirty="0">
                <a:solidFill>
                  <a:srgbClr val="FF33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Bachelor, Master, PhD/MD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2" name="Picture 6" descr="D:\Documents\Desktop\求知若渴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780" y="3147798"/>
            <a:ext cx="2152996" cy="16168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:\工作\图片\再见，母校！--朱正霖\_sDSC353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7212" y="3147798"/>
            <a:ext cx="2481106" cy="16561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D:\工作\图片\再见，母校！--朱正霖\_sDSC3930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2990" y="3147798"/>
            <a:ext cx="2450445" cy="16356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8" descr="群星荟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9214" y="846146"/>
            <a:ext cx="3538764" cy="18001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idx="1"/>
          </p:nvPr>
        </p:nvSpPr>
        <p:spPr>
          <a:xfrm>
            <a:off x="5715000" y="1001395"/>
            <a:ext cx="3131185" cy="109791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GB" altLang="zh-CN" sz="16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Jinyun Campus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GB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-GB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ndergraduate education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Location: </a:t>
            </a:r>
            <a:r>
              <a:rPr lang="en-GB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China (West) Science City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26510" y="1711694"/>
            <a:ext cx="2816822" cy="2283726"/>
            <a:chOff x="1245322" y="2085437"/>
            <a:chExt cx="3943551" cy="3013930"/>
          </a:xfrm>
        </p:grpSpPr>
        <p:pic>
          <p:nvPicPr>
            <p:cNvPr id="2052" name="Picture 4" descr="D:\工作\图片\重庆\重庆地图1.jpg"/>
            <p:cNvPicPr>
              <a:picLocks noChangeAspect="1" noChangeArrowheads="1"/>
            </p:cNvPicPr>
            <p:nvPr/>
          </p:nvPicPr>
          <p:blipFill>
            <a:blip r:embed="rId3" cstate="print"/>
            <a:srcRect t="3334"/>
            <a:stretch>
              <a:fillRect/>
            </a:stretch>
          </p:blipFill>
          <p:spPr bwMode="auto">
            <a:xfrm>
              <a:off x="1245322" y="3064048"/>
              <a:ext cx="1564598" cy="1526625"/>
            </a:xfrm>
            <a:prstGeom prst="rect">
              <a:avLst/>
            </a:prstGeom>
            <a:noFill/>
          </p:spPr>
        </p:pic>
        <p:pic>
          <p:nvPicPr>
            <p:cNvPr id="2051" name="Picture 3" descr="D:\工作\图片\重庆\重庆主城区地区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00699" y="2085437"/>
              <a:ext cx="2088174" cy="3013930"/>
            </a:xfrm>
            <a:prstGeom prst="rect">
              <a:avLst/>
            </a:prstGeom>
            <a:noFill/>
          </p:spPr>
        </p:pic>
        <p:sp>
          <p:nvSpPr>
            <p:cNvPr id="16" name="下弧形箭头 15"/>
            <p:cNvSpPr/>
            <p:nvPr/>
          </p:nvSpPr>
          <p:spPr bwMode="auto">
            <a:xfrm rot="20944802">
              <a:off x="1808059" y="3948392"/>
              <a:ext cx="1877568" cy="369574"/>
            </a:xfrm>
            <a:prstGeom prst="curvedUpArrow">
              <a:avLst>
                <a:gd name="adj1" fmla="val 25000"/>
                <a:gd name="adj2" fmla="val 83611"/>
                <a:gd name="adj3" fmla="val 25000"/>
              </a:avLst>
            </a:prstGeom>
            <a:solidFill>
              <a:srgbClr val="9CC5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 bwMode="auto">
            <a:xfrm>
              <a:off x="3308716" y="3381545"/>
              <a:ext cx="144012" cy="14401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3812758" y="3669569"/>
              <a:ext cx="144012" cy="14401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24580" y="2912110"/>
            <a:ext cx="5123180" cy="1394460"/>
            <a:chOff x="5942" y="1360"/>
            <a:chExt cx="8068" cy="2196"/>
          </a:xfrm>
        </p:grpSpPr>
        <p:sp>
          <p:nvSpPr>
            <p:cNvPr id="13315" name="矩形 5"/>
            <p:cNvSpPr>
              <a:spLocks noChangeArrowheads="1"/>
            </p:cNvSpPr>
            <p:nvPr/>
          </p:nvSpPr>
          <p:spPr bwMode="auto">
            <a:xfrm>
              <a:off x="9327" y="1520"/>
              <a:ext cx="4683" cy="20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ts val="0"/>
                </a:spcBef>
              </a:pPr>
              <a:r>
                <a:rPr lang="en-GB" altLang="zh-CN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Yuanjiagang Campus</a:t>
              </a:r>
            </a:p>
            <a:p>
              <a:pPr marL="171450" indent="-171450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GB" altLang="zh-CN" sz="1200" b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Scientific Research &amp; Graduate education</a:t>
              </a:r>
            </a:p>
            <a:p>
              <a:pPr marL="171450" indent="-171450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GB" altLang="zh-CN" sz="1200" b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Location: Chongqing Downtown</a:t>
              </a:r>
            </a:p>
          </p:txBody>
        </p:sp>
        <p:pic>
          <p:nvPicPr>
            <p:cNvPr id="23" name="图片 2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" t="3208" r="167" b="2870"/>
            <a:stretch>
              <a:fillRect/>
            </a:stretch>
          </p:blipFill>
          <p:spPr bwMode="auto">
            <a:xfrm>
              <a:off x="5942" y="1360"/>
              <a:ext cx="3292" cy="1917"/>
            </a:xfrm>
            <a:prstGeom prst="round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图片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8512" r="10915" b="4309"/>
          <a:stretch>
            <a:fillRect/>
          </a:stretch>
        </p:blipFill>
        <p:spPr bwMode="auto">
          <a:xfrm>
            <a:off x="3637280" y="1024890"/>
            <a:ext cx="2092325" cy="11938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405" y="-14605"/>
            <a:ext cx="2148840" cy="681355"/>
          </a:xfr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altLang="zh-CN" sz="2800" b="1" kern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Campuses</a:t>
            </a:r>
            <a:endParaRPr lang="en-US" altLang="zh-CN" sz="2800" b="1" kern="120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3676" y="573584"/>
            <a:ext cx="6084126" cy="34289"/>
          </a:xfrm>
          <a:prstGeom prst="rect">
            <a:avLst/>
          </a:prstGeom>
          <a:gradFill flip="none" rotWithShape="1">
            <a:gsLst>
              <a:gs pos="0">
                <a:srgbClr val="0C7380">
                  <a:tint val="66000"/>
                  <a:satMod val="160000"/>
                </a:srgbClr>
              </a:gs>
              <a:gs pos="50000">
                <a:srgbClr val="0C7380">
                  <a:tint val="44500"/>
                  <a:satMod val="160000"/>
                </a:srgbClr>
              </a:gs>
              <a:gs pos="100000">
                <a:srgbClr val="0C738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blipFill>
                <a:blip r:embed="rId7"/>
                <a:tile tx="0" ty="0" sx="100000" sy="100000" flip="none" algn="tl"/>
              </a:blip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857375" y="1550035"/>
            <a:ext cx="0" cy="1143635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9B6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直接连接符 3"/>
          <p:cNvCxnSpPr/>
          <p:nvPr/>
        </p:nvCxnSpPr>
        <p:spPr>
          <a:xfrm>
            <a:off x="1859915" y="1550035"/>
            <a:ext cx="166624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9B6C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" name="直接连接符 5"/>
          <p:cNvCxnSpPr/>
          <p:nvPr/>
        </p:nvCxnSpPr>
        <p:spPr>
          <a:xfrm>
            <a:off x="2211705" y="3021330"/>
            <a:ext cx="0" cy="5588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9B6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直接连接符 8"/>
          <p:cNvCxnSpPr/>
          <p:nvPr/>
        </p:nvCxnSpPr>
        <p:spPr>
          <a:xfrm>
            <a:off x="2211705" y="3580130"/>
            <a:ext cx="125349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9B6C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椭圆 9"/>
          <p:cNvSpPr/>
          <p:nvPr/>
        </p:nvSpPr>
        <p:spPr>
          <a:xfrm>
            <a:off x="3432175" y="1478280"/>
            <a:ext cx="144145" cy="144145"/>
          </a:xfrm>
          <a:prstGeom prst="ellipse">
            <a:avLst/>
          </a:prstGeom>
          <a:solidFill>
            <a:srgbClr val="2161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432175" y="3508375"/>
            <a:ext cx="144145" cy="144145"/>
          </a:xfrm>
          <a:prstGeom prst="ellipse">
            <a:avLst/>
          </a:prstGeom>
          <a:solidFill>
            <a:srgbClr val="2161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 algn="l" defTabSz="914400">
              <a:buClrTx/>
              <a:buSzTx/>
              <a:buFont typeface="Arial" panose="020B0604020202020204" pitchFamily="34" charset="0"/>
            </a:pPr>
            <a:endParaRPr lang="zh-CN" altLang="en-US" sz="1800">
              <a:ln>
                <a:noFill/>
              </a:ln>
              <a:effectLst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90931" y="4354432"/>
            <a:ext cx="1928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Areas: 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1.76 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km</a:t>
            </a:r>
            <a:r>
              <a:rPr lang="en-US" altLang="zh-CN" b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4" y="89027"/>
            <a:ext cx="504042" cy="504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5d8860a-bf73-419b-a7ed-524178c3c84e}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626</TotalTime>
  <Words>1081</Words>
  <Application>Microsoft Office PowerPoint</Application>
  <PresentationFormat>全屏显示(16:9)</PresentationFormat>
  <Paragraphs>296</Paragraphs>
  <Slides>41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Arial Unicode MS</vt:lpstr>
      <vt:lpstr>Microsoft JhengHei</vt:lpstr>
      <vt:lpstr>黑体</vt:lpstr>
      <vt:lpstr>华文琥珀</vt:lpstr>
      <vt:lpstr>华文细黑</vt:lpstr>
      <vt:lpstr>华文行楷</vt:lpstr>
      <vt:lpstr>迷你简剪纸</vt:lpstr>
      <vt:lpstr>宋体</vt:lpstr>
      <vt:lpstr>微软雅黑</vt:lpstr>
      <vt:lpstr>Arial</vt:lpstr>
      <vt:lpstr>Comic Sans MS</vt:lpstr>
      <vt:lpstr>Microsoft Sans Serif</vt:lpstr>
      <vt:lpstr>Segoe Script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About Chongqing</vt:lpstr>
      <vt:lpstr>About Chongqing</vt:lpstr>
      <vt:lpstr>About Chongqing</vt:lpstr>
      <vt:lpstr>PowerPoint 演示文稿</vt:lpstr>
      <vt:lpstr>Chongqing Medical University</vt:lpstr>
      <vt:lpstr>Campuses</vt:lpstr>
      <vt:lpstr>Campuses</vt:lpstr>
      <vt:lpstr>Campuses</vt:lpstr>
      <vt:lpstr>Campuses</vt:lpstr>
      <vt:lpstr>Campuses</vt:lpstr>
      <vt:lpstr>Campuses</vt:lpstr>
      <vt:lpstr>Campuses</vt:lpstr>
      <vt:lpstr>Campuses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Academic Exchange</vt:lpstr>
      <vt:lpstr>PowerPoint 演示文稿</vt:lpstr>
      <vt:lpstr>International Education</vt:lpstr>
      <vt:lpstr>CQMU Study &amp; Culture Tour for International Students </vt:lpstr>
      <vt:lpstr>PowerPoint 演示文稿</vt:lpstr>
      <vt:lpstr>International Education</vt:lpstr>
      <vt:lpstr>International Education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Mia</dc:creator>
  <cp:lastModifiedBy>HP</cp:lastModifiedBy>
  <cp:revision>657</cp:revision>
  <dcterms:created xsi:type="dcterms:W3CDTF">2017-11-10T10:35:00Z</dcterms:created>
  <dcterms:modified xsi:type="dcterms:W3CDTF">2022-07-27T09:24:36Z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B32945AA84FF4F5AAFA7FE858E9A8AB2</vt:lpwstr>
  </property>
</Properties>
</file>