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gif" ContentType="image/gif"/>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84" r:id="rId3"/>
    <p:sldId id="277" r:id="rId5"/>
    <p:sldId id="333" r:id="rId6"/>
    <p:sldId id="334" r:id="rId7"/>
    <p:sldId id="335" r:id="rId8"/>
    <p:sldId id="336" r:id="rId9"/>
    <p:sldId id="342" r:id="rId10"/>
    <p:sldId id="343" r:id="rId11"/>
    <p:sldId id="344" r:id="rId12"/>
    <p:sldId id="345" r:id="rId13"/>
    <p:sldId id="346" r:id="rId14"/>
    <p:sldId id="347" r:id="rId15"/>
    <p:sldId id="348" r:id="rId16"/>
    <p:sldId id="349" r:id="rId17"/>
    <p:sldId id="350" r:id="rId18"/>
    <p:sldId id="351" r:id="rId19"/>
    <p:sldId id="354" r:id="rId20"/>
    <p:sldId id="355" r:id="rId21"/>
    <p:sldId id="294" r:id="rId22"/>
  </p:sldIdLst>
  <p:sldSz cx="12192000" cy="6858000"/>
  <p:notesSz cx="6858000" cy="9144000"/>
  <p:custDataLst>
    <p:tags r:id="rId2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C1F1"/>
    <a:srgbClr val="2705F7"/>
    <a:srgbClr val="1E04BC"/>
    <a:srgbClr val="274136"/>
    <a:srgbClr val="F4F4F6"/>
    <a:srgbClr val="ECEDF0"/>
    <a:srgbClr val="FF94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61" autoAdjust="0"/>
    <p:restoredTop sz="94660"/>
  </p:normalViewPr>
  <p:slideViewPr>
    <p:cSldViewPr snapToGrid="0">
      <p:cViewPr varScale="1">
        <p:scale>
          <a:sx n="87" d="100"/>
          <a:sy n="87" d="100"/>
        </p:scale>
        <p:origin x="-514" y="-91"/>
      </p:cViewPr>
      <p:guideLst>
        <p:guide orient="horz" pos="2848"/>
        <p:guide pos="3840"/>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6" Type="http://schemas.openxmlformats.org/officeDocument/2006/relationships/tags" Target="tags/tag5.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13BBE5-0BEA-4494-9BEF-C8C2F48C9E2D}"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CB8912-F0BA-4AD8-8415-DA1F26BCB09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CB8912-F0BA-4AD8-8415-DA1F26BCB09F}"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节标题">
    <p:spTree>
      <p:nvGrpSpPr>
        <p:cNvPr id="1" name=""/>
        <p:cNvGrpSpPr/>
        <p:nvPr/>
      </p:nvGrpSpPr>
      <p:grpSpPr>
        <a:xfrm>
          <a:off x="0" y="0"/>
          <a:ext cx="0" cy="0"/>
          <a:chOff x="0" y="0"/>
          <a:chExt cx="0" cy="0"/>
        </a:xfrm>
      </p:grpSpPr>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vmlDrawing" Target="../drawings/vmlDrawing1.vml"/><Relationship Id="rId8" Type="http://schemas.openxmlformats.org/officeDocument/2006/relationships/slideLayout" Target="../slideLayouts/slideLayout3.xml"/><Relationship Id="rId7" Type="http://schemas.openxmlformats.org/officeDocument/2006/relationships/image" Target="../media/image4.png"/><Relationship Id="rId6" Type="http://schemas.openxmlformats.org/officeDocument/2006/relationships/image" Target="../media/image3.png"/><Relationship Id="rId5" Type="http://schemas.openxmlformats.org/officeDocument/2006/relationships/tags" Target="../tags/tag2.xml"/><Relationship Id="rId4" Type="http://schemas.openxmlformats.org/officeDocument/2006/relationships/image" Target="../media/image2.emf"/><Relationship Id="rId3" Type="http://schemas.openxmlformats.org/officeDocument/2006/relationships/oleObject" Target="../embeddings/oleObject1.bin"/><Relationship Id="rId2" Type="http://schemas.openxmlformats.org/officeDocument/2006/relationships/tags" Target="../tags/tag1.xml"/><Relationship Id="rId10" Type="http://schemas.openxmlformats.org/officeDocument/2006/relationships/notesSlide" Target="../notesSlides/notesSlide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1.xml"/><Relationship Id="rId3" Type="http://schemas.openxmlformats.org/officeDocument/2006/relationships/image" Target="../media/image24.png"/><Relationship Id="rId2" Type="http://schemas.openxmlformats.org/officeDocument/2006/relationships/image" Target="../media/image6.png"/><Relationship Id="rId1" Type="http://schemas.openxmlformats.org/officeDocument/2006/relationships/image" Target="../media/image5.png"/></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1.xml"/><Relationship Id="rId3" Type="http://schemas.openxmlformats.org/officeDocument/2006/relationships/image" Target="../media/image25.png"/><Relationship Id="rId2" Type="http://schemas.openxmlformats.org/officeDocument/2006/relationships/image" Target="../media/image6.png"/><Relationship Id="rId1" Type="http://schemas.openxmlformats.org/officeDocument/2006/relationships/image" Target="../media/image5.png"/></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1.xml"/><Relationship Id="rId3" Type="http://schemas.openxmlformats.org/officeDocument/2006/relationships/image" Target="../media/image26.png"/><Relationship Id="rId2" Type="http://schemas.openxmlformats.org/officeDocument/2006/relationships/image" Target="../media/image6.png"/><Relationship Id="rId1" Type="http://schemas.openxmlformats.org/officeDocument/2006/relationships/image" Target="../media/image5.png"/></Relationships>
</file>

<file path=ppt/slides/_rels/slide13.xml.rels><?xml version="1.0" encoding="UTF-8" standalone="yes"?>
<Relationships xmlns="http://schemas.openxmlformats.org/package/2006/relationships"><Relationship Id="rId5" Type="http://schemas.openxmlformats.org/officeDocument/2006/relationships/notesSlide" Target="../notesSlides/notesSlide13.xml"/><Relationship Id="rId4" Type="http://schemas.openxmlformats.org/officeDocument/2006/relationships/slideLayout" Target="../slideLayouts/slideLayout1.xml"/><Relationship Id="rId3" Type="http://schemas.openxmlformats.org/officeDocument/2006/relationships/image" Target="../media/image27.png"/><Relationship Id="rId2" Type="http://schemas.openxmlformats.org/officeDocument/2006/relationships/image" Target="../media/image6.png"/><Relationship Id="rId1" Type="http://schemas.openxmlformats.org/officeDocument/2006/relationships/image" Target="../media/image5.png"/></Relationships>
</file>

<file path=ppt/slides/_rels/slide14.xml.rels><?xml version="1.0" encoding="UTF-8" standalone="yes"?>
<Relationships xmlns="http://schemas.openxmlformats.org/package/2006/relationships"><Relationship Id="rId8" Type="http://schemas.openxmlformats.org/officeDocument/2006/relationships/notesSlide" Target="../notesSlides/notesSlide14.xml"/><Relationship Id="rId7"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 Id="rId3" Type="http://schemas.openxmlformats.org/officeDocument/2006/relationships/image" Target="../media/image28.png"/><Relationship Id="rId2" Type="http://schemas.openxmlformats.org/officeDocument/2006/relationships/image" Target="../media/image6.png"/><Relationship Id="rId1" Type="http://schemas.openxmlformats.org/officeDocument/2006/relationships/image" Target="../media/image5.png"/></Relationships>
</file>

<file path=ppt/slides/_rels/slide15.xml.rels><?xml version="1.0" encoding="UTF-8" standalone="yes"?>
<Relationships xmlns="http://schemas.openxmlformats.org/package/2006/relationships"><Relationship Id="rId5" Type="http://schemas.openxmlformats.org/officeDocument/2006/relationships/notesSlide" Target="../notesSlides/notesSlide15.xml"/><Relationship Id="rId4" Type="http://schemas.openxmlformats.org/officeDocument/2006/relationships/slideLayout" Target="../slideLayouts/slideLayout1.xml"/><Relationship Id="rId3" Type="http://schemas.openxmlformats.org/officeDocument/2006/relationships/image" Target="../media/image32.jpeg"/><Relationship Id="rId2" Type="http://schemas.openxmlformats.org/officeDocument/2006/relationships/image" Target="../media/image6.png"/><Relationship Id="rId1" Type="http://schemas.openxmlformats.org/officeDocument/2006/relationships/image" Target="../media/image5.png"/></Relationships>
</file>

<file path=ppt/slides/_rels/slide16.xml.rels><?xml version="1.0" encoding="UTF-8" standalone="yes"?>
<Relationships xmlns="http://schemas.openxmlformats.org/package/2006/relationships"><Relationship Id="rId5" Type="http://schemas.openxmlformats.org/officeDocument/2006/relationships/notesSlide" Target="../notesSlides/notesSlide16.xml"/><Relationship Id="rId4" Type="http://schemas.openxmlformats.org/officeDocument/2006/relationships/slideLayout" Target="../slideLayouts/slideLayout1.xml"/><Relationship Id="rId3" Type="http://schemas.openxmlformats.org/officeDocument/2006/relationships/image" Target="../media/image33.jpeg"/><Relationship Id="rId2" Type="http://schemas.openxmlformats.org/officeDocument/2006/relationships/image" Target="../media/image6.png"/><Relationship Id="rId1" Type="http://schemas.openxmlformats.org/officeDocument/2006/relationships/image" Target="../media/image5.png"/></Relationships>
</file>

<file path=ppt/slides/_rels/slide17.xml.rels><?xml version="1.0" encoding="UTF-8" standalone="yes"?>
<Relationships xmlns="http://schemas.openxmlformats.org/package/2006/relationships"><Relationship Id="rId5" Type="http://schemas.openxmlformats.org/officeDocument/2006/relationships/notesSlide" Target="../notesSlides/notesSlide17.xml"/><Relationship Id="rId4" Type="http://schemas.openxmlformats.org/officeDocument/2006/relationships/slideLayout" Target="../slideLayouts/slideLayout1.xml"/><Relationship Id="rId3" Type="http://schemas.openxmlformats.org/officeDocument/2006/relationships/image" Target="../media/image34.png"/><Relationship Id="rId2" Type="http://schemas.openxmlformats.org/officeDocument/2006/relationships/image" Target="../media/image6.png"/><Relationship Id="rId1" Type="http://schemas.openxmlformats.org/officeDocument/2006/relationships/image" Target="../media/image5.png"/></Relationships>
</file>

<file path=ppt/slides/_rels/slide18.xml.rels><?xml version="1.0" encoding="UTF-8" standalone="yes"?>
<Relationships xmlns="http://schemas.openxmlformats.org/package/2006/relationships"><Relationship Id="rId5" Type="http://schemas.openxmlformats.org/officeDocument/2006/relationships/notesSlide" Target="../notesSlides/notesSlide18.xml"/><Relationship Id="rId4" Type="http://schemas.openxmlformats.org/officeDocument/2006/relationships/slideLayout" Target="../slideLayouts/slideLayout1.xml"/><Relationship Id="rId3" Type="http://schemas.openxmlformats.org/officeDocument/2006/relationships/image" Target="../media/image35.png"/><Relationship Id="rId2" Type="http://schemas.openxmlformats.org/officeDocument/2006/relationships/image" Target="../media/image6.png"/><Relationship Id="rId1" Type="http://schemas.openxmlformats.org/officeDocument/2006/relationships/image" Target="../media/image5.png"/></Relationships>
</file>

<file path=ppt/slides/_rels/slide19.xml.rels><?xml version="1.0" encoding="UTF-8" standalone="yes"?>
<Relationships xmlns="http://schemas.openxmlformats.org/package/2006/relationships"><Relationship Id="rId9" Type="http://schemas.openxmlformats.org/officeDocument/2006/relationships/vmlDrawing" Target="../drawings/vmlDrawing2.vml"/><Relationship Id="rId8" Type="http://schemas.openxmlformats.org/officeDocument/2006/relationships/slideLayout" Target="../slideLayouts/slideLayout3.xml"/><Relationship Id="rId7" Type="http://schemas.openxmlformats.org/officeDocument/2006/relationships/image" Target="../media/image4.png"/><Relationship Id="rId6" Type="http://schemas.openxmlformats.org/officeDocument/2006/relationships/image" Target="../media/image3.png"/><Relationship Id="rId5" Type="http://schemas.openxmlformats.org/officeDocument/2006/relationships/tags" Target="../tags/tag4.xml"/><Relationship Id="rId4" Type="http://schemas.openxmlformats.org/officeDocument/2006/relationships/image" Target="../media/image2.emf"/><Relationship Id="rId3" Type="http://schemas.openxmlformats.org/officeDocument/2006/relationships/oleObject" Target="../embeddings/oleObject2.bin"/><Relationship Id="rId2" Type="http://schemas.openxmlformats.org/officeDocument/2006/relationships/tags" Target="../tags/tag3.xml"/><Relationship Id="rId10" Type="http://schemas.openxmlformats.org/officeDocument/2006/relationships/notesSlide" Target="../notesSlides/notesSlide19.xml"/><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1.xml"/><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image" Target="../media/image5.png"/></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1.xml"/><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1.xml"/><Relationship Id="rId3" Type="http://schemas.openxmlformats.org/officeDocument/2006/relationships/image" Target="../media/image9.jpeg"/><Relationship Id="rId2" Type="http://schemas.openxmlformats.org/officeDocument/2006/relationships/image" Target="../media/image6.png"/><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1.xml"/><Relationship Id="rId3" Type="http://schemas.openxmlformats.org/officeDocument/2006/relationships/image" Target="../media/image10.GIF"/><Relationship Id="rId2" Type="http://schemas.openxmlformats.org/officeDocument/2006/relationships/image" Target="../media/image6.png"/><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7" Type="http://schemas.openxmlformats.org/officeDocument/2006/relationships/notesSlide" Target="../notesSlides/notesSlide6.xml"/><Relationship Id="rId6"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19.png"/><Relationship Id="rId7" Type="http://schemas.openxmlformats.org/officeDocument/2006/relationships/image" Target="../media/image18.png"/><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3" Type="http://schemas.openxmlformats.org/officeDocument/2006/relationships/image" Target="../media/image14.png"/><Relationship Id="rId2" Type="http://schemas.openxmlformats.org/officeDocument/2006/relationships/image" Target="../media/image6.png"/><Relationship Id="rId10" Type="http://schemas.openxmlformats.org/officeDocument/2006/relationships/notesSlide" Target="../notesSlides/notesSlide7.xml"/><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7" Type="http://schemas.openxmlformats.org/officeDocument/2006/relationships/notesSlide" Target="../notesSlides/notesSlide8.xml"/><Relationship Id="rId6"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png"/><Relationship Id="rId3" Type="http://schemas.openxmlformats.org/officeDocument/2006/relationships/image" Target="../media/image20.png"/><Relationship Id="rId2" Type="http://schemas.openxmlformats.org/officeDocument/2006/relationships/image" Target="../media/image6.png"/><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1.xml"/><Relationship Id="rId3" Type="http://schemas.openxmlformats.org/officeDocument/2006/relationships/image" Target="../media/image23.png"/><Relationship Id="rId2" Type="http://schemas.openxmlformats.org/officeDocument/2006/relationships/image" Target="../media/image6.png"/><Relationship Id="rId1"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3" y="273425"/>
            <a:ext cx="12192003" cy="5784475"/>
          </a:xfrm>
          <a:prstGeom prst="rect">
            <a:avLst/>
          </a:prstGeom>
          <a:blipFill dpi="0" rotWithShape="1">
            <a:blip r:embed="rId1"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形状 10"/>
          <p:cNvSpPr/>
          <p:nvPr/>
        </p:nvSpPr>
        <p:spPr>
          <a:xfrm>
            <a:off x="-3" y="273425"/>
            <a:ext cx="12192003" cy="5784475"/>
          </a:xfrm>
          <a:custGeom>
            <a:avLst/>
            <a:gdLst>
              <a:gd name="connsiteX0" fmla="*/ 0 w 12192003"/>
              <a:gd name="connsiteY0" fmla="*/ 0 h 5784475"/>
              <a:gd name="connsiteX1" fmla="*/ 3 w 12192003"/>
              <a:gd name="connsiteY1" fmla="*/ 0 h 5784475"/>
              <a:gd name="connsiteX2" fmla="*/ 3 w 12192003"/>
              <a:gd name="connsiteY2" fmla="*/ 1045837 h 5784475"/>
              <a:gd name="connsiteX3" fmla="*/ 323853 w 12192003"/>
              <a:gd name="connsiteY3" fmla="*/ 1045837 h 5784475"/>
              <a:gd name="connsiteX4" fmla="*/ 376254 w 12192003"/>
              <a:gd name="connsiteY4" fmla="*/ 1045837 h 5784475"/>
              <a:gd name="connsiteX5" fmla="*/ 700104 w 12192003"/>
              <a:gd name="connsiteY5" fmla="*/ 1045837 h 5784475"/>
              <a:gd name="connsiteX6" fmla="*/ 780351 w 12192003"/>
              <a:gd name="connsiteY6" fmla="*/ 1045837 h 5784475"/>
              <a:gd name="connsiteX7" fmla="*/ 1160111 w 12192003"/>
              <a:gd name="connsiteY7" fmla="*/ 1045837 h 5784475"/>
              <a:gd name="connsiteX8" fmla="*/ 1162354 w 12192003"/>
              <a:gd name="connsiteY8" fmla="*/ 1045837 h 5784475"/>
              <a:gd name="connsiteX9" fmla="*/ 1522885 w 12192003"/>
              <a:gd name="connsiteY9" fmla="*/ 1045837 h 5784475"/>
              <a:gd name="connsiteX10" fmla="*/ 1591377 w 12192003"/>
              <a:gd name="connsiteY10" fmla="*/ 1045837 h 5784475"/>
              <a:gd name="connsiteX11" fmla="*/ 1862565 w 12192003"/>
              <a:gd name="connsiteY11" fmla="*/ 1045837 h 5784475"/>
              <a:gd name="connsiteX12" fmla="*/ 1994830 w 12192003"/>
              <a:gd name="connsiteY12" fmla="*/ 1045837 h 5784475"/>
              <a:gd name="connsiteX13" fmla="*/ 2182015 w 12192003"/>
              <a:gd name="connsiteY13" fmla="*/ 1045837 h 5784475"/>
              <a:gd name="connsiteX14" fmla="*/ 2371395 w 12192003"/>
              <a:gd name="connsiteY14" fmla="*/ 1045837 h 5784475"/>
              <a:gd name="connsiteX15" fmla="*/ 2481856 w 12192003"/>
              <a:gd name="connsiteY15" fmla="*/ 1045837 h 5784475"/>
              <a:gd name="connsiteX16" fmla="*/ 2722002 w 12192003"/>
              <a:gd name="connsiteY16" fmla="*/ 1045837 h 5784475"/>
              <a:gd name="connsiteX17" fmla="*/ 2762709 w 12192003"/>
              <a:gd name="connsiteY17" fmla="*/ 1045837 h 5784475"/>
              <a:gd name="connsiteX18" fmla="*/ 3025195 w 12192003"/>
              <a:gd name="connsiteY18" fmla="*/ 1045837 h 5784475"/>
              <a:gd name="connsiteX19" fmla="*/ 3047576 w 12192003"/>
              <a:gd name="connsiteY19" fmla="*/ 1045837 h 5784475"/>
              <a:gd name="connsiteX20" fmla="*/ 3238504 w 12192003"/>
              <a:gd name="connsiteY20" fmla="*/ 1045837 h 5784475"/>
              <a:gd name="connsiteX21" fmla="*/ 3349045 w 12192003"/>
              <a:gd name="connsiteY21" fmla="*/ 1045837 h 5784475"/>
              <a:gd name="connsiteX22" fmla="*/ 5763424 w 12192003"/>
              <a:gd name="connsiteY22" fmla="*/ 1045837 h 5784475"/>
              <a:gd name="connsiteX23" fmla="*/ 6085257 w 12192003"/>
              <a:gd name="connsiteY23" fmla="*/ 1464291 h 5784475"/>
              <a:gd name="connsiteX24" fmla="*/ 5006010 w 12192003"/>
              <a:gd name="connsiteY24" fmla="*/ 4491847 h 5784475"/>
              <a:gd name="connsiteX25" fmla="*/ 5320906 w 12192003"/>
              <a:gd name="connsiteY25" fmla="*/ 4936627 h 5784475"/>
              <a:gd name="connsiteX26" fmla="*/ 11148553 w 12192003"/>
              <a:gd name="connsiteY26" fmla="*/ 4936627 h 5784475"/>
              <a:gd name="connsiteX27" fmla="*/ 11463449 w 12192003"/>
              <a:gd name="connsiteY27" fmla="*/ 4714930 h 5784475"/>
              <a:gd name="connsiteX28" fmla="*/ 12170917 w 12192003"/>
              <a:gd name="connsiteY28" fmla="*/ 2730606 h 5784475"/>
              <a:gd name="connsiteX29" fmla="*/ 12192003 w 12192003"/>
              <a:gd name="connsiteY29" fmla="*/ 2671462 h 5784475"/>
              <a:gd name="connsiteX30" fmla="*/ 12192003 w 12192003"/>
              <a:gd name="connsiteY30" fmla="*/ 5784475 h 5784475"/>
              <a:gd name="connsiteX31" fmla="*/ 0 w 12192003"/>
              <a:gd name="connsiteY31" fmla="*/ 5784475 h 578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192003" h="5784475">
                <a:moveTo>
                  <a:pt x="0" y="0"/>
                </a:moveTo>
                <a:lnTo>
                  <a:pt x="3" y="0"/>
                </a:lnTo>
                <a:lnTo>
                  <a:pt x="3" y="1045837"/>
                </a:lnTo>
                <a:lnTo>
                  <a:pt x="323853" y="1045837"/>
                </a:lnTo>
                <a:lnTo>
                  <a:pt x="376254" y="1045837"/>
                </a:lnTo>
                <a:lnTo>
                  <a:pt x="700104" y="1045837"/>
                </a:lnTo>
                <a:lnTo>
                  <a:pt x="780351" y="1045837"/>
                </a:lnTo>
                <a:lnTo>
                  <a:pt x="1160111" y="1045837"/>
                </a:lnTo>
                <a:lnTo>
                  <a:pt x="1162354" y="1045837"/>
                </a:lnTo>
                <a:lnTo>
                  <a:pt x="1522885" y="1045837"/>
                </a:lnTo>
                <a:lnTo>
                  <a:pt x="1591377" y="1045837"/>
                </a:lnTo>
                <a:lnTo>
                  <a:pt x="1862565" y="1045837"/>
                </a:lnTo>
                <a:lnTo>
                  <a:pt x="1994830" y="1045837"/>
                </a:lnTo>
                <a:lnTo>
                  <a:pt x="2182015" y="1045837"/>
                </a:lnTo>
                <a:lnTo>
                  <a:pt x="2371395" y="1045837"/>
                </a:lnTo>
                <a:lnTo>
                  <a:pt x="2481856" y="1045837"/>
                </a:lnTo>
                <a:lnTo>
                  <a:pt x="2722002" y="1045837"/>
                </a:lnTo>
                <a:lnTo>
                  <a:pt x="2762709" y="1045837"/>
                </a:lnTo>
                <a:lnTo>
                  <a:pt x="3025195" y="1045837"/>
                </a:lnTo>
                <a:lnTo>
                  <a:pt x="3047576" y="1045837"/>
                </a:lnTo>
                <a:lnTo>
                  <a:pt x="3238504" y="1045837"/>
                </a:lnTo>
                <a:lnTo>
                  <a:pt x="3349045" y="1045837"/>
                </a:lnTo>
                <a:cubicBezTo>
                  <a:pt x="5763424" y="1045837"/>
                  <a:pt x="5763424" y="1045837"/>
                  <a:pt x="5763424" y="1045837"/>
                </a:cubicBezTo>
                <a:cubicBezTo>
                  <a:pt x="5983990" y="1045837"/>
                  <a:pt x="6142130" y="1255064"/>
                  <a:pt x="6085257" y="1464291"/>
                </a:cubicBezTo>
                <a:cubicBezTo>
                  <a:pt x="5006010" y="4491847"/>
                  <a:pt x="5006010" y="4491847"/>
                  <a:pt x="5006010" y="4491847"/>
                </a:cubicBezTo>
                <a:cubicBezTo>
                  <a:pt x="4929713" y="4709387"/>
                  <a:pt x="5090628" y="4936627"/>
                  <a:pt x="5320906" y="4936627"/>
                </a:cubicBezTo>
                <a:cubicBezTo>
                  <a:pt x="11148553" y="4936627"/>
                  <a:pt x="11148553" y="4936627"/>
                  <a:pt x="11148553" y="4936627"/>
                </a:cubicBezTo>
                <a:cubicBezTo>
                  <a:pt x="11290048" y="4936627"/>
                  <a:pt x="11416284" y="4847948"/>
                  <a:pt x="11463449" y="4714930"/>
                </a:cubicBezTo>
                <a:cubicBezTo>
                  <a:pt x="11762378" y="3876485"/>
                  <a:pt x="11992998" y="3229638"/>
                  <a:pt x="12170917" y="2730606"/>
                </a:cubicBezTo>
                <a:lnTo>
                  <a:pt x="12192003" y="2671462"/>
                </a:lnTo>
                <a:lnTo>
                  <a:pt x="12192003" y="5784475"/>
                </a:lnTo>
                <a:lnTo>
                  <a:pt x="0" y="5784475"/>
                </a:lnTo>
                <a:close/>
              </a:path>
            </a:pathLst>
          </a:custGeom>
          <a:solidFill>
            <a:schemeClr val="bg1">
              <a:alpha val="9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3" y="6057900"/>
            <a:ext cx="12192003" cy="800100"/>
          </a:xfrm>
          <a:prstGeom prst="rect">
            <a:avLst/>
          </a:prstGeom>
          <a:gradFill>
            <a:gsLst>
              <a:gs pos="100000">
                <a:schemeClr val="accent2">
                  <a:lumMod val="75000"/>
                </a:schemeClr>
              </a:gs>
              <a:gs pos="1258">
                <a:schemeClr val="accent2">
                  <a:lumMod val="20000"/>
                  <a:lumOff val="80000"/>
                </a:schemeClr>
              </a:gs>
              <a:gs pos="49000">
                <a:schemeClr val="accent2"/>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3" y="-22846"/>
            <a:ext cx="12192003" cy="296271"/>
          </a:xfrm>
          <a:prstGeom prst="rect">
            <a:avLst/>
          </a:prstGeom>
          <a:gradFill>
            <a:gsLst>
              <a:gs pos="100000">
                <a:schemeClr val="accent2">
                  <a:lumMod val="75000"/>
                </a:schemeClr>
              </a:gs>
              <a:gs pos="1258">
                <a:schemeClr val="accent2">
                  <a:lumMod val="20000"/>
                  <a:lumOff val="80000"/>
                </a:schemeClr>
              </a:gs>
              <a:gs pos="49000">
                <a:schemeClr val="accent2"/>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3" name="对象 2"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68" name="think-cell Slide" r:id="rId3" imgW="9525" imgH="9525" progId="">
                  <p:embed/>
                </p:oleObj>
              </mc:Choice>
              <mc:Fallback>
                <p:oleObj name="think-cell Slide" r:id="rId3" imgW="9525" imgH="9525" progId="">
                  <p:embed/>
                  <p:pic>
                    <p:nvPicPr>
                      <p:cNvPr id="0" name="Picture 3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矩形 1" hidden="1"/>
          <p:cNvSpPr/>
          <p:nvPr>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US" altLang="zh-CN" sz="4000" b="1" dirty="0">
              <a:latin typeface="Arial" panose="020B0604020202020204" pitchFamily="34" charset="0"/>
              <a:ea typeface="微软雅黑" panose="020B0503020204020204" pitchFamily="34" charset="-122"/>
              <a:cs typeface="+mj-cs"/>
              <a:sym typeface="Arial" panose="020B0604020202020204" pitchFamily="34" charset="0"/>
            </a:endParaRPr>
          </a:p>
        </p:txBody>
      </p:sp>
      <p:sp>
        <p:nvSpPr>
          <p:cNvPr id="5" name="副标题 4"/>
          <p:cNvSpPr>
            <a:spLocks noGrp="1"/>
          </p:cNvSpPr>
          <p:nvPr>
            <p:ph type="subTitle" idx="4294967295"/>
          </p:nvPr>
        </p:nvSpPr>
        <p:spPr>
          <a:xfrm>
            <a:off x="318644" y="3809041"/>
            <a:ext cx="4936460" cy="558799"/>
          </a:xfrm>
          <a:prstGeom prst="rect">
            <a:avLst/>
          </a:prstGeom>
        </p:spPr>
        <p:txBody>
          <a:bodyPr>
            <a:normAutofit/>
          </a:bodyPr>
          <a:lstStyle/>
          <a:p>
            <a:pPr marL="0" indent="0">
              <a:buNone/>
            </a:pPr>
            <a:r>
              <a:rPr lang="en-US" altLang="zh-CN" sz="2000" b="1" i="1" dirty="0">
                <a:gradFill>
                  <a:gsLst>
                    <a:gs pos="100000">
                      <a:schemeClr val="accent2">
                        <a:lumMod val="75000"/>
                      </a:schemeClr>
                    </a:gs>
                    <a:gs pos="34000">
                      <a:srgbClr val="8AA8AB"/>
                    </a:gs>
                    <a:gs pos="1258">
                      <a:schemeClr val="accent2">
                        <a:lumMod val="20000"/>
                        <a:lumOff val="80000"/>
                      </a:schemeClr>
                    </a:gs>
                  </a:gsLst>
                  <a:lin ang="2700000" scaled="1"/>
                </a:gradFill>
              </a:rPr>
              <a:t>Template of Application documents</a:t>
            </a:r>
            <a:endParaRPr lang="en-US" altLang="zh-CN" sz="2000" b="1" i="1" dirty="0">
              <a:gradFill>
                <a:gsLst>
                  <a:gs pos="100000">
                    <a:schemeClr val="accent2">
                      <a:lumMod val="75000"/>
                    </a:schemeClr>
                  </a:gs>
                  <a:gs pos="34000">
                    <a:srgbClr val="8AA8AB"/>
                  </a:gs>
                  <a:gs pos="1258">
                    <a:schemeClr val="accent2">
                      <a:lumMod val="20000"/>
                      <a:lumOff val="80000"/>
                    </a:schemeClr>
                  </a:gs>
                </a:gsLst>
                <a:lin ang="2700000" scaled="1"/>
              </a:gradFill>
            </a:endParaRPr>
          </a:p>
        </p:txBody>
      </p:sp>
      <p:sp>
        <p:nvSpPr>
          <p:cNvPr id="4" name="标题 3"/>
          <p:cNvSpPr>
            <a:spLocks noGrp="1"/>
          </p:cNvSpPr>
          <p:nvPr>
            <p:ph type="ctrTitle" idx="4294967295"/>
          </p:nvPr>
        </p:nvSpPr>
        <p:spPr>
          <a:xfrm>
            <a:off x="260276" y="2624732"/>
            <a:ext cx="5072466" cy="842626"/>
          </a:xfrm>
          <a:prstGeom prst="rect">
            <a:avLst/>
          </a:prstGeom>
        </p:spPr>
        <p:txBody>
          <a:bodyPr/>
          <a:lstStyle/>
          <a:p>
            <a:pPr algn="ctr">
              <a:lnSpc>
                <a:spcPct val="100000"/>
              </a:lnSpc>
            </a:pPr>
            <a:r>
              <a:rPr lang="zh-CN" altLang="en-US" b="1" i="1" spc="300" dirty="0" smtClean="0">
                <a:solidFill>
                  <a:schemeClr val="accent2"/>
                </a:solidFill>
              </a:rPr>
              <a:t>申请材料模板</a:t>
            </a:r>
            <a:endParaRPr lang="zh-CN" altLang="en-US" b="1" i="1" spc="300" dirty="0">
              <a:solidFill>
                <a:schemeClr val="accent2"/>
              </a:solidFill>
            </a:endParaRPr>
          </a:p>
        </p:txBody>
      </p:sp>
      <p:cxnSp>
        <p:nvCxnSpPr>
          <p:cNvPr id="32" name="直接连接符 31"/>
          <p:cNvCxnSpPr/>
          <p:nvPr/>
        </p:nvCxnSpPr>
        <p:spPr>
          <a:xfrm>
            <a:off x="396468" y="3765213"/>
            <a:ext cx="449749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425652" y="4161730"/>
            <a:ext cx="44683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Freeform 24"/>
          <p:cNvSpPr/>
          <p:nvPr/>
        </p:nvSpPr>
        <p:spPr bwMode="auto">
          <a:xfrm>
            <a:off x="1942461" y="4751711"/>
            <a:ext cx="2600964" cy="811414"/>
          </a:xfrm>
          <a:custGeom>
            <a:avLst/>
            <a:gdLst>
              <a:gd name="T0" fmla="*/ 909 w 1238"/>
              <a:gd name="T1" fmla="*/ 714 h 714"/>
              <a:gd name="T2" fmla="*/ 191 w 1238"/>
              <a:gd name="T3" fmla="*/ 714 h 714"/>
              <a:gd name="T4" fmla="*/ 38 w 1238"/>
              <a:gd name="T5" fmla="*/ 497 h 714"/>
              <a:gd name="T6" fmla="*/ 177 w 1238"/>
              <a:gd name="T7" fmla="*/ 107 h 714"/>
              <a:gd name="T8" fmla="*/ 329 w 1238"/>
              <a:gd name="T9" fmla="*/ 0 h 714"/>
              <a:gd name="T10" fmla="*/ 1047 w 1238"/>
              <a:gd name="T11" fmla="*/ 0 h 714"/>
              <a:gd name="T12" fmla="*/ 1200 w 1238"/>
              <a:gd name="T13" fmla="*/ 216 h 714"/>
              <a:gd name="T14" fmla="*/ 1062 w 1238"/>
              <a:gd name="T15" fmla="*/ 606 h 714"/>
              <a:gd name="T16" fmla="*/ 909 w 1238"/>
              <a:gd name="T17" fmla="*/ 714 h 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8" h="714">
                <a:moveTo>
                  <a:pt x="909" y="714"/>
                </a:moveTo>
                <a:cubicBezTo>
                  <a:pt x="191" y="714"/>
                  <a:pt x="191" y="714"/>
                  <a:pt x="191" y="714"/>
                </a:cubicBezTo>
                <a:cubicBezTo>
                  <a:pt x="79" y="714"/>
                  <a:pt x="0" y="603"/>
                  <a:pt x="38" y="497"/>
                </a:cubicBezTo>
                <a:cubicBezTo>
                  <a:pt x="177" y="107"/>
                  <a:pt x="177" y="107"/>
                  <a:pt x="177" y="107"/>
                </a:cubicBezTo>
                <a:cubicBezTo>
                  <a:pt x="200" y="43"/>
                  <a:pt x="261" y="0"/>
                  <a:pt x="329" y="0"/>
                </a:cubicBezTo>
                <a:cubicBezTo>
                  <a:pt x="1047" y="0"/>
                  <a:pt x="1047" y="0"/>
                  <a:pt x="1047" y="0"/>
                </a:cubicBezTo>
                <a:cubicBezTo>
                  <a:pt x="1160" y="0"/>
                  <a:pt x="1238" y="111"/>
                  <a:pt x="1200" y="216"/>
                </a:cubicBezTo>
                <a:cubicBezTo>
                  <a:pt x="1062" y="606"/>
                  <a:pt x="1062" y="606"/>
                  <a:pt x="1062" y="606"/>
                </a:cubicBezTo>
                <a:cubicBezTo>
                  <a:pt x="1039" y="671"/>
                  <a:pt x="977" y="714"/>
                  <a:pt x="909" y="714"/>
                </a:cubicBezTo>
                <a:close/>
              </a:path>
            </a:pathLst>
          </a:custGeom>
          <a:gradFill flip="none" rotWithShape="1">
            <a:gsLst>
              <a:gs pos="0">
                <a:schemeClr val="bg1">
                  <a:lumMod val="65000"/>
                  <a:alpha val="68000"/>
                </a:schemeClr>
              </a:gs>
              <a:gs pos="100000">
                <a:schemeClr val="bg1">
                  <a:lumMod val="95000"/>
                </a:schemeClr>
              </a:gs>
            </a:gsLst>
            <a:lin ang="18900000" scaled="1"/>
            <a:tileRect/>
          </a:gra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pic>
        <p:nvPicPr>
          <p:cNvPr id="10" name="图片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3534" y="1621146"/>
            <a:ext cx="827241" cy="827241"/>
          </a:xfrm>
          <a:prstGeom prst="rect">
            <a:avLst/>
          </a:prstGeom>
        </p:spPr>
      </p:pic>
      <p:pic>
        <p:nvPicPr>
          <p:cNvPr id="11" name="图片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92419" y="1718476"/>
            <a:ext cx="2588909" cy="672185"/>
          </a:xfrm>
          <a:prstGeom prst="rect">
            <a:avLst/>
          </a:prstGeom>
        </p:spPr>
      </p:pic>
      <p:sp>
        <p:nvSpPr>
          <p:cNvPr id="6" name="文本占位符 5"/>
          <p:cNvSpPr>
            <a:spLocks noGrp="1"/>
          </p:cNvSpPr>
          <p:nvPr>
            <p:ph type="body" sz="quarter" idx="4294967295"/>
          </p:nvPr>
        </p:nvSpPr>
        <p:spPr>
          <a:xfrm>
            <a:off x="2551430" y="5009515"/>
            <a:ext cx="1605280" cy="296545"/>
          </a:xfrm>
          <a:prstGeom prst="rect">
            <a:avLst/>
          </a:prstGeom>
        </p:spPr>
        <p:txBody>
          <a:bodyPr/>
          <a:lstStyle/>
          <a:p>
            <a:pPr marL="0" indent="0">
              <a:buNone/>
            </a:pPr>
            <a:r>
              <a:rPr lang="en-US" altLang="zh-CN" sz="3200" i="1" dirty="0">
                <a:solidFill>
                  <a:schemeClr val="tx1">
                    <a:lumMod val="65000"/>
                    <a:lumOff val="35000"/>
                  </a:schemeClr>
                </a:solidFill>
              </a:rPr>
              <a:t>ZJNU</a:t>
            </a:r>
            <a:endParaRPr lang="en-US" altLang="zh-CN" sz="3200" i="1" dirty="0">
              <a:solidFill>
                <a:schemeClr val="tx1">
                  <a:lumMod val="65000"/>
                  <a:lumOff val="3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outVertical)">
                                      <p:cBhvr>
                                        <p:cTn id="7" dur="500"/>
                                        <p:tgtEl>
                                          <p:spTgt spid="31"/>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barn(outVertical)">
                                      <p:cBhvr>
                                        <p:cTn id="10" dur="500"/>
                                        <p:tgtEl>
                                          <p:spTgt spid="30"/>
                                        </p:tgtEl>
                                      </p:cBhvr>
                                    </p:animEffect>
                                  </p:childTnLst>
                                </p:cTn>
                              </p:par>
                            </p:childTnLst>
                          </p:cTn>
                        </p:par>
                        <p:par>
                          <p:cTn id="11" fill="hold">
                            <p:stCondLst>
                              <p:cond delay="500"/>
                            </p:stCondLst>
                            <p:childTnLst>
                              <p:par>
                                <p:cTn id="12" presetID="16" presetClass="entr" presetSubtype="21" fill="hold" grpId="0" nodeType="after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barn(inVertical)">
                                      <p:cBhvr>
                                        <p:cTn id="14" dur="500"/>
                                        <p:tgtEl>
                                          <p:spTgt spid="28"/>
                                        </p:tgtEl>
                                      </p:cBhvr>
                                    </p:animEffect>
                                  </p:childTnLst>
                                </p:cTn>
                              </p:par>
                            </p:childTnLst>
                          </p:cTn>
                        </p:par>
                        <p:par>
                          <p:cTn id="15" fill="hold">
                            <p:stCondLst>
                              <p:cond delay="1000"/>
                            </p:stCondLst>
                            <p:childTnLst>
                              <p:par>
                                <p:cTn id="16" presetID="14" presetClass="entr" presetSubtype="10"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randombar(horizontal)">
                                      <p:cBhvr>
                                        <p:cTn id="18" dur="500"/>
                                        <p:tgtEl>
                                          <p:spTgt spid="27"/>
                                        </p:tgtEl>
                                      </p:cBhvr>
                                    </p:animEffect>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38"/>
                                        </p:tgtEl>
                                        <p:attrNameLst>
                                          <p:attrName>style.visibility</p:attrName>
                                        </p:attrNameLst>
                                      </p:cBhvr>
                                      <p:to>
                                        <p:strVal val="visible"/>
                                      </p:to>
                                    </p:set>
                                    <p:anim calcmode="lin" valueType="num">
                                      <p:cBhvr additive="base">
                                        <p:cTn id="22" dur="500" fill="hold"/>
                                        <p:tgtEl>
                                          <p:spTgt spid="38"/>
                                        </p:tgtEl>
                                        <p:attrNameLst>
                                          <p:attrName>ppt_x</p:attrName>
                                        </p:attrNameLst>
                                      </p:cBhvr>
                                      <p:tavLst>
                                        <p:tav tm="0">
                                          <p:val>
                                            <p:strVal val="0-#ppt_w/2"/>
                                          </p:val>
                                        </p:tav>
                                        <p:tav tm="100000">
                                          <p:val>
                                            <p:strVal val="#ppt_x"/>
                                          </p:val>
                                        </p:tav>
                                      </p:tavLst>
                                    </p:anim>
                                    <p:anim calcmode="lin" valueType="num">
                                      <p:cBhvr additive="base">
                                        <p:cTn id="23" dur="500" fill="hold"/>
                                        <p:tgtEl>
                                          <p:spTgt spid="38"/>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41" presetClass="entr" presetSubtype="0" fill="hold" grpId="0" nodeType="afterEffect">
                                  <p:stCondLst>
                                    <p:cond delay="0"/>
                                  </p:stCondLst>
                                  <p:iterate type="lt">
                                    <p:tmPct val="10000"/>
                                  </p:iterate>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4"/>
                                        </p:tgtEl>
                                        <p:attrNameLst>
                                          <p:attrName>ppt_y</p:attrName>
                                        </p:attrNameLst>
                                      </p:cBhvr>
                                      <p:tavLst>
                                        <p:tav tm="0">
                                          <p:val>
                                            <p:strVal val="#ppt_y"/>
                                          </p:val>
                                        </p:tav>
                                        <p:tav tm="100000">
                                          <p:val>
                                            <p:strVal val="#ppt_y"/>
                                          </p:val>
                                        </p:tav>
                                      </p:tavLst>
                                    </p:anim>
                                    <p:anim calcmode="lin" valueType="num">
                                      <p:cBhvr>
                                        <p:cTn id="2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4"/>
                                        </p:tgtEl>
                                      </p:cBhvr>
                                    </p:animEffect>
                                  </p:childTnLst>
                                </p:cTn>
                              </p:par>
                            </p:childTnLst>
                          </p:cTn>
                        </p:par>
                        <p:par>
                          <p:cTn id="32" fill="hold">
                            <p:stCondLst>
                              <p:cond delay="2750"/>
                            </p:stCondLst>
                            <p:childTnLst>
                              <p:par>
                                <p:cTn id="33" presetID="16" presetClass="entr" presetSubtype="37" fill="hold" grpId="0" nodeType="afterEffect">
                                  <p:stCondLst>
                                    <p:cond delay="0"/>
                                  </p:stCondLst>
                                  <p:childTnLst>
                                    <p:set>
                                      <p:cBhvr>
                                        <p:cTn id="34" dur="1" fill="hold">
                                          <p:stCondLst>
                                            <p:cond delay="0"/>
                                          </p:stCondLst>
                                        </p:cTn>
                                        <p:tgtEl>
                                          <p:spTgt spid="5">
                                            <p:txEl>
                                              <p:pRg st="0" end="0"/>
                                            </p:txEl>
                                          </p:spTgt>
                                        </p:tgtEl>
                                        <p:attrNameLst>
                                          <p:attrName>style.visibility</p:attrName>
                                        </p:attrNameLst>
                                      </p:cBhvr>
                                      <p:to>
                                        <p:strVal val="visible"/>
                                      </p:to>
                                    </p:set>
                                    <p:animEffect transition="in" filter="barn(outVertical)">
                                      <p:cBhvr>
                                        <p:cTn id="35" dur="500"/>
                                        <p:tgtEl>
                                          <p:spTgt spid="5">
                                            <p:txEl>
                                              <p:pRg st="0" end="0"/>
                                            </p:txEl>
                                          </p:spTgt>
                                        </p:tgtEl>
                                      </p:cBhvr>
                                    </p:animEffect>
                                  </p:childTnLst>
                                </p:cTn>
                              </p:par>
                              <p:par>
                                <p:cTn id="36" presetID="16" presetClass="entr" presetSubtype="37" fill="hold" nodeType="withEffect">
                                  <p:stCondLst>
                                    <p:cond delay="0"/>
                                  </p:stCondLst>
                                  <p:childTnLst>
                                    <p:set>
                                      <p:cBhvr>
                                        <p:cTn id="37" dur="1" fill="hold">
                                          <p:stCondLst>
                                            <p:cond delay="0"/>
                                          </p:stCondLst>
                                        </p:cTn>
                                        <p:tgtEl>
                                          <p:spTgt spid="32"/>
                                        </p:tgtEl>
                                        <p:attrNameLst>
                                          <p:attrName>style.visibility</p:attrName>
                                        </p:attrNameLst>
                                      </p:cBhvr>
                                      <p:to>
                                        <p:strVal val="visible"/>
                                      </p:to>
                                    </p:set>
                                    <p:animEffect transition="in" filter="barn(outVertical)">
                                      <p:cBhvr>
                                        <p:cTn id="38" dur="500"/>
                                        <p:tgtEl>
                                          <p:spTgt spid="32"/>
                                        </p:tgtEl>
                                      </p:cBhvr>
                                    </p:animEffect>
                                  </p:childTnLst>
                                </p:cTn>
                              </p:par>
                              <p:par>
                                <p:cTn id="39" presetID="16" presetClass="entr" presetSubtype="37" fill="hold" nodeType="with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barn(outVertical)">
                                      <p:cBhvr>
                                        <p:cTn id="41" dur="500"/>
                                        <p:tgtEl>
                                          <p:spTgt spid="33"/>
                                        </p:tgtEl>
                                      </p:cBhvr>
                                    </p:animEffect>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6">
                                            <p:txEl>
                                              <p:pRg st="0" end="0"/>
                                            </p:txEl>
                                          </p:spTgt>
                                        </p:tgtEl>
                                        <p:attrNameLst>
                                          <p:attrName>style.visibility</p:attrName>
                                        </p:attrNameLst>
                                      </p:cBhvr>
                                      <p:to>
                                        <p:strVal val="visible"/>
                                      </p:to>
                                    </p:set>
                                    <p:animEffect transition="in" filter="wipe(left)">
                                      <p:cBhvr>
                                        <p:cTn id="45"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30" grpId="0" animBg="1"/>
      <p:bldP spid="31" grpId="0" animBg="1"/>
      <p:bldP spid="5" grpId="0" build="p"/>
      <p:bldP spid="4" grpId="0"/>
      <p:bldP spid="38" grpId="0" animBg="1"/>
      <p:bldP spid="6"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图片 3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81552" y="235074"/>
            <a:ext cx="1869190" cy="485317"/>
          </a:xfrm>
          <a:prstGeom prst="rect">
            <a:avLst/>
          </a:prstGeom>
        </p:spPr>
      </p:pic>
      <p:pic>
        <p:nvPicPr>
          <p:cNvPr id="40" name="图片 3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282" y="181195"/>
            <a:ext cx="620683" cy="620683"/>
          </a:xfrm>
          <a:prstGeom prst="rect">
            <a:avLst/>
          </a:prstGeom>
        </p:spPr>
      </p:pic>
      <p:sp>
        <p:nvSpPr>
          <p:cNvPr id="44" name="平行四边形 43"/>
          <p:cNvSpPr/>
          <p:nvPr/>
        </p:nvSpPr>
        <p:spPr>
          <a:xfrm>
            <a:off x="2750677" y="971257"/>
            <a:ext cx="6908800" cy="72000"/>
          </a:xfrm>
          <a:prstGeom prst="parallelogram">
            <a:avLst>
              <a:gd name="adj" fmla="val 138137"/>
            </a:avLst>
          </a:prstGeom>
          <a:gradFill>
            <a:gsLst>
              <a:gs pos="100000">
                <a:schemeClr val="accent2">
                  <a:lumMod val="75000"/>
                </a:schemeClr>
              </a:gs>
              <a:gs pos="1258">
                <a:schemeClr val="accent2">
                  <a:lumMod val="20000"/>
                  <a:lumOff val="80000"/>
                </a:schemeClr>
              </a:gs>
              <a:gs pos="35000">
                <a:schemeClr val="accent2"/>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5" name="平行四边形 44"/>
          <p:cNvSpPr/>
          <p:nvPr/>
        </p:nvSpPr>
        <p:spPr>
          <a:xfrm>
            <a:off x="3069992" y="864504"/>
            <a:ext cx="6908800" cy="36000"/>
          </a:xfrm>
          <a:prstGeom prst="parallelogram">
            <a:avLst>
              <a:gd name="adj" fmla="val 138137"/>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AutoShape 2" descr="HSK 4-01.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 name="文本框 6"/>
          <p:cNvSpPr txBox="1"/>
          <p:nvPr/>
        </p:nvSpPr>
        <p:spPr>
          <a:xfrm>
            <a:off x="5901055" y="1730375"/>
            <a:ext cx="5160010" cy="3415030"/>
          </a:xfrm>
          <a:prstGeom prst="rect">
            <a:avLst/>
          </a:prstGeom>
          <a:noFill/>
          <a:extLst>
            <a:ext uri="{909E8E84-426E-40DD-AFC4-6F175D3DCCD1}">
              <a14:hiddenFill xmlns:a14="http://schemas.microsoft.com/office/drawing/2010/main">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14:hiddenFill>
            </a:ext>
          </a:extLst>
        </p:spPr>
        <p:style>
          <a:lnRef idx="1">
            <a:schemeClr val="accent1"/>
          </a:lnRef>
          <a:fillRef idx="2">
            <a:schemeClr val="accent1"/>
          </a:fillRef>
          <a:effectRef idx="1">
            <a:schemeClr val="accent1"/>
          </a:effectRef>
          <a:fontRef idx="minor">
            <a:schemeClr val="dk1"/>
          </a:fontRef>
        </p:style>
        <p:txBody>
          <a:bodyPr wrap="square" rtlCol="0" anchor="t">
            <a:spAutoFit/>
          </a:bodyPr>
          <a:p>
            <a:pPr marL="342900" indent="-342900">
              <a:lnSpc>
                <a:spcPct val="150000"/>
              </a:lnSpc>
              <a:buFont typeface="+mj-lt"/>
              <a:buAutoNum type="arabicPeriod"/>
            </a:pPr>
            <a:r>
              <a:rPr lang="en-US" b="1">
                <a:solidFill>
                  <a:srgbClr val="2705F7"/>
                </a:solidFill>
              </a:rPr>
              <a:t>Balance</a:t>
            </a:r>
            <a:r>
              <a:rPr lang="en-US"/>
              <a:t>: To make sure you can support your study here, You need to deposit one semester tuition fee at least.</a:t>
            </a:r>
            <a:endParaRPr lang="en-US"/>
          </a:p>
          <a:p>
            <a:pPr marL="342900" indent="-342900">
              <a:lnSpc>
                <a:spcPct val="150000"/>
              </a:lnSpc>
              <a:buFont typeface="+mj-lt"/>
              <a:buAutoNum type="arabicPeriod"/>
            </a:pPr>
            <a:r>
              <a:rPr lang="en-US" b="1">
                <a:solidFill>
                  <a:srgbClr val="2705F7"/>
                </a:solidFill>
              </a:rPr>
              <a:t>Account name</a:t>
            </a:r>
            <a:r>
              <a:rPr lang="en-US" altLang="zh-CN"/>
              <a:t>: should be you or your parents. If not, you need to upload a </a:t>
            </a:r>
            <a:r>
              <a:rPr lang="en-US" altLang="zh-CN" b="1"/>
              <a:t>letter of sponsorship</a:t>
            </a:r>
            <a:r>
              <a:rPr lang="en-US" altLang="zh-CN"/>
              <a:t> together.</a:t>
            </a:r>
            <a:endParaRPr lang="en-US" altLang="zh-CN"/>
          </a:p>
          <a:p>
            <a:pPr marL="342900" indent="-342900">
              <a:lnSpc>
                <a:spcPct val="150000"/>
              </a:lnSpc>
              <a:buFont typeface="+mj-lt"/>
              <a:buAutoNum type="arabicPeriod"/>
            </a:pPr>
            <a:r>
              <a:rPr lang="en-US" b="1">
                <a:solidFill>
                  <a:srgbClr val="2705F7"/>
                </a:solidFill>
              </a:rPr>
              <a:t>Date</a:t>
            </a:r>
            <a:r>
              <a:rPr lang="en-US" altLang="zh-CN"/>
              <a:t>: should be printed in recent 3 months</a:t>
            </a:r>
            <a:endParaRPr lang="en-US" altLang="zh-CN"/>
          </a:p>
          <a:p>
            <a:pPr marL="342900" indent="-342900">
              <a:lnSpc>
                <a:spcPct val="150000"/>
              </a:lnSpc>
              <a:buFont typeface="+mj-lt"/>
              <a:buAutoNum type="arabicPeriod"/>
            </a:pPr>
            <a:endParaRPr lang="en-US" altLang="zh-CN"/>
          </a:p>
        </p:txBody>
      </p:sp>
      <p:sp>
        <p:nvSpPr>
          <p:cNvPr id="13" name="文本框 12"/>
          <p:cNvSpPr txBox="1"/>
          <p:nvPr/>
        </p:nvSpPr>
        <p:spPr>
          <a:xfrm>
            <a:off x="3802380" y="216535"/>
            <a:ext cx="4587875" cy="521970"/>
          </a:xfrm>
          <a:prstGeom prst="rect">
            <a:avLst/>
          </a:prstGeom>
          <a:noFill/>
        </p:spPr>
        <p:txBody>
          <a:bodyPr wrap="none" rtlCol="0" anchor="t">
            <a:spAutoFit/>
          </a:bodyPr>
          <a:p>
            <a:pPr>
              <a:buClrTx/>
              <a:buSzTx/>
              <a:buFontTx/>
            </a:pPr>
            <a:r>
              <a:rPr lang="zh-CN" altLang="en-US" sz="2800" b="1">
                <a:sym typeface="+mn-ea"/>
              </a:rPr>
              <a:t>存款证明 / Bank Statement</a:t>
            </a:r>
            <a:endParaRPr lang="zh-CN" altLang="en-US" sz="2800" b="1">
              <a:sym typeface="+mn-ea"/>
            </a:endParaRPr>
          </a:p>
        </p:txBody>
      </p:sp>
      <p:pic>
        <p:nvPicPr>
          <p:cNvPr id="2" name="图片 1"/>
          <p:cNvPicPr>
            <a:picLocks noChangeAspect="1"/>
          </p:cNvPicPr>
          <p:nvPr/>
        </p:nvPicPr>
        <p:blipFill>
          <a:blip r:embed="rId3"/>
          <a:stretch>
            <a:fillRect/>
          </a:stretch>
        </p:blipFill>
        <p:spPr>
          <a:xfrm>
            <a:off x="155575" y="1188720"/>
            <a:ext cx="5527040" cy="3528060"/>
          </a:xfrm>
          <a:prstGeom prst="rect">
            <a:avLst/>
          </a:prstGeom>
        </p:spPr>
      </p:pic>
      <p:sp>
        <p:nvSpPr>
          <p:cNvPr id="100" name="文本框 99"/>
          <p:cNvSpPr txBox="1"/>
          <p:nvPr/>
        </p:nvSpPr>
        <p:spPr>
          <a:xfrm>
            <a:off x="350520" y="4861878"/>
            <a:ext cx="5080000" cy="1753235"/>
          </a:xfrm>
          <a:prstGeom prst="rect">
            <a:avLst/>
          </a:prstGeom>
          <a:noFill/>
          <a:ln w="9525">
            <a:noFill/>
          </a:ln>
        </p:spPr>
        <p:txBody>
          <a:bodyPr>
            <a:spAutoFit/>
          </a:bodyPr>
          <a:p>
            <a:pPr indent="0" algn="l"/>
            <a:r>
              <a:rPr lang="en-US" sz="900" b="1">
                <a:latin typeface="仿宋" panose="02010609060101010101" charset="-122"/>
                <a:ea typeface="宋体" panose="02010600030101010101" pitchFamily="2" charset="-122"/>
              </a:rPr>
              <a:t>                                 Letter of sponsorship</a:t>
            </a:r>
            <a:r>
              <a:rPr lang="en-US" sz="900" b="0">
                <a:latin typeface="仿宋" panose="02010609060101010101" charset="-122"/>
                <a:ea typeface="宋体" panose="02010600030101010101" pitchFamily="2" charset="-122"/>
              </a:rPr>
              <a:t> This letter verifies that I,(sponsor’s name and relationship to applicant, e.g. Mary’s Uncle) am willing and able to financially support (applicant’s name) for the academic fees and living expenses throughout the duration of his/her studies at ZJNU.Should you have any queries, please do not hesitate to contact:Sponsors:Relationship:Residential address:Mobile/office number:                                                              Sponsor’s signature                                                                              Date</a:t>
            </a:r>
            <a:endParaRPr lang="en-US" altLang="en-US" sz="900" b="0">
              <a:latin typeface="仿宋" panose="02010609060101010101" charset="-122"/>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图片 3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81552" y="235074"/>
            <a:ext cx="1869190" cy="485317"/>
          </a:xfrm>
          <a:prstGeom prst="rect">
            <a:avLst/>
          </a:prstGeom>
        </p:spPr>
      </p:pic>
      <p:pic>
        <p:nvPicPr>
          <p:cNvPr id="40" name="图片 3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282" y="181195"/>
            <a:ext cx="620683" cy="620683"/>
          </a:xfrm>
          <a:prstGeom prst="rect">
            <a:avLst/>
          </a:prstGeom>
        </p:spPr>
      </p:pic>
      <p:sp>
        <p:nvSpPr>
          <p:cNvPr id="44" name="平行四边形 43"/>
          <p:cNvSpPr/>
          <p:nvPr/>
        </p:nvSpPr>
        <p:spPr>
          <a:xfrm>
            <a:off x="2750677" y="971257"/>
            <a:ext cx="6908800" cy="72000"/>
          </a:xfrm>
          <a:prstGeom prst="parallelogram">
            <a:avLst>
              <a:gd name="adj" fmla="val 138137"/>
            </a:avLst>
          </a:prstGeom>
          <a:gradFill>
            <a:gsLst>
              <a:gs pos="100000">
                <a:schemeClr val="accent2">
                  <a:lumMod val="75000"/>
                </a:schemeClr>
              </a:gs>
              <a:gs pos="1258">
                <a:schemeClr val="accent2">
                  <a:lumMod val="20000"/>
                  <a:lumOff val="80000"/>
                </a:schemeClr>
              </a:gs>
              <a:gs pos="35000">
                <a:schemeClr val="accent2"/>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5" name="平行四边形 44"/>
          <p:cNvSpPr/>
          <p:nvPr/>
        </p:nvSpPr>
        <p:spPr>
          <a:xfrm>
            <a:off x="3069992" y="864504"/>
            <a:ext cx="6908800" cy="36000"/>
          </a:xfrm>
          <a:prstGeom prst="parallelogram">
            <a:avLst>
              <a:gd name="adj" fmla="val 138137"/>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AutoShape 2" descr="HSK 4-01.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 name="文本框 6"/>
          <p:cNvSpPr txBox="1"/>
          <p:nvPr/>
        </p:nvSpPr>
        <p:spPr>
          <a:xfrm>
            <a:off x="5901055" y="1730375"/>
            <a:ext cx="5160010" cy="3415030"/>
          </a:xfrm>
          <a:prstGeom prst="rect">
            <a:avLst/>
          </a:prstGeom>
          <a:noFill/>
          <a:extLst>
            <a:ext uri="{909E8E84-426E-40DD-AFC4-6F175D3DCCD1}">
              <a14:hiddenFill xmlns:a14="http://schemas.microsoft.com/office/drawing/2010/main">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14:hiddenFill>
            </a:ext>
          </a:extLst>
        </p:spPr>
        <p:style>
          <a:lnRef idx="1">
            <a:schemeClr val="accent1"/>
          </a:lnRef>
          <a:fillRef idx="2">
            <a:schemeClr val="accent1"/>
          </a:fillRef>
          <a:effectRef idx="1">
            <a:schemeClr val="accent1"/>
          </a:effectRef>
          <a:fontRef idx="minor">
            <a:schemeClr val="dk1"/>
          </a:fontRef>
        </p:style>
        <p:txBody>
          <a:bodyPr wrap="square" rtlCol="0" anchor="t">
            <a:spAutoFit/>
          </a:bodyPr>
          <a:p>
            <a:pPr marL="342900" indent="-342900">
              <a:lnSpc>
                <a:spcPct val="150000"/>
              </a:lnSpc>
              <a:buFont typeface="+mj-lt"/>
              <a:buAutoNum type="arabicPeriod"/>
            </a:pPr>
            <a:r>
              <a:rPr lang="en-US"/>
              <a:t>Any documents that can prove their </a:t>
            </a:r>
            <a:r>
              <a:rPr lang="en-US">
                <a:solidFill>
                  <a:srgbClr val="2705F7"/>
                </a:solidFill>
              </a:rPr>
              <a:t>nationality</a:t>
            </a:r>
            <a:r>
              <a:rPr lang="en-US"/>
              <a:t>, eg. ID card, social insurance, birth certificate....</a:t>
            </a:r>
            <a:endParaRPr lang="en-US"/>
          </a:p>
          <a:p>
            <a:pPr marL="342900" indent="-342900">
              <a:lnSpc>
                <a:spcPct val="150000"/>
              </a:lnSpc>
              <a:buFont typeface="+mj-lt"/>
              <a:buAutoNum type="arabicPeriod"/>
            </a:pPr>
            <a:r>
              <a:rPr lang="en-US" altLang="zh-CN"/>
              <a:t>If you can’t find any documents at hand, you can upload a </a:t>
            </a:r>
            <a:r>
              <a:rPr lang="en-US" altLang="zh-CN">
                <a:sym typeface="+mn-ea"/>
              </a:rPr>
              <a:t>Statement of Parents' Nationality</a:t>
            </a:r>
            <a:r>
              <a:rPr lang="en-US" altLang="zh-CN"/>
              <a:t>.</a:t>
            </a:r>
            <a:endParaRPr lang="en-US" altLang="zh-CN"/>
          </a:p>
          <a:p>
            <a:pPr marL="342900" indent="-342900">
              <a:lnSpc>
                <a:spcPct val="150000"/>
              </a:lnSpc>
              <a:buFont typeface="+mj-lt"/>
              <a:buAutoNum type="arabicPeriod"/>
            </a:pPr>
            <a:endParaRPr lang="en-US" altLang="zh-CN"/>
          </a:p>
          <a:p>
            <a:pPr marL="342900" indent="-342900">
              <a:lnSpc>
                <a:spcPct val="150000"/>
              </a:lnSpc>
              <a:buFont typeface="+mj-lt"/>
              <a:buAutoNum type="arabicPeriod"/>
            </a:pPr>
            <a:endParaRPr lang="en-US" altLang="zh-CN"/>
          </a:p>
        </p:txBody>
      </p:sp>
      <p:sp>
        <p:nvSpPr>
          <p:cNvPr id="13" name="文本框 12"/>
          <p:cNvSpPr txBox="1"/>
          <p:nvPr/>
        </p:nvSpPr>
        <p:spPr>
          <a:xfrm>
            <a:off x="3033395" y="234950"/>
            <a:ext cx="7350125" cy="460375"/>
          </a:xfrm>
          <a:prstGeom prst="rect">
            <a:avLst/>
          </a:prstGeom>
          <a:noFill/>
        </p:spPr>
        <p:txBody>
          <a:bodyPr wrap="none" rtlCol="0" anchor="t">
            <a:spAutoFit/>
          </a:bodyPr>
          <a:p>
            <a:pPr>
              <a:buClrTx/>
              <a:buSzTx/>
              <a:buFontTx/>
            </a:pPr>
            <a:r>
              <a:rPr lang="zh-CN" altLang="en-US" sz="2400" b="1">
                <a:sym typeface="+mn-ea"/>
              </a:rPr>
              <a:t>父母亲国籍证明 / Certificate of </a:t>
            </a:r>
            <a:r>
              <a:rPr lang="en-US" altLang="zh-CN" sz="2400" b="1">
                <a:sym typeface="+mn-ea"/>
              </a:rPr>
              <a:t>Parents</a:t>
            </a:r>
            <a:r>
              <a:rPr lang="zh-CN" altLang="en-US" sz="2400" b="1">
                <a:sym typeface="+mn-ea"/>
              </a:rPr>
              <a:t>' Nationality</a:t>
            </a:r>
            <a:endParaRPr lang="zh-CN" altLang="en-US" sz="2400" b="1">
              <a:sym typeface="+mn-ea"/>
            </a:endParaRPr>
          </a:p>
        </p:txBody>
      </p:sp>
      <p:pic>
        <p:nvPicPr>
          <p:cNvPr id="2" name="图片 1"/>
          <p:cNvPicPr>
            <a:picLocks noChangeAspect="1"/>
          </p:cNvPicPr>
          <p:nvPr/>
        </p:nvPicPr>
        <p:blipFill>
          <a:blip r:embed="rId3"/>
          <a:stretch>
            <a:fillRect/>
          </a:stretch>
        </p:blipFill>
        <p:spPr>
          <a:xfrm>
            <a:off x="1390650" y="1538605"/>
            <a:ext cx="3557905" cy="2223770"/>
          </a:xfrm>
          <a:prstGeom prst="rect">
            <a:avLst/>
          </a:prstGeom>
        </p:spPr>
      </p:pic>
      <p:sp>
        <p:nvSpPr>
          <p:cNvPr id="100" name="文本框 99"/>
          <p:cNvSpPr txBox="1"/>
          <p:nvPr/>
        </p:nvSpPr>
        <p:spPr>
          <a:xfrm>
            <a:off x="629920" y="3762375"/>
            <a:ext cx="5080000" cy="3107690"/>
          </a:xfrm>
          <a:prstGeom prst="rect">
            <a:avLst/>
          </a:prstGeom>
          <a:noFill/>
          <a:ln w="9525">
            <a:noFill/>
          </a:ln>
        </p:spPr>
        <p:txBody>
          <a:bodyPr>
            <a:spAutoFit/>
          </a:bodyPr>
          <a:p>
            <a:pPr indent="0" algn="l"/>
            <a:r>
              <a:rPr lang="en-US" sz="1400" b="1">
                <a:latin typeface="仿宋" panose="02010609060101010101" charset="-122"/>
                <a:ea typeface="宋体" panose="02010600030101010101" pitchFamily="2" charset="-122"/>
              </a:rPr>
              <a:t>		Statement of Parents' Nationality</a:t>
            </a:r>
            <a:r>
              <a:rPr lang="en-US" sz="1400" b="0">
                <a:latin typeface="仿宋" panose="02010609060101010101" charset="-122"/>
                <a:ea typeface="宋体" panose="02010600030101010101" pitchFamily="2" charset="-122"/>
              </a:rPr>
              <a:t> 	I,(applicant’s name), was born in </a:t>
            </a:r>
            <a:r>
              <a:rPr lang="en-US" sz="1400" b="1">
                <a:solidFill>
                  <a:srgbClr val="2705F7"/>
                </a:solidFill>
                <a:latin typeface="仿宋" panose="02010609060101010101" charset="-122"/>
                <a:ea typeface="宋体" panose="02010600030101010101" pitchFamily="2" charset="-122"/>
              </a:rPr>
              <a:t>Location</a:t>
            </a:r>
            <a:r>
              <a:rPr lang="en-US" sz="1400" b="0">
                <a:latin typeface="仿宋" panose="02010609060101010101" charset="-122"/>
                <a:ea typeface="宋体" panose="02010600030101010101" pitchFamily="2" charset="-122"/>
              </a:rPr>
              <a:t> as a citizen of </a:t>
            </a:r>
            <a:r>
              <a:rPr lang="en-US" sz="1400" b="1">
                <a:solidFill>
                  <a:srgbClr val="2705F7"/>
                </a:solidFill>
                <a:latin typeface="仿宋" panose="02010609060101010101" charset="-122"/>
                <a:ea typeface="宋体" panose="02010600030101010101" pitchFamily="2" charset="-122"/>
              </a:rPr>
              <a:t>Nation</a:t>
            </a:r>
            <a:r>
              <a:rPr lang="en-US" sz="1400" b="0">
                <a:latin typeface="仿宋" panose="02010609060101010101" charset="-122"/>
                <a:ea typeface="宋体" panose="02010600030101010101" pitchFamily="2" charset="-122"/>
              </a:rPr>
              <a:t>.	My father,(father’s name), is a citizen of </a:t>
            </a:r>
            <a:r>
              <a:rPr lang="en-US" sz="1400" b="1">
                <a:solidFill>
                  <a:srgbClr val="2705F7"/>
                </a:solidFill>
                <a:latin typeface="仿宋" panose="02010609060101010101" charset="-122"/>
                <a:ea typeface="宋体" panose="02010600030101010101" pitchFamily="2" charset="-122"/>
              </a:rPr>
              <a:t>Nation</a:t>
            </a:r>
            <a:r>
              <a:rPr lang="en-US" sz="1400" b="0">
                <a:latin typeface="仿宋" panose="02010609060101010101" charset="-122"/>
                <a:ea typeface="宋体" panose="02010600030101010101" pitchFamily="2" charset="-122"/>
              </a:rPr>
              <a:t>.	My monther,(mother’s name),is a citizen of </a:t>
            </a:r>
            <a:r>
              <a:rPr lang="en-US" sz="1400" b="1">
                <a:solidFill>
                  <a:srgbClr val="2705F7"/>
                </a:solidFill>
                <a:latin typeface="仿宋" panose="02010609060101010101" charset="-122"/>
                <a:ea typeface="宋体" panose="02010600030101010101" pitchFamily="2" charset="-122"/>
              </a:rPr>
              <a:t>Nation</a:t>
            </a:r>
            <a:r>
              <a:rPr lang="en-US" sz="1400" b="0">
                <a:latin typeface="仿宋" panose="02010609060101010101" charset="-122"/>
                <a:ea typeface="宋体" panose="02010600030101010101" pitchFamily="2" charset="-122"/>
              </a:rPr>
              <a:t>.	I confirm all the information above are true. I understand that if I provide false information, I might be refused to register in ZJNU, or expelled from university. 						Applicant’s signature									Date</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图片 3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81552" y="235074"/>
            <a:ext cx="1869190" cy="485317"/>
          </a:xfrm>
          <a:prstGeom prst="rect">
            <a:avLst/>
          </a:prstGeom>
        </p:spPr>
      </p:pic>
      <p:pic>
        <p:nvPicPr>
          <p:cNvPr id="40" name="图片 3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282" y="181195"/>
            <a:ext cx="620683" cy="620683"/>
          </a:xfrm>
          <a:prstGeom prst="rect">
            <a:avLst/>
          </a:prstGeom>
        </p:spPr>
      </p:pic>
      <p:sp>
        <p:nvSpPr>
          <p:cNvPr id="44" name="平行四边形 43"/>
          <p:cNvSpPr/>
          <p:nvPr/>
        </p:nvSpPr>
        <p:spPr>
          <a:xfrm>
            <a:off x="2750677" y="971257"/>
            <a:ext cx="6908800" cy="72000"/>
          </a:xfrm>
          <a:prstGeom prst="parallelogram">
            <a:avLst>
              <a:gd name="adj" fmla="val 138137"/>
            </a:avLst>
          </a:prstGeom>
          <a:gradFill>
            <a:gsLst>
              <a:gs pos="100000">
                <a:schemeClr val="accent2">
                  <a:lumMod val="75000"/>
                </a:schemeClr>
              </a:gs>
              <a:gs pos="1258">
                <a:schemeClr val="accent2">
                  <a:lumMod val="20000"/>
                  <a:lumOff val="80000"/>
                </a:schemeClr>
              </a:gs>
              <a:gs pos="35000">
                <a:schemeClr val="accent2"/>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5" name="平行四边形 44"/>
          <p:cNvSpPr/>
          <p:nvPr/>
        </p:nvSpPr>
        <p:spPr>
          <a:xfrm>
            <a:off x="3069992" y="864504"/>
            <a:ext cx="6908800" cy="36000"/>
          </a:xfrm>
          <a:prstGeom prst="parallelogram">
            <a:avLst>
              <a:gd name="adj" fmla="val 138137"/>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AutoShape 2" descr="HSK 4-01.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 name="文本框 6"/>
          <p:cNvSpPr txBox="1"/>
          <p:nvPr/>
        </p:nvSpPr>
        <p:spPr>
          <a:xfrm>
            <a:off x="5901055" y="1730375"/>
            <a:ext cx="5251450" cy="2584450"/>
          </a:xfrm>
          <a:prstGeom prst="rect">
            <a:avLst/>
          </a:prstGeom>
          <a:noFill/>
          <a:extLst>
            <a:ext uri="{909E8E84-426E-40DD-AFC4-6F175D3DCCD1}">
              <a14:hiddenFill xmlns:a14="http://schemas.microsoft.com/office/drawing/2010/main">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14:hiddenFill>
            </a:ext>
          </a:extLst>
        </p:spPr>
        <p:style>
          <a:lnRef idx="1">
            <a:schemeClr val="accent1"/>
          </a:lnRef>
          <a:fillRef idx="2">
            <a:schemeClr val="accent1"/>
          </a:fillRef>
          <a:effectRef idx="1">
            <a:schemeClr val="accent1"/>
          </a:effectRef>
          <a:fontRef idx="minor">
            <a:schemeClr val="dk1"/>
          </a:fontRef>
        </p:style>
        <p:txBody>
          <a:bodyPr wrap="square" rtlCol="0" anchor="t">
            <a:spAutoFit/>
          </a:bodyPr>
          <a:p>
            <a:pPr marL="342900" indent="-342900">
              <a:lnSpc>
                <a:spcPct val="150000"/>
              </a:lnSpc>
              <a:buFont typeface="+mj-lt"/>
              <a:buAutoNum type="arabicPeriod"/>
            </a:pPr>
            <a:r>
              <a:rPr lang="en-US"/>
              <a:t>Only for students </a:t>
            </a:r>
            <a:r>
              <a:rPr lang="en-US">
                <a:highlight>
                  <a:srgbClr val="FFFF00"/>
                </a:highlight>
              </a:rPr>
              <a:t>who studies in China already</a:t>
            </a:r>
            <a:endParaRPr lang="en-US"/>
          </a:p>
          <a:p>
            <a:pPr marL="342900" indent="-342900">
              <a:lnSpc>
                <a:spcPct val="150000"/>
              </a:lnSpc>
              <a:buFont typeface="+mj-lt"/>
              <a:buAutoNum type="arabicPeriod"/>
            </a:pPr>
            <a:r>
              <a:rPr lang="en-US" altLang="zh-CN"/>
              <a:t>This document is used to confirm that your college teacher know you are going to leave, and there is </a:t>
            </a:r>
            <a:r>
              <a:rPr lang="en-US">
                <a:solidFill>
                  <a:srgbClr val="2705F7"/>
                </a:solidFill>
              </a:rPr>
              <a:t>no dispute</a:t>
            </a:r>
            <a:r>
              <a:rPr lang="en-US" altLang="zh-CN"/>
              <a:t> between you and your college.</a:t>
            </a:r>
            <a:endParaRPr lang="en-US" altLang="zh-CN"/>
          </a:p>
          <a:p>
            <a:pPr marL="342900" indent="-342900">
              <a:lnSpc>
                <a:spcPct val="150000"/>
              </a:lnSpc>
              <a:buFont typeface="+mj-lt"/>
              <a:buAutoNum type="arabicPeriod"/>
            </a:pPr>
            <a:endParaRPr lang="en-US" altLang="zh-CN"/>
          </a:p>
        </p:txBody>
      </p:sp>
      <p:sp>
        <p:nvSpPr>
          <p:cNvPr id="13" name="文本框 12"/>
          <p:cNvSpPr txBox="1"/>
          <p:nvPr/>
        </p:nvSpPr>
        <p:spPr>
          <a:xfrm>
            <a:off x="4010025" y="238125"/>
            <a:ext cx="4390390" cy="521970"/>
          </a:xfrm>
          <a:prstGeom prst="rect">
            <a:avLst/>
          </a:prstGeom>
          <a:noFill/>
        </p:spPr>
        <p:txBody>
          <a:bodyPr wrap="none" rtlCol="0" anchor="t">
            <a:spAutoFit/>
          </a:bodyPr>
          <a:p>
            <a:pPr algn="l">
              <a:buClrTx/>
              <a:buSzTx/>
              <a:buFontTx/>
            </a:pPr>
            <a:r>
              <a:rPr lang="zh-CN" altLang="en-US" sz="2800" b="1">
                <a:sym typeface="+mn-ea"/>
              </a:rPr>
              <a:t>转校证明 / Transfer Letter</a:t>
            </a:r>
            <a:endParaRPr lang="zh-CN" altLang="en-US" sz="2800" b="1">
              <a:sym typeface="+mn-ea"/>
            </a:endParaRPr>
          </a:p>
        </p:txBody>
      </p:sp>
      <p:pic>
        <p:nvPicPr>
          <p:cNvPr id="2" name="图片 1"/>
          <p:cNvPicPr>
            <a:picLocks noChangeAspect="1"/>
          </p:cNvPicPr>
          <p:nvPr/>
        </p:nvPicPr>
        <p:blipFill>
          <a:blip r:embed="rId3"/>
          <a:stretch>
            <a:fillRect/>
          </a:stretch>
        </p:blipFill>
        <p:spPr>
          <a:xfrm>
            <a:off x="635635" y="1294765"/>
            <a:ext cx="4854044" cy="4248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图片 3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81552" y="235074"/>
            <a:ext cx="1869190" cy="485317"/>
          </a:xfrm>
          <a:prstGeom prst="rect">
            <a:avLst/>
          </a:prstGeom>
        </p:spPr>
      </p:pic>
      <p:pic>
        <p:nvPicPr>
          <p:cNvPr id="40" name="图片 3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282" y="181195"/>
            <a:ext cx="620683" cy="620683"/>
          </a:xfrm>
          <a:prstGeom prst="rect">
            <a:avLst/>
          </a:prstGeom>
        </p:spPr>
      </p:pic>
      <p:sp>
        <p:nvSpPr>
          <p:cNvPr id="44" name="平行四边形 43"/>
          <p:cNvSpPr/>
          <p:nvPr/>
        </p:nvSpPr>
        <p:spPr>
          <a:xfrm>
            <a:off x="2750677" y="971257"/>
            <a:ext cx="6908800" cy="72000"/>
          </a:xfrm>
          <a:prstGeom prst="parallelogram">
            <a:avLst>
              <a:gd name="adj" fmla="val 138137"/>
            </a:avLst>
          </a:prstGeom>
          <a:gradFill>
            <a:gsLst>
              <a:gs pos="100000">
                <a:schemeClr val="accent2">
                  <a:lumMod val="75000"/>
                </a:schemeClr>
              </a:gs>
              <a:gs pos="1258">
                <a:schemeClr val="accent2">
                  <a:lumMod val="20000"/>
                  <a:lumOff val="80000"/>
                </a:schemeClr>
              </a:gs>
              <a:gs pos="35000">
                <a:schemeClr val="accent2"/>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5" name="平行四边形 44"/>
          <p:cNvSpPr/>
          <p:nvPr/>
        </p:nvSpPr>
        <p:spPr>
          <a:xfrm>
            <a:off x="3069992" y="864504"/>
            <a:ext cx="6908800" cy="36000"/>
          </a:xfrm>
          <a:prstGeom prst="parallelogram">
            <a:avLst>
              <a:gd name="adj" fmla="val 138137"/>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AutoShape 2" descr="HSK 4-01.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 name="文本框 6"/>
          <p:cNvSpPr txBox="1"/>
          <p:nvPr/>
        </p:nvSpPr>
        <p:spPr>
          <a:xfrm>
            <a:off x="5962015" y="1264920"/>
            <a:ext cx="5160010" cy="3415030"/>
          </a:xfrm>
          <a:prstGeom prst="rect">
            <a:avLst/>
          </a:prstGeom>
          <a:noFill/>
          <a:extLst>
            <a:ext uri="{909E8E84-426E-40DD-AFC4-6F175D3DCCD1}">
              <a14:hiddenFill xmlns:a14="http://schemas.microsoft.com/office/drawing/2010/main">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14:hiddenFill>
            </a:ext>
          </a:extLst>
        </p:spPr>
        <p:style>
          <a:lnRef idx="1">
            <a:schemeClr val="accent1"/>
          </a:lnRef>
          <a:fillRef idx="2">
            <a:schemeClr val="accent1"/>
          </a:fillRef>
          <a:effectRef idx="1">
            <a:schemeClr val="accent1"/>
          </a:effectRef>
          <a:fontRef idx="minor">
            <a:schemeClr val="dk1"/>
          </a:fontRef>
        </p:style>
        <p:txBody>
          <a:bodyPr wrap="square" rtlCol="0" anchor="t">
            <a:spAutoFit/>
          </a:bodyPr>
          <a:p>
            <a:pPr marL="342900" indent="-342900">
              <a:lnSpc>
                <a:spcPct val="150000"/>
              </a:lnSpc>
              <a:buFont typeface="+mj-lt"/>
              <a:buAutoNum type="arabicPeriod"/>
            </a:pPr>
            <a:r>
              <a:rPr lang="en-US" altLang="zh-CN"/>
              <a:t>You can send mail to admission@zjnu.edu.cn to get contact information of professors. Or you can visit www.zjnu.edu.cn to find out college website, get contact information of professors.</a:t>
            </a:r>
            <a:endParaRPr lang="en-US" altLang="zh-CN"/>
          </a:p>
          <a:p>
            <a:pPr marL="342900" indent="-342900">
              <a:lnSpc>
                <a:spcPct val="150000"/>
              </a:lnSpc>
              <a:buFont typeface="+mj-lt"/>
              <a:buAutoNum type="arabicPeriod"/>
            </a:pPr>
            <a:r>
              <a:rPr lang="en-US" altLang="zh-CN"/>
              <a:t>It’s mandatory for </a:t>
            </a:r>
            <a:r>
              <a:rPr lang="en-US">
                <a:solidFill>
                  <a:srgbClr val="2705F7"/>
                </a:solidFill>
              </a:rPr>
              <a:t>doctoral programs</a:t>
            </a:r>
            <a:r>
              <a:rPr lang="en-US" altLang="zh-CN"/>
              <a:t>. You don’t need to prepare this, if you are applying for Bachelor or Master programs.</a:t>
            </a:r>
            <a:endParaRPr lang="en-US" altLang="zh-CN"/>
          </a:p>
        </p:txBody>
      </p:sp>
      <p:sp>
        <p:nvSpPr>
          <p:cNvPr id="13" name="文本框 12"/>
          <p:cNvSpPr txBox="1"/>
          <p:nvPr/>
        </p:nvSpPr>
        <p:spPr>
          <a:xfrm>
            <a:off x="3543300" y="227965"/>
            <a:ext cx="5324475" cy="521970"/>
          </a:xfrm>
          <a:prstGeom prst="rect">
            <a:avLst/>
          </a:prstGeom>
          <a:noFill/>
        </p:spPr>
        <p:txBody>
          <a:bodyPr wrap="none" rtlCol="0" anchor="t">
            <a:spAutoFit/>
          </a:bodyPr>
          <a:p>
            <a:pPr algn="l">
              <a:buClrTx/>
              <a:buSzTx/>
              <a:buFontTx/>
            </a:pPr>
            <a:r>
              <a:rPr lang="zh-CN" altLang="en-US" sz="2800" b="1">
                <a:sym typeface="+mn-ea"/>
              </a:rPr>
              <a:t>导师接收函 / Acceptance Letter</a:t>
            </a:r>
            <a:endParaRPr lang="zh-CN" altLang="en-US" sz="2800" b="1">
              <a:sym typeface="+mn-ea"/>
            </a:endParaRPr>
          </a:p>
        </p:txBody>
      </p:sp>
      <p:pic>
        <p:nvPicPr>
          <p:cNvPr id="2" name="图片 1"/>
          <p:cNvPicPr>
            <a:picLocks noChangeAspect="1"/>
          </p:cNvPicPr>
          <p:nvPr/>
        </p:nvPicPr>
        <p:blipFill>
          <a:blip r:embed="rId3"/>
          <a:stretch>
            <a:fillRect/>
          </a:stretch>
        </p:blipFill>
        <p:spPr>
          <a:xfrm>
            <a:off x="1134110" y="1201420"/>
            <a:ext cx="3590796" cy="5076000"/>
          </a:xfrm>
          <a:prstGeom prst="rect">
            <a:avLst/>
          </a:prstGeom>
        </p:spPr>
      </p:pic>
      <p:sp>
        <p:nvSpPr>
          <p:cNvPr id="3" name="文本框 2"/>
          <p:cNvSpPr txBox="1"/>
          <p:nvPr/>
        </p:nvSpPr>
        <p:spPr>
          <a:xfrm>
            <a:off x="5901055" y="5005070"/>
            <a:ext cx="5160010" cy="368300"/>
          </a:xfrm>
          <a:prstGeom prst="rect">
            <a:avLst/>
          </a:prstGeom>
          <a:solidFill>
            <a:schemeClr val="tx2">
              <a:lumMod val="20000"/>
              <a:lumOff val="80000"/>
            </a:schemeClr>
          </a:solidFill>
          <a:ln>
            <a:noFill/>
          </a:ln>
        </p:spPr>
        <p:style>
          <a:lnRef idx="1">
            <a:schemeClr val="accent1"/>
          </a:lnRef>
          <a:fillRef idx="2">
            <a:schemeClr val="accent1"/>
          </a:fillRef>
          <a:effectRef idx="1">
            <a:schemeClr val="accent1"/>
          </a:effectRef>
          <a:fontRef idx="minor">
            <a:schemeClr val="dk1"/>
          </a:fontRef>
        </p:style>
        <p:txBody>
          <a:bodyPr wrap="square" rtlCol="0" anchor="t">
            <a:spAutoFit/>
          </a:bodyPr>
          <a:p>
            <a:pPr algn="ctr"/>
            <a:r>
              <a:rPr lang="zh-CN" altLang="en-US">
                <a:highlight>
                  <a:srgbClr val="FFFF00"/>
                </a:highlight>
              </a:rPr>
              <a:t> </a:t>
            </a:r>
            <a:r>
              <a:rPr lang="en-US" altLang="zh-CN">
                <a:highlight>
                  <a:srgbClr val="FFFF00"/>
                </a:highlight>
              </a:rPr>
              <a:t>Only for Doctoral Program</a:t>
            </a:r>
            <a:r>
              <a:rPr lang="zh-CN" altLang="en-US">
                <a:highlight>
                  <a:srgbClr val="FFFF00"/>
                </a:highlight>
              </a:rPr>
              <a:t> Application</a:t>
            </a:r>
            <a:endParaRPr lang="zh-CN" altLang="en-US">
              <a:highlight>
                <a:srgbClr val="FFFF00"/>
              </a:highlight>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图片 3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81552" y="235074"/>
            <a:ext cx="1869190" cy="485317"/>
          </a:xfrm>
          <a:prstGeom prst="rect">
            <a:avLst/>
          </a:prstGeom>
        </p:spPr>
      </p:pic>
      <p:pic>
        <p:nvPicPr>
          <p:cNvPr id="40" name="图片 3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282" y="181195"/>
            <a:ext cx="620683" cy="620683"/>
          </a:xfrm>
          <a:prstGeom prst="rect">
            <a:avLst/>
          </a:prstGeom>
        </p:spPr>
      </p:pic>
      <p:sp>
        <p:nvSpPr>
          <p:cNvPr id="44" name="平行四边形 43"/>
          <p:cNvSpPr/>
          <p:nvPr/>
        </p:nvSpPr>
        <p:spPr>
          <a:xfrm>
            <a:off x="2750677" y="971257"/>
            <a:ext cx="6908800" cy="72000"/>
          </a:xfrm>
          <a:prstGeom prst="parallelogram">
            <a:avLst>
              <a:gd name="adj" fmla="val 138137"/>
            </a:avLst>
          </a:prstGeom>
          <a:gradFill>
            <a:gsLst>
              <a:gs pos="100000">
                <a:schemeClr val="accent2">
                  <a:lumMod val="75000"/>
                </a:schemeClr>
              </a:gs>
              <a:gs pos="1258">
                <a:schemeClr val="accent2">
                  <a:lumMod val="20000"/>
                  <a:lumOff val="80000"/>
                </a:schemeClr>
              </a:gs>
              <a:gs pos="35000">
                <a:schemeClr val="accent2"/>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5" name="平行四边形 44"/>
          <p:cNvSpPr/>
          <p:nvPr/>
        </p:nvSpPr>
        <p:spPr>
          <a:xfrm>
            <a:off x="3069992" y="864504"/>
            <a:ext cx="6908800" cy="36000"/>
          </a:xfrm>
          <a:prstGeom prst="parallelogram">
            <a:avLst>
              <a:gd name="adj" fmla="val 138137"/>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AutoShape 2" descr="HSK 4-01.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 name="文本框 6"/>
          <p:cNvSpPr txBox="1"/>
          <p:nvPr/>
        </p:nvSpPr>
        <p:spPr>
          <a:xfrm>
            <a:off x="5901055" y="1254125"/>
            <a:ext cx="5160010" cy="4246245"/>
          </a:xfrm>
          <a:prstGeom prst="rect">
            <a:avLst/>
          </a:prstGeom>
          <a:noFill/>
          <a:extLst>
            <a:ext uri="{909E8E84-426E-40DD-AFC4-6F175D3DCCD1}">
              <a14:hiddenFill xmlns:a14="http://schemas.microsoft.com/office/drawing/2010/main">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14:hiddenFill>
            </a:ext>
          </a:extLst>
        </p:spPr>
        <p:style>
          <a:lnRef idx="1">
            <a:schemeClr val="accent1"/>
          </a:lnRef>
          <a:fillRef idx="2">
            <a:schemeClr val="accent1"/>
          </a:fillRef>
          <a:effectRef idx="1">
            <a:schemeClr val="accent1"/>
          </a:effectRef>
          <a:fontRef idx="minor">
            <a:schemeClr val="dk1"/>
          </a:fontRef>
        </p:style>
        <p:txBody>
          <a:bodyPr wrap="square" rtlCol="0" anchor="t">
            <a:spAutoFit/>
          </a:bodyPr>
          <a:p>
            <a:pPr marL="342900" indent="-342900">
              <a:lnSpc>
                <a:spcPct val="150000"/>
              </a:lnSpc>
              <a:buFont typeface="+mj-lt"/>
              <a:buAutoNum type="arabicPeriod"/>
            </a:pPr>
            <a:r>
              <a:rPr lang="en-US"/>
              <a:t>For Chinese-taught program, you need to upload HSK report.</a:t>
            </a:r>
            <a:endParaRPr lang="en-US"/>
          </a:p>
          <a:p>
            <a:pPr marL="342900" indent="-342900">
              <a:lnSpc>
                <a:spcPct val="150000"/>
              </a:lnSpc>
              <a:buFont typeface="+mj-lt"/>
              <a:buAutoNum type="arabicPeriod"/>
            </a:pPr>
            <a:r>
              <a:rPr lang="en-US">
                <a:sym typeface="+mn-ea"/>
              </a:rPr>
              <a:t>For English-taught program, you need to upload IELTs </a:t>
            </a:r>
            <a:r>
              <a:rPr lang="en-US">
                <a:latin typeface="Calibri" panose="020F0502020204030204" charset="0"/>
                <a:cs typeface="Calibri" panose="020F0502020204030204" charset="0"/>
                <a:sym typeface="+mn-ea"/>
              </a:rPr>
              <a:t>≥5.5</a:t>
            </a:r>
            <a:r>
              <a:rPr lang="en-US">
                <a:sym typeface="+mn-ea"/>
              </a:rPr>
              <a:t> or Toefl </a:t>
            </a:r>
            <a:r>
              <a:rPr lang="en-US">
                <a:latin typeface="Calibri" panose="020F0502020204030204" charset="0"/>
                <a:cs typeface="Calibri" panose="020F0502020204030204" charset="0"/>
                <a:sym typeface="+mn-ea"/>
              </a:rPr>
              <a:t>≥80</a:t>
            </a:r>
            <a:r>
              <a:rPr lang="en-US">
                <a:sym typeface="+mn-ea"/>
              </a:rPr>
              <a:t> report if you are not from English speaking country.</a:t>
            </a:r>
            <a:endParaRPr lang="en-US">
              <a:sym typeface="+mn-ea"/>
            </a:endParaRPr>
          </a:p>
          <a:p>
            <a:pPr marL="342900" indent="-342900">
              <a:lnSpc>
                <a:spcPct val="150000"/>
              </a:lnSpc>
              <a:buFont typeface="+mj-lt"/>
              <a:buAutoNum type="arabicPeriod"/>
            </a:pPr>
            <a:r>
              <a:rPr lang="en-US">
                <a:sym typeface="+mn-ea"/>
              </a:rPr>
              <a:t>If you don’t have IELTs </a:t>
            </a:r>
            <a:r>
              <a:rPr lang="en-US">
                <a:latin typeface="Calibri" panose="020F0502020204030204" charset="0"/>
                <a:cs typeface="Calibri" panose="020F0502020204030204" charset="0"/>
                <a:sym typeface="+mn-ea"/>
              </a:rPr>
              <a:t>≥5.5</a:t>
            </a:r>
            <a:r>
              <a:rPr lang="en-US">
                <a:sym typeface="+mn-ea"/>
              </a:rPr>
              <a:t> or Toefl </a:t>
            </a:r>
            <a:r>
              <a:rPr lang="en-US">
                <a:latin typeface="Calibri" panose="020F0502020204030204" charset="0"/>
                <a:cs typeface="Calibri" panose="020F0502020204030204" charset="0"/>
                <a:sym typeface="+mn-ea"/>
              </a:rPr>
              <a:t>≥80, you need to upload </a:t>
            </a:r>
            <a:r>
              <a:rPr lang="en-US" b="1">
                <a:solidFill>
                  <a:srgbClr val="2705F7"/>
                </a:solidFill>
                <a:sym typeface="+mn-ea"/>
              </a:rPr>
              <a:t>other certificates</a:t>
            </a:r>
            <a:r>
              <a:rPr lang="en-US">
                <a:latin typeface="Calibri" panose="020F0502020204030204" charset="0"/>
                <a:cs typeface="Calibri" panose="020F0502020204030204" charset="0"/>
                <a:sym typeface="+mn-ea"/>
              </a:rPr>
              <a:t>, which can prove your English ability.</a:t>
            </a:r>
            <a:endParaRPr lang="en-US">
              <a:latin typeface="Calibri" panose="020F0502020204030204" charset="0"/>
              <a:cs typeface="Calibri" panose="020F0502020204030204" charset="0"/>
              <a:sym typeface="+mn-ea"/>
            </a:endParaRPr>
          </a:p>
          <a:p>
            <a:pPr marL="342900" indent="-342900">
              <a:lnSpc>
                <a:spcPct val="150000"/>
              </a:lnSpc>
              <a:buFont typeface="+mj-lt"/>
              <a:buAutoNum type="arabicPeriod"/>
            </a:pPr>
            <a:r>
              <a:rPr lang="en-US">
                <a:solidFill>
                  <a:srgbClr val="2705F7"/>
                </a:solidFill>
                <a:sym typeface="+mn-ea"/>
              </a:rPr>
              <a:t>Interview </a:t>
            </a:r>
            <a:r>
              <a:rPr lang="en-US">
                <a:latin typeface="Calibri" panose="020F0502020204030204" charset="0"/>
                <a:cs typeface="Calibri" panose="020F0502020204030204" charset="0"/>
                <a:sym typeface="+mn-ea"/>
              </a:rPr>
              <a:t>might be taken with you, to double check your Chinese or English ability.</a:t>
            </a:r>
            <a:endParaRPr lang="en-US" altLang="zh-CN"/>
          </a:p>
        </p:txBody>
      </p:sp>
      <p:sp>
        <p:nvSpPr>
          <p:cNvPr id="13" name="文本框 12"/>
          <p:cNvSpPr txBox="1"/>
          <p:nvPr/>
        </p:nvSpPr>
        <p:spPr>
          <a:xfrm>
            <a:off x="2936240" y="234950"/>
            <a:ext cx="7176135" cy="460375"/>
          </a:xfrm>
          <a:prstGeom prst="rect">
            <a:avLst/>
          </a:prstGeom>
          <a:noFill/>
        </p:spPr>
        <p:txBody>
          <a:bodyPr wrap="none" rtlCol="0" anchor="t">
            <a:spAutoFit/>
          </a:bodyPr>
          <a:p>
            <a:pPr algn="l">
              <a:buClrTx/>
              <a:buSzTx/>
              <a:buFontTx/>
            </a:pPr>
            <a:r>
              <a:rPr lang="zh-CN" altLang="en-US" sz="2400" b="1">
                <a:sym typeface="+mn-ea"/>
              </a:rPr>
              <a:t>语言能力证明 / Language Proficiency Certificates</a:t>
            </a:r>
            <a:endParaRPr lang="zh-CN" altLang="en-US" sz="2400" b="1">
              <a:sym typeface="+mn-ea"/>
            </a:endParaRPr>
          </a:p>
        </p:txBody>
      </p:sp>
      <p:pic>
        <p:nvPicPr>
          <p:cNvPr id="2" name="图片 1"/>
          <p:cNvPicPr>
            <a:picLocks noChangeAspect="1"/>
          </p:cNvPicPr>
          <p:nvPr/>
        </p:nvPicPr>
        <p:blipFill>
          <a:blip r:embed="rId3"/>
          <a:stretch>
            <a:fillRect/>
          </a:stretch>
        </p:blipFill>
        <p:spPr>
          <a:xfrm>
            <a:off x="521335" y="1326515"/>
            <a:ext cx="1838577" cy="2700000"/>
          </a:xfrm>
          <a:prstGeom prst="rect">
            <a:avLst/>
          </a:prstGeom>
        </p:spPr>
      </p:pic>
      <p:pic>
        <p:nvPicPr>
          <p:cNvPr id="3" name="图片 2"/>
          <p:cNvPicPr>
            <a:picLocks noChangeAspect="1"/>
          </p:cNvPicPr>
          <p:nvPr/>
        </p:nvPicPr>
        <p:blipFill>
          <a:blip r:embed="rId4"/>
          <a:srcRect l="2667"/>
          <a:stretch>
            <a:fillRect/>
          </a:stretch>
        </p:blipFill>
        <p:spPr>
          <a:xfrm>
            <a:off x="2750820" y="1319530"/>
            <a:ext cx="1911273" cy="2700000"/>
          </a:xfrm>
          <a:prstGeom prst="rect">
            <a:avLst/>
          </a:prstGeom>
        </p:spPr>
      </p:pic>
      <p:pic>
        <p:nvPicPr>
          <p:cNvPr id="4" name="图片 3"/>
          <p:cNvPicPr>
            <a:picLocks noChangeAspect="1"/>
          </p:cNvPicPr>
          <p:nvPr/>
        </p:nvPicPr>
        <p:blipFill>
          <a:blip r:embed="rId5"/>
          <a:stretch>
            <a:fillRect/>
          </a:stretch>
        </p:blipFill>
        <p:spPr>
          <a:xfrm>
            <a:off x="1033780" y="4229100"/>
            <a:ext cx="3055338" cy="2160000"/>
          </a:xfrm>
          <a:prstGeom prst="rect">
            <a:avLst/>
          </a:prstGeom>
        </p:spPr>
      </p:pic>
      <p:pic>
        <p:nvPicPr>
          <p:cNvPr id="5" name="图片 4" descr="53_ff5d4f5b8990cac77c20aa38a9238e5f"/>
          <p:cNvPicPr>
            <a:picLocks noChangeAspect="1"/>
          </p:cNvPicPr>
          <p:nvPr/>
        </p:nvPicPr>
        <p:blipFill>
          <a:blip r:embed="rId6"/>
          <a:stretch>
            <a:fillRect/>
          </a:stretch>
        </p:blipFill>
        <p:spPr>
          <a:xfrm>
            <a:off x="4159250" y="5035550"/>
            <a:ext cx="1728000" cy="1728000"/>
          </a:xfrm>
          <a:prstGeom prst="rect">
            <a:avLst/>
          </a:prstGeom>
        </p:spPr>
      </p:pic>
      <p:sp>
        <p:nvSpPr>
          <p:cNvPr id="8" name="文本框 7"/>
          <p:cNvSpPr txBox="1"/>
          <p:nvPr/>
        </p:nvSpPr>
        <p:spPr>
          <a:xfrm>
            <a:off x="5956935" y="5854065"/>
            <a:ext cx="5160010" cy="645160"/>
          </a:xfrm>
          <a:prstGeom prst="rect">
            <a:avLst/>
          </a:prstGeom>
          <a:solidFill>
            <a:srgbClr val="F6C1F1">
              <a:alpha val="34000"/>
            </a:srgbClr>
          </a:solidFill>
          <a:ln>
            <a:noFill/>
          </a:ln>
        </p:spPr>
        <p:style>
          <a:lnRef idx="1">
            <a:schemeClr val="accent1"/>
          </a:lnRef>
          <a:fillRef idx="2">
            <a:schemeClr val="accent1"/>
          </a:fillRef>
          <a:effectRef idx="1">
            <a:schemeClr val="accent1"/>
          </a:effectRef>
          <a:fontRef idx="minor">
            <a:schemeClr val="dk1"/>
          </a:fontRef>
        </p:style>
        <p:txBody>
          <a:bodyPr wrap="square" rtlCol="0" anchor="t">
            <a:spAutoFit/>
          </a:bodyPr>
          <a:p>
            <a:pPr algn="ctr"/>
            <a:r>
              <a:rPr lang="en-US"/>
              <a:t>For detail language requirements, please scan QR Code and click the latest bulletin.</a:t>
            </a:r>
            <a:endParaRPr lang="en-US"/>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图片 3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81552" y="235074"/>
            <a:ext cx="1869190" cy="485317"/>
          </a:xfrm>
          <a:prstGeom prst="rect">
            <a:avLst/>
          </a:prstGeom>
        </p:spPr>
      </p:pic>
      <p:pic>
        <p:nvPicPr>
          <p:cNvPr id="40" name="图片 3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282" y="181195"/>
            <a:ext cx="620683" cy="620683"/>
          </a:xfrm>
          <a:prstGeom prst="rect">
            <a:avLst/>
          </a:prstGeom>
        </p:spPr>
      </p:pic>
      <p:sp>
        <p:nvSpPr>
          <p:cNvPr id="44" name="平行四边形 43"/>
          <p:cNvSpPr/>
          <p:nvPr/>
        </p:nvSpPr>
        <p:spPr>
          <a:xfrm>
            <a:off x="2750677" y="971257"/>
            <a:ext cx="6908800" cy="72000"/>
          </a:xfrm>
          <a:prstGeom prst="parallelogram">
            <a:avLst>
              <a:gd name="adj" fmla="val 138137"/>
            </a:avLst>
          </a:prstGeom>
          <a:gradFill>
            <a:gsLst>
              <a:gs pos="100000">
                <a:schemeClr val="accent2">
                  <a:lumMod val="75000"/>
                </a:schemeClr>
              </a:gs>
              <a:gs pos="1258">
                <a:schemeClr val="accent2">
                  <a:lumMod val="20000"/>
                  <a:lumOff val="80000"/>
                </a:schemeClr>
              </a:gs>
              <a:gs pos="35000">
                <a:schemeClr val="accent2"/>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5" name="平行四边形 44"/>
          <p:cNvSpPr/>
          <p:nvPr/>
        </p:nvSpPr>
        <p:spPr>
          <a:xfrm>
            <a:off x="3069992" y="864504"/>
            <a:ext cx="6908800" cy="36000"/>
          </a:xfrm>
          <a:prstGeom prst="parallelogram">
            <a:avLst>
              <a:gd name="adj" fmla="val 138137"/>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AutoShape 2" descr="HSK 4-01.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 name="文本框 6"/>
          <p:cNvSpPr txBox="1"/>
          <p:nvPr/>
        </p:nvSpPr>
        <p:spPr>
          <a:xfrm>
            <a:off x="5901055" y="1730375"/>
            <a:ext cx="5160010" cy="3830955"/>
          </a:xfrm>
          <a:prstGeom prst="rect">
            <a:avLst/>
          </a:prstGeom>
          <a:noFill/>
          <a:extLst>
            <a:ext uri="{909E8E84-426E-40DD-AFC4-6F175D3DCCD1}">
              <a14:hiddenFill xmlns:a14="http://schemas.microsoft.com/office/drawing/2010/main">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14:hiddenFill>
            </a:ext>
          </a:extLst>
        </p:spPr>
        <p:style>
          <a:lnRef idx="1">
            <a:schemeClr val="accent1"/>
          </a:lnRef>
          <a:fillRef idx="2">
            <a:schemeClr val="accent1"/>
          </a:fillRef>
          <a:effectRef idx="1">
            <a:schemeClr val="accent1"/>
          </a:effectRef>
          <a:fontRef idx="minor">
            <a:schemeClr val="dk1"/>
          </a:fontRef>
        </p:style>
        <p:txBody>
          <a:bodyPr wrap="square" rtlCol="0" anchor="t">
            <a:spAutoFit/>
          </a:bodyPr>
          <a:p>
            <a:pPr indent="0">
              <a:lnSpc>
                <a:spcPct val="150000"/>
              </a:lnSpc>
              <a:buFont typeface="+mj-lt"/>
              <a:buNone/>
            </a:pPr>
            <a:r>
              <a:rPr lang="en-US">
                <a:sym typeface="+mn-ea"/>
              </a:rPr>
              <a:t>For </a:t>
            </a:r>
            <a:r>
              <a:rPr lang="en-US">
                <a:solidFill>
                  <a:srgbClr val="2705F7"/>
                </a:solidFill>
                <a:sym typeface="+mn-ea"/>
              </a:rPr>
              <a:t>postgraduate programs</a:t>
            </a:r>
            <a:r>
              <a:rPr lang="en-US">
                <a:sym typeface="+mn-ea"/>
              </a:rPr>
              <a:t>, You need to upload t</a:t>
            </a:r>
            <a:r>
              <a:rPr lang="en-US"/>
              <a:t>wo recommendation letters from assistant professors or </a:t>
            </a:r>
            <a:r>
              <a:rPr lang="en-US">
                <a:sym typeface="+mn-ea"/>
              </a:rPr>
              <a:t>professors</a:t>
            </a:r>
            <a:r>
              <a:rPr lang="en-US"/>
              <a:t>.</a:t>
            </a:r>
            <a:endParaRPr lang="en-US"/>
          </a:p>
          <a:p>
            <a:pPr indent="0">
              <a:lnSpc>
                <a:spcPct val="150000"/>
              </a:lnSpc>
              <a:buFont typeface="+mj-lt"/>
              <a:buNone/>
            </a:pPr>
            <a:endParaRPr lang="en-US" altLang="zh-CN"/>
          </a:p>
          <a:p>
            <a:pPr marL="342900" indent="-342900">
              <a:lnSpc>
                <a:spcPct val="150000"/>
              </a:lnSpc>
              <a:buFont typeface="+mj-lt"/>
              <a:buAutoNum type="arabicPeriod"/>
            </a:pPr>
            <a:endParaRPr lang="en-US" altLang="zh-CN"/>
          </a:p>
          <a:p>
            <a:pPr marL="342900" indent="-342900">
              <a:lnSpc>
                <a:spcPct val="150000"/>
              </a:lnSpc>
              <a:buFont typeface="+mj-lt"/>
              <a:buAutoNum type="arabicPeriod"/>
            </a:pPr>
            <a:endParaRPr lang="en-US" altLang="zh-CN"/>
          </a:p>
          <a:p>
            <a:pPr marL="342900" indent="-342900">
              <a:lnSpc>
                <a:spcPct val="150000"/>
              </a:lnSpc>
              <a:buFont typeface="+mj-lt"/>
              <a:buAutoNum type="arabicPeriod"/>
            </a:pPr>
            <a:endParaRPr lang="en-US" altLang="zh-CN"/>
          </a:p>
          <a:p>
            <a:pPr marL="342900" indent="-342900">
              <a:lnSpc>
                <a:spcPct val="150000"/>
              </a:lnSpc>
              <a:buFont typeface="+mj-lt"/>
              <a:buAutoNum type="arabicPeriod"/>
            </a:pPr>
            <a:endParaRPr lang="en-US" altLang="zh-CN"/>
          </a:p>
          <a:p>
            <a:pPr marL="342900" indent="-342900">
              <a:lnSpc>
                <a:spcPct val="150000"/>
              </a:lnSpc>
              <a:buFont typeface="+mj-lt"/>
              <a:buAutoNum type="arabicPeriod"/>
            </a:pPr>
            <a:endParaRPr lang="en-US" altLang="zh-CN"/>
          </a:p>
        </p:txBody>
      </p:sp>
      <p:sp>
        <p:nvSpPr>
          <p:cNvPr id="13" name="文本框 12"/>
          <p:cNvSpPr txBox="1"/>
          <p:nvPr/>
        </p:nvSpPr>
        <p:spPr>
          <a:xfrm>
            <a:off x="3776345" y="216535"/>
            <a:ext cx="5495925" cy="521970"/>
          </a:xfrm>
          <a:prstGeom prst="rect">
            <a:avLst/>
          </a:prstGeom>
          <a:noFill/>
        </p:spPr>
        <p:txBody>
          <a:bodyPr wrap="none" rtlCol="0" anchor="t">
            <a:spAutoFit/>
          </a:bodyPr>
          <a:p>
            <a:pPr algn="l">
              <a:buClrTx/>
              <a:buSzTx/>
              <a:buFontTx/>
            </a:pPr>
            <a:r>
              <a:rPr lang="zh-CN" altLang="en-US" sz="2800" b="1">
                <a:sym typeface="+mn-ea"/>
              </a:rPr>
              <a:t>推荐信/Recommendation letters</a:t>
            </a:r>
            <a:endParaRPr lang="zh-CN" altLang="en-US" sz="2800" b="1">
              <a:sym typeface="+mn-ea"/>
            </a:endParaRPr>
          </a:p>
        </p:txBody>
      </p:sp>
      <p:pic>
        <p:nvPicPr>
          <p:cNvPr id="2" name="图片 1"/>
          <p:cNvPicPr>
            <a:picLocks noChangeAspect="1"/>
          </p:cNvPicPr>
          <p:nvPr/>
        </p:nvPicPr>
        <p:blipFill>
          <a:blip r:embed="rId3"/>
          <a:stretch>
            <a:fillRect/>
          </a:stretch>
        </p:blipFill>
        <p:spPr>
          <a:xfrm>
            <a:off x="996964" y="1379220"/>
            <a:ext cx="3367983" cy="432000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图片 3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81552" y="235074"/>
            <a:ext cx="1869190" cy="485317"/>
          </a:xfrm>
          <a:prstGeom prst="rect">
            <a:avLst/>
          </a:prstGeom>
        </p:spPr>
      </p:pic>
      <p:pic>
        <p:nvPicPr>
          <p:cNvPr id="40" name="图片 3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282" y="181195"/>
            <a:ext cx="620683" cy="620683"/>
          </a:xfrm>
          <a:prstGeom prst="rect">
            <a:avLst/>
          </a:prstGeom>
        </p:spPr>
      </p:pic>
      <p:sp>
        <p:nvSpPr>
          <p:cNvPr id="44" name="平行四边形 43"/>
          <p:cNvSpPr/>
          <p:nvPr/>
        </p:nvSpPr>
        <p:spPr>
          <a:xfrm>
            <a:off x="2750677" y="971257"/>
            <a:ext cx="6908800" cy="72000"/>
          </a:xfrm>
          <a:prstGeom prst="parallelogram">
            <a:avLst>
              <a:gd name="adj" fmla="val 138137"/>
            </a:avLst>
          </a:prstGeom>
          <a:gradFill>
            <a:gsLst>
              <a:gs pos="100000">
                <a:schemeClr val="accent2">
                  <a:lumMod val="75000"/>
                </a:schemeClr>
              </a:gs>
              <a:gs pos="1258">
                <a:schemeClr val="accent2">
                  <a:lumMod val="20000"/>
                  <a:lumOff val="80000"/>
                </a:schemeClr>
              </a:gs>
              <a:gs pos="35000">
                <a:schemeClr val="accent2"/>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5" name="平行四边形 44"/>
          <p:cNvSpPr/>
          <p:nvPr/>
        </p:nvSpPr>
        <p:spPr>
          <a:xfrm>
            <a:off x="3069992" y="864504"/>
            <a:ext cx="6908800" cy="36000"/>
          </a:xfrm>
          <a:prstGeom prst="parallelogram">
            <a:avLst>
              <a:gd name="adj" fmla="val 138137"/>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AutoShape 2" descr="HSK 4-01.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 name="文本框 6"/>
          <p:cNvSpPr txBox="1"/>
          <p:nvPr/>
        </p:nvSpPr>
        <p:spPr>
          <a:xfrm>
            <a:off x="5901055" y="1730375"/>
            <a:ext cx="5160010" cy="3415030"/>
          </a:xfrm>
          <a:prstGeom prst="rect">
            <a:avLst/>
          </a:prstGeom>
          <a:noFill/>
          <a:extLst>
            <a:ext uri="{909E8E84-426E-40DD-AFC4-6F175D3DCCD1}">
              <a14:hiddenFill xmlns:a14="http://schemas.microsoft.com/office/drawing/2010/main">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14:hiddenFill>
            </a:ext>
          </a:extLst>
        </p:spPr>
        <p:style>
          <a:lnRef idx="1">
            <a:schemeClr val="accent1"/>
          </a:lnRef>
          <a:fillRef idx="2">
            <a:schemeClr val="accent1"/>
          </a:fillRef>
          <a:effectRef idx="1">
            <a:schemeClr val="accent1"/>
          </a:effectRef>
          <a:fontRef idx="minor">
            <a:schemeClr val="dk1"/>
          </a:fontRef>
        </p:style>
        <p:txBody>
          <a:bodyPr wrap="square" rtlCol="0" anchor="t">
            <a:spAutoFit/>
          </a:bodyPr>
          <a:p>
            <a:pPr indent="0">
              <a:lnSpc>
                <a:spcPct val="150000"/>
              </a:lnSpc>
              <a:buFont typeface="+mj-lt"/>
              <a:buNone/>
            </a:pPr>
            <a:r>
              <a:rPr lang="en-US"/>
              <a:t>Upload something can help you get admission or better scholarship</a:t>
            </a:r>
            <a:endParaRPr lang="en-US"/>
          </a:p>
          <a:p>
            <a:pPr marL="800100" lvl="1" indent="-342900">
              <a:lnSpc>
                <a:spcPct val="150000"/>
              </a:lnSpc>
              <a:buFont typeface="+mj-lt"/>
              <a:buAutoNum type="arabicPeriod"/>
            </a:pPr>
            <a:r>
              <a:rPr lang="en-US"/>
              <a:t>Scholarships you won before</a:t>
            </a:r>
            <a:endParaRPr lang="en-US"/>
          </a:p>
          <a:p>
            <a:pPr marL="800100" lvl="1" indent="-342900">
              <a:lnSpc>
                <a:spcPct val="150000"/>
              </a:lnSpc>
              <a:buFont typeface="+mj-lt"/>
              <a:buAutoNum type="arabicPeriod"/>
            </a:pPr>
            <a:r>
              <a:rPr lang="en-US" altLang="zh-CN"/>
              <a:t>Important contest you won before</a:t>
            </a:r>
            <a:endParaRPr lang="en-US" altLang="zh-CN"/>
          </a:p>
          <a:p>
            <a:pPr marL="800100" lvl="1" indent="-342900">
              <a:lnSpc>
                <a:spcPct val="150000"/>
              </a:lnSpc>
              <a:buFont typeface="+mj-lt"/>
              <a:buAutoNum type="arabicPeriod"/>
            </a:pPr>
            <a:r>
              <a:rPr lang="en-US" altLang="zh-CN"/>
              <a:t>Article you published</a:t>
            </a:r>
            <a:endParaRPr lang="en-US" altLang="zh-CN"/>
          </a:p>
          <a:p>
            <a:pPr marL="800100" lvl="1" indent="-342900">
              <a:lnSpc>
                <a:spcPct val="150000"/>
              </a:lnSpc>
              <a:buFont typeface="+mj-lt"/>
              <a:buAutoNum type="arabicPeriod"/>
            </a:pPr>
            <a:r>
              <a:rPr lang="en-US" altLang="zh-CN"/>
              <a:t>……</a:t>
            </a:r>
            <a:endParaRPr lang="en-US" altLang="zh-CN"/>
          </a:p>
          <a:p>
            <a:pPr marL="800100" lvl="1" indent="-342900">
              <a:lnSpc>
                <a:spcPct val="150000"/>
              </a:lnSpc>
              <a:buFont typeface="+mj-lt"/>
              <a:buAutoNum type="arabicPeriod"/>
            </a:pPr>
            <a:r>
              <a:rPr lang="en-US" altLang="zh-CN"/>
              <a:t>Don’t upload unimportant documents</a:t>
            </a:r>
            <a:endParaRPr lang="en-US" altLang="zh-CN"/>
          </a:p>
          <a:p>
            <a:pPr marL="342900" indent="-342900">
              <a:lnSpc>
                <a:spcPct val="150000"/>
              </a:lnSpc>
              <a:buFont typeface="+mj-lt"/>
              <a:buAutoNum type="arabicPeriod"/>
            </a:pPr>
            <a:endParaRPr lang="en-US" altLang="zh-CN"/>
          </a:p>
        </p:txBody>
      </p:sp>
      <p:sp>
        <p:nvSpPr>
          <p:cNvPr id="13" name="文本框 12"/>
          <p:cNvSpPr txBox="1"/>
          <p:nvPr/>
        </p:nvSpPr>
        <p:spPr>
          <a:xfrm>
            <a:off x="5135245" y="227965"/>
            <a:ext cx="2139315" cy="521970"/>
          </a:xfrm>
          <a:prstGeom prst="rect">
            <a:avLst/>
          </a:prstGeom>
          <a:noFill/>
        </p:spPr>
        <p:txBody>
          <a:bodyPr wrap="none" rtlCol="0" anchor="t">
            <a:spAutoFit/>
          </a:bodyPr>
          <a:p>
            <a:pPr>
              <a:buClrTx/>
              <a:buSzTx/>
              <a:buFontTx/>
            </a:pPr>
            <a:r>
              <a:rPr lang="zh-CN" altLang="en-US" sz="2800" b="1">
                <a:sym typeface="+mn-ea"/>
              </a:rPr>
              <a:t>Other / 其他</a:t>
            </a:r>
            <a:endParaRPr lang="zh-CN" altLang="en-US" sz="2800" b="1">
              <a:sym typeface="+mn-ea"/>
            </a:endParaRPr>
          </a:p>
        </p:txBody>
      </p:sp>
      <p:pic>
        <p:nvPicPr>
          <p:cNvPr id="100" name="图片 99"/>
          <p:cNvPicPr>
            <a:picLocks noChangeAspect="1"/>
          </p:cNvPicPr>
          <p:nvPr/>
        </p:nvPicPr>
        <p:blipFill>
          <a:blip r:embed="rId3"/>
          <a:stretch>
            <a:fillRect/>
          </a:stretch>
        </p:blipFill>
        <p:spPr>
          <a:xfrm>
            <a:off x="294323" y="1757680"/>
            <a:ext cx="4840515" cy="345600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图片 3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81552" y="235074"/>
            <a:ext cx="1869190" cy="485317"/>
          </a:xfrm>
          <a:prstGeom prst="rect">
            <a:avLst/>
          </a:prstGeom>
        </p:spPr>
      </p:pic>
      <p:pic>
        <p:nvPicPr>
          <p:cNvPr id="40" name="图片 3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282" y="181195"/>
            <a:ext cx="620683" cy="620683"/>
          </a:xfrm>
          <a:prstGeom prst="rect">
            <a:avLst/>
          </a:prstGeom>
        </p:spPr>
      </p:pic>
      <p:sp>
        <p:nvSpPr>
          <p:cNvPr id="44" name="平行四边形 43"/>
          <p:cNvSpPr/>
          <p:nvPr/>
        </p:nvSpPr>
        <p:spPr>
          <a:xfrm>
            <a:off x="2750677" y="971257"/>
            <a:ext cx="6908800" cy="72000"/>
          </a:xfrm>
          <a:prstGeom prst="parallelogram">
            <a:avLst>
              <a:gd name="adj" fmla="val 138137"/>
            </a:avLst>
          </a:prstGeom>
          <a:gradFill>
            <a:gsLst>
              <a:gs pos="100000">
                <a:schemeClr val="accent2">
                  <a:lumMod val="75000"/>
                </a:schemeClr>
              </a:gs>
              <a:gs pos="1258">
                <a:schemeClr val="accent2">
                  <a:lumMod val="20000"/>
                  <a:lumOff val="80000"/>
                </a:schemeClr>
              </a:gs>
              <a:gs pos="35000">
                <a:schemeClr val="accent2"/>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5" name="平行四边形 44"/>
          <p:cNvSpPr/>
          <p:nvPr/>
        </p:nvSpPr>
        <p:spPr>
          <a:xfrm>
            <a:off x="3069992" y="864504"/>
            <a:ext cx="6908800" cy="36000"/>
          </a:xfrm>
          <a:prstGeom prst="parallelogram">
            <a:avLst>
              <a:gd name="adj" fmla="val 138137"/>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AutoShape 2" descr="HSK 4-01.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 name="文本框 6"/>
          <p:cNvSpPr txBox="1"/>
          <p:nvPr/>
        </p:nvSpPr>
        <p:spPr>
          <a:xfrm>
            <a:off x="5901055" y="1730375"/>
            <a:ext cx="5160010" cy="2999740"/>
          </a:xfrm>
          <a:prstGeom prst="rect">
            <a:avLst/>
          </a:prstGeom>
          <a:noFill/>
          <a:extLst>
            <a:ext uri="{909E8E84-426E-40DD-AFC4-6F175D3DCCD1}">
              <a14:hiddenFill xmlns:a14="http://schemas.microsoft.com/office/drawing/2010/main">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14:hiddenFill>
            </a:ext>
          </a:extLst>
        </p:spPr>
        <p:style>
          <a:lnRef idx="1">
            <a:schemeClr val="accent1"/>
          </a:lnRef>
          <a:fillRef idx="2">
            <a:schemeClr val="accent1"/>
          </a:fillRef>
          <a:effectRef idx="1">
            <a:schemeClr val="accent1"/>
          </a:effectRef>
          <a:fontRef idx="minor">
            <a:schemeClr val="dk1"/>
          </a:fontRef>
        </p:style>
        <p:txBody>
          <a:bodyPr wrap="square" rtlCol="0" anchor="t">
            <a:spAutoFit/>
          </a:bodyPr>
          <a:p>
            <a:pPr lvl="1" indent="0">
              <a:lnSpc>
                <a:spcPct val="150000"/>
              </a:lnSpc>
              <a:buFont typeface="+mj-lt"/>
              <a:buNone/>
            </a:pPr>
            <a:r>
              <a:rPr lang="en-US" altLang="zh-CN">
                <a:sym typeface="+mn-ea"/>
              </a:rPr>
              <a:t>Send documents to admission@zjnu.edu.cn to apply for CIS </a:t>
            </a:r>
            <a:r>
              <a:rPr lang="en-US" altLang="zh-CN">
                <a:sym typeface="+mn-ea"/>
              </a:rPr>
              <a:t>Recommendation letter </a:t>
            </a:r>
            <a:endParaRPr lang="en-US" altLang="zh-CN">
              <a:sym typeface="+mn-ea"/>
            </a:endParaRPr>
          </a:p>
          <a:p>
            <a:pPr marL="800100" lvl="1" indent="-342900">
              <a:lnSpc>
                <a:spcPct val="150000"/>
              </a:lnSpc>
              <a:buFont typeface="+mj-lt"/>
              <a:buAutoNum type="arabicPeriod"/>
            </a:pPr>
            <a:r>
              <a:rPr lang="en-US" altLang="zh-CN">
                <a:sym typeface="+mn-ea"/>
              </a:rPr>
              <a:t>Passport</a:t>
            </a:r>
            <a:endParaRPr lang="en-US" altLang="zh-CN"/>
          </a:p>
          <a:p>
            <a:pPr marL="800100" lvl="1" indent="-342900">
              <a:lnSpc>
                <a:spcPct val="150000"/>
              </a:lnSpc>
              <a:buFont typeface="+mj-lt"/>
              <a:buAutoNum type="arabicPeriod"/>
            </a:pPr>
            <a:r>
              <a:rPr lang="en-US" altLang="zh-CN">
                <a:sym typeface="+mn-ea"/>
              </a:rPr>
              <a:t>Highest Diploma</a:t>
            </a:r>
            <a:endParaRPr lang="en-US" altLang="zh-CN">
              <a:sym typeface="+mn-ea"/>
            </a:endParaRPr>
          </a:p>
          <a:p>
            <a:pPr marL="800100" lvl="1" indent="-342900">
              <a:lnSpc>
                <a:spcPct val="150000"/>
              </a:lnSpc>
              <a:buFont typeface="+mj-lt"/>
              <a:buAutoNum type="arabicPeriod"/>
            </a:pPr>
            <a:r>
              <a:rPr lang="en-US" altLang="zh-CN">
                <a:sym typeface="+mn-ea"/>
              </a:rPr>
              <a:t>Transcripts</a:t>
            </a:r>
            <a:endParaRPr lang="en-US" altLang="zh-CN">
              <a:sym typeface="+mn-ea"/>
            </a:endParaRPr>
          </a:p>
          <a:p>
            <a:pPr marL="800100" lvl="1" indent="-342900">
              <a:lnSpc>
                <a:spcPct val="150000"/>
              </a:lnSpc>
              <a:buFont typeface="+mj-lt"/>
              <a:buAutoNum type="arabicPeriod"/>
            </a:pPr>
            <a:r>
              <a:rPr lang="en-US" altLang="zh-CN"/>
              <a:t>HSK report</a:t>
            </a:r>
            <a:endParaRPr lang="en-US" altLang="zh-CN"/>
          </a:p>
          <a:p>
            <a:pPr marL="800100" lvl="1" indent="-342900">
              <a:lnSpc>
                <a:spcPct val="150000"/>
              </a:lnSpc>
              <a:buFont typeface="+mj-lt"/>
              <a:buAutoNum type="arabicPeriod"/>
            </a:pPr>
            <a:r>
              <a:rPr lang="en-US" altLang="zh-CN"/>
              <a:t>HSKK report</a:t>
            </a:r>
            <a:endParaRPr lang="en-US" altLang="zh-CN"/>
          </a:p>
        </p:txBody>
      </p:sp>
      <p:sp>
        <p:nvSpPr>
          <p:cNvPr id="13" name="文本框 12"/>
          <p:cNvSpPr txBox="1"/>
          <p:nvPr/>
        </p:nvSpPr>
        <p:spPr>
          <a:xfrm>
            <a:off x="3070225" y="201295"/>
            <a:ext cx="6880225" cy="521970"/>
          </a:xfrm>
          <a:prstGeom prst="rect">
            <a:avLst/>
          </a:prstGeom>
          <a:noFill/>
        </p:spPr>
        <p:txBody>
          <a:bodyPr wrap="none" rtlCol="0" anchor="t">
            <a:spAutoFit/>
          </a:bodyPr>
          <a:p>
            <a:pPr algn="l">
              <a:buClrTx/>
              <a:buSzTx/>
              <a:buFontTx/>
            </a:pPr>
            <a:r>
              <a:rPr lang="en-US" altLang="zh-CN" sz="2800" b="1">
                <a:sym typeface="+mn-ea"/>
              </a:rPr>
              <a:t>CIS</a:t>
            </a:r>
            <a:r>
              <a:rPr lang="zh-CN" altLang="en-US" sz="2800" b="1">
                <a:sym typeface="+mn-ea"/>
              </a:rPr>
              <a:t>推荐信/</a:t>
            </a:r>
            <a:r>
              <a:rPr lang="en-US" altLang="zh-CN" sz="2800" b="1">
                <a:sym typeface="+mn-ea"/>
              </a:rPr>
              <a:t> CIS </a:t>
            </a:r>
            <a:r>
              <a:rPr lang="zh-CN" altLang="en-US" sz="2800" b="1">
                <a:sym typeface="+mn-ea"/>
              </a:rPr>
              <a:t>Recommendation letters</a:t>
            </a:r>
            <a:endParaRPr lang="zh-CN" altLang="en-US" sz="2800" b="1">
              <a:sym typeface="+mn-ea"/>
            </a:endParaRPr>
          </a:p>
        </p:txBody>
      </p:sp>
      <p:pic>
        <p:nvPicPr>
          <p:cNvPr id="2" name="图片 1"/>
          <p:cNvPicPr>
            <a:picLocks noChangeAspect="1"/>
          </p:cNvPicPr>
          <p:nvPr/>
        </p:nvPicPr>
        <p:blipFill>
          <a:blip r:embed="rId3"/>
          <a:stretch>
            <a:fillRect/>
          </a:stretch>
        </p:blipFill>
        <p:spPr>
          <a:xfrm>
            <a:off x="819150" y="1311910"/>
            <a:ext cx="4183380" cy="4892040"/>
          </a:xfrm>
          <a:prstGeom prst="rect">
            <a:avLst/>
          </a:prstGeom>
        </p:spPr>
      </p:pic>
      <p:sp>
        <p:nvSpPr>
          <p:cNvPr id="3" name="文本框 2"/>
          <p:cNvSpPr txBox="1"/>
          <p:nvPr/>
        </p:nvSpPr>
        <p:spPr>
          <a:xfrm>
            <a:off x="5901055" y="5005070"/>
            <a:ext cx="5160010" cy="645160"/>
          </a:xfrm>
          <a:prstGeom prst="rect">
            <a:avLst/>
          </a:prstGeom>
          <a:solidFill>
            <a:schemeClr val="tx2">
              <a:lumMod val="20000"/>
              <a:lumOff val="80000"/>
            </a:schemeClr>
          </a:solidFill>
          <a:ln>
            <a:noFill/>
          </a:ln>
        </p:spPr>
        <p:style>
          <a:lnRef idx="1">
            <a:schemeClr val="accent1"/>
          </a:lnRef>
          <a:fillRef idx="2">
            <a:schemeClr val="accent1"/>
          </a:fillRef>
          <a:effectRef idx="1">
            <a:schemeClr val="accent1"/>
          </a:effectRef>
          <a:fontRef idx="minor">
            <a:schemeClr val="dk1"/>
          </a:fontRef>
        </p:style>
        <p:txBody>
          <a:bodyPr wrap="square" rtlCol="0" anchor="t">
            <a:spAutoFit/>
          </a:bodyPr>
          <a:p>
            <a:pPr algn="ctr"/>
            <a:r>
              <a:rPr lang="zh-CN" altLang="en-US">
                <a:highlight>
                  <a:srgbClr val="FFFF00"/>
                </a:highlight>
              </a:rPr>
              <a:t> </a:t>
            </a:r>
            <a:r>
              <a:rPr lang="en-US" altLang="zh-CN">
                <a:highlight>
                  <a:srgbClr val="FFFF00"/>
                </a:highlight>
              </a:rPr>
              <a:t>Only for </a:t>
            </a:r>
            <a:r>
              <a:rPr lang="zh-CN" altLang="en-US">
                <a:highlight>
                  <a:srgbClr val="FFFF00"/>
                </a:highlight>
              </a:rPr>
              <a:t>International Chinese Language Teachers Scholarship Application</a:t>
            </a:r>
            <a:endParaRPr lang="zh-CN" altLang="en-US">
              <a:highlight>
                <a:srgbClr val="FFFF00"/>
              </a:highlight>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图片 3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81552" y="235074"/>
            <a:ext cx="1869190" cy="485317"/>
          </a:xfrm>
          <a:prstGeom prst="rect">
            <a:avLst/>
          </a:prstGeom>
        </p:spPr>
      </p:pic>
      <p:pic>
        <p:nvPicPr>
          <p:cNvPr id="40" name="图片 3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282" y="181195"/>
            <a:ext cx="620683" cy="620683"/>
          </a:xfrm>
          <a:prstGeom prst="rect">
            <a:avLst/>
          </a:prstGeom>
        </p:spPr>
      </p:pic>
      <p:sp>
        <p:nvSpPr>
          <p:cNvPr id="44" name="平行四边形 43"/>
          <p:cNvSpPr/>
          <p:nvPr/>
        </p:nvSpPr>
        <p:spPr>
          <a:xfrm>
            <a:off x="2750677" y="971257"/>
            <a:ext cx="6908800" cy="72000"/>
          </a:xfrm>
          <a:prstGeom prst="parallelogram">
            <a:avLst>
              <a:gd name="adj" fmla="val 138137"/>
            </a:avLst>
          </a:prstGeom>
          <a:gradFill>
            <a:gsLst>
              <a:gs pos="100000">
                <a:schemeClr val="accent2">
                  <a:lumMod val="75000"/>
                </a:schemeClr>
              </a:gs>
              <a:gs pos="1258">
                <a:schemeClr val="accent2">
                  <a:lumMod val="20000"/>
                  <a:lumOff val="80000"/>
                </a:schemeClr>
              </a:gs>
              <a:gs pos="35000">
                <a:schemeClr val="accent2"/>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5" name="平行四边形 44"/>
          <p:cNvSpPr/>
          <p:nvPr/>
        </p:nvSpPr>
        <p:spPr>
          <a:xfrm>
            <a:off x="3069992" y="864504"/>
            <a:ext cx="6908800" cy="36000"/>
          </a:xfrm>
          <a:prstGeom prst="parallelogram">
            <a:avLst>
              <a:gd name="adj" fmla="val 138137"/>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AutoShape 2" descr="HSK 4-01.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 name="文本框 6"/>
          <p:cNvSpPr txBox="1"/>
          <p:nvPr/>
        </p:nvSpPr>
        <p:spPr>
          <a:xfrm>
            <a:off x="5901055" y="1120775"/>
            <a:ext cx="5160010" cy="4523105"/>
          </a:xfrm>
          <a:prstGeom prst="rect">
            <a:avLst/>
          </a:prstGeom>
          <a:noFill/>
          <a:extLst>
            <a:ext uri="{909E8E84-426E-40DD-AFC4-6F175D3DCCD1}">
              <a14:hiddenFill xmlns:a14="http://schemas.microsoft.com/office/drawing/2010/main">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14:hiddenFill>
            </a:ext>
          </a:extLst>
        </p:spPr>
        <p:style>
          <a:lnRef idx="1">
            <a:schemeClr val="accent1"/>
          </a:lnRef>
          <a:fillRef idx="2">
            <a:schemeClr val="accent1"/>
          </a:fillRef>
          <a:effectRef idx="1">
            <a:schemeClr val="accent1"/>
          </a:effectRef>
          <a:fontRef idx="minor">
            <a:schemeClr val="dk1"/>
          </a:fontRef>
        </p:style>
        <p:txBody>
          <a:bodyPr wrap="square" rtlCol="0" anchor="t">
            <a:spAutoFit/>
          </a:bodyPr>
          <a:p>
            <a:pPr lvl="1" indent="0">
              <a:lnSpc>
                <a:spcPct val="150000"/>
              </a:lnSpc>
              <a:buFont typeface="+mj-lt"/>
              <a:buNone/>
            </a:pPr>
            <a:r>
              <a:rPr lang="en-US" altLang="zh-CN">
                <a:sym typeface="+mn-ea"/>
              </a:rPr>
              <a:t>Send documents to admission@zjnu.edu.cn to apply for </a:t>
            </a:r>
            <a:r>
              <a:rPr lang="en-US" altLang="zh-CN" b="1">
                <a:sym typeface="+mn-ea"/>
              </a:rPr>
              <a:t>Pre-admission notice</a:t>
            </a:r>
            <a:r>
              <a:rPr lang="en-US" altLang="zh-CN">
                <a:sym typeface="+mn-ea"/>
              </a:rPr>
              <a:t> </a:t>
            </a:r>
            <a:endParaRPr lang="en-US" altLang="zh-CN">
              <a:sym typeface="+mn-ea"/>
            </a:endParaRPr>
          </a:p>
          <a:p>
            <a:pPr marL="800100" lvl="1" indent="-342900">
              <a:lnSpc>
                <a:spcPct val="150000"/>
              </a:lnSpc>
              <a:buFont typeface="+mj-lt"/>
              <a:buAutoNum type="arabicPeriod"/>
            </a:pPr>
            <a:r>
              <a:rPr lang="en-US" altLang="zh-CN">
                <a:sym typeface="+mn-ea"/>
              </a:rPr>
              <a:t>Passport</a:t>
            </a:r>
            <a:endParaRPr lang="en-US" altLang="zh-CN"/>
          </a:p>
          <a:p>
            <a:pPr marL="800100" lvl="1" indent="-342900">
              <a:lnSpc>
                <a:spcPct val="150000"/>
              </a:lnSpc>
              <a:buFont typeface="+mj-lt"/>
              <a:buAutoNum type="arabicPeriod"/>
            </a:pPr>
            <a:r>
              <a:rPr lang="en-US" altLang="zh-CN">
                <a:sym typeface="+mn-ea"/>
              </a:rPr>
              <a:t>Highest Diploma</a:t>
            </a:r>
            <a:endParaRPr lang="en-US" altLang="zh-CN">
              <a:sym typeface="+mn-ea"/>
            </a:endParaRPr>
          </a:p>
          <a:p>
            <a:pPr marL="800100" lvl="1" indent="-342900">
              <a:lnSpc>
                <a:spcPct val="150000"/>
              </a:lnSpc>
              <a:buFont typeface="+mj-lt"/>
              <a:buAutoNum type="arabicPeriod"/>
            </a:pPr>
            <a:r>
              <a:rPr lang="en-US" altLang="zh-CN">
                <a:sym typeface="+mn-ea"/>
              </a:rPr>
              <a:t>Transcripts</a:t>
            </a:r>
            <a:endParaRPr lang="en-US" altLang="zh-CN">
              <a:sym typeface="+mn-ea"/>
            </a:endParaRPr>
          </a:p>
          <a:p>
            <a:pPr marL="800100" lvl="1" indent="-342900">
              <a:lnSpc>
                <a:spcPct val="150000"/>
              </a:lnSpc>
              <a:buFont typeface="+mj-lt"/>
              <a:buAutoNum type="arabicPeriod"/>
            </a:pPr>
            <a:r>
              <a:rPr lang="zh-CN" altLang="en-US">
                <a:sym typeface="+mn-ea"/>
              </a:rPr>
              <a:t>Foreigner Physical Examination Form</a:t>
            </a:r>
            <a:endParaRPr lang="zh-CN" altLang="en-US">
              <a:sym typeface="+mn-ea"/>
            </a:endParaRPr>
          </a:p>
          <a:p>
            <a:pPr marL="800100" lvl="1" indent="-342900">
              <a:lnSpc>
                <a:spcPct val="150000"/>
              </a:lnSpc>
              <a:buFont typeface="+mj-lt"/>
              <a:buAutoNum type="arabicPeriod"/>
            </a:pPr>
            <a:r>
              <a:rPr lang="en-US">
                <a:sym typeface="+mn-ea"/>
              </a:rPr>
              <a:t>Police clearance certificate</a:t>
            </a:r>
            <a:endParaRPr lang="en-US" altLang="zh-CN"/>
          </a:p>
          <a:p>
            <a:pPr marL="800100" lvl="1" indent="-342900">
              <a:lnSpc>
                <a:spcPct val="150000"/>
              </a:lnSpc>
              <a:buFont typeface="+mj-lt"/>
              <a:buAutoNum type="arabicPeriod"/>
            </a:pPr>
            <a:r>
              <a:rPr lang="en-US" altLang="zh-CN">
                <a:sym typeface="+mn-ea"/>
              </a:rPr>
              <a:t>Language proficiency certificate</a:t>
            </a:r>
            <a:endParaRPr lang="en-US" altLang="zh-CN">
              <a:sym typeface="+mn-ea"/>
            </a:endParaRPr>
          </a:p>
          <a:p>
            <a:pPr marL="800100" lvl="1" indent="-342900">
              <a:lnSpc>
                <a:spcPct val="150000"/>
              </a:lnSpc>
              <a:buFont typeface="+mj-lt"/>
              <a:buAutoNum type="arabicPeriod"/>
            </a:pPr>
            <a:r>
              <a:rPr lang="en-US" altLang="zh-CN" sz="1600">
                <a:sym typeface="+mn-ea"/>
              </a:rPr>
              <a:t>Write down your full name, passport number and the major(taught in Chinese or English) and degree you are applying for</a:t>
            </a:r>
            <a:endParaRPr lang="en-US" altLang="zh-CN" sz="1600">
              <a:sym typeface="+mn-ea"/>
            </a:endParaRPr>
          </a:p>
        </p:txBody>
      </p:sp>
      <p:sp>
        <p:nvSpPr>
          <p:cNvPr id="13" name="文本框 12"/>
          <p:cNvSpPr txBox="1"/>
          <p:nvPr/>
        </p:nvSpPr>
        <p:spPr>
          <a:xfrm>
            <a:off x="2991485" y="271145"/>
            <a:ext cx="6209030" cy="521970"/>
          </a:xfrm>
          <a:prstGeom prst="rect">
            <a:avLst/>
          </a:prstGeom>
          <a:noFill/>
        </p:spPr>
        <p:txBody>
          <a:bodyPr wrap="none" rtlCol="0" anchor="t">
            <a:spAutoFit/>
          </a:bodyPr>
          <a:p>
            <a:pPr>
              <a:buClrTx/>
              <a:buSzTx/>
              <a:buFontTx/>
            </a:pPr>
            <a:r>
              <a:rPr lang="zh-CN" altLang="en-US" sz="2800" b="1">
                <a:sym typeface="+mn-ea"/>
              </a:rPr>
              <a:t>预录取通知书 / </a:t>
            </a:r>
            <a:r>
              <a:rPr lang="en-US" altLang="zh-CN" sz="2800" b="1">
                <a:sym typeface="+mn-ea"/>
              </a:rPr>
              <a:t>Pre-admission notice</a:t>
            </a:r>
            <a:endParaRPr lang="en-US" altLang="zh-CN" sz="2800" b="1">
              <a:sym typeface="+mn-ea"/>
            </a:endParaRPr>
          </a:p>
        </p:txBody>
      </p:sp>
      <p:sp>
        <p:nvSpPr>
          <p:cNvPr id="3" name="文本框 2"/>
          <p:cNvSpPr txBox="1"/>
          <p:nvPr/>
        </p:nvSpPr>
        <p:spPr>
          <a:xfrm>
            <a:off x="5901055" y="5816600"/>
            <a:ext cx="5160010" cy="645160"/>
          </a:xfrm>
          <a:prstGeom prst="rect">
            <a:avLst/>
          </a:prstGeom>
          <a:solidFill>
            <a:schemeClr val="tx2">
              <a:lumMod val="20000"/>
              <a:lumOff val="80000"/>
            </a:schemeClr>
          </a:solidFill>
          <a:ln>
            <a:noFill/>
          </a:ln>
        </p:spPr>
        <p:style>
          <a:lnRef idx="1">
            <a:schemeClr val="accent1"/>
          </a:lnRef>
          <a:fillRef idx="2">
            <a:schemeClr val="accent1"/>
          </a:fillRef>
          <a:effectRef idx="1">
            <a:schemeClr val="accent1"/>
          </a:effectRef>
          <a:fontRef idx="minor">
            <a:schemeClr val="dk1"/>
          </a:fontRef>
        </p:style>
        <p:txBody>
          <a:bodyPr wrap="square" rtlCol="0" anchor="t">
            <a:spAutoFit/>
          </a:bodyPr>
          <a:p>
            <a:pPr algn="ctr"/>
            <a:r>
              <a:rPr lang="zh-CN" altLang="en-US">
                <a:highlight>
                  <a:srgbClr val="FFFF00"/>
                </a:highlight>
              </a:rPr>
              <a:t> </a:t>
            </a:r>
            <a:r>
              <a:rPr lang="en-US" altLang="zh-CN">
                <a:highlight>
                  <a:srgbClr val="FFFF00"/>
                </a:highlight>
              </a:rPr>
              <a:t>Only for Chinese Government</a:t>
            </a:r>
            <a:r>
              <a:rPr lang="zh-CN" altLang="en-US">
                <a:highlight>
                  <a:srgbClr val="FFFF00"/>
                </a:highlight>
              </a:rPr>
              <a:t> Scholarship</a:t>
            </a:r>
            <a:r>
              <a:rPr lang="en-US" altLang="zh-CN">
                <a:highlight>
                  <a:srgbClr val="FFFF00"/>
                </a:highlight>
              </a:rPr>
              <a:t> TYPE A </a:t>
            </a:r>
            <a:r>
              <a:rPr lang="zh-CN" altLang="en-US">
                <a:highlight>
                  <a:srgbClr val="FFFF00"/>
                </a:highlight>
              </a:rPr>
              <a:t> Application</a:t>
            </a:r>
            <a:r>
              <a:rPr lang="en-US" altLang="zh-CN">
                <a:highlight>
                  <a:srgbClr val="FFFF00"/>
                </a:highlight>
              </a:rPr>
              <a:t> through embassy</a:t>
            </a:r>
            <a:endParaRPr lang="en-US" altLang="zh-CN">
              <a:highlight>
                <a:srgbClr val="FFFF00"/>
              </a:highlight>
            </a:endParaRPr>
          </a:p>
        </p:txBody>
      </p:sp>
      <p:pic>
        <p:nvPicPr>
          <p:cNvPr id="2" name="图片 1"/>
          <p:cNvPicPr>
            <a:picLocks noChangeAspect="1"/>
          </p:cNvPicPr>
          <p:nvPr/>
        </p:nvPicPr>
        <p:blipFill>
          <a:blip r:embed="rId3"/>
          <a:stretch>
            <a:fillRect/>
          </a:stretch>
        </p:blipFill>
        <p:spPr>
          <a:xfrm>
            <a:off x="1023620" y="1114425"/>
            <a:ext cx="3790786" cy="4788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3" y="273425"/>
            <a:ext cx="12192003" cy="5784475"/>
          </a:xfrm>
          <a:prstGeom prst="rect">
            <a:avLst/>
          </a:prstGeom>
          <a:blipFill dpi="0" rotWithShape="1">
            <a:blip r:embed="rId1"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形状 10"/>
          <p:cNvSpPr/>
          <p:nvPr/>
        </p:nvSpPr>
        <p:spPr>
          <a:xfrm>
            <a:off x="-3" y="273425"/>
            <a:ext cx="12192003" cy="5784475"/>
          </a:xfrm>
          <a:custGeom>
            <a:avLst/>
            <a:gdLst>
              <a:gd name="connsiteX0" fmla="*/ 0 w 12192003"/>
              <a:gd name="connsiteY0" fmla="*/ 0 h 5784475"/>
              <a:gd name="connsiteX1" fmla="*/ 3 w 12192003"/>
              <a:gd name="connsiteY1" fmla="*/ 0 h 5784475"/>
              <a:gd name="connsiteX2" fmla="*/ 3 w 12192003"/>
              <a:gd name="connsiteY2" fmla="*/ 1045837 h 5784475"/>
              <a:gd name="connsiteX3" fmla="*/ 323853 w 12192003"/>
              <a:gd name="connsiteY3" fmla="*/ 1045837 h 5784475"/>
              <a:gd name="connsiteX4" fmla="*/ 376254 w 12192003"/>
              <a:gd name="connsiteY4" fmla="*/ 1045837 h 5784475"/>
              <a:gd name="connsiteX5" fmla="*/ 700104 w 12192003"/>
              <a:gd name="connsiteY5" fmla="*/ 1045837 h 5784475"/>
              <a:gd name="connsiteX6" fmla="*/ 780351 w 12192003"/>
              <a:gd name="connsiteY6" fmla="*/ 1045837 h 5784475"/>
              <a:gd name="connsiteX7" fmla="*/ 1160111 w 12192003"/>
              <a:gd name="connsiteY7" fmla="*/ 1045837 h 5784475"/>
              <a:gd name="connsiteX8" fmla="*/ 1162354 w 12192003"/>
              <a:gd name="connsiteY8" fmla="*/ 1045837 h 5784475"/>
              <a:gd name="connsiteX9" fmla="*/ 1522885 w 12192003"/>
              <a:gd name="connsiteY9" fmla="*/ 1045837 h 5784475"/>
              <a:gd name="connsiteX10" fmla="*/ 1591377 w 12192003"/>
              <a:gd name="connsiteY10" fmla="*/ 1045837 h 5784475"/>
              <a:gd name="connsiteX11" fmla="*/ 1862565 w 12192003"/>
              <a:gd name="connsiteY11" fmla="*/ 1045837 h 5784475"/>
              <a:gd name="connsiteX12" fmla="*/ 1994830 w 12192003"/>
              <a:gd name="connsiteY12" fmla="*/ 1045837 h 5784475"/>
              <a:gd name="connsiteX13" fmla="*/ 2182015 w 12192003"/>
              <a:gd name="connsiteY13" fmla="*/ 1045837 h 5784475"/>
              <a:gd name="connsiteX14" fmla="*/ 2371395 w 12192003"/>
              <a:gd name="connsiteY14" fmla="*/ 1045837 h 5784475"/>
              <a:gd name="connsiteX15" fmla="*/ 2481856 w 12192003"/>
              <a:gd name="connsiteY15" fmla="*/ 1045837 h 5784475"/>
              <a:gd name="connsiteX16" fmla="*/ 2722002 w 12192003"/>
              <a:gd name="connsiteY16" fmla="*/ 1045837 h 5784475"/>
              <a:gd name="connsiteX17" fmla="*/ 2762709 w 12192003"/>
              <a:gd name="connsiteY17" fmla="*/ 1045837 h 5784475"/>
              <a:gd name="connsiteX18" fmla="*/ 3025195 w 12192003"/>
              <a:gd name="connsiteY18" fmla="*/ 1045837 h 5784475"/>
              <a:gd name="connsiteX19" fmla="*/ 3047576 w 12192003"/>
              <a:gd name="connsiteY19" fmla="*/ 1045837 h 5784475"/>
              <a:gd name="connsiteX20" fmla="*/ 3238504 w 12192003"/>
              <a:gd name="connsiteY20" fmla="*/ 1045837 h 5784475"/>
              <a:gd name="connsiteX21" fmla="*/ 3349045 w 12192003"/>
              <a:gd name="connsiteY21" fmla="*/ 1045837 h 5784475"/>
              <a:gd name="connsiteX22" fmla="*/ 5763424 w 12192003"/>
              <a:gd name="connsiteY22" fmla="*/ 1045837 h 5784475"/>
              <a:gd name="connsiteX23" fmla="*/ 6085257 w 12192003"/>
              <a:gd name="connsiteY23" fmla="*/ 1464291 h 5784475"/>
              <a:gd name="connsiteX24" fmla="*/ 5006010 w 12192003"/>
              <a:gd name="connsiteY24" fmla="*/ 4491847 h 5784475"/>
              <a:gd name="connsiteX25" fmla="*/ 5320906 w 12192003"/>
              <a:gd name="connsiteY25" fmla="*/ 4936627 h 5784475"/>
              <a:gd name="connsiteX26" fmla="*/ 11148553 w 12192003"/>
              <a:gd name="connsiteY26" fmla="*/ 4936627 h 5784475"/>
              <a:gd name="connsiteX27" fmla="*/ 11463449 w 12192003"/>
              <a:gd name="connsiteY27" fmla="*/ 4714930 h 5784475"/>
              <a:gd name="connsiteX28" fmla="*/ 12170917 w 12192003"/>
              <a:gd name="connsiteY28" fmla="*/ 2730606 h 5784475"/>
              <a:gd name="connsiteX29" fmla="*/ 12192003 w 12192003"/>
              <a:gd name="connsiteY29" fmla="*/ 2671462 h 5784475"/>
              <a:gd name="connsiteX30" fmla="*/ 12192003 w 12192003"/>
              <a:gd name="connsiteY30" fmla="*/ 5784475 h 5784475"/>
              <a:gd name="connsiteX31" fmla="*/ 0 w 12192003"/>
              <a:gd name="connsiteY31" fmla="*/ 5784475 h 578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192003" h="5784475">
                <a:moveTo>
                  <a:pt x="0" y="0"/>
                </a:moveTo>
                <a:lnTo>
                  <a:pt x="3" y="0"/>
                </a:lnTo>
                <a:lnTo>
                  <a:pt x="3" y="1045837"/>
                </a:lnTo>
                <a:lnTo>
                  <a:pt x="323853" y="1045837"/>
                </a:lnTo>
                <a:lnTo>
                  <a:pt x="376254" y="1045837"/>
                </a:lnTo>
                <a:lnTo>
                  <a:pt x="700104" y="1045837"/>
                </a:lnTo>
                <a:lnTo>
                  <a:pt x="780351" y="1045837"/>
                </a:lnTo>
                <a:lnTo>
                  <a:pt x="1160111" y="1045837"/>
                </a:lnTo>
                <a:lnTo>
                  <a:pt x="1162354" y="1045837"/>
                </a:lnTo>
                <a:lnTo>
                  <a:pt x="1522885" y="1045837"/>
                </a:lnTo>
                <a:lnTo>
                  <a:pt x="1591377" y="1045837"/>
                </a:lnTo>
                <a:lnTo>
                  <a:pt x="1862565" y="1045837"/>
                </a:lnTo>
                <a:lnTo>
                  <a:pt x="1994830" y="1045837"/>
                </a:lnTo>
                <a:lnTo>
                  <a:pt x="2182015" y="1045837"/>
                </a:lnTo>
                <a:lnTo>
                  <a:pt x="2371395" y="1045837"/>
                </a:lnTo>
                <a:lnTo>
                  <a:pt x="2481856" y="1045837"/>
                </a:lnTo>
                <a:lnTo>
                  <a:pt x="2722002" y="1045837"/>
                </a:lnTo>
                <a:lnTo>
                  <a:pt x="2762709" y="1045837"/>
                </a:lnTo>
                <a:lnTo>
                  <a:pt x="3025195" y="1045837"/>
                </a:lnTo>
                <a:lnTo>
                  <a:pt x="3047576" y="1045837"/>
                </a:lnTo>
                <a:lnTo>
                  <a:pt x="3238504" y="1045837"/>
                </a:lnTo>
                <a:lnTo>
                  <a:pt x="3349045" y="1045837"/>
                </a:lnTo>
                <a:cubicBezTo>
                  <a:pt x="5763424" y="1045837"/>
                  <a:pt x="5763424" y="1045837"/>
                  <a:pt x="5763424" y="1045837"/>
                </a:cubicBezTo>
                <a:cubicBezTo>
                  <a:pt x="5983990" y="1045837"/>
                  <a:pt x="6142130" y="1255064"/>
                  <a:pt x="6085257" y="1464291"/>
                </a:cubicBezTo>
                <a:cubicBezTo>
                  <a:pt x="5006010" y="4491847"/>
                  <a:pt x="5006010" y="4491847"/>
                  <a:pt x="5006010" y="4491847"/>
                </a:cubicBezTo>
                <a:cubicBezTo>
                  <a:pt x="4929713" y="4709387"/>
                  <a:pt x="5090628" y="4936627"/>
                  <a:pt x="5320906" y="4936627"/>
                </a:cubicBezTo>
                <a:cubicBezTo>
                  <a:pt x="11148553" y="4936627"/>
                  <a:pt x="11148553" y="4936627"/>
                  <a:pt x="11148553" y="4936627"/>
                </a:cubicBezTo>
                <a:cubicBezTo>
                  <a:pt x="11290048" y="4936627"/>
                  <a:pt x="11416284" y="4847948"/>
                  <a:pt x="11463449" y="4714930"/>
                </a:cubicBezTo>
                <a:cubicBezTo>
                  <a:pt x="11762378" y="3876485"/>
                  <a:pt x="11992998" y="3229638"/>
                  <a:pt x="12170917" y="2730606"/>
                </a:cubicBezTo>
                <a:lnTo>
                  <a:pt x="12192003" y="2671462"/>
                </a:lnTo>
                <a:lnTo>
                  <a:pt x="12192003" y="5784475"/>
                </a:lnTo>
                <a:lnTo>
                  <a:pt x="0" y="5784475"/>
                </a:lnTo>
                <a:close/>
              </a:path>
            </a:pathLst>
          </a:custGeom>
          <a:solidFill>
            <a:schemeClr val="bg1">
              <a:alpha val="9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3" y="6057900"/>
            <a:ext cx="12192003" cy="800100"/>
          </a:xfrm>
          <a:prstGeom prst="rect">
            <a:avLst/>
          </a:prstGeom>
          <a:gradFill>
            <a:gsLst>
              <a:gs pos="100000">
                <a:schemeClr val="accent2">
                  <a:lumMod val="75000"/>
                </a:schemeClr>
              </a:gs>
              <a:gs pos="1258">
                <a:schemeClr val="accent2">
                  <a:lumMod val="20000"/>
                  <a:lumOff val="80000"/>
                </a:schemeClr>
              </a:gs>
              <a:gs pos="49000">
                <a:schemeClr val="accent2"/>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3" y="-22846"/>
            <a:ext cx="12192003" cy="296271"/>
          </a:xfrm>
          <a:prstGeom prst="rect">
            <a:avLst/>
          </a:prstGeom>
          <a:gradFill>
            <a:gsLst>
              <a:gs pos="100000">
                <a:schemeClr val="accent2">
                  <a:lumMod val="75000"/>
                </a:schemeClr>
              </a:gs>
              <a:gs pos="1258">
                <a:schemeClr val="accent2">
                  <a:lumMod val="20000"/>
                  <a:lumOff val="80000"/>
                </a:schemeClr>
              </a:gs>
              <a:gs pos="49000">
                <a:schemeClr val="accent2"/>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3" name="对象 2"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93" name="think-cell Slide" r:id="rId3" imgW="9525" imgH="9525" progId="">
                  <p:embed/>
                </p:oleObj>
              </mc:Choice>
              <mc:Fallback>
                <p:oleObj name="think-cell Slide" r:id="rId3" imgW="9525" imgH="9525" progId="">
                  <p:embed/>
                  <p:pic>
                    <p:nvPicPr>
                      <p:cNvPr id="0"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矩形 1" hidden="1"/>
          <p:cNvSpPr/>
          <p:nvPr>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US" altLang="zh-CN" sz="4000" b="1" dirty="0">
              <a:latin typeface="Arial" panose="020B0604020202020204" pitchFamily="34" charset="0"/>
              <a:ea typeface="微软雅黑" panose="020B0503020204020204" pitchFamily="34" charset="-122"/>
              <a:cs typeface="+mj-cs"/>
              <a:sym typeface="Arial" panose="020B0604020202020204" pitchFamily="34" charset="0"/>
            </a:endParaRPr>
          </a:p>
        </p:txBody>
      </p:sp>
      <p:sp>
        <p:nvSpPr>
          <p:cNvPr id="5" name="副标题 4"/>
          <p:cNvSpPr>
            <a:spLocks noGrp="1"/>
          </p:cNvSpPr>
          <p:nvPr>
            <p:ph type="subTitle" idx="4294967295"/>
          </p:nvPr>
        </p:nvSpPr>
        <p:spPr>
          <a:xfrm>
            <a:off x="318770" y="3808730"/>
            <a:ext cx="4465320" cy="558800"/>
          </a:xfrm>
          <a:prstGeom prst="rect">
            <a:avLst/>
          </a:prstGeom>
        </p:spPr>
        <p:txBody>
          <a:bodyPr>
            <a:normAutofit/>
          </a:bodyPr>
          <a:lstStyle/>
          <a:p>
            <a:pPr marL="0" indent="0" algn="ctr">
              <a:buNone/>
            </a:pPr>
            <a:r>
              <a:rPr lang="en-US" altLang="zh-CN" sz="2000" b="1" i="1" dirty="0">
                <a:gradFill>
                  <a:gsLst>
                    <a:gs pos="100000">
                      <a:schemeClr val="accent2">
                        <a:lumMod val="75000"/>
                      </a:schemeClr>
                    </a:gs>
                    <a:gs pos="34000">
                      <a:srgbClr val="8AA8AB"/>
                    </a:gs>
                    <a:gs pos="1258">
                      <a:schemeClr val="accent2">
                        <a:lumMod val="20000"/>
                        <a:lumOff val="80000"/>
                      </a:schemeClr>
                    </a:gs>
                  </a:gsLst>
                  <a:lin ang="2700000" scaled="1"/>
                </a:gradFill>
              </a:rPr>
              <a:t>Thank you.</a:t>
            </a:r>
            <a:endParaRPr lang="en-US" altLang="zh-CN" sz="2000" b="1" i="1" dirty="0">
              <a:gradFill>
                <a:gsLst>
                  <a:gs pos="100000">
                    <a:schemeClr val="accent2">
                      <a:lumMod val="75000"/>
                    </a:schemeClr>
                  </a:gs>
                  <a:gs pos="34000">
                    <a:srgbClr val="8AA8AB"/>
                  </a:gs>
                  <a:gs pos="1258">
                    <a:schemeClr val="accent2">
                      <a:lumMod val="20000"/>
                      <a:lumOff val="80000"/>
                    </a:schemeClr>
                  </a:gs>
                </a:gsLst>
                <a:lin ang="2700000" scaled="1"/>
              </a:gradFill>
            </a:endParaRPr>
          </a:p>
        </p:txBody>
      </p:sp>
      <p:sp>
        <p:nvSpPr>
          <p:cNvPr id="4" name="标题 3"/>
          <p:cNvSpPr>
            <a:spLocks noGrp="1"/>
          </p:cNvSpPr>
          <p:nvPr>
            <p:ph type="ctrTitle" idx="4294967295"/>
          </p:nvPr>
        </p:nvSpPr>
        <p:spPr>
          <a:xfrm>
            <a:off x="260276" y="2624732"/>
            <a:ext cx="5072466" cy="842626"/>
          </a:xfrm>
          <a:prstGeom prst="rect">
            <a:avLst/>
          </a:prstGeom>
        </p:spPr>
        <p:txBody>
          <a:bodyPr/>
          <a:lstStyle/>
          <a:p>
            <a:pPr algn="ctr">
              <a:lnSpc>
                <a:spcPct val="100000"/>
              </a:lnSpc>
            </a:pPr>
            <a:r>
              <a:rPr lang="zh-CN" altLang="en-US" b="1" i="1" spc="300" dirty="0">
                <a:solidFill>
                  <a:schemeClr val="accent2"/>
                </a:solidFill>
              </a:rPr>
              <a:t>谢谢！</a:t>
            </a:r>
            <a:endParaRPr lang="zh-CN" altLang="en-US" b="1" i="1" spc="300" dirty="0">
              <a:solidFill>
                <a:schemeClr val="accent2"/>
              </a:solidFill>
            </a:endParaRPr>
          </a:p>
        </p:txBody>
      </p:sp>
      <p:cxnSp>
        <p:nvCxnSpPr>
          <p:cNvPr id="32" name="直接连接符 31"/>
          <p:cNvCxnSpPr/>
          <p:nvPr/>
        </p:nvCxnSpPr>
        <p:spPr>
          <a:xfrm>
            <a:off x="396468" y="3765213"/>
            <a:ext cx="449749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425652" y="4161730"/>
            <a:ext cx="44683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Freeform 24"/>
          <p:cNvSpPr/>
          <p:nvPr/>
        </p:nvSpPr>
        <p:spPr bwMode="auto">
          <a:xfrm>
            <a:off x="1942461" y="4751711"/>
            <a:ext cx="2600964" cy="811414"/>
          </a:xfrm>
          <a:custGeom>
            <a:avLst/>
            <a:gdLst>
              <a:gd name="T0" fmla="*/ 909 w 1238"/>
              <a:gd name="T1" fmla="*/ 714 h 714"/>
              <a:gd name="T2" fmla="*/ 191 w 1238"/>
              <a:gd name="T3" fmla="*/ 714 h 714"/>
              <a:gd name="T4" fmla="*/ 38 w 1238"/>
              <a:gd name="T5" fmla="*/ 497 h 714"/>
              <a:gd name="T6" fmla="*/ 177 w 1238"/>
              <a:gd name="T7" fmla="*/ 107 h 714"/>
              <a:gd name="T8" fmla="*/ 329 w 1238"/>
              <a:gd name="T9" fmla="*/ 0 h 714"/>
              <a:gd name="T10" fmla="*/ 1047 w 1238"/>
              <a:gd name="T11" fmla="*/ 0 h 714"/>
              <a:gd name="T12" fmla="*/ 1200 w 1238"/>
              <a:gd name="T13" fmla="*/ 216 h 714"/>
              <a:gd name="T14" fmla="*/ 1062 w 1238"/>
              <a:gd name="T15" fmla="*/ 606 h 714"/>
              <a:gd name="T16" fmla="*/ 909 w 1238"/>
              <a:gd name="T17" fmla="*/ 714 h 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8" h="714">
                <a:moveTo>
                  <a:pt x="909" y="714"/>
                </a:moveTo>
                <a:cubicBezTo>
                  <a:pt x="191" y="714"/>
                  <a:pt x="191" y="714"/>
                  <a:pt x="191" y="714"/>
                </a:cubicBezTo>
                <a:cubicBezTo>
                  <a:pt x="79" y="714"/>
                  <a:pt x="0" y="603"/>
                  <a:pt x="38" y="497"/>
                </a:cubicBezTo>
                <a:cubicBezTo>
                  <a:pt x="177" y="107"/>
                  <a:pt x="177" y="107"/>
                  <a:pt x="177" y="107"/>
                </a:cubicBezTo>
                <a:cubicBezTo>
                  <a:pt x="200" y="43"/>
                  <a:pt x="261" y="0"/>
                  <a:pt x="329" y="0"/>
                </a:cubicBezTo>
                <a:cubicBezTo>
                  <a:pt x="1047" y="0"/>
                  <a:pt x="1047" y="0"/>
                  <a:pt x="1047" y="0"/>
                </a:cubicBezTo>
                <a:cubicBezTo>
                  <a:pt x="1160" y="0"/>
                  <a:pt x="1238" y="111"/>
                  <a:pt x="1200" y="216"/>
                </a:cubicBezTo>
                <a:cubicBezTo>
                  <a:pt x="1062" y="606"/>
                  <a:pt x="1062" y="606"/>
                  <a:pt x="1062" y="606"/>
                </a:cubicBezTo>
                <a:cubicBezTo>
                  <a:pt x="1039" y="671"/>
                  <a:pt x="977" y="714"/>
                  <a:pt x="909" y="714"/>
                </a:cubicBezTo>
                <a:close/>
              </a:path>
            </a:pathLst>
          </a:custGeom>
          <a:gradFill flip="none" rotWithShape="1">
            <a:gsLst>
              <a:gs pos="0">
                <a:schemeClr val="bg1">
                  <a:lumMod val="65000"/>
                  <a:alpha val="68000"/>
                </a:schemeClr>
              </a:gs>
              <a:gs pos="100000">
                <a:schemeClr val="bg1">
                  <a:lumMod val="95000"/>
                </a:schemeClr>
              </a:gs>
            </a:gsLst>
            <a:lin ang="18900000" scaled="1"/>
            <a:tileRect/>
          </a:gra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pic>
        <p:nvPicPr>
          <p:cNvPr id="10" name="图片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3534" y="1621146"/>
            <a:ext cx="827241" cy="827241"/>
          </a:xfrm>
          <a:prstGeom prst="rect">
            <a:avLst/>
          </a:prstGeom>
        </p:spPr>
      </p:pic>
      <p:pic>
        <p:nvPicPr>
          <p:cNvPr id="11" name="图片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92419" y="1718476"/>
            <a:ext cx="2588909" cy="672185"/>
          </a:xfrm>
          <a:prstGeom prst="rect">
            <a:avLst/>
          </a:prstGeom>
        </p:spPr>
      </p:pic>
      <p:sp>
        <p:nvSpPr>
          <p:cNvPr id="7" name="文本占位符 5"/>
          <p:cNvSpPr>
            <a:spLocks noGrp="1"/>
          </p:cNvSpPr>
          <p:nvPr/>
        </p:nvSpPr>
        <p:spPr>
          <a:xfrm>
            <a:off x="2551430" y="4923790"/>
            <a:ext cx="1605280" cy="2965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3200" i="1" dirty="0">
                <a:solidFill>
                  <a:schemeClr val="tx1">
                    <a:lumMod val="65000"/>
                    <a:lumOff val="35000"/>
                  </a:schemeClr>
                </a:solidFill>
              </a:rPr>
              <a:t>ZJNU</a:t>
            </a:r>
            <a:endParaRPr lang="en-US" altLang="zh-CN" sz="3200" i="1" dirty="0">
              <a:solidFill>
                <a:schemeClr val="tx1">
                  <a:lumMod val="65000"/>
                  <a:lumOff val="3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outVertical)">
                                      <p:cBhvr>
                                        <p:cTn id="7" dur="500"/>
                                        <p:tgtEl>
                                          <p:spTgt spid="31"/>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barn(outVertical)">
                                      <p:cBhvr>
                                        <p:cTn id="10" dur="500"/>
                                        <p:tgtEl>
                                          <p:spTgt spid="30"/>
                                        </p:tgtEl>
                                      </p:cBhvr>
                                    </p:animEffect>
                                  </p:childTnLst>
                                </p:cTn>
                              </p:par>
                            </p:childTnLst>
                          </p:cTn>
                        </p:par>
                        <p:par>
                          <p:cTn id="11" fill="hold">
                            <p:stCondLst>
                              <p:cond delay="500"/>
                            </p:stCondLst>
                            <p:childTnLst>
                              <p:par>
                                <p:cTn id="12" presetID="16" presetClass="entr" presetSubtype="21" fill="hold" grpId="0" nodeType="after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barn(inVertical)">
                                      <p:cBhvr>
                                        <p:cTn id="14" dur="500"/>
                                        <p:tgtEl>
                                          <p:spTgt spid="28"/>
                                        </p:tgtEl>
                                      </p:cBhvr>
                                    </p:animEffect>
                                  </p:childTnLst>
                                </p:cTn>
                              </p:par>
                            </p:childTnLst>
                          </p:cTn>
                        </p:par>
                        <p:par>
                          <p:cTn id="15" fill="hold">
                            <p:stCondLst>
                              <p:cond delay="1000"/>
                            </p:stCondLst>
                            <p:childTnLst>
                              <p:par>
                                <p:cTn id="16" presetID="14" presetClass="entr" presetSubtype="10"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randombar(horizontal)">
                                      <p:cBhvr>
                                        <p:cTn id="18" dur="500"/>
                                        <p:tgtEl>
                                          <p:spTgt spid="27"/>
                                        </p:tgtEl>
                                      </p:cBhvr>
                                    </p:animEffect>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38"/>
                                        </p:tgtEl>
                                        <p:attrNameLst>
                                          <p:attrName>style.visibility</p:attrName>
                                        </p:attrNameLst>
                                      </p:cBhvr>
                                      <p:to>
                                        <p:strVal val="visible"/>
                                      </p:to>
                                    </p:set>
                                    <p:anim calcmode="lin" valueType="num">
                                      <p:cBhvr additive="base">
                                        <p:cTn id="22" dur="500" fill="hold"/>
                                        <p:tgtEl>
                                          <p:spTgt spid="38"/>
                                        </p:tgtEl>
                                        <p:attrNameLst>
                                          <p:attrName>ppt_x</p:attrName>
                                        </p:attrNameLst>
                                      </p:cBhvr>
                                      <p:tavLst>
                                        <p:tav tm="0">
                                          <p:val>
                                            <p:strVal val="0-#ppt_w/2"/>
                                          </p:val>
                                        </p:tav>
                                        <p:tav tm="100000">
                                          <p:val>
                                            <p:strVal val="#ppt_x"/>
                                          </p:val>
                                        </p:tav>
                                      </p:tavLst>
                                    </p:anim>
                                    <p:anim calcmode="lin" valueType="num">
                                      <p:cBhvr additive="base">
                                        <p:cTn id="23" dur="500" fill="hold"/>
                                        <p:tgtEl>
                                          <p:spTgt spid="38"/>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41" presetClass="entr" presetSubtype="0" fill="hold" grpId="0" nodeType="afterEffect">
                                  <p:stCondLst>
                                    <p:cond delay="0"/>
                                  </p:stCondLst>
                                  <p:iterate type="lt">
                                    <p:tmPct val="10000"/>
                                  </p:iterate>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4"/>
                                        </p:tgtEl>
                                        <p:attrNameLst>
                                          <p:attrName>ppt_y</p:attrName>
                                        </p:attrNameLst>
                                      </p:cBhvr>
                                      <p:tavLst>
                                        <p:tav tm="0">
                                          <p:val>
                                            <p:strVal val="#ppt_y"/>
                                          </p:val>
                                        </p:tav>
                                        <p:tav tm="100000">
                                          <p:val>
                                            <p:strVal val="#ppt_y"/>
                                          </p:val>
                                        </p:tav>
                                      </p:tavLst>
                                    </p:anim>
                                    <p:anim calcmode="lin" valueType="num">
                                      <p:cBhvr>
                                        <p:cTn id="2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4"/>
                                        </p:tgtEl>
                                      </p:cBhvr>
                                    </p:animEffect>
                                  </p:childTnLst>
                                </p:cTn>
                              </p:par>
                            </p:childTnLst>
                          </p:cTn>
                        </p:par>
                        <p:par>
                          <p:cTn id="32" fill="hold">
                            <p:stCondLst>
                              <p:cond delay="2599"/>
                            </p:stCondLst>
                            <p:childTnLst>
                              <p:par>
                                <p:cTn id="33" presetID="16" presetClass="entr" presetSubtype="37" fill="hold" grpId="0" nodeType="afterEffect">
                                  <p:stCondLst>
                                    <p:cond delay="0"/>
                                  </p:stCondLst>
                                  <p:childTnLst>
                                    <p:set>
                                      <p:cBhvr>
                                        <p:cTn id="34" dur="1" fill="hold">
                                          <p:stCondLst>
                                            <p:cond delay="0"/>
                                          </p:stCondLst>
                                        </p:cTn>
                                        <p:tgtEl>
                                          <p:spTgt spid="5">
                                            <p:txEl>
                                              <p:pRg st="0" end="0"/>
                                            </p:txEl>
                                          </p:spTgt>
                                        </p:tgtEl>
                                        <p:attrNameLst>
                                          <p:attrName>style.visibility</p:attrName>
                                        </p:attrNameLst>
                                      </p:cBhvr>
                                      <p:to>
                                        <p:strVal val="visible"/>
                                      </p:to>
                                    </p:set>
                                    <p:animEffect transition="in" filter="barn(outVertical)">
                                      <p:cBhvr>
                                        <p:cTn id="35" dur="500"/>
                                        <p:tgtEl>
                                          <p:spTgt spid="5">
                                            <p:txEl>
                                              <p:pRg st="0" end="0"/>
                                            </p:txEl>
                                          </p:spTgt>
                                        </p:tgtEl>
                                      </p:cBhvr>
                                    </p:animEffect>
                                  </p:childTnLst>
                                </p:cTn>
                              </p:par>
                              <p:par>
                                <p:cTn id="36" presetID="16" presetClass="entr" presetSubtype="37" fill="hold" nodeType="withEffect">
                                  <p:stCondLst>
                                    <p:cond delay="0"/>
                                  </p:stCondLst>
                                  <p:childTnLst>
                                    <p:set>
                                      <p:cBhvr>
                                        <p:cTn id="37" dur="1" fill="hold">
                                          <p:stCondLst>
                                            <p:cond delay="0"/>
                                          </p:stCondLst>
                                        </p:cTn>
                                        <p:tgtEl>
                                          <p:spTgt spid="32"/>
                                        </p:tgtEl>
                                        <p:attrNameLst>
                                          <p:attrName>style.visibility</p:attrName>
                                        </p:attrNameLst>
                                      </p:cBhvr>
                                      <p:to>
                                        <p:strVal val="visible"/>
                                      </p:to>
                                    </p:set>
                                    <p:animEffect transition="in" filter="barn(outVertical)">
                                      <p:cBhvr>
                                        <p:cTn id="38" dur="500"/>
                                        <p:tgtEl>
                                          <p:spTgt spid="32"/>
                                        </p:tgtEl>
                                      </p:cBhvr>
                                    </p:animEffect>
                                  </p:childTnLst>
                                </p:cTn>
                              </p:par>
                              <p:par>
                                <p:cTn id="39" presetID="16" presetClass="entr" presetSubtype="37" fill="hold" nodeType="with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barn(outVertical)">
                                      <p:cBhvr>
                                        <p:cTn id="41" dur="500"/>
                                        <p:tgtEl>
                                          <p:spTgt spid="33"/>
                                        </p:tgtEl>
                                      </p:cBhvr>
                                    </p:animEffect>
                                  </p:childTnLst>
                                </p:cTn>
                              </p:par>
                            </p:childTnLst>
                          </p:cTn>
                        </p:par>
                        <p:par>
                          <p:cTn id="42" fill="hold">
                            <p:stCondLst>
                              <p:cond delay="3099"/>
                            </p:stCondLst>
                            <p:childTnLst>
                              <p:par>
                                <p:cTn id="43" presetID="22" presetClass="entr" presetSubtype="8" fill="hold" grpId="0" nodeType="afterEffect">
                                  <p:stCondLst>
                                    <p:cond delay="0"/>
                                  </p:stCondLst>
                                  <p:childTnLst>
                                    <p:set>
                                      <p:cBhvr>
                                        <p:cTn id="44" dur="1" fill="hold">
                                          <p:stCondLst>
                                            <p:cond delay="0"/>
                                          </p:stCondLst>
                                        </p:cTn>
                                        <p:tgtEl>
                                          <p:spTgt spid="7">
                                            <p:txEl>
                                              <p:pRg st="0" end="0"/>
                                            </p:txEl>
                                          </p:spTgt>
                                        </p:tgtEl>
                                        <p:attrNameLst>
                                          <p:attrName>style.visibility</p:attrName>
                                        </p:attrNameLst>
                                      </p:cBhvr>
                                      <p:to>
                                        <p:strVal val="visible"/>
                                      </p:to>
                                    </p:set>
                                    <p:animEffect transition="in" filter="wipe(left)">
                                      <p:cBhvr>
                                        <p:cTn id="4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30" grpId="0" animBg="1"/>
      <p:bldP spid="31" grpId="0" animBg="1"/>
      <p:bldP spid="5" grpId="0" build="p"/>
      <p:bldP spid="4" grpId="0"/>
      <p:bldP spid="38" grpId="0" animBg="1"/>
      <p:bldP spid="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图片 3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81552" y="235074"/>
            <a:ext cx="1869190" cy="485317"/>
          </a:xfrm>
          <a:prstGeom prst="rect">
            <a:avLst/>
          </a:prstGeom>
        </p:spPr>
      </p:pic>
      <p:pic>
        <p:nvPicPr>
          <p:cNvPr id="40" name="图片 3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282" y="181195"/>
            <a:ext cx="620683" cy="620683"/>
          </a:xfrm>
          <a:prstGeom prst="rect">
            <a:avLst/>
          </a:prstGeom>
        </p:spPr>
      </p:pic>
      <p:sp>
        <p:nvSpPr>
          <p:cNvPr id="44" name="平行四边形 43"/>
          <p:cNvSpPr/>
          <p:nvPr/>
        </p:nvSpPr>
        <p:spPr>
          <a:xfrm>
            <a:off x="2750677" y="971257"/>
            <a:ext cx="6908800" cy="72000"/>
          </a:xfrm>
          <a:prstGeom prst="parallelogram">
            <a:avLst>
              <a:gd name="adj" fmla="val 138137"/>
            </a:avLst>
          </a:prstGeom>
          <a:gradFill>
            <a:gsLst>
              <a:gs pos="100000">
                <a:schemeClr val="accent2">
                  <a:lumMod val="75000"/>
                </a:schemeClr>
              </a:gs>
              <a:gs pos="1258">
                <a:schemeClr val="accent2">
                  <a:lumMod val="20000"/>
                  <a:lumOff val="80000"/>
                </a:schemeClr>
              </a:gs>
              <a:gs pos="35000">
                <a:schemeClr val="accent2"/>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5" name="平行四边形 44"/>
          <p:cNvSpPr/>
          <p:nvPr/>
        </p:nvSpPr>
        <p:spPr>
          <a:xfrm>
            <a:off x="3069992" y="864504"/>
            <a:ext cx="6908800" cy="36000"/>
          </a:xfrm>
          <a:prstGeom prst="parallelogram">
            <a:avLst>
              <a:gd name="adj" fmla="val 138137"/>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AutoShape 2" descr="HSK 4-01.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 name="文本框 6"/>
          <p:cNvSpPr txBox="1"/>
          <p:nvPr/>
        </p:nvSpPr>
        <p:spPr>
          <a:xfrm>
            <a:off x="5901055" y="1730375"/>
            <a:ext cx="5160010" cy="3830955"/>
          </a:xfrm>
          <a:prstGeom prst="rect">
            <a:avLst/>
          </a:prstGeom>
          <a:noFill/>
          <a:extLst>
            <a:ext uri="{909E8E84-426E-40DD-AFC4-6F175D3DCCD1}">
              <a14:hiddenFill xmlns:a14="http://schemas.microsoft.com/office/drawing/2010/main">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14:hiddenFill>
            </a:ext>
          </a:extLst>
        </p:spPr>
        <p:style>
          <a:lnRef idx="1">
            <a:schemeClr val="accent1"/>
          </a:lnRef>
          <a:fillRef idx="2">
            <a:schemeClr val="accent1"/>
          </a:fillRef>
          <a:effectRef idx="1">
            <a:schemeClr val="accent1"/>
          </a:effectRef>
          <a:fontRef idx="minor">
            <a:schemeClr val="dk1"/>
          </a:fontRef>
        </p:style>
        <p:txBody>
          <a:bodyPr wrap="square" rtlCol="0" anchor="t">
            <a:spAutoFit/>
          </a:bodyPr>
          <a:p>
            <a:pPr marL="342900" indent="-342900">
              <a:lnSpc>
                <a:spcPct val="150000"/>
              </a:lnSpc>
              <a:buFont typeface="+mj-lt"/>
              <a:buAutoNum type="arabicPeriod"/>
            </a:pPr>
            <a:r>
              <a:rPr lang="zh-CN" altLang="en-US"/>
              <a:t>2-inch bareheaded photo in color with </a:t>
            </a:r>
            <a:r>
              <a:rPr lang="en-US" altLang="zh-CN"/>
              <a:t>blank</a:t>
            </a:r>
            <a:r>
              <a:rPr lang="zh-CN" altLang="en-US"/>
              <a:t> background no border</a:t>
            </a:r>
            <a:endParaRPr lang="zh-CN" altLang="en-US"/>
          </a:p>
          <a:p>
            <a:pPr marL="342900" indent="-342900">
              <a:lnSpc>
                <a:spcPct val="150000"/>
              </a:lnSpc>
              <a:buFont typeface="+mj-lt"/>
              <a:buAutoNum type="arabicPeriod"/>
            </a:pPr>
            <a:r>
              <a:rPr lang="zh-CN" altLang="en-US"/>
              <a:t>the head occupies 2/3 of photo size</a:t>
            </a:r>
            <a:endParaRPr lang="zh-CN" altLang="en-US"/>
          </a:p>
          <a:p>
            <a:pPr marL="342900" indent="-342900">
              <a:lnSpc>
                <a:spcPct val="150000"/>
              </a:lnSpc>
              <a:buFont typeface="+mj-lt"/>
              <a:buAutoNum type="arabicPeriod"/>
            </a:pPr>
            <a:r>
              <a:rPr lang="zh-CN" altLang="en-US"/>
              <a:t>size is </a:t>
            </a:r>
            <a:r>
              <a:rPr lang="en-US">
                <a:solidFill>
                  <a:srgbClr val="2705F7"/>
                </a:solidFill>
              </a:rPr>
              <a:t>100-500KB</a:t>
            </a:r>
            <a:r>
              <a:rPr lang="zh-CN" altLang="en-US"/>
              <a:t>, JPG format</a:t>
            </a:r>
            <a:endParaRPr lang="zh-CN" altLang="en-US"/>
          </a:p>
          <a:p>
            <a:pPr marL="342900" indent="-342900">
              <a:lnSpc>
                <a:spcPct val="150000"/>
              </a:lnSpc>
              <a:buFont typeface="+mj-lt"/>
              <a:buAutoNum type="arabicPeriod"/>
            </a:pPr>
            <a:r>
              <a:rPr lang="en-US" altLang="zh-CN"/>
              <a:t>don’t upload life photo</a:t>
            </a:r>
            <a:endParaRPr lang="en-US" altLang="zh-CN"/>
          </a:p>
          <a:p>
            <a:pPr marL="342900" indent="-342900">
              <a:lnSpc>
                <a:spcPct val="150000"/>
              </a:lnSpc>
              <a:buFont typeface="+mj-lt"/>
              <a:buAutoNum type="arabicPeriod"/>
            </a:pPr>
            <a:endParaRPr lang="en-US" altLang="zh-CN"/>
          </a:p>
          <a:p>
            <a:pPr marL="342900" indent="-342900">
              <a:lnSpc>
                <a:spcPct val="150000"/>
              </a:lnSpc>
              <a:buFont typeface="+mj-lt"/>
              <a:buAutoNum type="arabicPeriod"/>
            </a:pPr>
            <a:endParaRPr lang="en-US" altLang="zh-CN"/>
          </a:p>
          <a:p>
            <a:pPr marL="342900" indent="-342900">
              <a:lnSpc>
                <a:spcPct val="150000"/>
              </a:lnSpc>
              <a:buFont typeface="+mj-lt"/>
              <a:buAutoNum type="arabicPeriod"/>
            </a:pPr>
            <a:endParaRPr lang="en-US" altLang="zh-CN"/>
          </a:p>
          <a:p>
            <a:pPr marL="342900" indent="-342900">
              <a:lnSpc>
                <a:spcPct val="150000"/>
              </a:lnSpc>
              <a:buFont typeface="+mj-lt"/>
              <a:buAutoNum type="arabicPeriod"/>
            </a:pPr>
            <a:endParaRPr lang="en-US" altLang="zh-CN"/>
          </a:p>
        </p:txBody>
      </p:sp>
      <p:sp>
        <p:nvSpPr>
          <p:cNvPr id="13" name="文本框 12"/>
          <p:cNvSpPr txBox="1"/>
          <p:nvPr/>
        </p:nvSpPr>
        <p:spPr>
          <a:xfrm>
            <a:off x="4188460" y="217805"/>
            <a:ext cx="4034155" cy="521970"/>
          </a:xfrm>
          <a:prstGeom prst="rect">
            <a:avLst/>
          </a:prstGeom>
          <a:noFill/>
        </p:spPr>
        <p:txBody>
          <a:bodyPr wrap="none" rtlCol="0" anchor="t">
            <a:spAutoFit/>
          </a:bodyPr>
          <a:p>
            <a:r>
              <a:rPr lang="zh-CN" altLang="en-US" sz="2800" b="1">
                <a:sym typeface="+mn-ea"/>
              </a:rPr>
              <a:t>报名照片</a:t>
            </a:r>
            <a:r>
              <a:rPr lang="en-US" altLang="zh-CN" sz="2800" b="1">
                <a:sym typeface="+mn-ea"/>
              </a:rPr>
              <a:t>/</a:t>
            </a:r>
            <a:r>
              <a:rPr lang="zh-CN" altLang="en-US" sz="2800" b="1">
                <a:sym typeface="+mn-ea"/>
              </a:rPr>
              <a:t>portrait photo</a:t>
            </a:r>
            <a:endParaRPr lang="zh-CN" altLang="en-US" sz="2800" b="1">
              <a:sym typeface="+mn-ea"/>
            </a:endParaRPr>
          </a:p>
        </p:txBody>
      </p:sp>
      <p:pic>
        <p:nvPicPr>
          <p:cNvPr id="100" name="图片 99"/>
          <p:cNvPicPr/>
          <p:nvPr/>
        </p:nvPicPr>
        <p:blipFill>
          <a:blip r:embed="rId3"/>
          <a:srcRect l="15328" t="6052" r="17281" b="11448"/>
          <a:stretch>
            <a:fillRect/>
          </a:stretch>
        </p:blipFill>
        <p:spPr>
          <a:xfrm>
            <a:off x="1172845" y="1667510"/>
            <a:ext cx="3132455" cy="3834765"/>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图片 3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81552" y="235074"/>
            <a:ext cx="1869190" cy="485317"/>
          </a:xfrm>
          <a:prstGeom prst="rect">
            <a:avLst/>
          </a:prstGeom>
        </p:spPr>
      </p:pic>
      <p:pic>
        <p:nvPicPr>
          <p:cNvPr id="40" name="图片 3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282" y="181195"/>
            <a:ext cx="620683" cy="620683"/>
          </a:xfrm>
          <a:prstGeom prst="rect">
            <a:avLst/>
          </a:prstGeom>
        </p:spPr>
      </p:pic>
      <p:sp>
        <p:nvSpPr>
          <p:cNvPr id="44" name="平行四边形 43"/>
          <p:cNvSpPr/>
          <p:nvPr/>
        </p:nvSpPr>
        <p:spPr>
          <a:xfrm>
            <a:off x="2750677" y="971257"/>
            <a:ext cx="6908800" cy="72000"/>
          </a:xfrm>
          <a:prstGeom prst="parallelogram">
            <a:avLst>
              <a:gd name="adj" fmla="val 138137"/>
            </a:avLst>
          </a:prstGeom>
          <a:gradFill>
            <a:gsLst>
              <a:gs pos="100000">
                <a:schemeClr val="accent2">
                  <a:lumMod val="75000"/>
                </a:schemeClr>
              </a:gs>
              <a:gs pos="1258">
                <a:schemeClr val="accent2">
                  <a:lumMod val="20000"/>
                  <a:lumOff val="80000"/>
                </a:schemeClr>
              </a:gs>
              <a:gs pos="35000">
                <a:schemeClr val="accent2"/>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5" name="平行四边形 44"/>
          <p:cNvSpPr/>
          <p:nvPr/>
        </p:nvSpPr>
        <p:spPr>
          <a:xfrm>
            <a:off x="3069992" y="864504"/>
            <a:ext cx="6908800" cy="36000"/>
          </a:xfrm>
          <a:prstGeom prst="parallelogram">
            <a:avLst>
              <a:gd name="adj" fmla="val 138137"/>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AutoShape 2" descr="HSK 4-01.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 name="文本框 6"/>
          <p:cNvSpPr txBox="1"/>
          <p:nvPr/>
        </p:nvSpPr>
        <p:spPr>
          <a:xfrm>
            <a:off x="5901055" y="1730375"/>
            <a:ext cx="5160010" cy="3415030"/>
          </a:xfrm>
          <a:prstGeom prst="rect">
            <a:avLst/>
          </a:prstGeom>
          <a:noFill/>
          <a:extLst>
            <a:ext uri="{909E8E84-426E-40DD-AFC4-6F175D3DCCD1}">
              <a14:hiddenFill xmlns:a14="http://schemas.microsoft.com/office/drawing/2010/main">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14:hiddenFill>
            </a:ext>
          </a:extLst>
        </p:spPr>
        <p:style>
          <a:lnRef idx="1">
            <a:schemeClr val="accent1"/>
          </a:lnRef>
          <a:fillRef idx="2">
            <a:schemeClr val="accent1"/>
          </a:fillRef>
          <a:effectRef idx="1">
            <a:schemeClr val="accent1"/>
          </a:effectRef>
          <a:fontRef idx="minor">
            <a:schemeClr val="dk1"/>
          </a:fontRef>
        </p:style>
        <p:txBody>
          <a:bodyPr wrap="square" rtlCol="0" anchor="t">
            <a:spAutoFit/>
          </a:bodyPr>
          <a:p>
            <a:pPr marL="342900" indent="-342900">
              <a:lnSpc>
                <a:spcPct val="150000"/>
              </a:lnSpc>
              <a:buFont typeface="+mj-lt"/>
              <a:buAutoNum type="arabicPeriod"/>
            </a:pPr>
            <a:r>
              <a:rPr lang="en-US"/>
              <a:t>All information should be clear</a:t>
            </a:r>
            <a:endParaRPr lang="en-US"/>
          </a:p>
          <a:p>
            <a:pPr marL="342900" indent="-342900">
              <a:lnSpc>
                <a:spcPct val="150000"/>
              </a:lnSpc>
              <a:buFont typeface="+mj-lt"/>
              <a:buAutoNum type="arabicPeriod"/>
            </a:pPr>
            <a:r>
              <a:rPr lang="en-US" altLang="zh-CN"/>
              <a:t>Not expired</a:t>
            </a:r>
            <a:endParaRPr lang="en-US" altLang="zh-CN"/>
          </a:p>
          <a:p>
            <a:pPr marL="342900" indent="-342900">
              <a:lnSpc>
                <a:spcPct val="150000"/>
              </a:lnSpc>
              <a:buFont typeface="+mj-lt"/>
              <a:buAutoNum type="arabicPeriod"/>
            </a:pPr>
            <a:r>
              <a:rPr lang="en-US" altLang="zh-CN"/>
              <a:t>Fill information exactly </a:t>
            </a:r>
            <a:r>
              <a:rPr lang="en-US">
                <a:solidFill>
                  <a:srgbClr val="2705F7"/>
                </a:solidFill>
              </a:rPr>
              <a:t>same</a:t>
            </a:r>
            <a:r>
              <a:rPr lang="en-US" altLang="zh-CN"/>
              <a:t> with passport</a:t>
            </a:r>
            <a:endParaRPr lang="en-US" altLang="zh-CN"/>
          </a:p>
          <a:p>
            <a:pPr marL="342900" indent="-342900">
              <a:lnSpc>
                <a:spcPct val="150000"/>
              </a:lnSpc>
              <a:buFont typeface="+mj-lt"/>
              <a:buAutoNum type="arabicPeriod"/>
            </a:pPr>
            <a:r>
              <a:rPr lang="en-US" altLang="zh-CN"/>
              <a:t>Wrong information will cause unexpected consequences, students need to take all responsibility.</a:t>
            </a:r>
            <a:endParaRPr lang="en-US" altLang="zh-CN"/>
          </a:p>
          <a:p>
            <a:pPr marL="342900" indent="-342900">
              <a:lnSpc>
                <a:spcPct val="150000"/>
              </a:lnSpc>
              <a:buFont typeface="+mj-lt"/>
              <a:buAutoNum type="arabicPeriod"/>
            </a:pPr>
            <a:endParaRPr lang="en-US" altLang="zh-CN"/>
          </a:p>
          <a:p>
            <a:pPr marL="342900" indent="-342900">
              <a:lnSpc>
                <a:spcPct val="150000"/>
              </a:lnSpc>
              <a:buFont typeface="+mj-lt"/>
              <a:buAutoNum type="arabicPeriod"/>
            </a:pPr>
            <a:endParaRPr lang="en-US" altLang="zh-CN"/>
          </a:p>
        </p:txBody>
      </p:sp>
      <p:sp>
        <p:nvSpPr>
          <p:cNvPr id="13" name="文本框 12"/>
          <p:cNvSpPr txBox="1"/>
          <p:nvPr/>
        </p:nvSpPr>
        <p:spPr>
          <a:xfrm>
            <a:off x="4394835" y="231775"/>
            <a:ext cx="3621405" cy="521970"/>
          </a:xfrm>
          <a:prstGeom prst="rect">
            <a:avLst/>
          </a:prstGeom>
          <a:noFill/>
        </p:spPr>
        <p:txBody>
          <a:bodyPr wrap="none" rtlCol="0" anchor="t">
            <a:spAutoFit/>
          </a:bodyPr>
          <a:p>
            <a:pPr algn="l">
              <a:buClrTx/>
              <a:buSzTx/>
              <a:buFontTx/>
            </a:pPr>
            <a:r>
              <a:rPr lang="zh-CN" altLang="en-US" sz="2800" b="1">
                <a:sym typeface="+mn-ea"/>
              </a:rPr>
              <a:t>护照 / Valid passport</a:t>
            </a:r>
            <a:endParaRPr lang="zh-CN" altLang="en-US" sz="2800" b="1">
              <a:sym typeface="+mn-ea"/>
            </a:endParaRPr>
          </a:p>
        </p:txBody>
      </p:sp>
      <p:pic>
        <p:nvPicPr>
          <p:cNvPr id="101" name="图片 100"/>
          <p:cNvPicPr/>
          <p:nvPr/>
        </p:nvPicPr>
        <p:blipFill>
          <a:blip r:embed="rId3"/>
          <a:stretch>
            <a:fillRect/>
          </a:stretch>
        </p:blipFill>
        <p:spPr>
          <a:xfrm>
            <a:off x="711200" y="1730375"/>
            <a:ext cx="5010785" cy="3457575"/>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图片 3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81552" y="235074"/>
            <a:ext cx="1869190" cy="485317"/>
          </a:xfrm>
          <a:prstGeom prst="rect">
            <a:avLst/>
          </a:prstGeom>
        </p:spPr>
      </p:pic>
      <p:pic>
        <p:nvPicPr>
          <p:cNvPr id="40" name="图片 3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282" y="181195"/>
            <a:ext cx="620683" cy="620683"/>
          </a:xfrm>
          <a:prstGeom prst="rect">
            <a:avLst/>
          </a:prstGeom>
        </p:spPr>
      </p:pic>
      <p:sp>
        <p:nvSpPr>
          <p:cNvPr id="44" name="平行四边形 43"/>
          <p:cNvSpPr/>
          <p:nvPr/>
        </p:nvSpPr>
        <p:spPr>
          <a:xfrm>
            <a:off x="2750677" y="971257"/>
            <a:ext cx="6908800" cy="72000"/>
          </a:xfrm>
          <a:prstGeom prst="parallelogram">
            <a:avLst>
              <a:gd name="adj" fmla="val 138137"/>
            </a:avLst>
          </a:prstGeom>
          <a:gradFill>
            <a:gsLst>
              <a:gs pos="100000">
                <a:schemeClr val="accent2">
                  <a:lumMod val="75000"/>
                </a:schemeClr>
              </a:gs>
              <a:gs pos="1258">
                <a:schemeClr val="accent2">
                  <a:lumMod val="20000"/>
                  <a:lumOff val="80000"/>
                </a:schemeClr>
              </a:gs>
              <a:gs pos="35000">
                <a:schemeClr val="accent2"/>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5" name="平行四边形 44"/>
          <p:cNvSpPr/>
          <p:nvPr/>
        </p:nvSpPr>
        <p:spPr>
          <a:xfrm>
            <a:off x="3069992" y="864504"/>
            <a:ext cx="6908800" cy="36000"/>
          </a:xfrm>
          <a:prstGeom prst="parallelogram">
            <a:avLst>
              <a:gd name="adj" fmla="val 138137"/>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AutoShape 2" descr="HSK 4-01.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 name="文本框 6"/>
          <p:cNvSpPr txBox="1"/>
          <p:nvPr/>
        </p:nvSpPr>
        <p:spPr>
          <a:xfrm>
            <a:off x="5911215" y="1730375"/>
            <a:ext cx="5160010" cy="3415030"/>
          </a:xfrm>
          <a:prstGeom prst="rect">
            <a:avLst/>
          </a:prstGeom>
          <a:noFill/>
          <a:extLst>
            <a:ext uri="{909E8E84-426E-40DD-AFC4-6F175D3DCCD1}">
              <a14:hiddenFill xmlns:a14="http://schemas.microsoft.com/office/drawing/2010/main">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14:hiddenFill>
            </a:ext>
          </a:extLst>
        </p:spPr>
        <p:style>
          <a:lnRef idx="1">
            <a:schemeClr val="accent1"/>
          </a:lnRef>
          <a:fillRef idx="2">
            <a:schemeClr val="accent1"/>
          </a:fillRef>
          <a:effectRef idx="1">
            <a:schemeClr val="accent1"/>
          </a:effectRef>
          <a:fontRef idx="minor">
            <a:schemeClr val="dk1"/>
          </a:fontRef>
        </p:style>
        <p:txBody>
          <a:bodyPr wrap="square" rtlCol="0" anchor="t">
            <a:spAutoFit/>
          </a:bodyPr>
          <a:p>
            <a:pPr marL="342900" indent="-342900">
              <a:lnSpc>
                <a:spcPct val="150000"/>
              </a:lnSpc>
              <a:buFont typeface="+mj-lt"/>
              <a:buAutoNum type="arabicPeriod"/>
            </a:pPr>
            <a:r>
              <a:rPr lang="en-US"/>
              <a:t>If you are in China now, you need to upload.</a:t>
            </a:r>
            <a:endParaRPr lang="en-US"/>
          </a:p>
          <a:p>
            <a:pPr marL="342900" indent="-342900">
              <a:lnSpc>
                <a:spcPct val="150000"/>
              </a:lnSpc>
              <a:buFont typeface="+mj-lt"/>
              <a:buAutoNum type="arabicPeriod"/>
            </a:pPr>
            <a:r>
              <a:rPr lang="en-US" altLang="zh-CN"/>
              <a:t>If you are not in China now, you can leave it blank.</a:t>
            </a:r>
            <a:endParaRPr lang="en-US" altLang="zh-CN"/>
          </a:p>
          <a:p>
            <a:pPr marL="342900" indent="-342900">
              <a:lnSpc>
                <a:spcPct val="150000"/>
              </a:lnSpc>
              <a:buFont typeface="+mj-lt"/>
              <a:buAutoNum type="arabicPeriod"/>
            </a:pPr>
            <a:r>
              <a:rPr lang="en-US" altLang="zh-CN"/>
              <a:t>Upload the latest valid Visa page.</a:t>
            </a:r>
            <a:endParaRPr lang="en-US" altLang="zh-CN"/>
          </a:p>
          <a:p>
            <a:pPr marL="342900" indent="-342900">
              <a:lnSpc>
                <a:spcPct val="150000"/>
              </a:lnSpc>
              <a:buFont typeface="+mj-lt"/>
              <a:buAutoNum type="arabicPeriod"/>
            </a:pPr>
            <a:endParaRPr lang="en-US" altLang="zh-CN"/>
          </a:p>
          <a:p>
            <a:pPr marL="342900" indent="-342900">
              <a:lnSpc>
                <a:spcPct val="150000"/>
              </a:lnSpc>
              <a:buFont typeface="+mj-lt"/>
              <a:buAutoNum type="arabicPeriod"/>
            </a:pPr>
            <a:endParaRPr lang="en-US" altLang="zh-CN"/>
          </a:p>
          <a:p>
            <a:pPr marL="342900" indent="-342900">
              <a:lnSpc>
                <a:spcPct val="150000"/>
              </a:lnSpc>
              <a:buFont typeface="+mj-lt"/>
              <a:buAutoNum type="arabicPeriod"/>
            </a:pPr>
            <a:endParaRPr lang="en-US" altLang="zh-CN"/>
          </a:p>
          <a:p>
            <a:pPr marL="342900" indent="-342900">
              <a:lnSpc>
                <a:spcPct val="150000"/>
              </a:lnSpc>
              <a:buFont typeface="+mj-lt"/>
              <a:buAutoNum type="arabicPeriod"/>
            </a:pPr>
            <a:endParaRPr lang="en-US" altLang="zh-CN"/>
          </a:p>
        </p:txBody>
      </p:sp>
      <p:sp>
        <p:nvSpPr>
          <p:cNvPr id="13" name="文本框 12"/>
          <p:cNvSpPr txBox="1"/>
          <p:nvPr/>
        </p:nvSpPr>
        <p:spPr>
          <a:xfrm>
            <a:off x="4605655" y="219710"/>
            <a:ext cx="3199765" cy="521970"/>
          </a:xfrm>
          <a:prstGeom prst="rect">
            <a:avLst/>
          </a:prstGeom>
          <a:noFill/>
        </p:spPr>
        <p:txBody>
          <a:bodyPr wrap="none" rtlCol="0" anchor="t">
            <a:spAutoFit/>
          </a:bodyPr>
          <a:p>
            <a:pPr>
              <a:buClrTx/>
              <a:buSzTx/>
              <a:buFontTx/>
            </a:pPr>
            <a:r>
              <a:rPr lang="zh-CN" altLang="en-US" sz="2800" b="1">
                <a:sym typeface="+mn-ea"/>
              </a:rPr>
              <a:t>签证页 / Visa page</a:t>
            </a:r>
            <a:endParaRPr lang="zh-CN" altLang="en-US" sz="2800" b="1">
              <a:sym typeface="+mn-ea"/>
            </a:endParaRPr>
          </a:p>
        </p:txBody>
      </p:sp>
      <p:pic>
        <p:nvPicPr>
          <p:cNvPr id="102" name="图片 101"/>
          <p:cNvPicPr>
            <a:picLocks noChangeAspect="1"/>
          </p:cNvPicPr>
          <p:nvPr/>
        </p:nvPicPr>
        <p:blipFill>
          <a:blip r:embed="rId3"/>
          <a:srcRect r="601"/>
          <a:stretch>
            <a:fillRect/>
          </a:stretch>
        </p:blipFill>
        <p:spPr>
          <a:xfrm>
            <a:off x="460375" y="1710055"/>
            <a:ext cx="5163927" cy="345600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图片 3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81552" y="235074"/>
            <a:ext cx="1869190" cy="485317"/>
          </a:xfrm>
          <a:prstGeom prst="rect">
            <a:avLst/>
          </a:prstGeom>
        </p:spPr>
      </p:pic>
      <p:pic>
        <p:nvPicPr>
          <p:cNvPr id="40" name="图片 3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282" y="181195"/>
            <a:ext cx="620683" cy="620683"/>
          </a:xfrm>
          <a:prstGeom prst="rect">
            <a:avLst/>
          </a:prstGeom>
        </p:spPr>
      </p:pic>
      <p:sp>
        <p:nvSpPr>
          <p:cNvPr id="44" name="平行四边形 43"/>
          <p:cNvSpPr/>
          <p:nvPr/>
        </p:nvSpPr>
        <p:spPr>
          <a:xfrm>
            <a:off x="2750677" y="971257"/>
            <a:ext cx="6908800" cy="72000"/>
          </a:xfrm>
          <a:prstGeom prst="parallelogram">
            <a:avLst>
              <a:gd name="adj" fmla="val 138137"/>
            </a:avLst>
          </a:prstGeom>
          <a:gradFill>
            <a:gsLst>
              <a:gs pos="100000">
                <a:schemeClr val="accent2">
                  <a:lumMod val="75000"/>
                </a:schemeClr>
              </a:gs>
              <a:gs pos="1258">
                <a:schemeClr val="accent2">
                  <a:lumMod val="20000"/>
                  <a:lumOff val="80000"/>
                </a:schemeClr>
              </a:gs>
              <a:gs pos="35000">
                <a:schemeClr val="accent2"/>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5" name="平行四边形 44"/>
          <p:cNvSpPr/>
          <p:nvPr/>
        </p:nvSpPr>
        <p:spPr>
          <a:xfrm>
            <a:off x="3069992" y="864504"/>
            <a:ext cx="6908800" cy="36000"/>
          </a:xfrm>
          <a:prstGeom prst="parallelogram">
            <a:avLst>
              <a:gd name="adj" fmla="val 138137"/>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AutoShape 2" descr="HSK 4-01.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 name="文本框 6"/>
          <p:cNvSpPr txBox="1"/>
          <p:nvPr/>
        </p:nvSpPr>
        <p:spPr>
          <a:xfrm>
            <a:off x="5890895" y="1276350"/>
            <a:ext cx="5160010" cy="4661535"/>
          </a:xfrm>
          <a:prstGeom prst="rect">
            <a:avLst/>
          </a:prstGeom>
          <a:noFill/>
          <a:extLst>
            <a:ext uri="{909E8E84-426E-40DD-AFC4-6F175D3DCCD1}">
              <a14:hiddenFill xmlns:a14="http://schemas.microsoft.com/office/drawing/2010/main">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14:hiddenFill>
            </a:ext>
          </a:extLst>
        </p:spPr>
        <p:style>
          <a:lnRef idx="1">
            <a:schemeClr val="accent1"/>
          </a:lnRef>
          <a:fillRef idx="2">
            <a:schemeClr val="accent1"/>
          </a:fillRef>
          <a:effectRef idx="1">
            <a:schemeClr val="accent1"/>
          </a:effectRef>
          <a:fontRef idx="minor">
            <a:schemeClr val="dk1"/>
          </a:fontRef>
        </p:style>
        <p:txBody>
          <a:bodyPr wrap="square" rtlCol="0" anchor="t">
            <a:spAutoFit/>
          </a:bodyPr>
          <a:p>
            <a:pPr marL="342900" indent="-342900">
              <a:lnSpc>
                <a:spcPct val="150000"/>
              </a:lnSpc>
              <a:buFont typeface="+mj-lt"/>
              <a:buAutoNum type="arabicPeriod"/>
            </a:pPr>
            <a:r>
              <a:rPr lang="en-US"/>
              <a:t>Apply for Bachelor program, you need to have</a:t>
            </a:r>
            <a:r>
              <a:rPr lang="en-US">
                <a:solidFill>
                  <a:srgbClr val="2705F7"/>
                </a:solidFill>
              </a:rPr>
              <a:t> high school graduation certificate</a:t>
            </a:r>
            <a:r>
              <a:rPr lang="en-US"/>
              <a:t>. It’s better if you can upload education system in your country together.</a:t>
            </a:r>
            <a:endParaRPr lang="en-US"/>
          </a:p>
          <a:p>
            <a:pPr marL="342900" indent="-342900">
              <a:lnSpc>
                <a:spcPct val="150000"/>
              </a:lnSpc>
              <a:buFont typeface="+mj-lt"/>
              <a:buAutoNum type="arabicPeriod"/>
            </a:pPr>
            <a:r>
              <a:rPr lang="en-US"/>
              <a:t>Apply for Master program, you need to upload </a:t>
            </a:r>
            <a:r>
              <a:rPr lang="en-US">
                <a:solidFill>
                  <a:srgbClr val="2705F7"/>
                </a:solidFill>
              </a:rPr>
              <a:t>bachelor degree certificate</a:t>
            </a:r>
            <a:r>
              <a:rPr lang="en-US"/>
              <a:t>.</a:t>
            </a:r>
            <a:endParaRPr lang="en-US"/>
          </a:p>
          <a:p>
            <a:pPr marL="342900" indent="-342900">
              <a:lnSpc>
                <a:spcPct val="150000"/>
              </a:lnSpc>
              <a:buFont typeface="+mj-lt"/>
              <a:buAutoNum type="arabicPeriod"/>
            </a:pPr>
            <a:r>
              <a:rPr lang="en-US"/>
              <a:t>Apply for Doctoral program, you need to upload </a:t>
            </a:r>
            <a:r>
              <a:rPr lang="en-US">
                <a:solidFill>
                  <a:srgbClr val="2705F7"/>
                </a:solidFill>
              </a:rPr>
              <a:t>master degree </a:t>
            </a:r>
            <a:r>
              <a:rPr lang="en-US">
                <a:solidFill>
                  <a:srgbClr val="2705F7"/>
                </a:solidFill>
                <a:sym typeface="+mn-ea"/>
              </a:rPr>
              <a:t>certificate</a:t>
            </a:r>
            <a:r>
              <a:rPr lang="en-US"/>
              <a:t>.</a:t>
            </a:r>
            <a:endParaRPr lang="en-US"/>
          </a:p>
          <a:p>
            <a:pPr marL="342900" indent="-342900">
              <a:lnSpc>
                <a:spcPct val="150000"/>
              </a:lnSpc>
              <a:buFont typeface="+mj-lt"/>
              <a:buAutoNum type="arabicPeriod"/>
            </a:pPr>
            <a:r>
              <a:rPr lang="en-US" altLang="zh-CN"/>
              <a:t>Documents in languages other than Chinese or English Must be attached with </a:t>
            </a:r>
            <a:r>
              <a:rPr lang="en-US">
                <a:solidFill>
                  <a:srgbClr val="2705F7"/>
                </a:solidFill>
              </a:rPr>
              <a:t>notarized Chinese or English translations.</a:t>
            </a:r>
            <a:endParaRPr lang="zh-CN" altLang="en-US">
              <a:solidFill>
                <a:srgbClr val="2705F7"/>
              </a:solidFill>
            </a:endParaRPr>
          </a:p>
        </p:txBody>
      </p:sp>
      <p:sp>
        <p:nvSpPr>
          <p:cNvPr id="13" name="文本框 12"/>
          <p:cNvSpPr txBox="1"/>
          <p:nvPr/>
        </p:nvSpPr>
        <p:spPr>
          <a:xfrm>
            <a:off x="3815080" y="216535"/>
            <a:ext cx="5418455" cy="521970"/>
          </a:xfrm>
          <a:prstGeom prst="rect">
            <a:avLst/>
          </a:prstGeom>
          <a:noFill/>
        </p:spPr>
        <p:txBody>
          <a:bodyPr wrap="none" rtlCol="0" anchor="t">
            <a:spAutoFit/>
          </a:bodyPr>
          <a:p>
            <a:pPr>
              <a:buClrTx/>
              <a:buSzTx/>
              <a:buFontTx/>
            </a:pPr>
            <a:r>
              <a:rPr lang="zh-CN" altLang="en-US" sz="2800" b="1">
                <a:sym typeface="+mn-ea"/>
              </a:rPr>
              <a:t>最高学历证书 / Highest Diploma</a:t>
            </a:r>
            <a:endParaRPr lang="zh-CN" altLang="en-US" sz="2800" b="1">
              <a:sym typeface="+mn-ea"/>
            </a:endParaRPr>
          </a:p>
        </p:txBody>
      </p:sp>
      <p:pic>
        <p:nvPicPr>
          <p:cNvPr id="103" name="图片 102"/>
          <p:cNvPicPr/>
          <p:nvPr/>
        </p:nvPicPr>
        <p:blipFill>
          <a:blip r:embed="rId3"/>
          <a:stretch>
            <a:fillRect/>
          </a:stretch>
        </p:blipFill>
        <p:spPr>
          <a:xfrm>
            <a:off x="321945" y="1524000"/>
            <a:ext cx="4914900" cy="381000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图片 3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81552" y="235074"/>
            <a:ext cx="1869190" cy="485317"/>
          </a:xfrm>
          <a:prstGeom prst="rect">
            <a:avLst/>
          </a:prstGeom>
        </p:spPr>
      </p:pic>
      <p:pic>
        <p:nvPicPr>
          <p:cNvPr id="40" name="图片 3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282" y="181195"/>
            <a:ext cx="620683" cy="620683"/>
          </a:xfrm>
          <a:prstGeom prst="rect">
            <a:avLst/>
          </a:prstGeom>
        </p:spPr>
      </p:pic>
      <p:sp>
        <p:nvSpPr>
          <p:cNvPr id="44" name="平行四边形 43"/>
          <p:cNvSpPr/>
          <p:nvPr/>
        </p:nvSpPr>
        <p:spPr>
          <a:xfrm>
            <a:off x="2750677" y="971257"/>
            <a:ext cx="6908800" cy="72000"/>
          </a:xfrm>
          <a:prstGeom prst="parallelogram">
            <a:avLst>
              <a:gd name="adj" fmla="val 138137"/>
            </a:avLst>
          </a:prstGeom>
          <a:gradFill>
            <a:gsLst>
              <a:gs pos="100000">
                <a:schemeClr val="accent2">
                  <a:lumMod val="75000"/>
                </a:schemeClr>
              </a:gs>
              <a:gs pos="1258">
                <a:schemeClr val="accent2">
                  <a:lumMod val="20000"/>
                  <a:lumOff val="80000"/>
                </a:schemeClr>
              </a:gs>
              <a:gs pos="35000">
                <a:schemeClr val="accent2"/>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5" name="平行四边形 44"/>
          <p:cNvSpPr/>
          <p:nvPr/>
        </p:nvSpPr>
        <p:spPr>
          <a:xfrm>
            <a:off x="3069992" y="864504"/>
            <a:ext cx="6908800" cy="36000"/>
          </a:xfrm>
          <a:prstGeom prst="parallelogram">
            <a:avLst>
              <a:gd name="adj" fmla="val 138137"/>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AutoShape 2" descr="HSK 4-01.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 name="文本框 6"/>
          <p:cNvSpPr txBox="1"/>
          <p:nvPr/>
        </p:nvSpPr>
        <p:spPr>
          <a:xfrm>
            <a:off x="5901055" y="1244600"/>
            <a:ext cx="5160010" cy="2584450"/>
          </a:xfrm>
          <a:prstGeom prst="rect">
            <a:avLst/>
          </a:prstGeom>
          <a:noFill/>
          <a:extLst>
            <a:ext uri="{909E8E84-426E-40DD-AFC4-6F175D3DCCD1}">
              <a14:hiddenFill xmlns:a14="http://schemas.microsoft.com/office/drawing/2010/main">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14:hiddenFill>
            </a:ext>
          </a:extLst>
        </p:spPr>
        <p:style>
          <a:lnRef idx="1">
            <a:schemeClr val="accent1"/>
          </a:lnRef>
          <a:fillRef idx="2">
            <a:schemeClr val="accent1"/>
          </a:fillRef>
          <a:effectRef idx="1">
            <a:schemeClr val="accent1"/>
          </a:effectRef>
          <a:fontRef idx="minor">
            <a:schemeClr val="dk1"/>
          </a:fontRef>
        </p:style>
        <p:txBody>
          <a:bodyPr wrap="square" rtlCol="0" anchor="t">
            <a:spAutoFit/>
          </a:bodyPr>
          <a:p>
            <a:pPr marL="342900" indent="-342900">
              <a:lnSpc>
                <a:spcPct val="150000"/>
              </a:lnSpc>
              <a:buFont typeface="+mj-lt"/>
              <a:buAutoNum type="arabicPeriod"/>
            </a:pPr>
            <a:r>
              <a:rPr lang="en-US"/>
              <a:t>The </a:t>
            </a:r>
            <a:r>
              <a:rPr lang="zh-CN" altLang="en-US" b="1">
                <a:sym typeface="+mn-ea"/>
              </a:rPr>
              <a:t>Transcript</a:t>
            </a:r>
            <a:r>
              <a:rPr lang="en-US"/>
              <a:t>s must have </a:t>
            </a:r>
            <a:r>
              <a:rPr lang="en-US">
                <a:solidFill>
                  <a:srgbClr val="2705F7"/>
                </a:solidFill>
              </a:rPr>
              <a:t>official stamp</a:t>
            </a:r>
            <a:r>
              <a:rPr lang="en-US"/>
              <a:t> of the college or university.</a:t>
            </a:r>
            <a:endParaRPr lang="en-US"/>
          </a:p>
          <a:p>
            <a:pPr marL="342900" indent="-342900">
              <a:lnSpc>
                <a:spcPct val="150000"/>
              </a:lnSpc>
              <a:buFont typeface="+mj-lt"/>
              <a:buAutoNum type="arabicPeriod"/>
            </a:pPr>
            <a:r>
              <a:rPr lang="en-US">
                <a:solidFill>
                  <a:srgbClr val="2705F7"/>
                </a:solidFill>
              </a:rPr>
              <a:t>Grading system</a:t>
            </a:r>
            <a:r>
              <a:rPr lang="en-US"/>
              <a:t> is helpful for teachers to understand your performance.</a:t>
            </a:r>
            <a:endParaRPr lang="en-US"/>
          </a:p>
          <a:p>
            <a:pPr marL="342900" indent="-342900">
              <a:lnSpc>
                <a:spcPct val="150000"/>
              </a:lnSpc>
              <a:buFont typeface="+mj-lt"/>
              <a:buAutoNum type="arabicPeriod"/>
            </a:pPr>
            <a:r>
              <a:rPr lang="en-US"/>
              <a:t>A </a:t>
            </a:r>
            <a:r>
              <a:rPr lang="en-US">
                <a:solidFill>
                  <a:srgbClr val="2705F7"/>
                </a:solidFill>
              </a:rPr>
              <a:t>ranking statement</a:t>
            </a:r>
            <a:r>
              <a:rPr lang="en-US"/>
              <a:t> from your college can tell us your position in your class or institute.</a:t>
            </a:r>
            <a:endParaRPr lang="en-US" altLang="zh-CN"/>
          </a:p>
        </p:txBody>
      </p:sp>
      <p:sp>
        <p:nvSpPr>
          <p:cNvPr id="13" name="文本框 12"/>
          <p:cNvSpPr txBox="1"/>
          <p:nvPr/>
        </p:nvSpPr>
        <p:spPr>
          <a:xfrm>
            <a:off x="3528060" y="136525"/>
            <a:ext cx="4885055" cy="521970"/>
          </a:xfrm>
          <a:prstGeom prst="rect">
            <a:avLst/>
          </a:prstGeom>
          <a:noFill/>
        </p:spPr>
        <p:txBody>
          <a:bodyPr wrap="none" rtlCol="0" anchor="t">
            <a:spAutoFit/>
          </a:bodyPr>
          <a:p>
            <a:pPr algn="l">
              <a:buClrTx/>
              <a:buSzTx/>
              <a:buFontTx/>
            </a:pPr>
            <a:r>
              <a:rPr lang="zh-CN" altLang="en-US" sz="2800" b="1">
                <a:sym typeface="+mn-ea"/>
              </a:rPr>
              <a:t>最高学历成绩单 / Transcripts</a:t>
            </a:r>
            <a:endParaRPr lang="zh-CN" altLang="en-US" sz="2800" b="1">
              <a:sym typeface="+mn-ea"/>
            </a:endParaRPr>
          </a:p>
        </p:txBody>
      </p:sp>
      <p:pic>
        <p:nvPicPr>
          <p:cNvPr id="12" name="图片 11"/>
          <p:cNvPicPr>
            <a:picLocks noChangeAspect="1"/>
          </p:cNvPicPr>
          <p:nvPr/>
        </p:nvPicPr>
        <p:blipFill>
          <a:blip r:embed="rId3"/>
          <a:stretch>
            <a:fillRect/>
          </a:stretch>
        </p:blipFill>
        <p:spPr>
          <a:xfrm>
            <a:off x="881380" y="1114425"/>
            <a:ext cx="3794674" cy="3240000"/>
          </a:xfrm>
          <a:prstGeom prst="rect">
            <a:avLst/>
          </a:prstGeom>
        </p:spPr>
      </p:pic>
      <p:pic>
        <p:nvPicPr>
          <p:cNvPr id="14" name="图片 13"/>
          <p:cNvPicPr>
            <a:picLocks noChangeAspect="1"/>
          </p:cNvPicPr>
          <p:nvPr/>
        </p:nvPicPr>
        <p:blipFill>
          <a:blip r:embed="rId4"/>
          <a:stretch>
            <a:fillRect/>
          </a:stretch>
        </p:blipFill>
        <p:spPr>
          <a:xfrm>
            <a:off x="819150" y="4568190"/>
            <a:ext cx="1996440" cy="1245235"/>
          </a:xfrm>
          <a:prstGeom prst="rect">
            <a:avLst/>
          </a:prstGeom>
        </p:spPr>
      </p:pic>
      <p:pic>
        <p:nvPicPr>
          <p:cNvPr id="15" name="图片 14"/>
          <p:cNvPicPr>
            <a:picLocks noChangeAspect="1"/>
          </p:cNvPicPr>
          <p:nvPr/>
        </p:nvPicPr>
        <p:blipFill>
          <a:blip r:embed="rId5"/>
          <a:stretch>
            <a:fillRect/>
          </a:stretch>
        </p:blipFill>
        <p:spPr>
          <a:xfrm>
            <a:off x="3070225" y="4354195"/>
            <a:ext cx="2070735" cy="212788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图片 3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81552" y="235074"/>
            <a:ext cx="1869190" cy="485317"/>
          </a:xfrm>
          <a:prstGeom prst="rect">
            <a:avLst/>
          </a:prstGeom>
        </p:spPr>
      </p:pic>
      <p:pic>
        <p:nvPicPr>
          <p:cNvPr id="40" name="图片 3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282" y="181195"/>
            <a:ext cx="620683" cy="620683"/>
          </a:xfrm>
          <a:prstGeom prst="rect">
            <a:avLst/>
          </a:prstGeom>
        </p:spPr>
      </p:pic>
      <p:sp>
        <p:nvSpPr>
          <p:cNvPr id="44" name="平行四边形 43"/>
          <p:cNvSpPr/>
          <p:nvPr/>
        </p:nvSpPr>
        <p:spPr>
          <a:xfrm>
            <a:off x="2750677" y="971257"/>
            <a:ext cx="6908800" cy="72000"/>
          </a:xfrm>
          <a:prstGeom prst="parallelogram">
            <a:avLst>
              <a:gd name="adj" fmla="val 138137"/>
            </a:avLst>
          </a:prstGeom>
          <a:gradFill>
            <a:gsLst>
              <a:gs pos="100000">
                <a:schemeClr val="accent2">
                  <a:lumMod val="75000"/>
                </a:schemeClr>
              </a:gs>
              <a:gs pos="1258">
                <a:schemeClr val="accent2">
                  <a:lumMod val="20000"/>
                  <a:lumOff val="80000"/>
                </a:schemeClr>
              </a:gs>
              <a:gs pos="35000">
                <a:schemeClr val="accent2"/>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5" name="平行四边形 44"/>
          <p:cNvSpPr/>
          <p:nvPr/>
        </p:nvSpPr>
        <p:spPr>
          <a:xfrm>
            <a:off x="3069992" y="864504"/>
            <a:ext cx="6908800" cy="36000"/>
          </a:xfrm>
          <a:prstGeom prst="parallelogram">
            <a:avLst>
              <a:gd name="adj" fmla="val 138137"/>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AutoShape 2" descr="HSK 4-01.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3" name="文本框 12"/>
          <p:cNvSpPr txBox="1"/>
          <p:nvPr/>
        </p:nvSpPr>
        <p:spPr>
          <a:xfrm>
            <a:off x="3070225" y="292100"/>
            <a:ext cx="6981190" cy="398780"/>
          </a:xfrm>
          <a:prstGeom prst="rect">
            <a:avLst/>
          </a:prstGeom>
          <a:noFill/>
        </p:spPr>
        <p:txBody>
          <a:bodyPr wrap="none" rtlCol="0" anchor="t">
            <a:spAutoFit/>
          </a:bodyPr>
          <a:p>
            <a:pPr algn="l">
              <a:buClrTx/>
              <a:buSzTx/>
              <a:buFontTx/>
            </a:pPr>
            <a:r>
              <a:rPr lang="zh-CN" altLang="en-US" sz="2000" b="1">
                <a:sym typeface="+mn-ea"/>
              </a:rPr>
              <a:t>外国人体格检查表 / Foreigner Physical Examination Form</a:t>
            </a:r>
            <a:endParaRPr lang="zh-CN" altLang="en-US" sz="2000" b="1">
              <a:sym typeface="+mn-ea"/>
            </a:endParaRPr>
          </a:p>
        </p:txBody>
      </p:sp>
      <p:sp>
        <p:nvSpPr>
          <p:cNvPr id="2" name="文本框 1"/>
          <p:cNvSpPr txBox="1"/>
          <p:nvPr/>
        </p:nvSpPr>
        <p:spPr>
          <a:xfrm>
            <a:off x="5901055" y="1244600"/>
            <a:ext cx="5160010" cy="3830955"/>
          </a:xfrm>
          <a:prstGeom prst="rect">
            <a:avLst/>
          </a:prstGeom>
          <a:noFill/>
          <a:extLst>
            <a:ext uri="{909E8E84-426E-40DD-AFC4-6F175D3DCCD1}">
              <a14:hiddenFill xmlns:a14="http://schemas.microsoft.com/office/drawing/2010/main">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14:hiddenFill>
            </a:ext>
          </a:extLst>
        </p:spPr>
        <p:style>
          <a:lnRef idx="1">
            <a:schemeClr val="accent1"/>
          </a:lnRef>
          <a:fillRef idx="2">
            <a:schemeClr val="accent1"/>
          </a:fillRef>
          <a:effectRef idx="1">
            <a:schemeClr val="accent1"/>
          </a:effectRef>
          <a:fontRef idx="minor">
            <a:schemeClr val="dk1"/>
          </a:fontRef>
        </p:style>
        <p:txBody>
          <a:bodyPr wrap="square" rtlCol="0" anchor="t">
            <a:spAutoFit/>
          </a:bodyPr>
          <a:p>
            <a:pPr marL="342900" indent="-342900">
              <a:lnSpc>
                <a:spcPct val="150000"/>
              </a:lnSpc>
              <a:buFont typeface="+mj-lt"/>
              <a:buAutoNum type="arabicPeriod"/>
            </a:pPr>
            <a:r>
              <a:rPr lang="en-US"/>
              <a:t>The physical examinations must cover all the items listed in the form. </a:t>
            </a:r>
            <a:endParaRPr lang="en-US"/>
          </a:p>
          <a:p>
            <a:pPr marL="342900" indent="-342900">
              <a:lnSpc>
                <a:spcPct val="150000"/>
              </a:lnSpc>
              <a:buFont typeface="+mj-lt"/>
              <a:buAutoNum type="arabicPeriod"/>
            </a:pPr>
            <a:r>
              <a:rPr lang="en-US"/>
              <a:t>The signature of the </a:t>
            </a:r>
            <a:r>
              <a:rPr lang="en-US">
                <a:solidFill>
                  <a:srgbClr val="2705F7"/>
                </a:solidFill>
              </a:rPr>
              <a:t>attending physician</a:t>
            </a:r>
            <a:endParaRPr lang="en-US"/>
          </a:p>
          <a:p>
            <a:pPr marL="342900" indent="-342900">
              <a:lnSpc>
                <a:spcPct val="150000"/>
              </a:lnSpc>
              <a:buFont typeface="+mj-lt"/>
              <a:buAutoNum type="arabicPeriod"/>
            </a:pPr>
            <a:r>
              <a:rPr lang="en-US"/>
              <a:t>The </a:t>
            </a:r>
            <a:r>
              <a:rPr lang="en-US">
                <a:solidFill>
                  <a:srgbClr val="2705F7"/>
                </a:solidFill>
              </a:rPr>
              <a:t>official stamp</a:t>
            </a:r>
            <a:r>
              <a:rPr lang="en-US"/>
              <a:t> of the hospital</a:t>
            </a:r>
            <a:endParaRPr lang="en-US"/>
          </a:p>
          <a:p>
            <a:pPr marL="342900" indent="-342900">
              <a:lnSpc>
                <a:spcPct val="150000"/>
              </a:lnSpc>
              <a:buFont typeface="+mj-lt"/>
              <a:buAutoNum type="arabicPeriod"/>
            </a:pPr>
            <a:r>
              <a:rPr lang="en-US">
                <a:solidFill>
                  <a:srgbClr val="2705F7"/>
                </a:solidFill>
              </a:rPr>
              <a:t>Sealed photograph</a:t>
            </a:r>
            <a:r>
              <a:rPr lang="en-US"/>
              <a:t> of the applicant</a:t>
            </a:r>
            <a:endParaRPr lang="en-US"/>
          </a:p>
          <a:p>
            <a:pPr marL="342900" indent="-342900">
              <a:lnSpc>
                <a:spcPct val="150000"/>
              </a:lnSpc>
              <a:buFont typeface="+mj-lt"/>
              <a:buAutoNum type="arabicPeriod"/>
            </a:pPr>
            <a:r>
              <a:rPr lang="en-US"/>
              <a:t>The test should be taken in </a:t>
            </a:r>
            <a:r>
              <a:rPr lang="en-US">
                <a:solidFill>
                  <a:srgbClr val="2705F7"/>
                </a:solidFill>
              </a:rPr>
              <a:t>recent 6 months</a:t>
            </a:r>
            <a:r>
              <a:rPr lang="en-US"/>
              <a:t>.</a:t>
            </a:r>
            <a:endParaRPr lang="en-US"/>
          </a:p>
          <a:p>
            <a:pPr marL="342900" indent="-342900">
              <a:lnSpc>
                <a:spcPct val="150000"/>
              </a:lnSpc>
              <a:buFont typeface="+mj-lt"/>
              <a:buAutoNum type="arabicPeriod"/>
            </a:pPr>
            <a:r>
              <a:rPr lang="en-US"/>
              <a:t>For students who are in China now, test report from customs is acceptable, </a:t>
            </a:r>
            <a:r>
              <a:rPr lang="en-US">
                <a:sym typeface="+mn-ea"/>
              </a:rPr>
              <a:t>test should be taken in </a:t>
            </a:r>
            <a:r>
              <a:rPr lang="en-US">
                <a:solidFill>
                  <a:srgbClr val="2705F7"/>
                </a:solidFill>
                <a:sym typeface="+mn-ea"/>
              </a:rPr>
              <a:t>recent 6 months</a:t>
            </a:r>
            <a:endParaRPr lang="en-US" altLang="zh-CN"/>
          </a:p>
        </p:txBody>
      </p:sp>
      <p:pic>
        <p:nvPicPr>
          <p:cNvPr id="3" name="图片 2"/>
          <p:cNvPicPr>
            <a:picLocks noChangeAspect="1"/>
          </p:cNvPicPr>
          <p:nvPr/>
        </p:nvPicPr>
        <p:blipFill>
          <a:blip r:embed="rId3"/>
          <a:stretch>
            <a:fillRect/>
          </a:stretch>
        </p:blipFill>
        <p:spPr>
          <a:xfrm>
            <a:off x="460375" y="1196975"/>
            <a:ext cx="2309032" cy="3456000"/>
          </a:xfrm>
          <a:prstGeom prst="rect">
            <a:avLst/>
          </a:prstGeom>
        </p:spPr>
      </p:pic>
      <p:pic>
        <p:nvPicPr>
          <p:cNvPr id="4" name="图片 3"/>
          <p:cNvPicPr>
            <a:picLocks noChangeAspect="1"/>
          </p:cNvPicPr>
          <p:nvPr/>
        </p:nvPicPr>
        <p:blipFill>
          <a:blip r:embed="rId4"/>
          <a:stretch>
            <a:fillRect/>
          </a:stretch>
        </p:blipFill>
        <p:spPr>
          <a:xfrm>
            <a:off x="2769235" y="1196975"/>
            <a:ext cx="2440736" cy="3456000"/>
          </a:xfrm>
          <a:prstGeom prst="rect">
            <a:avLst/>
          </a:prstGeom>
        </p:spPr>
      </p:pic>
      <p:grpSp>
        <p:nvGrpSpPr>
          <p:cNvPr id="10" name="组合 9"/>
          <p:cNvGrpSpPr/>
          <p:nvPr/>
        </p:nvGrpSpPr>
        <p:grpSpPr>
          <a:xfrm>
            <a:off x="460375" y="4806950"/>
            <a:ext cx="5347970" cy="1799590"/>
            <a:chOff x="725" y="7570"/>
            <a:chExt cx="8422" cy="2834"/>
          </a:xfrm>
        </p:grpSpPr>
        <p:pic>
          <p:nvPicPr>
            <p:cNvPr id="5" name="图片 4"/>
            <p:cNvPicPr>
              <a:picLocks noChangeAspect="1"/>
            </p:cNvPicPr>
            <p:nvPr/>
          </p:nvPicPr>
          <p:blipFill>
            <a:blip r:embed="rId5"/>
            <a:srcRect/>
            <a:stretch>
              <a:fillRect/>
            </a:stretch>
          </p:blipFill>
          <p:spPr>
            <a:xfrm>
              <a:off x="725" y="7570"/>
              <a:ext cx="2051" cy="2835"/>
            </a:xfrm>
            <a:prstGeom prst="rect">
              <a:avLst/>
            </a:prstGeom>
          </p:spPr>
        </p:pic>
        <p:pic>
          <p:nvPicPr>
            <p:cNvPr id="8" name="图片 7"/>
            <p:cNvPicPr>
              <a:picLocks noChangeAspect="1"/>
            </p:cNvPicPr>
            <p:nvPr/>
          </p:nvPicPr>
          <p:blipFill>
            <a:blip r:embed="rId6"/>
            <a:srcRect/>
            <a:stretch>
              <a:fillRect/>
            </a:stretch>
          </p:blipFill>
          <p:spPr>
            <a:xfrm>
              <a:off x="2776" y="7570"/>
              <a:ext cx="2119" cy="2835"/>
            </a:xfrm>
            <a:prstGeom prst="rect">
              <a:avLst/>
            </a:prstGeom>
          </p:spPr>
        </p:pic>
        <p:pic>
          <p:nvPicPr>
            <p:cNvPr id="9" name="图片 8"/>
            <p:cNvPicPr>
              <a:picLocks noChangeAspect="1"/>
            </p:cNvPicPr>
            <p:nvPr/>
          </p:nvPicPr>
          <p:blipFill>
            <a:blip r:embed="rId7"/>
            <a:srcRect/>
            <a:stretch>
              <a:fillRect/>
            </a:stretch>
          </p:blipFill>
          <p:spPr>
            <a:xfrm>
              <a:off x="4895" y="7570"/>
              <a:ext cx="2128" cy="2835"/>
            </a:xfrm>
            <a:prstGeom prst="rect">
              <a:avLst/>
            </a:prstGeom>
          </p:spPr>
        </p:pic>
        <p:pic>
          <p:nvPicPr>
            <p:cNvPr id="11" name="图片 10"/>
            <p:cNvPicPr>
              <a:picLocks noChangeAspect="1"/>
            </p:cNvPicPr>
            <p:nvPr/>
          </p:nvPicPr>
          <p:blipFill>
            <a:blip r:embed="rId8"/>
            <a:srcRect/>
            <a:stretch>
              <a:fillRect/>
            </a:stretch>
          </p:blipFill>
          <p:spPr>
            <a:xfrm>
              <a:off x="7023" y="7570"/>
              <a:ext cx="2124" cy="2835"/>
            </a:xfrm>
            <a:prstGeom prst="rect">
              <a:avLst/>
            </a:prstGeom>
          </p:spPr>
        </p:pic>
      </p:grpSp>
      <p:sp>
        <p:nvSpPr>
          <p:cNvPr id="12" name="矩形 11"/>
          <p:cNvSpPr/>
          <p:nvPr/>
        </p:nvSpPr>
        <p:spPr>
          <a:xfrm>
            <a:off x="2190115" y="1433830"/>
            <a:ext cx="578485" cy="760730"/>
          </a:xfrm>
          <a:prstGeom prst="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矩形 13"/>
          <p:cNvSpPr/>
          <p:nvPr/>
        </p:nvSpPr>
        <p:spPr>
          <a:xfrm>
            <a:off x="3345815" y="4277995"/>
            <a:ext cx="730250" cy="244475"/>
          </a:xfrm>
          <a:prstGeom prst="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矩形 14"/>
          <p:cNvSpPr/>
          <p:nvPr/>
        </p:nvSpPr>
        <p:spPr>
          <a:xfrm>
            <a:off x="4552950" y="3902710"/>
            <a:ext cx="547370" cy="375285"/>
          </a:xfrm>
          <a:prstGeom prst="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矩形 15"/>
          <p:cNvSpPr/>
          <p:nvPr/>
        </p:nvSpPr>
        <p:spPr>
          <a:xfrm>
            <a:off x="4490720" y="4369435"/>
            <a:ext cx="547370" cy="153035"/>
          </a:xfrm>
          <a:prstGeom prst="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矩形 16"/>
          <p:cNvSpPr/>
          <p:nvPr/>
        </p:nvSpPr>
        <p:spPr>
          <a:xfrm>
            <a:off x="3295650" y="3902710"/>
            <a:ext cx="730250" cy="244475"/>
          </a:xfrm>
          <a:prstGeom prst="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图片 3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81552" y="235074"/>
            <a:ext cx="1869190" cy="485317"/>
          </a:xfrm>
          <a:prstGeom prst="rect">
            <a:avLst/>
          </a:prstGeom>
        </p:spPr>
      </p:pic>
      <p:pic>
        <p:nvPicPr>
          <p:cNvPr id="40" name="图片 3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282" y="181195"/>
            <a:ext cx="620683" cy="620683"/>
          </a:xfrm>
          <a:prstGeom prst="rect">
            <a:avLst/>
          </a:prstGeom>
        </p:spPr>
      </p:pic>
      <p:sp>
        <p:nvSpPr>
          <p:cNvPr id="44" name="平行四边形 43"/>
          <p:cNvSpPr/>
          <p:nvPr/>
        </p:nvSpPr>
        <p:spPr>
          <a:xfrm>
            <a:off x="2750677" y="971257"/>
            <a:ext cx="6908800" cy="72000"/>
          </a:xfrm>
          <a:prstGeom prst="parallelogram">
            <a:avLst>
              <a:gd name="adj" fmla="val 138137"/>
            </a:avLst>
          </a:prstGeom>
          <a:gradFill>
            <a:gsLst>
              <a:gs pos="100000">
                <a:schemeClr val="accent2">
                  <a:lumMod val="75000"/>
                </a:schemeClr>
              </a:gs>
              <a:gs pos="1258">
                <a:schemeClr val="accent2">
                  <a:lumMod val="20000"/>
                  <a:lumOff val="80000"/>
                </a:schemeClr>
              </a:gs>
              <a:gs pos="35000">
                <a:schemeClr val="accent2"/>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5" name="平行四边形 44"/>
          <p:cNvSpPr/>
          <p:nvPr/>
        </p:nvSpPr>
        <p:spPr>
          <a:xfrm>
            <a:off x="3069992" y="864504"/>
            <a:ext cx="6908800" cy="36000"/>
          </a:xfrm>
          <a:prstGeom prst="parallelogram">
            <a:avLst>
              <a:gd name="adj" fmla="val 138137"/>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AutoShape 2" descr="HSK 4-01.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 name="文本框 6"/>
          <p:cNvSpPr txBox="1"/>
          <p:nvPr/>
        </p:nvSpPr>
        <p:spPr>
          <a:xfrm>
            <a:off x="5901055" y="1730375"/>
            <a:ext cx="5160010" cy="3415030"/>
          </a:xfrm>
          <a:prstGeom prst="rect">
            <a:avLst/>
          </a:prstGeom>
          <a:noFill/>
          <a:extLst>
            <a:ext uri="{909E8E84-426E-40DD-AFC4-6F175D3DCCD1}">
              <a14:hiddenFill xmlns:a14="http://schemas.microsoft.com/office/drawing/2010/main">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14:hiddenFill>
            </a:ext>
          </a:extLst>
        </p:spPr>
        <p:style>
          <a:lnRef idx="1">
            <a:schemeClr val="accent1"/>
          </a:lnRef>
          <a:fillRef idx="2">
            <a:schemeClr val="accent1"/>
          </a:fillRef>
          <a:effectRef idx="1">
            <a:schemeClr val="accent1"/>
          </a:effectRef>
          <a:fontRef idx="minor">
            <a:schemeClr val="dk1"/>
          </a:fontRef>
        </p:style>
        <p:txBody>
          <a:bodyPr wrap="square" rtlCol="0" anchor="t">
            <a:spAutoFit/>
          </a:bodyPr>
          <a:p>
            <a:pPr marL="342900" indent="-342900">
              <a:lnSpc>
                <a:spcPct val="150000"/>
              </a:lnSpc>
              <a:buFont typeface="+mj-lt"/>
              <a:buAutoNum type="arabicPeriod"/>
            </a:pPr>
            <a:r>
              <a:rPr lang="en-US"/>
              <a:t>You can call it criminal record, criminal check, police clearance certificate, certificate of conduct or Good conduct statement,etc.</a:t>
            </a:r>
            <a:endParaRPr lang="en-US"/>
          </a:p>
          <a:p>
            <a:pPr marL="342900" indent="-342900">
              <a:lnSpc>
                <a:spcPct val="150000"/>
              </a:lnSpc>
              <a:buFont typeface="+mj-lt"/>
              <a:buAutoNum type="arabicPeriod"/>
            </a:pPr>
            <a:r>
              <a:rPr lang="en-US" altLang="zh-CN"/>
              <a:t>You can get it from police station, immigration office, embassy, notary public office or your current college. </a:t>
            </a:r>
            <a:endParaRPr lang="en-US" altLang="zh-CN"/>
          </a:p>
          <a:p>
            <a:pPr marL="342900" indent="-342900">
              <a:lnSpc>
                <a:spcPct val="150000"/>
              </a:lnSpc>
              <a:buFont typeface="+mj-lt"/>
              <a:buAutoNum type="arabicPeriod"/>
            </a:pPr>
            <a:r>
              <a:rPr lang="en-US" altLang="zh-CN"/>
              <a:t>Should have </a:t>
            </a:r>
            <a:r>
              <a:rPr lang="en-US">
                <a:solidFill>
                  <a:srgbClr val="2705F7"/>
                </a:solidFill>
              </a:rPr>
              <a:t>official stamp</a:t>
            </a:r>
            <a:r>
              <a:rPr lang="en-US" altLang="zh-CN"/>
              <a:t> on it.</a:t>
            </a:r>
            <a:endParaRPr lang="en-US" altLang="zh-CN"/>
          </a:p>
          <a:p>
            <a:pPr marL="342900" indent="-342900">
              <a:lnSpc>
                <a:spcPct val="150000"/>
              </a:lnSpc>
              <a:buFont typeface="+mj-lt"/>
              <a:buAutoNum type="arabicPeriod"/>
            </a:pPr>
            <a:r>
              <a:rPr lang="en-US" altLang="zh-CN"/>
              <a:t>Should be given in </a:t>
            </a:r>
            <a:r>
              <a:rPr lang="en-US">
                <a:solidFill>
                  <a:srgbClr val="2705F7"/>
                </a:solidFill>
              </a:rPr>
              <a:t>recent 6 months</a:t>
            </a:r>
            <a:r>
              <a:rPr lang="en-US" altLang="zh-CN"/>
              <a:t>.</a:t>
            </a:r>
            <a:endParaRPr lang="en-US" altLang="zh-CN"/>
          </a:p>
        </p:txBody>
      </p:sp>
      <p:sp>
        <p:nvSpPr>
          <p:cNvPr id="13" name="文本框 12"/>
          <p:cNvSpPr txBox="1"/>
          <p:nvPr/>
        </p:nvSpPr>
        <p:spPr>
          <a:xfrm>
            <a:off x="3633470" y="180975"/>
            <a:ext cx="5142230" cy="521970"/>
          </a:xfrm>
          <a:prstGeom prst="rect">
            <a:avLst/>
          </a:prstGeom>
          <a:noFill/>
        </p:spPr>
        <p:txBody>
          <a:bodyPr wrap="none" rtlCol="0" anchor="t">
            <a:spAutoFit/>
          </a:bodyPr>
          <a:p>
            <a:pPr algn="l">
              <a:buClrTx/>
              <a:buSzTx/>
              <a:buFontTx/>
            </a:pPr>
            <a:r>
              <a:rPr lang="zh-CN" altLang="en-US" sz="2800" b="1">
                <a:sym typeface="+mn-ea"/>
              </a:rPr>
              <a:t>无犯罪记录 / Police Certificate</a:t>
            </a:r>
            <a:endParaRPr lang="zh-CN" altLang="en-US" sz="2800" b="1">
              <a:sym typeface="+mn-ea"/>
            </a:endParaRPr>
          </a:p>
        </p:txBody>
      </p:sp>
      <p:pic>
        <p:nvPicPr>
          <p:cNvPr id="2" name="图片 1"/>
          <p:cNvPicPr>
            <a:picLocks noChangeAspect="1"/>
          </p:cNvPicPr>
          <p:nvPr/>
        </p:nvPicPr>
        <p:blipFill>
          <a:blip r:embed="rId3"/>
          <a:stretch>
            <a:fillRect/>
          </a:stretch>
        </p:blipFill>
        <p:spPr>
          <a:xfrm>
            <a:off x="1246505" y="1294765"/>
            <a:ext cx="3169285" cy="2041525"/>
          </a:xfrm>
          <a:prstGeom prst="rect">
            <a:avLst/>
          </a:prstGeom>
        </p:spPr>
      </p:pic>
      <p:pic>
        <p:nvPicPr>
          <p:cNvPr id="3" name="图片 2"/>
          <p:cNvPicPr>
            <a:picLocks noChangeAspect="1"/>
          </p:cNvPicPr>
          <p:nvPr/>
        </p:nvPicPr>
        <p:blipFill>
          <a:blip r:embed="rId4"/>
          <a:stretch>
            <a:fillRect/>
          </a:stretch>
        </p:blipFill>
        <p:spPr>
          <a:xfrm>
            <a:off x="281305" y="3730625"/>
            <a:ext cx="2382520" cy="2618105"/>
          </a:xfrm>
          <a:prstGeom prst="rect">
            <a:avLst/>
          </a:prstGeom>
        </p:spPr>
      </p:pic>
      <p:pic>
        <p:nvPicPr>
          <p:cNvPr id="4" name="图片 3"/>
          <p:cNvPicPr>
            <a:picLocks noChangeAspect="1"/>
          </p:cNvPicPr>
          <p:nvPr/>
        </p:nvPicPr>
        <p:blipFill>
          <a:blip r:embed="rId5"/>
          <a:stretch>
            <a:fillRect/>
          </a:stretch>
        </p:blipFill>
        <p:spPr>
          <a:xfrm>
            <a:off x="2865755" y="3829050"/>
            <a:ext cx="2832735" cy="210947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图片 3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81552" y="235074"/>
            <a:ext cx="1869190" cy="485317"/>
          </a:xfrm>
          <a:prstGeom prst="rect">
            <a:avLst/>
          </a:prstGeom>
        </p:spPr>
      </p:pic>
      <p:pic>
        <p:nvPicPr>
          <p:cNvPr id="40" name="图片 3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282" y="181195"/>
            <a:ext cx="620683" cy="620683"/>
          </a:xfrm>
          <a:prstGeom prst="rect">
            <a:avLst/>
          </a:prstGeom>
        </p:spPr>
      </p:pic>
      <p:sp>
        <p:nvSpPr>
          <p:cNvPr id="44" name="平行四边形 43"/>
          <p:cNvSpPr/>
          <p:nvPr/>
        </p:nvSpPr>
        <p:spPr>
          <a:xfrm>
            <a:off x="2750677" y="971257"/>
            <a:ext cx="6908800" cy="72000"/>
          </a:xfrm>
          <a:prstGeom prst="parallelogram">
            <a:avLst>
              <a:gd name="adj" fmla="val 138137"/>
            </a:avLst>
          </a:prstGeom>
          <a:gradFill>
            <a:gsLst>
              <a:gs pos="100000">
                <a:schemeClr val="accent2">
                  <a:lumMod val="75000"/>
                </a:schemeClr>
              </a:gs>
              <a:gs pos="1258">
                <a:schemeClr val="accent2">
                  <a:lumMod val="20000"/>
                  <a:lumOff val="80000"/>
                </a:schemeClr>
              </a:gs>
              <a:gs pos="35000">
                <a:schemeClr val="accent2"/>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5" name="平行四边形 44"/>
          <p:cNvSpPr/>
          <p:nvPr/>
        </p:nvSpPr>
        <p:spPr>
          <a:xfrm>
            <a:off x="3069992" y="864504"/>
            <a:ext cx="6908800" cy="36000"/>
          </a:xfrm>
          <a:prstGeom prst="parallelogram">
            <a:avLst>
              <a:gd name="adj" fmla="val 138137"/>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AutoShape 2" descr="HSK 4-01.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 name="文本框 6"/>
          <p:cNvSpPr txBox="1"/>
          <p:nvPr/>
        </p:nvSpPr>
        <p:spPr>
          <a:xfrm>
            <a:off x="5901055" y="1730375"/>
            <a:ext cx="5160010" cy="3415030"/>
          </a:xfrm>
          <a:prstGeom prst="rect">
            <a:avLst/>
          </a:prstGeom>
          <a:noFill/>
          <a:extLst>
            <a:ext uri="{909E8E84-426E-40DD-AFC4-6F175D3DCCD1}">
              <a14:hiddenFill xmlns:a14="http://schemas.microsoft.com/office/drawing/2010/main">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14:hiddenFill>
            </a:ext>
          </a:extLst>
        </p:spPr>
        <p:style>
          <a:lnRef idx="1">
            <a:schemeClr val="accent1"/>
          </a:lnRef>
          <a:fillRef idx="2">
            <a:schemeClr val="accent1"/>
          </a:fillRef>
          <a:effectRef idx="1">
            <a:schemeClr val="accent1"/>
          </a:effectRef>
          <a:fontRef idx="minor">
            <a:schemeClr val="dk1"/>
          </a:fontRef>
        </p:style>
        <p:txBody>
          <a:bodyPr wrap="square" rtlCol="0" anchor="t">
            <a:spAutoFit/>
          </a:bodyPr>
          <a:p>
            <a:pPr marL="342900" indent="-342900">
              <a:lnSpc>
                <a:spcPct val="150000"/>
              </a:lnSpc>
              <a:buFont typeface="+mj-lt"/>
              <a:buAutoNum type="arabicPeriod"/>
            </a:pPr>
            <a:r>
              <a:rPr lang="en-US"/>
              <a:t>Smoking marijuana is illegal in China.</a:t>
            </a:r>
            <a:endParaRPr lang="en-US"/>
          </a:p>
          <a:p>
            <a:pPr marL="342900" indent="-342900">
              <a:lnSpc>
                <a:spcPct val="150000"/>
              </a:lnSpc>
              <a:buFont typeface="+mj-lt"/>
              <a:buAutoNum type="arabicPeriod"/>
            </a:pPr>
            <a:r>
              <a:rPr lang="en-US" altLang="zh-CN"/>
              <a:t>All foreign students who come to study in Zhejiang Normal University must be tested for drugs.</a:t>
            </a:r>
            <a:endParaRPr lang="en-US" altLang="zh-CN"/>
          </a:p>
          <a:p>
            <a:pPr marL="342900" indent="-342900">
              <a:lnSpc>
                <a:spcPct val="150000"/>
              </a:lnSpc>
              <a:buFont typeface="+mj-lt"/>
              <a:buAutoNum type="arabicPeriod"/>
            </a:pPr>
            <a:r>
              <a:rPr lang="en-US">
                <a:solidFill>
                  <a:srgbClr val="2705F7"/>
                </a:solidFill>
              </a:rPr>
              <a:t>Handwriting signature</a:t>
            </a:r>
            <a:r>
              <a:rPr lang="en-US" altLang="zh-CN"/>
              <a:t> is mandatory.</a:t>
            </a:r>
            <a:endParaRPr lang="en-US" altLang="zh-CN"/>
          </a:p>
          <a:p>
            <a:pPr marL="342900" indent="-342900">
              <a:lnSpc>
                <a:spcPct val="150000"/>
              </a:lnSpc>
              <a:buFont typeface="+mj-lt"/>
              <a:buAutoNum type="arabicPeriod"/>
            </a:pPr>
            <a:endParaRPr lang="en-US" altLang="zh-CN"/>
          </a:p>
          <a:p>
            <a:pPr marL="342900" indent="-342900">
              <a:lnSpc>
                <a:spcPct val="150000"/>
              </a:lnSpc>
              <a:buFont typeface="+mj-lt"/>
              <a:buAutoNum type="arabicPeriod"/>
            </a:pPr>
            <a:endParaRPr lang="en-US" altLang="zh-CN"/>
          </a:p>
          <a:p>
            <a:pPr marL="342900" indent="-342900">
              <a:lnSpc>
                <a:spcPct val="150000"/>
              </a:lnSpc>
              <a:buFont typeface="+mj-lt"/>
              <a:buAutoNum type="arabicPeriod"/>
            </a:pPr>
            <a:endParaRPr lang="en-US" altLang="zh-CN"/>
          </a:p>
        </p:txBody>
      </p:sp>
      <p:sp>
        <p:nvSpPr>
          <p:cNvPr id="13" name="文本框 12"/>
          <p:cNvSpPr txBox="1"/>
          <p:nvPr/>
        </p:nvSpPr>
        <p:spPr>
          <a:xfrm>
            <a:off x="3107690" y="234950"/>
            <a:ext cx="6503035" cy="460375"/>
          </a:xfrm>
          <a:prstGeom prst="rect">
            <a:avLst/>
          </a:prstGeom>
          <a:noFill/>
        </p:spPr>
        <p:txBody>
          <a:bodyPr wrap="none" rtlCol="0" anchor="t">
            <a:spAutoFit/>
          </a:bodyPr>
          <a:p>
            <a:pPr algn="l">
              <a:buClrTx/>
              <a:buSzTx/>
              <a:buFontTx/>
            </a:pPr>
            <a:r>
              <a:rPr lang="zh-CN" altLang="en-US" sz="2400" b="1">
                <a:sym typeface="+mn-ea"/>
              </a:rPr>
              <a:t>无吸毒史声明 / No Drug Addiction Statement</a:t>
            </a:r>
            <a:endParaRPr lang="zh-CN" altLang="en-US" sz="2400" b="1">
              <a:sym typeface="+mn-ea"/>
            </a:endParaRPr>
          </a:p>
        </p:txBody>
      </p:sp>
      <p:pic>
        <p:nvPicPr>
          <p:cNvPr id="2" name="图片 1"/>
          <p:cNvPicPr>
            <a:picLocks noChangeAspect="1"/>
          </p:cNvPicPr>
          <p:nvPr/>
        </p:nvPicPr>
        <p:blipFill>
          <a:blip r:embed="rId3"/>
          <a:stretch>
            <a:fillRect/>
          </a:stretch>
        </p:blipFill>
        <p:spPr>
          <a:xfrm>
            <a:off x="1149985" y="1449705"/>
            <a:ext cx="4079240" cy="46482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par>
    </p:tnLst>
  </p:timing>
</p:sld>
</file>

<file path=ppt/tags/tag1.xml><?xml version="1.0" encoding="utf-8"?>
<p:tagLst xmlns:p="http://schemas.openxmlformats.org/presentationml/2006/main">
  <p:tag name="THINKCELLSHAPEDONOTDELETE" val="thinkcellActiveDocDoNotDelete"/>
</p:tagLst>
</file>

<file path=ppt/tags/tag2.xml><?xml version="1.0" encoding="utf-8"?>
<p:tagLst xmlns:p="http://schemas.openxmlformats.org/presentationml/2006/main">
  <p:tag name="THINKCELLSHAPEDONOTDELETE" val="tA6S0wzOvQ8a50SA42PUNRg"/>
</p:tagLst>
</file>

<file path=ppt/tags/tag3.xml><?xml version="1.0" encoding="utf-8"?>
<p:tagLst xmlns:p="http://schemas.openxmlformats.org/presentationml/2006/main">
  <p:tag name="THINKCELLSHAPEDONOTDELETE" val="thinkcellActiveDocDoNotDelete"/>
</p:tagLst>
</file>

<file path=ppt/tags/tag4.xml><?xml version="1.0" encoding="utf-8"?>
<p:tagLst xmlns:p="http://schemas.openxmlformats.org/presentationml/2006/main">
  <p:tag name="THINKCELLSHAPEDONOTDELETE" val="tA6S0wzOvQ8a50SA42PUNRg"/>
</p:tagLst>
</file>

<file path=ppt/tags/tag5.xml><?xml version="1.0" encoding="utf-8"?>
<p:tagLst xmlns:p="http://schemas.openxmlformats.org/presentationml/2006/main">
  <p:tag name="ISPRING_FIRST_PUBLISH" val="1"/>
  <p:tag name="ISPRING_PRESENTATION_TITLE" val="绿色高端渐变风商务工作总结汇报PPT模板"/>
</p:tagLst>
</file>

<file path=ppt/theme/theme1.xml><?xml version="1.0" encoding="utf-8"?>
<a:theme xmlns:a="http://schemas.openxmlformats.org/drawingml/2006/main" name="包图主题2">
  <a:themeElements>
    <a:clrScheme name="自定义 12">
      <a:dk1>
        <a:sysClr val="windowText" lastClr="000000"/>
      </a:dk1>
      <a:lt1>
        <a:sysClr val="window" lastClr="FFFFFF"/>
      </a:lt1>
      <a:dk2>
        <a:srgbClr val="424456"/>
      </a:dk2>
      <a:lt2>
        <a:srgbClr val="DEDEDE"/>
      </a:lt2>
      <a:accent1>
        <a:srgbClr val="509AA2"/>
      </a:accent1>
      <a:accent2>
        <a:srgbClr val="3C7379"/>
      </a:accent2>
      <a:accent3>
        <a:srgbClr val="509AA2"/>
      </a:accent3>
      <a:accent4>
        <a:srgbClr val="A5A5A5"/>
      </a:accent4>
      <a:accent5>
        <a:srgbClr val="509AA2"/>
      </a:accent5>
      <a:accent6>
        <a:srgbClr val="2C5C65"/>
      </a:accent6>
      <a:hlink>
        <a:srgbClr val="67AFBD"/>
      </a:hlink>
      <a:folHlink>
        <a:srgbClr val="C2A874"/>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包图主题2</Template>
  <TotalTime>0</TotalTime>
  <Words>5792</Words>
  <Application>WPS 演示</Application>
  <PresentationFormat>自定义</PresentationFormat>
  <Paragraphs>180</Paragraphs>
  <Slides>19</Slides>
  <Notes>28</Notes>
  <HiddenSlides>0</HiddenSlides>
  <MMClips>0</MMClips>
  <ScaleCrop>false</ScaleCrop>
  <HeadingPairs>
    <vt:vector size="8" baseType="variant">
      <vt:variant>
        <vt:lpstr>已用的字体</vt:lpstr>
      </vt:variant>
      <vt:variant>
        <vt:i4>8</vt:i4>
      </vt:variant>
      <vt:variant>
        <vt:lpstr>主题</vt:lpstr>
      </vt:variant>
      <vt:variant>
        <vt:i4>1</vt:i4>
      </vt:variant>
      <vt:variant>
        <vt:lpstr>嵌入 OLE 服务器</vt:lpstr>
      </vt:variant>
      <vt:variant>
        <vt:i4>0</vt:i4>
      </vt:variant>
      <vt:variant>
        <vt:lpstr>幻灯片标题</vt:lpstr>
      </vt:variant>
      <vt:variant>
        <vt:i4>19</vt:i4>
      </vt:variant>
    </vt:vector>
  </HeadingPairs>
  <TitlesOfParts>
    <vt:vector size="28" baseType="lpstr">
      <vt:lpstr>Arial</vt:lpstr>
      <vt:lpstr>宋体</vt:lpstr>
      <vt:lpstr>Wingdings</vt:lpstr>
      <vt:lpstr>微软雅黑</vt:lpstr>
      <vt:lpstr>仿宋</vt:lpstr>
      <vt:lpstr>Calibri</vt:lpstr>
      <vt:lpstr>Arial Unicode MS</vt:lpstr>
      <vt:lpstr>等线</vt:lpstr>
      <vt:lpstr>包图主题2</vt:lpstr>
      <vt:lpstr>申请材料模板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谢谢！</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绿色高端渐变风商务工作总结汇报PPT模板</dc:title>
  <dc:creator>Administrator</dc:creator>
  <cp:lastModifiedBy>略维</cp:lastModifiedBy>
  <cp:revision>240</cp:revision>
  <dcterms:created xsi:type="dcterms:W3CDTF">2017-08-18T03:02:00Z</dcterms:created>
  <dcterms:modified xsi:type="dcterms:W3CDTF">2022-03-23T02:41:13Z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2052-11.1.0.11365</vt:lpwstr>
  </property>
  <property fmtid="{D5CDD505-2E9C-101B-9397-08002B2CF9AE}" pid="3" name="ICV">
    <vt:lpwstr>D7CDE51FA7B841C1896CEDA66CD8F93B</vt:lpwstr>
  </property>
</Properties>
</file>