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  <p:sldMasterId id="2147483662" r:id="rId3"/>
  </p:sldMasterIdLst>
  <p:notesMasterIdLst>
    <p:notesMasterId r:id="rId6"/>
  </p:notesMasterIdLst>
  <p:sldIdLst>
    <p:sldId id="1024" r:id="rId4"/>
    <p:sldId id="1028" r:id="rId5"/>
    <p:sldId id="1029" r:id="rId7"/>
    <p:sldId id="1440" r:id="rId8"/>
    <p:sldId id="1008" r:id="rId9"/>
    <p:sldId id="659" r:id="rId10"/>
    <p:sldId id="974" r:id="rId11"/>
    <p:sldId id="999" r:id="rId12"/>
    <p:sldId id="1003" r:id="rId13"/>
    <p:sldId id="662" r:id="rId14"/>
    <p:sldId id="1004" r:id="rId15"/>
    <p:sldId id="998" r:id="rId16"/>
    <p:sldId id="1051" r:id="rId17"/>
    <p:sldId id="1030" r:id="rId18"/>
    <p:sldId id="1438" r:id="rId19"/>
    <p:sldId id="1429" r:id="rId20"/>
    <p:sldId id="417" r:id="rId21"/>
    <p:sldId id="1035" r:id="rId22"/>
    <p:sldId id="1527" r:id="rId23"/>
    <p:sldId id="1528" r:id="rId24"/>
    <p:sldId id="1599" r:id="rId25"/>
    <p:sldId id="1529" r:id="rId26"/>
    <p:sldId id="1530" r:id="rId27"/>
    <p:sldId id="1531" r:id="rId28"/>
    <p:sldId id="1444" r:id="rId29"/>
    <p:sldId id="1532" r:id="rId30"/>
    <p:sldId id="1597" r:id="rId31"/>
    <p:sldId id="1533" r:id="rId32"/>
    <p:sldId id="1534" r:id="rId33"/>
    <p:sldId id="1535" r:id="rId34"/>
    <p:sldId id="1536" r:id="rId35"/>
    <p:sldId id="1442" r:id="rId36"/>
    <p:sldId id="1443" r:id="rId37"/>
    <p:sldId id="1537" r:id="rId38"/>
    <p:sldId id="1538" r:id="rId39"/>
    <p:sldId id="1590" r:id="rId40"/>
    <p:sldId id="1606" r:id="rId41"/>
    <p:sldId id="1607" r:id="rId42"/>
    <p:sldId id="1593" r:id="rId43"/>
    <p:sldId id="1595" r:id="rId44"/>
    <p:sldId id="1604" r:id="rId45"/>
    <p:sldId id="1605" r:id="rId46"/>
    <p:sldId id="1052" r:id="rId4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华文新魏" panose="0201080004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华文新魏" panose="0201080004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华文新魏" panose="0201080004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华文新魏" panose="0201080004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华文新魏" panose="0201080004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华文新魏" panose="0201080004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华文新魏" panose="0201080004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华文新魏" panose="0201080004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华文新魏" panose="0201080004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C6E"/>
    <a:srgbClr val="6F3484"/>
    <a:srgbClr val="602B58"/>
    <a:srgbClr val="AA1C6D"/>
    <a:srgbClr val="000000"/>
    <a:srgbClr val="CC0066"/>
    <a:srgbClr val="AE1E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2723" autoAdjust="0"/>
  </p:normalViewPr>
  <p:slideViewPr>
    <p:cSldViewPr>
      <p:cViewPr varScale="1">
        <p:scale>
          <a:sx n="92" d="100"/>
          <a:sy n="92" d="100"/>
        </p:scale>
        <p:origin x="916" y="72"/>
      </p:cViewPr>
      <p:guideLst>
        <p:guide orient="horz" pos="2181"/>
        <p:guide pos="2840"/>
        <p:guide pos="52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0" Type="http://schemas.openxmlformats.org/officeDocument/2006/relationships/tableStyles" Target="tableStyles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 smtClean="0">
                <a:latin typeface="+mn-lt"/>
                <a:ea typeface="+mn-ea"/>
              </a:defRPr>
            </a:lvl1pPr>
          </a:lstStyle>
          <a:p>
            <a:fld id="{C2B174BE-DCCF-4531-BC5A-A3B14ABA6BD0}" type="datetimeFigureOut">
              <a:rPr lang="zh-CN" altLang="en-US"/>
            </a:fld>
            <a:endParaRPr lang="zh-CN" altLang="en-US">
              <a:latin typeface="Trebuchet MS" panose="020B0603020202020204" pitchFamily="34" charset="0"/>
              <a:ea typeface="华文新魏" panose="02010800040101010101" pitchFamily="2" charset="-122"/>
            </a:endParaRPr>
          </a:p>
        </p:txBody>
      </p:sp>
      <p:sp>
        <p:nvSpPr>
          <p:cNvPr id="22532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defRPr sz="1200" noProof="1" smtClean="0">
                <a:latin typeface="+mn-lt"/>
                <a:ea typeface="+mn-ea"/>
              </a:defRPr>
            </a:lvl1pPr>
          </a:lstStyle>
          <a:p>
            <a:fld id="{C63E74F1-A824-4649-A680-5D0B2D0A9470}" type="slidenum">
              <a:rPr lang="zh-CN" altLang="en-US"/>
            </a:fld>
            <a:endParaRPr lang="zh-CN" altLang="en-US">
              <a:latin typeface="Trebuchet MS" panose="020B0603020202020204" pitchFamily="34" charset="0"/>
              <a:ea typeface="华文新魏" panose="0201080004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74F1-A824-4649-A680-5D0B2D0A9470}" type="slidenum">
              <a:rPr lang="zh-CN" altLang="en-US" smtClean="0"/>
            </a:fld>
            <a:endParaRPr lang="zh-CN" altLang="en-US">
              <a:latin typeface="Trebuchet MS" panose="020B0603020202020204" pitchFamily="34" charset="0"/>
              <a:ea typeface="华文新魏" panose="0201080004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4294967295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9"/>
          </p:nvPr>
        </p:nvSpPr>
        <p:spPr/>
        <p:txBody>
          <a:bodyPr/>
          <a:lstStyle/>
          <a:p>
            <a:r>
              <a:rPr lang="zh-CN" altLang="en-US" dirty="0"/>
              <a:t>校园环境  图片需要更新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4294967295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9"/>
          </p:nvPr>
        </p:nvSpPr>
        <p:spPr/>
        <p:txBody>
          <a:bodyPr/>
          <a:lstStyle/>
          <a:p>
            <a:r>
              <a:rPr lang="zh-CN" altLang="en-US"/>
              <a:t>校园环境  图片需要更新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4294967295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9"/>
          </p:nvPr>
        </p:nvSpPr>
        <p:spPr/>
        <p:txBody>
          <a:bodyPr/>
          <a:lstStyle/>
          <a:p>
            <a:r>
              <a:rPr lang="zh-CN" altLang="en-US"/>
              <a:t>校园环境  图片需要更新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4294967295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9"/>
          </p:nvPr>
        </p:nvSpPr>
        <p:spPr/>
        <p:txBody>
          <a:bodyPr/>
          <a:lstStyle/>
          <a:p>
            <a:r>
              <a:rPr lang="zh-CN" altLang="en-US"/>
              <a:t>校园环境  图片需要更新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4294967295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9"/>
          </p:nvPr>
        </p:nvSpPr>
        <p:spPr/>
        <p:txBody>
          <a:bodyPr/>
          <a:lstStyle/>
          <a:p>
            <a:r>
              <a:rPr lang="zh-CN" altLang="en-US"/>
              <a:t>校园环境  图片需要更新</a:t>
            </a: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74F1-A824-4649-A680-5D0B2D0A9470}" type="slidenum">
              <a:rPr lang="zh-CN" altLang="en-US" smtClean="0"/>
            </a:fld>
            <a:endParaRPr lang="zh-CN" altLang="en-US">
              <a:latin typeface="Trebuchet MS" panose="020B0603020202020204" pitchFamily="34" charset="0"/>
              <a:ea typeface="华文新魏" panose="0201080004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74F1-A824-4649-A680-5D0B2D0A9470}" type="slidenum">
              <a:rPr lang="zh-CN" altLang="en-US" smtClean="0"/>
            </a:fld>
            <a:endParaRPr lang="zh-CN" altLang="en-US">
              <a:latin typeface="Trebuchet MS" panose="020B0603020202020204" pitchFamily="34" charset="0"/>
              <a:ea typeface="华文新魏" panose="0201080004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74F1-A824-4649-A680-5D0B2D0A9470}" type="slidenum">
              <a:rPr lang="zh-CN" altLang="en-US" smtClean="0"/>
            </a:fld>
            <a:endParaRPr lang="zh-CN" altLang="en-US">
              <a:latin typeface="Trebuchet MS" panose="020B0603020202020204" pitchFamily="34" charset="0"/>
              <a:ea typeface="华文新魏" panose="02010800040101010101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74F1-A824-4649-A680-5D0B2D0A9470}" type="slidenum">
              <a:rPr lang="zh-CN" altLang="en-US" smtClean="0"/>
            </a:fld>
            <a:endParaRPr lang="zh-CN" altLang="en-US">
              <a:latin typeface="Trebuchet MS" panose="020B0603020202020204" pitchFamily="34" charset="0"/>
              <a:ea typeface="华文新魏" panose="02010800040101010101" pitchFamily="2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4294967295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9"/>
          </p:nvPr>
        </p:nvSpPr>
        <p:spPr/>
        <p:txBody>
          <a:bodyPr/>
          <a:lstStyle/>
          <a:p>
            <a:r>
              <a:rPr lang="zh-CN" altLang="en-US"/>
              <a:t>校园环境  图片需要更新</a:t>
            </a:r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74F1-A824-4649-A680-5D0B2D0A9470}" type="slidenum">
              <a:rPr lang="zh-CN" altLang="en-US" smtClean="0"/>
            </a:fld>
            <a:endParaRPr lang="zh-CN" altLang="en-US">
              <a:latin typeface="Trebuchet MS" panose="020B0603020202020204" pitchFamily="34" charset="0"/>
              <a:ea typeface="华文新魏" panose="02010800040101010101" pitchFamily="2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63E74F1-A824-4649-A680-5D0B2D0A9470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华文新魏" panose="0201080004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63E74F1-A824-4649-A680-5D0B2D0A9470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华文新魏" panose="0201080004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63E74F1-A824-4649-A680-5D0B2D0A9470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华文新魏" panose="0201080004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63E74F1-A824-4649-A680-5D0B2D0A9470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华文新魏" panose="0201080004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74F1-A824-4649-A680-5D0B2D0A9470}" type="slidenum">
              <a:rPr lang="zh-CN" altLang="en-US" smtClean="0"/>
            </a:fld>
            <a:endParaRPr lang="zh-CN" altLang="en-US">
              <a:latin typeface="Trebuchet MS" panose="020B0603020202020204" pitchFamily="34" charset="0"/>
              <a:ea typeface="华文新魏" panose="0201080004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74F1-A824-4649-A680-5D0B2D0A9470}" type="slidenum">
              <a:rPr lang="zh-CN" altLang="en-US" smtClean="0"/>
            </a:fld>
            <a:endParaRPr lang="zh-CN" altLang="en-US">
              <a:latin typeface="Trebuchet MS" panose="020B0603020202020204" pitchFamily="34" charset="0"/>
              <a:ea typeface="华文新魏" panose="0201080004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0722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/>
              <a:t> 相册内容为天津著名建筑，景点，传统食物，天津自然景观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0722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/>
              <a:t> 相册内容为天津著名建筑，景点，传统食物，天津自然景观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0722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/>
              <a:t> 相册内容为天津著名建筑，景点，传统食物，天津自然景观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0722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/>
              <a:t> 相册内容为天津著名建筑，景点，传统食物，天津自然景观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E74F1-A824-4649-A680-5D0B2D0A9470}" type="slidenum">
              <a:rPr lang="zh-CN" altLang="en-US" smtClean="0"/>
            </a:fld>
            <a:endParaRPr lang="zh-CN" altLang="en-US">
              <a:latin typeface="Trebuchet MS" panose="020B0603020202020204" pitchFamily="34" charset="0"/>
              <a:ea typeface="华文新魏" panose="0201080004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40345"/>
            <a:ext cx="5266880" cy="92333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9725"/>
            <a:ext cx="7239000" cy="48466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日期占位符 26"/>
          <p:cNvSpPr>
            <a:spLocks noGrp="1"/>
          </p:cNvSpPr>
          <p:nvPr>
            <p:ph type="dt" sz="half" idx="10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2CF706-2B37-4B8C-BECA-E2C1325BD49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  <a:prstGeom prst="rect">
            <a:avLst/>
          </a:prstGeom>
        </p:spPr>
        <p:txBody>
          <a:bodyPr vert="eaVert" anchor="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fld id="{CC9AE8DE-959E-48FF-91EC-94DF9921F53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"/>
          <p:cNvSpPr txBox="1">
            <a:spLocks noGrp="1"/>
          </p:cNvSpPr>
          <p:nvPr>
            <p:ph type="sldNum" sz="quarter" idx="10"/>
          </p:nvPr>
        </p:nvSpPr>
        <p:spPr>
          <a:xfrm>
            <a:off x="6553200" y="6356350"/>
            <a:ext cx="336550" cy="371475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A06CD93B-7880-4558-94A3-21F87ADC2281}" type="slidenum">
              <a:rPr/>
            </a:fld>
            <a:endParaRPr/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1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2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auto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defRPr>
                <a:ea typeface="+mn-ea"/>
              </a:defRPr>
            </a:lvl1pPr>
          </a:lstStyle>
          <a:p>
            <a:pPr>
              <a:defRPr/>
            </a:pPr>
            <a:fld id="{C7D854F3-D19F-47F3-AFCB-4D573407BAF3}" type="slidenum">
              <a:rPr lang="en-US" altLang="zh-CN"/>
            </a:fld>
            <a:endParaRPr lang="en-US" altLang="zh-CN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CB6C6-D577-40E8-BCE4-10E1C5B31DA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10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defRPr>
                <a:ea typeface="+mn-ea"/>
              </a:defRPr>
            </a:lvl1pPr>
          </a:lstStyle>
          <a:p>
            <a:pPr>
              <a:defRPr/>
            </a:pPr>
            <a:fld id="{E5AA5A2C-0BD8-44E0-A67C-3C2D830BD573}" type="slidenum">
              <a:rPr lang="en-US" altLang="zh-CN"/>
            </a:fld>
            <a:endParaRPr lang="en-US" altLang="zh-CN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7B747-7816-430B-9F19-6C6E6A6A342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12E75-4420-4BFD-9473-B9571776DCB9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B8526-C291-4356-966D-9977ED2FF00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接连接符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>
            <a:solidFill>
              <a:srgbClr val="F9F9F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altLang="zh-CN"/>
          </a:p>
        </p:txBody>
      </p:sp>
      <p:sp>
        <p:nvSpPr>
          <p:cNvPr id="7" name="灯片编号占位符 28"/>
          <p:cNvSpPr>
            <a:spLocks noGrp="1"/>
          </p:cNvSpPr>
          <p:nvPr>
            <p:ph type="sldNum" sz="quarter" idx="10"/>
          </p:nvPr>
        </p:nvSpPr>
        <p:spPr>
          <a:xfrm>
            <a:off x="7880350" y="6556375"/>
            <a:ext cx="588963" cy="228600"/>
          </a:xfrm>
          <a:prstGeom prst="rect">
            <a:avLst/>
          </a:prstGeo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</a:lstStyle>
          <a:p>
            <a:fld id="{2076849A-C8DD-49E2-A142-7E9B8122FD46}" type="slidenum">
              <a:rPr lang="zh-CN" altLang="en-US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defRPr>
                <a:ea typeface="+mn-ea"/>
              </a:defRPr>
            </a:lvl1pPr>
          </a:lstStyle>
          <a:p>
            <a:pPr>
              <a:defRPr/>
            </a:pPr>
            <a:fld id="{976129DA-2A7C-44AA-882C-985AF29DB9A8}" type="slidenum">
              <a:rPr lang="en-US" altLang="zh-CN"/>
            </a:fld>
            <a:endParaRPr lang="en-US" altLang="zh-CN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BA61-FDE6-455D-ABA6-FAC6904FA99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defRPr>
                <a:ea typeface="+mn-ea"/>
              </a:defRPr>
            </a:lvl1pPr>
          </a:lstStyle>
          <a:p>
            <a:pPr>
              <a:defRPr/>
            </a:pPr>
            <a:fld id="{B244CA33-5AFA-48EB-92A9-26FB9540712B}" type="slidenum">
              <a:rPr lang="en-US" altLang="zh-CN"/>
            </a:fld>
            <a:endParaRPr lang="en-US" altLang="zh-CN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4532F-54AC-4B74-843D-F2CBC338763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defRPr>
                <a:ea typeface="+mn-ea"/>
              </a:defRPr>
            </a:lvl1pPr>
          </a:lstStyle>
          <a:p>
            <a:pPr>
              <a:defRPr/>
            </a:pPr>
            <a:fld id="{6D10DE94-28DC-4FD9-8919-C48059C70B06}" type="slidenum">
              <a:rPr lang="en-US" altLang="zh-CN"/>
            </a:fld>
            <a:endParaRPr lang="en-US" altLang="zh-CN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26"/>
          <p:cNvSpPr>
            <a:spLocks noGrp="1"/>
          </p:cNvSpPr>
          <p:nvPr>
            <p:ph type="dt" sz="half" idx="10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05097F2-D7C0-42FA-A53D-BAF51D02AC2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  <a:prstGeom prst="rect">
            <a:avLst/>
          </a:prstGeom>
        </p:spPr>
        <p:txBody>
          <a:bodyPr anchor="t"/>
          <a:lstStyle>
            <a:lvl1pPr algn="r">
              <a:buNone/>
              <a:defRPr sz="42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fld id="{530820CF-B880-4189-942D-D702A7CBA73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AAE2EB-6959-4680-99D8-E6162EB3ECB3}" type="slidenum">
              <a:rPr lang="zh-CN" altLang="en-US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日期占位符 26"/>
          <p:cNvSpPr>
            <a:spLocks noGrp="1"/>
          </p:cNvSpPr>
          <p:nvPr>
            <p:ph type="dt" sz="half" idx="10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3B3A5A4-582A-40BE-84F6-D9F9D6F0F65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prstGeom prst="rect">
            <a:avLst/>
          </a:prstGeo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prstGeom prst="rect">
            <a:avLst/>
          </a:prstGeo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日期占位符 26"/>
          <p:cNvSpPr>
            <a:spLocks noGrp="1"/>
          </p:cNvSpPr>
          <p:nvPr>
            <p:ph type="dt" sz="half" idx="10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FABDB05-AB93-46FD-A368-0AD977DC5BC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日期占位符 26"/>
          <p:cNvSpPr>
            <a:spLocks noGrp="1"/>
          </p:cNvSpPr>
          <p:nvPr>
            <p:ph type="dt" sz="half" idx="10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99ACDE-8C3E-4A18-960C-C09D10E0E6B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6"/>
          <p:cNvSpPr>
            <a:spLocks noGrp="1"/>
          </p:cNvSpPr>
          <p:nvPr>
            <p:ph type="dt" sz="half" idx="10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E8F3BE5-E995-435A-8592-610F4A432AE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  <a:prstGeom prst="rect">
            <a:avLst/>
          </a:prstGeom>
        </p:spPr>
        <p:txBody>
          <a:bodyPr wrap="square"/>
          <a:lstStyle>
            <a:lvl1pPr algn="l">
              <a:buNone/>
              <a:defRPr lang="en-US" sz="2400" baseline="0" smtClean="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  <a:prstGeom prst="rect">
            <a:avLst/>
          </a:prstGeom>
        </p:spPr>
        <p:txBody>
          <a:bodyPr rot="0" spcFirstLastPara="0" vertOverflow="overflow" horzOverflow="overflow" wrap="square" lIns="45720" tIns="0" rIns="0" bIns="0" numCol="1" spcCol="0" rtlCol="0" fromWordArt="0" anchor="t" anchorCtr="0" forceAA="0" compatLnSpc="1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日期占位符 26"/>
          <p:cNvSpPr>
            <a:spLocks noGrp="1"/>
          </p:cNvSpPr>
          <p:nvPr>
            <p:ph type="dt" sz="half" idx="10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C57D1AB-29BA-4265-B1CE-919C40228C2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  <a:ea typeface="黑体" panose="02010609060101010101" pitchFamily="49" charset="-122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  <a:ea typeface="黑体" panose="02010609060101010101" pitchFamily="49" charset="-122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  <a:ea typeface="黑体" panose="02010609060101010101" pitchFamily="49" charset="-122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  <a:ea typeface="黑体" panose="02010609060101010101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  <a:ea typeface="黑体" panose="02010609060101010101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  <a:ea typeface="黑体" panose="02010609060101010101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  <a:ea typeface="黑体" panose="02010609060101010101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  <a:ea typeface="黑体" panose="02010609060101010101" pitchFamily="49" charset="-122"/>
        </a:defRPr>
      </a:lvl9pPr>
    </p:titleStyle>
    <p:bodyStyle>
      <a:lvl1pPr marL="274955" indent="-274955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anose="05020102010507070707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6475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anose="05000000000000000000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1930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 panose="05020102010507070707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225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 panose="05020102010507070707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215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 panose="05000000000000000000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1"/>
              <a:t>单击此处编辑母版标题样式</a:t>
            </a:r>
            <a:endParaRPr lang="en-US" altLang="en-US" noProof="1"/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1000" noProof="1">
                <a:solidFill>
                  <a:prstClr val="black">
                    <a:lumMod val="95000"/>
                    <a:lumOff val="5000"/>
                  </a:prstClr>
                </a:solidFill>
                <a:latin typeface="+mj-lt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1000" cap="all" baseline="0" noProof="1">
                <a:solidFill>
                  <a:prstClr val="black">
                    <a:lumMod val="95000"/>
                    <a:lumOff val="5000"/>
                  </a:prstClr>
                </a:solidFill>
                <a:latin typeface="+mj-lt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000" noProof="1">
                <a:solidFill>
                  <a:srgbClr val="0D0D0D"/>
                </a:solidFill>
                <a:latin typeface="Tw Cen MT Condensed" panose="020B0606020104020203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A6F5C355-096E-4F35-A111-31C82DB86B89}" type="slidenum">
              <a:rPr lang="en-US" altLang="zh-CN"/>
            </a:fld>
            <a:endParaRPr lang="en-US" altLang="zh-CN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  <a:ea typeface="华文仿宋" panose="02010600040101010101" pitchFamily="2" charset="-122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  <a:ea typeface="华文仿宋" panose="02010600040101010101" pitchFamily="2" charset="-122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  <a:ea typeface="华文仿宋" panose="02010600040101010101" pitchFamily="2" charset="-122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  <a:ea typeface="华文仿宋" panose="02010600040101010101" pitchFamily="2" charset="-122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805" indent="-90805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430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60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45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025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71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5.emf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19.xml"/><Relationship Id="rId2" Type="http://schemas.openxmlformats.org/officeDocument/2006/relationships/image" Target="../media/image7.emf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20.xml"/><Relationship Id="rId6" Type="http://schemas.microsoft.com/office/2007/relationships/hdphoto" Target="../media/image28.wdp"/><Relationship Id="rId5" Type="http://schemas.openxmlformats.org/officeDocument/2006/relationships/image" Target="../media/image27.png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21.xml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svg"/><Relationship Id="rId8" Type="http://schemas.openxmlformats.org/officeDocument/2006/relationships/image" Target="../media/image34.png"/><Relationship Id="rId7" Type="http://schemas.openxmlformats.org/officeDocument/2006/relationships/image" Target="../media/image10.svg"/><Relationship Id="rId6" Type="http://schemas.openxmlformats.org/officeDocument/2006/relationships/image" Target="../media/image33.png"/><Relationship Id="rId5" Type="http://schemas.openxmlformats.org/officeDocument/2006/relationships/image" Target="../media/image9.svg"/><Relationship Id="rId4" Type="http://schemas.openxmlformats.org/officeDocument/2006/relationships/image" Target="../media/image32.png"/><Relationship Id="rId3" Type="http://schemas.openxmlformats.org/officeDocument/2006/relationships/image" Target="../media/image8.svg"/><Relationship Id="rId2" Type="http://schemas.openxmlformats.org/officeDocument/2006/relationships/image" Target="../media/image31.png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8.xml"/><Relationship Id="rId13" Type="http://schemas.openxmlformats.org/officeDocument/2006/relationships/tags" Target="../tags/tag22.xml"/><Relationship Id="rId12" Type="http://schemas.openxmlformats.org/officeDocument/2006/relationships/image" Target="../media/image36.jpeg"/><Relationship Id="rId11" Type="http://schemas.openxmlformats.org/officeDocument/2006/relationships/image" Target="../media/image12.svg"/><Relationship Id="rId10" Type="http://schemas.openxmlformats.org/officeDocument/2006/relationships/image" Target="../media/image35.png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tags" Target="../tags/tag23.xml"/><Relationship Id="rId7" Type="http://schemas.openxmlformats.org/officeDocument/2006/relationships/image" Target="../media/image13.svg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10.svg"/><Relationship Id="rId7" Type="http://schemas.openxmlformats.org/officeDocument/2006/relationships/image" Target="../media/image33.pn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8.xml"/><Relationship Id="rId11" Type="http://schemas.openxmlformats.org/officeDocument/2006/relationships/tags" Target="../tags/tag24.xml"/><Relationship Id="rId10" Type="http://schemas.openxmlformats.org/officeDocument/2006/relationships/image" Target="../media/image11.svg"/><Relationship Id="rId1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tiff"/><Relationship Id="rId8" Type="http://schemas.microsoft.com/office/2007/relationships/hdphoto" Target="../media/image54.wdp"/><Relationship Id="rId7" Type="http://schemas.openxmlformats.org/officeDocument/2006/relationships/image" Target="../media/image53.png"/><Relationship Id="rId6" Type="http://schemas.microsoft.com/office/2007/relationships/hdphoto" Target="../media/image52.wdp"/><Relationship Id="rId5" Type="http://schemas.openxmlformats.org/officeDocument/2006/relationships/image" Target="../media/image51.png"/><Relationship Id="rId4" Type="http://schemas.microsoft.com/office/2007/relationships/hdphoto" Target="../media/image50.wdp"/><Relationship Id="rId3" Type="http://schemas.openxmlformats.org/officeDocument/2006/relationships/image" Target="../media/image49.png"/><Relationship Id="rId2" Type="http://schemas.microsoft.com/office/2007/relationships/hdphoto" Target="../media/image48.wdp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3.xml"/><Relationship Id="rId6" Type="http://schemas.openxmlformats.org/officeDocument/2006/relationships/tags" Target="../tags/tag2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0.xml"/><Relationship Id="rId3" Type="http://schemas.microsoft.com/office/2007/relationships/hdphoto" Target="../media/image68.wdp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1.xml"/><Relationship Id="rId1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6.jpeg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hdphoto" Target="../media/image87.wdp"/><Relationship Id="rId1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91.jpeg"/><Relationship Id="rId3" Type="http://schemas.openxmlformats.org/officeDocument/2006/relationships/image" Target="../media/image90.jpeg"/><Relationship Id="rId2" Type="http://schemas.microsoft.com/office/2007/relationships/hdphoto" Target="../media/image89.wdp"/><Relationship Id="rId1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96.jpeg"/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01.jpeg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0.xml"/><Relationship Id="rId7" Type="http://schemas.openxmlformats.org/officeDocument/2006/relationships/tags" Target="../tags/tag8.xml"/><Relationship Id="rId6" Type="http://schemas.openxmlformats.org/officeDocument/2006/relationships/image" Target="../media/image6.jpeg"/><Relationship Id="rId5" Type="http://schemas.openxmlformats.org/officeDocument/2006/relationships/tags" Target="../tags/tag7.xml"/><Relationship Id="rId4" Type="http://schemas.openxmlformats.org/officeDocument/2006/relationships/image" Target="../media/image9.jpeg"/><Relationship Id="rId3" Type="http://schemas.openxmlformats.org/officeDocument/2006/relationships/image" Target="../media/image1.svg"/><Relationship Id="rId2" Type="http://schemas.openxmlformats.org/officeDocument/2006/relationships/image" Target="../media/image8.png"/><Relationship Id="rId1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35.xml"/><Relationship Id="rId1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36.xml"/><Relationship Id="rId1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tags" Target="../tags/tag43.xml"/><Relationship Id="rId7" Type="http://schemas.openxmlformats.org/officeDocument/2006/relationships/image" Target="../media/image6.jpeg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hyperlink" Target="mailto:hyzsb@nankai.edu.cn(Advanced" TargetMode="External"/><Relationship Id="rId5" Type="http://schemas.openxmlformats.org/officeDocument/2006/relationships/hyperlink" Target="mailto:nkundergraduate@126.com(Bachelor)" TargetMode="External"/><Relationship Id="rId4" Type="http://schemas.openxmlformats.org/officeDocument/2006/relationships/hyperlink" Target="mailto:nkadmission01@nankai.edu.cn" TargetMode="External"/><Relationship Id="rId3" Type="http://schemas.openxmlformats.org/officeDocument/2006/relationships/tags" Target="../tags/tag45.xml"/><Relationship Id="rId2" Type="http://schemas.openxmlformats.org/officeDocument/2006/relationships/image" Target="../media/image104.jpeg"/><Relationship Id="rId14" Type="http://schemas.openxmlformats.org/officeDocument/2006/relationships/slideLayout" Target="../slideLayouts/slideLayout8.xml"/><Relationship Id="rId13" Type="http://schemas.openxmlformats.org/officeDocument/2006/relationships/tags" Target="../tags/tag49.xml"/><Relationship Id="rId12" Type="http://schemas.openxmlformats.org/officeDocument/2006/relationships/image" Target="../media/image107.jpeg"/><Relationship Id="rId11" Type="http://schemas.openxmlformats.org/officeDocument/2006/relationships/image" Target="../media/image106.png"/><Relationship Id="rId10" Type="http://schemas.openxmlformats.org/officeDocument/2006/relationships/image" Target="../media/image105.png"/><Relationship Id="rId1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../media/image10.png"/><Relationship Id="rId7" Type="http://schemas.openxmlformats.org/officeDocument/2006/relationships/image" Target="../media/image3.tiff"/><Relationship Id="rId6" Type="http://schemas.openxmlformats.org/officeDocument/2006/relationships/image" Target="../media/image2.tiff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16.xml"/><Relationship Id="rId4" Type="http://schemas.openxmlformats.org/officeDocument/2006/relationships/image" Target="../media/image5.tiff"/><Relationship Id="rId3" Type="http://schemas.openxmlformats.org/officeDocument/2006/relationships/image" Target="../media/image4.tiff"/><Relationship Id="rId2" Type="http://schemas.openxmlformats.org/officeDocument/2006/relationships/image" Target="../media/image7.emf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8.xml"/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9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833277ab17bdcaca157559fb2b03e0"/>
          <p:cNvPicPr>
            <a:picLocks noChangeAspect="1"/>
          </p:cNvPicPr>
          <p:nvPr/>
        </p:nvPicPr>
        <p:blipFill rotWithShape="1">
          <a:blip r:embed="rId1" cstate="print"/>
          <a:srcRect t="9265"/>
          <a:stretch>
            <a:fillRect/>
          </a:stretch>
        </p:blipFill>
        <p:spPr>
          <a:xfrm>
            <a:off x="0" y="0"/>
            <a:ext cx="9143980" cy="466692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1772885"/>
            <a:ext cx="9144000" cy="5085115"/>
          </a:xfrm>
          <a:prstGeom prst="rect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  <a:alpha val="0"/>
                </a:schemeClr>
              </a:gs>
              <a:gs pos="40000">
                <a:srgbClr val="602B58">
                  <a:alpha val="33000"/>
                </a:srgbClr>
              </a:gs>
              <a:gs pos="71000">
                <a:srgbClr val="7E0C6E"/>
              </a:gs>
              <a:gs pos="100000">
                <a:srgbClr val="7E0C6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56" y="260780"/>
            <a:ext cx="1688834" cy="60128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008770" y="4148130"/>
            <a:ext cx="5126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Welcome to NKU</a:t>
            </a:r>
            <a:endParaRPr kumimoji="1" lang="zh-CN" altLang="en-US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433638" y="5821760"/>
            <a:ext cx="4276725" cy="623613"/>
            <a:chOff x="245574" y="6125414"/>
            <a:chExt cx="4276725" cy="623613"/>
          </a:xfrm>
        </p:grpSpPr>
        <p:sp>
          <p:nvSpPr>
            <p:cNvPr id="14" name="矩形 13"/>
            <p:cNvSpPr/>
            <p:nvPr/>
          </p:nvSpPr>
          <p:spPr>
            <a:xfrm>
              <a:off x="245574" y="6125414"/>
              <a:ext cx="4276725" cy="327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0" indent="-342900" algn="ctr">
                <a:lnSpc>
                  <a:spcPct val="110000"/>
                </a:lnSpc>
              </a:pPr>
              <a:r>
                <a:rPr lang="en-US" altLang="zh-CN" sz="1400" b="1" kern="0" spc="3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School of International Education</a:t>
              </a:r>
              <a:endParaRPr lang="en-US" altLang="zh-CN" sz="1400" b="1" kern="0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031306" y="6442322"/>
              <a:ext cx="599440" cy="3067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2022</a:t>
              </a:r>
              <a:r>
                <a:rPr lang="en-US" altLang="zh-CN" sz="12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71.天津外国语大学 丹尼斯"/>
          <p:cNvPicPr>
            <a:picLocks noChangeAspect="1"/>
          </p:cNvPicPr>
          <p:nvPr/>
        </p:nvPicPr>
        <p:blipFill rotWithShape="1">
          <a:blip r:embed="rId1"/>
          <a:srcRect l="9000"/>
          <a:stretch>
            <a:fillRect/>
          </a:stretch>
        </p:blipFill>
        <p:spPr>
          <a:xfrm>
            <a:off x="-36320" y="-30745"/>
            <a:ext cx="9252325" cy="69650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 flipH="1">
            <a:off x="5364055" y="3429000"/>
            <a:ext cx="3275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Charming </a:t>
            </a:r>
            <a:r>
              <a:rPr lang="en-GB" altLang="zh-CN" sz="4800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Tianjin</a:t>
            </a:r>
            <a:endParaRPr lang="zh-CN" altLang="en-US" sz="4800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906" y="5016661"/>
            <a:ext cx="756000" cy="24812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C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4624"/>
            <a:ext cx="9144000" cy="50405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 flipH="1">
            <a:off x="1979820" y="5445224"/>
            <a:ext cx="5184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Charming </a:t>
            </a:r>
            <a:r>
              <a:rPr lang="en-US" altLang="zh-CN" sz="48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Tianjin</a:t>
            </a:r>
            <a:endParaRPr lang="zh-CN" altLang="en-US" sz="48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C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 flipH="1">
            <a:off x="5719471" y="1166806"/>
            <a:ext cx="3100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Charming Tianjin</a:t>
            </a:r>
            <a:endParaRPr lang="zh-CN" altLang="en-US" sz="48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8951" y="0"/>
            <a:ext cx="9162951" cy="6888807"/>
            <a:chOff x="-18951" y="0"/>
            <a:chExt cx="9162951" cy="688880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5239083" cy="345779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3859"/>
            <a:stretch>
              <a:fillRect/>
            </a:stretch>
          </p:blipFill>
          <p:spPr>
            <a:xfrm>
              <a:off x="-18951" y="3431013"/>
              <a:ext cx="3862929" cy="345779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681" b="3499"/>
            <a:stretch>
              <a:fillRect/>
            </a:stretch>
          </p:blipFill>
          <p:spPr>
            <a:xfrm>
              <a:off x="3843979" y="3422913"/>
              <a:ext cx="5300021" cy="3457794"/>
            </a:xfrm>
            <a:prstGeom prst="rect">
              <a:avLst/>
            </a:prstGeom>
          </p:spPr>
        </p:pic>
      </p:grp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C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 flipH="1">
            <a:off x="5724080" y="260780"/>
            <a:ext cx="3100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Charming</a:t>
            </a:r>
            <a:r>
              <a:rPr lang="en-US" altLang="zh-CN" sz="4800" dirty="0" err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Tianjin</a:t>
            </a:r>
            <a:endParaRPr lang="zh-CN" altLang="en-US" sz="48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7590"/>
            <a:ext cx="9144000" cy="689297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C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" y="4570195"/>
            <a:ext cx="9144001" cy="2287805"/>
            <a:chOff x="-1" y="4444546"/>
            <a:chExt cx="9550402" cy="2424339"/>
          </a:xfrm>
        </p:grpSpPr>
        <p:sp>
          <p:nvSpPr>
            <p:cNvPr id="32" name="任意多边形 18"/>
            <p:cNvSpPr/>
            <p:nvPr/>
          </p:nvSpPr>
          <p:spPr>
            <a:xfrm>
              <a:off x="-1" y="4644570"/>
              <a:ext cx="1364344" cy="2224314"/>
            </a:xfrm>
            <a:custGeom>
              <a:avLst/>
              <a:gdLst>
                <a:gd name="connsiteX0" fmla="*/ 682172 w 1364344"/>
                <a:gd name="connsiteY0" fmla="*/ 0 h 2224314"/>
                <a:gd name="connsiteX1" fmla="*/ 1364344 w 1364344"/>
                <a:gd name="connsiteY1" fmla="*/ 682172 h 2224314"/>
                <a:gd name="connsiteX2" fmla="*/ 1364344 w 1364344"/>
                <a:gd name="connsiteY2" fmla="*/ 2224314 h 2224314"/>
                <a:gd name="connsiteX3" fmla="*/ 0 w 1364344"/>
                <a:gd name="connsiteY3" fmla="*/ 2224314 h 2224314"/>
                <a:gd name="connsiteX4" fmla="*/ 0 w 1364344"/>
                <a:gd name="connsiteY4" fmla="*/ 682172 h 2224314"/>
                <a:gd name="connsiteX5" fmla="*/ 682172 w 1364344"/>
                <a:gd name="connsiteY5" fmla="*/ 0 h 222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4" h="2224314">
                  <a:moveTo>
                    <a:pt x="682172" y="0"/>
                  </a:moveTo>
                  <a:cubicBezTo>
                    <a:pt x="1058925" y="0"/>
                    <a:pt x="1364344" y="305419"/>
                    <a:pt x="1364344" y="682172"/>
                  </a:cubicBezTo>
                  <a:lnTo>
                    <a:pt x="1364344" y="2224314"/>
                  </a:lnTo>
                  <a:lnTo>
                    <a:pt x="0" y="2224314"/>
                  </a:lnTo>
                  <a:lnTo>
                    <a:pt x="0" y="682172"/>
                  </a:lnTo>
                  <a:cubicBezTo>
                    <a:pt x="0" y="305419"/>
                    <a:pt x="305419" y="0"/>
                    <a:pt x="682172" y="0"/>
                  </a:cubicBezTo>
                  <a:close/>
                </a:path>
              </a:pathLst>
            </a:custGeom>
            <a:solidFill>
              <a:srgbClr val="0E7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20"/>
            <p:cNvSpPr/>
            <p:nvPr/>
          </p:nvSpPr>
          <p:spPr>
            <a:xfrm>
              <a:off x="1364342" y="5126718"/>
              <a:ext cx="1364344" cy="1742167"/>
            </a:xfrm>
            <a:custGeom>
              <a:avLst/>
              <a:gdLst>
                <a:gd name="connsiteX0" fmla="*/ 682172 w 1364344"/>
                <a:gd name="connsiteY0" fmla="*/ 0 h 1742167"/>
                <a:gd name="connsiteX1" fmla="*/ 1364344 w 1364344"/>
                <a:gd name="connsiteY1" fmla="*/ 682172 h 1742167"/>
                <a:gd name="connsiteX2" fmla="*/ 1364344 w 1364344"/>
                <a:gd name="connsiteY2" fmla="*/ 1742167 h 1742167"/>
                <a:gd name="connsiteX3" fmla="*/ 0 w 1364344"/>
                <a:gd name="connsiteY3" fmla="*/ 1742167 h 1742167"/>
                <a:gd name="connsiteX4" fmla="*/ 0 w 1364344"/>
                <a:gd name="connsiteY4" fmla="*/ 682172 h 1742167"/>
                <a:gd name="connsiteX5" fmla="*/ 682172 w 1364344"/>
                <a:gd name="connsiteY5" fmla="*/ 0 h 174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4" h="1742167">
                  <a:moveTo>
                    <a:pt x="682172" y="0"/>
                  </a:moveTo>
                  <a:cubicBezTo>
                    <a:pt x="1058925" y="0"/>
                    <a:pt x="1364344" y="305419"/>
                    <a:pt x="1364344" y="682172"/>
                  </a:cubicBezTo>
                  <a:lnTo>
                    <a:pt x="1364344" y="1742167"/>
                  </a:lnTo>
                  <a:lnTo>
                    <a:pt x="0" y="1742167"/>
                  </a:lnTo>
                  <a:lnTo>
                    <a:pt x="0" y="682172"/>
                  </a:lnTo>
                  <a:cubicBezTo>
                    <a:pt x="0" y="305419"/>
                    <a:pt x="305419" y="0"/>
                    <a:pt x="68217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 23"/>
            <p:cNvSpPr/>
            <p:nvPr/>
          </p:nvSpPr>
          <p:spPr>
            <a:xfrm>
              <a:off x="2728685" y="5417004"/>
              <a:ext cx="1364344" cy="1451881"/>
            </a:xfrm>
            <a:custGeom>
              <a:avLst/>
              <a:gdLst>
                <a:gd name="connsiteX0" fmla="*/ 682172 w 1364344"/>
                <a:gd name="connsiteY0" fmla="*/ 0 h 1451881"/>
                <a:gd name="connsiteX1" fmla="*/ 1364344 w 1364344"/>
                <a:gd name="connsiteY1" fmla="*/ 682172 h 1451881"/>
                <a:gd name="connsiteX2" fmla="*/ 1364344 w 1364344"/>
                <a:gd name="connsiteY2" fmla="*/ 1451881 h 1451881"/>
                <a:gd name="connsiteX3" fmla="*/ 0 w 1364344"/>
                <a:gd name="connsiteY3" fmla="*/ 1451881 h 1451881"/>
                <a:gd name="connsiteX4" fmla="*/ 0 w 1364344"/>
                <a:gd name="connsiteY4" fmla="*/ 682172 h 1451881"/>
                <a:gd name="connsiteX5" fmla="*/ 682172 w 1364344"/>
                <a:gd name="connsiteY5" fmla="*/ 0 h 145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4" h="1451881">
                  <a:moveTo>
                    <a:pt x="682172" y="0"/>
                  </a:moveTo>
                  <a:cubicBezTo>
                    <a:pt x="1058925" y="0"/>
                    <a:pt x="1364344" y="305419"/>
                    <a:pt x="1364344" y="682172"/>
                  </a:cubicBezTo>
                  <a:lnTo>
                    <a:pt x="1364344" y="1451881"/>
                  </a:lnTo>
                  <a:lnTo>
                    <a:pt x="0" y="1451881"/>
                  </a:lnTo>
                  <a:lnTo>
                    <a:pt x="0" y="682172"/>
                  </a:lnTo>
                  <a:cubicBezTo>
                    <a:pt x="0" y="305419"/>
                    <a:pt x="305419" y="0"/>
                    <a:pt x="682172" y="0"/>
                  </a:cubicBezTo>
                  <a:close/>
                </a:path>
              </a:pathLst>
            </a:custGeom>
            <a:solidFill>
              <a:srgbClr val="0E7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25"/>
            <p:cNvSpPr/>
            <p:nvPr/>
          </p:nvSpPr>
          <p:spPr>
            <a:xfrm>
              <a:off x="4093029" y="4879974"/>
              <a:ext cx="1364345" cy="1988910"/>
            </a:xfrm>
            <a:custGeom>
              <a:avLst/>
              <a:gdLst>
                <a:gd name="connsiteX0" fmla="*/ 682172 w 1364345"/>
                <a:gd name="connsiteY0" fmla="*/ 0 h 1988910"/>
                <a:gd name="connsiteX1" fmla="*/ 1364345 w 1364345"/>
                <a:gd name="connsiteY1" fmla="*/ 682172 h 1988910"/>
                <a:gd name="connsiteX2" fmla="*/ 1364344 w 1364345"/>
                <a:gd name="connsiteY2" fmla="*/ 1988910 h 1988910"/>
                <a:gd name="connsiteX3" fmla="*/ 0 w 1364345"/>
                <a:gd name="connsiteY3" fmla="*/ 1988910 h 1988910"/>
                <a:gd name="connsiteX4" fmla="*/ 0 w 1364345"/>
                <a:gd name="connsiteY4" fmla="*/ 682172 h 1988910"/>
                <a:gd name="connsiteX5" fmla="*/ 682172 w 1364345"/>
                <a:gd name="connsiteY5" fmla="*/ 0 h 1988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5" h="1988910">
                  <a:moveTo>
                    <a:pt x="682172" y="0"/>
                  </a:moveTo>
                  <a:cubicBezTo>
                    <a:pt x="1058925" y="0"/>
                    <a:pt x="1364345" y="305419"/>
                    <a:pt x="1364345" y="682172"/>
                  </a:cubicBezTo>
                  <a:lnTo>
                    <a:pt x="1364344" y="1988910"/>
                  </a:lnTo>
                  <a:lnTo>
                    <a:pt x="0" y="1988910"/>
                  </a:lnTo>
                  <a:lnTo>
                    <a:pt x="0" y="682172"/>
                  </a:lnTo>
                  <a:cubicBezTo>
                    <a:pt x="0" y="305419"/>
                    <a:pt x="305419" y="0"/>
                    <a:pt x="682172" y="0"/>
                  </a:cubicBezTo>
                  <a:close/>
                </a:path>
              </a:pathLst>
            </a:custGeom>
            <a:solidFill>
              <a:srgbClr val="FDB8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 27"/>
            <p:cNvSpPr/>
            <p:nvPr/>
          </p:nvSpPr>
          <p:spPr>
            <a:xfrm>
              <a:off x="5457373" y="5188402"/>
              <a:ext cx="1364343" cy="1680482"/>
            </a:xfrm>
            <a:custGeom>
              <a:avLst/>
              <a:gdLst>
                <a:gd name="connsiteX0" fmla="*/ 682171 w 1364343"/>
                <a:gd name="connsiteY0" fmla="*/ 0 h 1680482"/>
                <a:gd name="connsiteX1" fmla="*/ 1364343 w 1364343"/>
                <a:gd name="connsiteY1" fmla="*/ 682172 h 1680482"/>
                <a:gd name="connsiteX2" fmla="*/ 1364343 w 1364343"/>
                <a:gd name="connsiteY2" fmla="*/ 1680482 h 1680482"/>
                <a:gd name="connsiteX3" fmla="*/ 0 w 1364343"/>
                <a:gd name="connsiteY3" fmla="*/ 1680482 h 1680482"/>
                <a:gd name="connsiteX4" fmla="*/ 0 w 1364343"/>
                <a:gd name="connsiteY4" fmla="*/ 682172 h 1680482"/>
                <a:gd name="connsiteX5" fmla="*/ 682171 w 1364343"/>
                <a:gd name="connsiteY5" fmla="*/ 0 h 168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3" h="1680482">
                  <a:moveTo>
                    <a:pt x="682171" y="0"/>
                  </a:moveTo>
                  <a:cubicBezTo>
                    <a:pt x="1058924" y="0"/>
                    <a:pt x="1364343" y="305419"/>
                    <a:pt x="1364343" y="682172"/>
                  </a:cubicBezTo>
                  <a:lnTo>
                    <a:pt x="1364343" y="1680482"/>
                  </a:lnTo>
                  <a:lnTo>
                    <a:pt x="0" y="1680482"/>
                  </a:lnTo>
                  <a:lnTo>
                    <a:pt x="0" y="682172"/>
                  </a:lnTo>
                  <a:cubicBezTo>
                    <a:pt x="0" y="305419"/>
                    <a:pt x="305418" y="0"/>
                    <a:pt x="682171" y="0"/>
                  </a:cubicBezTo>
                  <a:close/>
                </a:path>
              </a:pathLst>
            </a:custGeom>
            <a:solidFill>
              <a:srgbClr val="0E7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 29"/>
            <p:cNvSpPr/>
            <p:nvPr/>
          </p:nvSpPr>
          <p:spPr>
            <a:xfrm>
              <a:off x="6821714" y="5126718"/>
              <a:ext cx="1364344" cy="1742167"/>
            </a:xfrm>
            <a:custGeom>
              <a:avLst/>
              <a:gdLst>
                <a:gd name="connsiteX0" fmla="*/ 682172 w 1364344"/>
                <a:gd name="connsiteY0" fmla="*/ 0 h 1742167"/>
                <a:gd name="connsiteX1" fmla="*/ 1364344 w 1364344"/>
                <a:gd name="connsiteY1" fmla="*/ 682172 h 1742167"/>
                <a:gd name="connsiteX2" fmla="*/ 1364344 w 1364344"/>
                <a:gd name="connsiteY2" fmla="*/ 1742167 h 1742167"/>
                <a:gd name="connsiteX3" fmla="*/ 0 w 1364344"/>
                <a:gd name="connsiteY3" fmla="*/ 1742167 h 1742167"/>
                <a:gd name="connsiteX4" fmla="*/ 0 w 1364344"/>
                <a:gd name="connsiteY4" fmla="*/ 682172 h 1742167"/>
                <a:gd name="connsiteX5" fmla="*/ 682172 w 1364344"/>
                <a:gd name="connsiteY5" fmla="*/ 0 h 174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4" h="1742167">
                  <a:moveTo>
                    <a:pt x="682172" y="0"/>
                  </a:moveTo>
                  <a:cubicBezTo>
                    <a:pt x="1058925" y="0"/>
                    <a:pt x="1364344" y="305419"/>
                    <a:pt x="1364344" y="682172"/>
                  </a:cubicBezTo>
                  <a:lnTo>
                    <a:pt x="1364344" y="1742167"/>
                  </a:lnTo>
                  <a:lnTo>
                    <a:pt x="0" y="1742167"/>
                  </a:lnTo>
                  <a:lnTo>
                    <a:pt x="0" y="682172"/>
                  </a:lnTo>
                  <a:cubicBezTo>
                    <a:pt x="0" y="305419"/>
                    <a:pt x="305419" y="0"/>
                    <a:pt x="68217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 31"/>
            <p:cNvSpPr/>
            <p:nvPr/>
          </p:nvSpPr>
          <p:spPr>
            <a:xfrm>
              <a:off x="8186057" y="4444546"/>
              <a:ext cx="1364344" cy="2424338"/>
            </a:xfrm>
            <a:custGeom>
              <a:avLst/>
              <a:gdLst>
                <a:gd name="connsiteX0" fmla="*/ 682172 w 1364344"/>
                <a:gd name="connsiteY0" fmla="*/ 0 h 2424338"/>
                <a:gd name="connsiteX1" fmla="*/ 1364344 w 1364344"/>
                <a:gd name="connsiteY1" fmla="*/ 682172 h 2424338"/>
                <a:gd name="connsiteX2" fmla="*/ 1364343 w 1364344"/>
                <a:gd name="connsiteY2" fmla="*/ 2424338 h 2424338"/>
                <a:gd name="connsiteX3" fmla="*/ 0 w 1364344"/>
                <a:gd name="connsiteY3" fmla="*/ 2424338 h 2424338"/>
                <a:gd name="connsiteX4" fmla="*/ 0 w 1364344"/>
                <a:gd name="connsiteY4" fmla="*/ 682172 h 2424338"/>
                <a:gd name="connsiteX5" fmla="*/ 682172 w 1364344"/>
                <a:gd name="connsiteY5" fmla="*/ 0 h 242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4" h="2424338">
                  <a:moveTo>
                    <a:pt x="682172" y="0"/>
                  </a:moveTo>
                  <a:cubicBezTo>
                    <a:pt x="1058925" y="0"/>
                    <a:pt x="1364344" y="305419"/>
                    <a:pt x="1364344" y="682172"/>
                  </a:cubicBezTo>
                  <a:lnTo>
                    <a:pt x="1364343" y="2424338"/>
                  </a:lnTo>
                  <a:lnTo>
                    <a:pt x="0" y="2424338"/>
                  </a:lnTo>
                  <a:lnTo>
                    <a:pt x="0" y="682172"/>
                  </a:lnTo>
                  <a:cubicBezTo>
                    <a:pt x="0" y="305419"/>
                    <a:pt x="305419" y="0"/>
                    <a:pt x="682172" y="0"/>
                  </a:cubicBezTo>
                  <a:close/>
                </a:path>
              </a:pathLst>
            </a:custGeom>
            <a:solidFill>
              <a:srgbClr val="0E7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3156858" y="1551498"/>
            <a:ext cx="2830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9600" dirty="0">
                <a:solidFill>
                  <a:prstClr val="whit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02</a:t>
            </a:r>
            <a:endParaRPr lang="zh-CN" altLang="en-US" sz="9600" dirty="0">
              <a:solidFill>
                <a:prstClr val="white"/>
              </a:solidFill>
              <a:latin typeface="Ebrima" panose="02000000000000000000" pitchFamily="2" charset="0"/>
              <a:ea typeface="宋体" panose="02010600030101010101" pitchFamily="2" charset="-122"/>
              <a:cs typeface="Ebrima" panose="02000000000000000000" pitchFamily="2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2195835" y="3028439"/>
            <a:ext cx="4949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Choosing NKU</a:t>
            </a:r>
            <a:endParaRPr lang="zh-CN" altLang="en-US" sz="3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1" y="956347"/>
            <a:ext cx="8978256" cy="5050267"/>
          </a:xfrm>
          <a:prstGeom prst="rect">
            <a:avLst/>
          </a:prstGeom>
        </p:spPr>
      </p:pic>
      <p:sp>
        <p:nvSpPr>
          <p:cNvPr id="81" name="Rectangle 27"/>
          <p:cNvSpPr/>
          <p:nvPr/>
        </p:nvSpPr>
        <p:spPr>
          <a:xfrm>
            <a:off x="8886" y="1182756"/>
            <a:ext cx="9135114" cy="505026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4" name="图形 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285" y="2920768"/>
            <a:ext cx="8222647" cy="1640573"/>
          </a:xfrm>
          <a:prstGeom prst="rect">
            <a:avLst/>
          </a:prstGeom>
        </p:spPr>
      </p:pic>
      <p:cxnSp>
        <p:nvCxnSpPr>
          <p:cNvPr id="72" name="直接连接符 71"/>
          <p:cNvCxnSpPr/>
          <p:nvPr/>
        </p:nvCxnSpPr>
        <p:spPr>
          <a:xfrm flipH="1" flipV="1">
            <a:off x="1101173" y="2806468"/>
            <a:ext cx="5663" cy="903414"/>
          </a:xfrm>
          <a:prstGeom prst="line">
            <a:avLst/>
          </a:prstGeom>
          <a:ln w="12700">
            <a:solidFill>
              <a:srgbClr val="B113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 flipV="1">
            <a:off x="2752337" y="3834847"/>
            <a:ext cx="0" cy="1111960"/>
          </a:xfrm>
          <a:prstGeom prst="line">
            <a:avLst/>
          </a:prstGeom>
          <a:ln w="12700">
            <a:solidFill>
              <a:srgbClr val="B113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7505856" y="4280862"/>
            <a:ext cx="208220" cy="0"/>
          </a:xfrm>
          <a:prstGeom prst="line">
            <a:avLst/>
          </a:prstGeom>
          <a:ln w="12700">
            <a:solidFill>
              <a:srgbClr val="B113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1"/>
          <p:cNvSpPr/>
          <p:nvPr/>
        </p:nvSpPr>
        <p:spPr>
          <a:xfrm>
            <a:off x="4118041" y="2617593"/>
            <a:ext cx="872759" cy="210696"/>
          </a:xfrm>
          <a:prstGeom prst="roundRect">
            <a:avLst/>
          </a:prstGeom>
          <a:gradFill flip="none" rotWithShape="1">
            <a:gsLst>
              <a:gs pos="0">
                <a:srgbClr val="7E0C6E">
                  <a:alpha val="0"/>
                </a:srgbClr>
              </a:gs>
              <a:gs pos="50000">
                <a:srgbClr val="7E0C6E">
                  <a:alpha val="30000"/>
                </a:srgbClr>
              </a:gs>
              <a:gs pos="100000">
                <a:srgbClr val="7E0C6E">
                  <a:alpha val="2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/>
        </p:nvSpPr>
        <p:spPr>
          <a:xfrm>
            <a:off x="2336406" y="4927196"/>
            <a:ext cx="872759" cy="210696"/>
          </a:xfrm>
          <a:prstGeom prst="roundRect">
            <a:avLst/>
          </a:prstGeom>
          <a:gradFill flip="none" rotWithShape="1">
            <a:gsLst>
              <a:gs pos="0">
                <a:srgbClr val="7E0C6E">
                  <a:alpha val="0"/>
                </a:srgbClr>
              </a:gs>
              <a:gs pos="50000">
                <a:srgbClr val="7E0C6E">
                  <a:alpha val="30000"/>
                </a:srgbClr>
              </a:gs>
              <a:gs pos="100000">
                <a:srgbClr val="7E0C6E">
                  <a:alpha val="2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9" name="矩形: 圆角 58"/>
          <p:cNvSpPr/>
          <p:nvPr/>
        </p:nvSpPr>
        <p:spPr>
          <a:xfrm>
            <a:off x="7714075" y="4165122"/>
            <a:ext cx="872759" cy="210696"/>
          </a:xfrm>
          <a:prstGeom prst="roundRect">
            <a:avLst/>
          </a:prstGeom>
          <a:gradFill flip="none" rotWithShape="1">
            <a:gsLst>
              <a:gs pos="0">
                <a:srgbClr val="7E0C6E">
                  <a:alpha val="0"/>
                </a:srgbClr>
              </a:gs>
              <a:gs pos="50000">
                <a:srgbClr val="7E0C6E">
                  <a:alpha val="30000"/>
                </a:srgbClr>
              </a:gs>
              <a:gs pos="100000">
                <a:srgbClr val="7E0C6E">
                  <a:alpha val="2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矩形: 圆角 59"/>
          <p:cNvSpPr/>
          <p:nvPr/>
        </p:nvSpPr>
        <p:spPr>
          <a:xfrm>
            <a:off x="5781433" y="3883867"/>
            <a:ext cx="872759" cy="210696"/>
          </a:xfrm>
          <a:prstGeom prst="roundRect">
            <a:avLst/>
          </a:prstGeom>
          <a:gradFill flip="none" rotWithShape="1">
            <a:gsLst>
              <a:gs pos="0">
                <a:srgbClr val="7E0C6E">
                  <a:alpha val="0"/>
                </a:srgbClr>
              </a:gs>
              <a:gs pos="50000">
                <a:srgbClr val="7E0C6E">
                  <a:alpha val="30000"/>
                </a:srgbClr>
              </a:gs>
              <a:gs pos="100000">
                <a:srgbClr val="7E0C6E">
                  <a:alpha val="2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矩形: 圆角 60"/>
          <p:cNvSpPr/>
          <p:nvPr/>
        </p:nvSpPr>
        <p:spPr>
          <a:xfrm>
            <a:off x="7297903" y="3227372"/>
            <a:ext cx="872759" cy="210696"/>
          </a:xfrm>
          <a:prstGeom prst="roundRect">
            <a:avLst/>
          </a:prstGeom>
          <a:gradFill flip="none" rotWithShape="1">
            <a:gsLst>
              <a:gs pos="0">
                <a:srgbClr val="7E0C6E">
                  <a:alpha val="0"/>
                </a:srgbClr>
              </a:gs>
              <a:gs pos="50000">
                <a:srgbClr val="7E0C6E">
                  <a:alpha val="30000"/>
                </a:srgbClr>
              </a:gs>
              <a:gs pos="100000">
                <a:srgbClr val="7E0C6E">
                  <a:alpha val="2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545208" y="3973327"/>
            <a:ext cx="111978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Nankai founded 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1665486" y="5136518"/>
            <a:ext cx="21737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Foundation of NKU. Mr. Zhou Enlai entered NKU as the first group of Undergraduate (Students NO. 62)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3279655" y="1934733"/>
            <a:ext cx="2802513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Peking University, Tsinghua University, Nankai University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sz="1200" b="1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The National </a:t>
            </a:r>
            <a:r>
              <a:rPr lang="en-US" altLang="zh-CN" sz="1200" b="1" dirty="0" err="1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SouthWest</a:t>
            </a:r>
            <a:r>
              <a:rPr lang="en-US" altLang="zh-CN" sz="1200" b="1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Associated University</a:t>
            </a:r>
            <a:endParaRPr lang="en-US" altLang="zh-CN" sz="1200" b="1" dirty="0">
              <a:solidFill>
                <a:srgbClr val="7E0C6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spcBef>
                <a:spcPct val="0"/>
              </a:spcBef>
            </a:pP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5657410" y="3354128"/>
            <a:ext cx="102946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Return to Tianjin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854936" y="5090271"/>
            <a:ext cx="1846634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en-US" altLang="en-US" sz="1050" b="1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985</a:t>
            </a:r>
            <a:r>
              <a:rPr lang="zh-CN" altLang="en-US" sz="1050" b="1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050" b="1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Project</a:t>
            </a:r>
            <a:r>
              <a:rPr lang="zh-CN" altLang="en-US" sz="105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en-US" altLang="zh-CN" sz="10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7182168" y="4470442"/>
            <a:ext cx="198112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5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1050" b="1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Double First-Class</a:t>
            </a:r>
            <a:r>
              <a:rPr lang="zh-CN" altLang="en-US" sz="105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0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7115714" y="2673376"/>
            <a:ext cx="1297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100-Year Anniversary</a:t>
            </a:r>
            <a:endParaRPr lang="en-US" altLang="zh-CN" sz="1200" b="1" dirty="0">
              <a:solidFill>
                <a:srgbClr val="7E0C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494179" y="4905587"/>
            <a:ext cx="708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1919</a:t>
            </a:r>
            <a:endParaRPr lang="zh-CN" altLang="en-US" sz="1200" b="1" dirty="0">
              <a:solidFill>
                <a:srgbClr val="7E0C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75814" y="2595984"/>
            <a:ext cx="810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1938</a:t>
            </a:r>
            <a:endParaRPr lang="zh-CN" altLang="en-US" sz="1200" b="1" dirty="0">
              <a:solidFill>
                <a:srgbClr val="7E0C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939206" y="3862258"/>
            <a:ext cx="789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1946</a:t>
            </a:r>
            <a:endParaRPr lang="zh-CN" altLang="en-US" sz="1200" b="1" dirty="0">
              <a:solidFill>
                <a:srgbClr val="7E0C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871848" y="4165123"/>
            <a:ext cx="789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endParaRPr lang="zh-CN" altLang="en-US" sz="1200" b="1" dirty="0">
              <a:solidFill>
                <a:srgbClr val="7E0C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455676" y="3205762"/>
            <a:ext cx="692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endParaRPr lang="zh-CN" altLang="en-US" sz="1200" b="1" dirty="0">
              <a:solidFill>
                <a:srgbClr val="7E0C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123987" y="2651807"/>
            <a:ext cx="1276322" cy="1212883"/>
            <a:chOff x="1574446" y="4652495"/>
            <a:chExt cx="2011852" cy="1911854"/>
          </a:xfrm>
        </p:grpSpPr>
        <p:pic>
          <p:nvPicPr>
            <p:cNvPr id="2" name="图形 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93147" y="5128424"/>
              <a:ext cx="1993151" cy="1435925"/>
            </a:xfrm>
            <a:prstGeom prst="rect">
              <a:avLst/>
            </a:prstGeom>
            <a:effectLst/>
          </p:spPr>
        </p:pic>
        <p:sp>
          <p:nvSpPr>
            <p:cNvPr id="8" name="矩形 7"/>
            <p:cNvSpPr/>
            <p:nvPr/>
          </p:nvSpPr>
          <p:spPr>
            <a:xfrm>
              <a:off x="1589390" y="4677309"/>
              <a:ext cx="1993151" cy="489259"/>
            </a:xfrm>
            <a:prstGeom prst="rect">
              <a:avLst/>
            </a:prstGeom>
            <a:solidFill>
              <a:srgbClr val="961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574446" y="4652495"/>
              <a:ext cx="1993151" cy="582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周恩来为南开大学</a:t>
              </a:r>
              <a:endParaRPr lang="en-US" altLang="zh-CN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文科第一期学生</a:t>
              </a:r>
              <a:endParaRPr lang="zh-CN" altLang="en-US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9" name="图形 4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092" y="647317"/>
            <a:ext cx="8718649" cy="817224"/>
          </a:xfrm>
          <a:prstGeom prst="rect">
            <a:avLst/>
          </a:prstGeom>
        </p:spPr>
      </p:pic>
      <p:sp>
        <p:nvSpPr>
          <p:cNvPr id="51" name="标题 3"/>
          <p:cNvSpPr>
            <a:spLocks noGrp="1"/>
          </p:cNvSpPr>
          <p:nvPr/>
        </p:nvSpPr>
        <p:spPr>
          <a:xfrm>
            <a:off x="1815080" y="784855"/>
            <a:ext cx="4485111" cy="5418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en-US" altLang="zh-CN" sz="1600" dirty="0">
                <a:solidFill>
                  <a:schemeClr val="bg1"/>
                </a:solidFill>
              </a:rPr>
              <a:t>High Quality in Academic and Teaching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pic>
        <p:nvPicPr>
          <p:cNvPr id="52" name="图形 51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27210" y="241750"/>
            <a:ext cx="1507639" cy="465168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698943" y="4492753"/>
            <a:ext cx="106788" cy="106788"/>
          </a:xfrm>
          <a:prstGeom prst="ellipse">
            <a:avLst/>
          </a:prstGeom>
          <a:solidFill>
            <a:srgbClr val="7E0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2" name="椭圆 61"/>
          <p:cNvSpPr/>
          <p:nvPr/>
        </p:nvSpPr>
        <p:spPr>
          <a:xfrm>
            <a:off x="1047779" y="2881832"/>
            <a:ext cx="106788" cy="106788"/>
          </a:xfrm>
          <a:prstGeom prst="ellipse">
            <a:avLst/>
          </a:prstGeom>
          <a:solidFill>
            <a:srgbClr val="7E0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5" name="椭圆 64"/>
          <p:cNvSpPr/>
          <p:nvPr/>
        </p:nvSpPr>
        <p:spPr>
          <a:xfrm>
            <a:off x="7465603" y="4227468"/>
            <a:ext cx="106788" cy="106788"/>
          </a:xfrm>
          <a:prstGeom prst="ellipse">
            <a:avLst/>
          </a:prstGeom>
          <a:solidFill>
            <a:srgbClr val="7E0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椭圆 66"/>
          <p:cNvSpPr/>
          <p:nvPr/>
        </p:nvSpPr>
        <p:spPr>
          <a:xfrm>
            <a:off x="8352616" y="3279326"/>
            <a:ext cx="106788" cy="106788"/>
          </a:xfrm>
          <a:prstGeom prst="ellipse">
            <a:avLst/>
          </a:prstGeom>
          <a:solidFill>
            <a:srgbClr val="7E0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68" name="直接连接符 67"/>
          <p:cNvCxnSpPr/>
          <p:nvPr/>
        </p:nvCxnSpPr>
        <p:spPr>
          <a:xfrm>
            <a:off x="8175517" y="3332720"/>
            <a:ext cx="208220" cy="0"/>
          </a:xfrm>
          <a:prstGeom prst="line">
            <a:avLst/>
          </a:prstGeom>
          <a:ln w="12700">
            <a:solidFill>
              <a:srgbClr val="B113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5590448" y="3993146"/>
            <a:ext cx="208220" cy="0"/>
          </a:xfrm>
          <a:prstGeom prst="line">
            <a:avLst/>
          </a:prstGeom>
          <a:ln w="12700">
            <a:solidFill>
              <a:srgbClr val="B113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椭圆 63"/>
          <p:cNvSpPr/>
          <p:nvPr/>
        </p:nvSpPr>
        <p:spPr>
          <a:xfrm>
            <a:off x="5521121" y="3940324"/>
            <a:ext cx="106788" cy="106788"/>
          </a:xfrm>
          <a:prstGeom prst="ellipse">
            <a:avLst/>
          </a:prstGeom>
          <a:solidFill>
            <a:srgbClr val="7E0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70" name="直接连接符 69"/>
          <p:cNvCxnSpPr/>
          <p:nvPr/>
        </p:nvCxnSpPr>
        <p:spPr>
          <a:xfrm flipV="1">
            <a:off x="4515998" y="2816630"/>
            <a:ext cx="0" cy="1002753"/>
          </a:xfrm>
          <a:prstGeom prst="line">
            <a:avLst/>
          </a:prstGeom>
          <a:ln w="12700">
            <a:solidFill>
              <a:srgbClr val="B113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/>
          <p:nvPr/>
        </p:nvSpPr>
        <p:spPr>
          <a:xfrm>
            <a:off x="4462604" y="3206894"/>
            <a:ext cx="106788" cy="106788"/>
          </a:xfrm>
          <a:prstGeom prst="ellipse">
            <a:avLst/>
          </a:prstGeom>
          <a:solidFill>
            <a:srgbClr val="7E0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3908823" y="3705769"/>
            <a:ext cx="1332225" cy="1236159"/>
            <a:chOff x="3241297" y="1587016"/>
            <a:chExt cx="1998949" cy="1854806"/>
          </a:xfrm>
        </p:grpSpPr>
        <p:sp>
          <p:nvSpPr>
            <p:cNvPr id="53" name="矩形 52"/>
            <p:cNvSpPr/>
            <p:nvPr/>
          </p:nvSpPr>
          <p:spPr>
            <a:xfrm>
              <a:off x="3244196" y="3014807"/>
              <a:ext cx="1993151" cy="427015"/>
            </a:xfrm>
            <a:prstGeom prst="rect">
              <a:avLst/>
            </a:prstGeom>
            <a:solidFill>
              <a:srgbClr val="961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形 2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241297" y="1587016"/>
              <a:ext cx="1998949" cy="1460770"/>
            </a:xfrm>
            <a:prstGeom prst="rect">
              <a:avLst/>
            </a:prstGeom>
            <a:effectLst/>
          </p:spPr>
        </p:pic>
      </p:grpSp>
      <p:sp>
        <p:nvSpPr>
          <p:cNvPr id="58" name="矩形: 圆角 57"/>
          <p:cNvSpPr/>
          <p:nvPr/>
        </p:nvSpPr>
        <p:spPr>
          <a:xfrm>
            <a:off x="672503" y="3714035"/>
            <a:ext cx="872759" cy="210696"/>
          </a:xfrm>
          <a:prstGeom prst="roundRect">
            <a:avLst/>
          </a:prstGeom>
          <a:gradFill flip="none" rotWithShape="1">
            <a:gsLst>
              <a:gs pos="0">
                <a:srgbClr val="7E0C6E">
                  <a:alpha val="0"/>
                </a:srgbClr>
              </a:gs>
              <a:gs pos="50000">
                <a:srgbClr val="7E0C6E">
                  <a:alpha val="30000"/>
                </a:srgbClr>
              </a:gs>
              <a:gs pos="100000">
                <a:srgbClr val="7E0C6E">
                  <a:alpha val="2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822567" y="3707890"/>
            <a:ext cx="792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1904</a:t>
            </a:r>
            <a:endParaRPr lang="zh-CN" altLang="en-US" sz="1200" b="1" dirty="0">
              <a:solidFill>
                <a:srgbClr val="7E0C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2" name="直接连接符 81"/>
          <p:cNvCxnSpPr>
            <a:endCxn id="27" idx="0"/>
          </p:cNvCxnSpPr>
          <p:nvPr/>
        </p:nvCxnSpPr>
        <p:spPr>
          <a:xfrm>
            <a:off x="6778253" y="4623278"/>
            <a:ext cx="38253" cy="230044"/>
          </a:xfrm>
          <a:prstGeom prst="line">
            <a:avLst/>
          </a:prstGeom>
          <a:ln w="12700">
            <a:solidFill>
              <a:srgbClr val="B113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/>
          <p:cNvSpPr/>
          <p:nvPr/>
        </p:nvSpPr>
        <p:spPr>
          <a:xfrm>
            <a:off x="6730145" y="4516490"/>
            <a:ext cx="106788" cy="106788"/>
          </a:xfrm>
          <a:prstGeom prst="ellipse">
            <a:avLst/>
          </a:prstGeom>
          <a:solidFill>
            <a:srgbClr val="7E0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矩形: 圆角 55"/>
          <p:cNvSpPr/>
          <p:nvPr/>
        </p:nvSpPr>
        <p:spPr>
          <a:xfrm>
            <a:off x="6360838" y="4863271"/>
            <a:ext cx="872759" cy="210696"/>
          </a:xfrm>
          <a:prstGeom prst="roundRect">
            <a:avLst/>
          </a:prstGeom>
          <a:gradFill flip="none" rotWithShape="1">
            <a:gsLst>
              <a:gs pos="0">
                <a:srgbClr val="7E0C6E">
                  <a:alpha val="0"/>
                </a:srgbClr>
              </a:gs>
              <a:gs pos="50000">
                <a:srgbClr val="7E0C6E">
                  <a:alpha val="30000"/>
                </a:srgbClr>
              </a:gs>
              <a:gs pos="100000">
                <a:srgbClr val="7E0C6E">
                  <a:alpha val="2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6500481" y="4853322"/>
            <a:ext cx="632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endParaRPr lang="zh-CN" altLang="en-US" sz="1200" b="1" dirty="0">
              <a:solidFill>
                <a:srgbClr val="7E0C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777975" y="1945376"/>
            <a:ext cx="720163" cy="887377"/>
            <a:chOff x="612470" y="1883722"/>
            <a:chExt cx="1124794" cy="1385959"/>
          </a:xfrm>
        </p:grpSpPr>
        <p:sp>
          <p:nvSpPr>
            <p:cNvPr id="55" name="矩形 54"/>
            <p:cNvSpPr/>
            <p:nvPr/>
          </p:nvSpPr>
          <p:spPr>
            <a:xfrm>
              <a:off x="612470" y="2933632"/>
              <a:ext cx="1124794" cy="277000"/>
            </a:xfrm>
            <a:prstGeom prst="rect">
              <a:avLst/>
            </a:prstGeom>
            <a:solidFill>
              <a:srgbClr val="961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3" name="Picture 2" descr="查看源图像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9" b="24059"/>
            <a:stretch>
              <a:fillRect/>
            </a:stretch>
          </p:blipFill>
          <p:spPr bwMode="auto">
            <a:xfrm>
              <a:off x="612470" y="1883722"/>
              <a:ext cx="1124793" cy="1060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文本框 73"/>
            <p:cNvSpPr txBox="1"/>
            <p:nvPr/>
          </p:nvSpPr>
          <p:spPr>
            <a:xfrm>
              <a:off x="789299" y="2909154"/>
              <a:ext cx="886162" cy="36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张伯苓</a:t>
              </a:r>
              <a:endParaRPr lang="zh-CN" altLang="en-US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hidden="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" y="802731"/>
            <a:ext cx="9361511" cy="6241007"/>
          </a:xfrm>
          <a:prstGeom prst="rect">
            <a:avLst/>
          </a:prstGeom>
        </p:spPr>
      </p:pic>
      <p:sp>
        <p:nvSpPr>
          <p:cNvPr id="46" name="Rectangle 27" hidden="1"/>
          <p:cNvSpPr/>
          <p:nvPr/>
        </p:nvSpPr>
        <p:spPr>
          <a:xfrm>
            <a:off x="-3549" y="783024"/>
            <a:ext cx="9340793" cy="5382301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文本框 3"/>
          <p:cNvSpPr txBox="1"/>
          <p:nvPr/>
        </p:nvSpPr>
        <p:spPr>
          <a:xfrm>
            <a:off x="5311578" y="3471753"/>
            <a:ext cx="3954406" cy="2962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9B1D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Pharmacy</a:t>
            </a:r>
            <a:endParaRPr lang="en-US" altLang="zh-CN" sz="1400" b="1" dirty="0">
              <a:solidFill>
                <a:srgbClr val="9B1D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9B1D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Medicine</a:t>
            </a:r>
            <a:endParaRPr lang="en-US" altLang="zh-CN" sz="1400" b="1" dirty="0">
              <a:solidFill>
                <a:srgbClr val="9B1D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9B1D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Law</a:t>
            </a:r>
            <a:endParaRPr lang="en-US" altLang="zh-CN" sz="1400" b="1" dirty="0">
              <a:solidFill>
                <a:srgbClr val="9B1D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9B1D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Philosophy</a:t>
            </a:r>
            <a:endParaRPr lang="en-US" altLang="zh-CN" sz="1400" b="1" dirty="0">
              <a:solidFill>
                <a:srgbClr val="9B1D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9B1D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History</a:t>
            </a:r>
            <a:endParaRPr lang="en-US" altLang="zh-CN" sz="1400" b="1" dirty="0">
              <a:solidFill>
                <a:srgbClr val="9B1D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9B1D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Finance</a:t>
            </a:r>
            <a:endParaRPr lang="en-US" altLang="zh-CN" sz="1400" b="1" dirty="0">
              <a:solidFill>
                <a:srgbClr val="9B1D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9B1D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Tourism and Service Management</a:t>
            </a:r>
            <a:endParaRPr lang="en-US" altLang="zh-CN" sz="1400" b="1" dirty="0">
              <a:solidFill>
                <a:srgbClr val="9B1D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9B1D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Marxism</a:t>
            </a:r>
            <a:endParaRPr lang="en-US" altLang="zh-CN" sz="1400" b="1" dirty="0">
              <a:solidFill>
                <a:srgbClr val="9B1D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9B1D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Environmental Sciences and Engineering</a:t>
            </a:r>
            <a:endParaRPr lang="en-US" altLang="zh-CN" sz="1400" b="1" dirty="0">
              <a:solidFill>
                <a:srgbClr val="9B1D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-262530" y="1010832"/>
            <a:ext cx="2215853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400" b="1" dirty="0">
                <a:solidFill>
                  <a:srgbClr val="8419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Literature</a:t>
            </a:r>
            <a:endParaRPr lang="en-US" altLang="zh-CN" sz="1400" b="1" dirty="0">
              <a:solidFill>
                <a:srgbClr val="8419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400" b="1" dirty="0">
                <a:solidFill>
                  <a:srgbClr val="8419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</a:t>
            </a:r>
            <a:endParaRPr lang="en-US" altLang="zh-CN" sz="1400" b="1" dirty="0">
              <a:solidFill>
                <a:srgbClr val="8419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400" b="1" dirty="0">
                <a:solidFill>
                  <a:srgbClr val="8419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Economics</a:t>
            </a:r>
            <a:endParaRPr lang="zh-CN" altLang="en-US" sz="1400" b="1" dirty="0">
              <a:solidFill>
                <a:srgbClr val="8419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-245205" y="3461940"/>
            <a:ext cx="2324621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400" b="1" dirty="0">
                <a:solidFill>
                  <a:srgbClr val="8419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Chemistry</a:t>
            </a:r>
            <a:endParaRPr lang="en-US" altLang="zh-CN" sz="1400" b="1" dirty="0">
              <a:solidFill>
                <a:srgbClr val="8419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400" b="1" dirty="0">
                <a:solidFill>
                  <a:srgbClr val="8419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Mathematical Science</a:t>
            </a:r>
            <a:endParaRPr lang="en-US" altLang="zh-CN" sz="1400" b="1" dirty="0">
              <a:solidFill>
                <a:srgbClr val="8419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400" b="1" dirty="0">
                <a:solidFill>
                  <a:srgbClr val="8419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Physics</a:t>
            </a:r>
            <a:endParaRPr lang="en-US" altLang="zh-CN" sz="1400" b="1" dirty="0">
              <a:solidFill>
                <a:srgbClr val="8419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-210747" y="2049154"/>
            <a:ext cx="2324621" cy="1346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400" b="1" dirty="0">
                <a:solidFill>
                  <a:srgbClr val="8419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Foreign Languages</a:t>
            </a:r>
            <a:endParaRPr lang="en-US" altLang="zh-CN" sz="1400" b="1" dirty="0">
              <a:solidFill>
                <a:srgbClr val="8419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400" b="1" dirty="0">
                <a:solidFill>
                  <a:srgbClr val="8419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Life Sciences</a:t>
            </a:r>
            <a:endParaRPr lang="en-US" altLang="zh-CN" sz="1400" b="1" dirty="0">
              <a:solidFill>
                <a:srgbClr val="8419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400" b="1" dirty="0">
                <a:solidFill>
                  <a:srgbClr val="8419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Statistic and Data Sciences</a:t>
            </a:r>
            <a:endParaRPr lang="zh-CN" altLang="en-US" sz="1400" b="1" dirty="0">
              <a:solidFill>
                <a:srgbClr val="8419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等腰三角形 74"/>
          <p:cNvSpPr/>
          <p:nvPr/>
        </p:nvSpPr>
        <p:spPr>
          <a:xfrm rot="16200000">
            <a:off x="2604751" y="3590687"/>
            <a:ext cx="4672820" cy="633573"/>
          </a:xfrm>
          <a:prstGeom prst="triangle">
            <a:avLst>
              <a:gd name="adj" fmla="val 70003"/>
            </a:avLst>
          </a:prstGeom>
          <a:noFill/>
          <a:ln>
            <a:gradFill>
              <a:gsLst>
                <a:gs pos="22000">
                  <a:srgbClr val="9B1D89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2" name="椭圆 61"/>
          <p:cNvSpPr/>
          <p:nvPr/>
        </p:nvSpPr>
        <p:spPr>
          <a:xfrm rot="10800000">
            <a:off x="3844725" y="2612879"/>
            <a:ext cx="1411151" cy="1411151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D9A8D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2" name="图片 7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304" y="2749666"/>
            <a:ext cx="1181903" cy="1210442"/>
          </a:xfrm>
          <a:prstGeom prst="rect">
            <a:avLst/>
          </a:prstGeom>
        </p:spPr>
      </p:pic>
      <p:sp>
        <p:nvSpPr>
          <p:cNvPr id="77" name="等腰三角形 76"/>
          <p:cNvSpPr/>
          <p:nvPr/>
        </p:nvSpPr>
        <p:spPr>
          <a:xfrm rot="5400000">
            <a:off x="189911" y="2566751"/>
            <a:ext cx="4158576" cy="867161"/>
          </a:xfrm>
          <a:prstGeom prst="triangle">
            <a:avLst>
              <a:gd name="adj" fmla="val 56669"/>
            </a:avLst>
          </a:prstGeom>
          <a:noFill/>
          <a:ln>
            <a:gradFill>
              <a:gsLst>
                <a:gs pos="22000">
                  <a:srgbClr val="9B1D89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椭圆 39"/>
          <p:cNvSpPr/>
          <p:nvPr/>
        </p:nvSpPr>
        <p:spPr>
          <a:xfrm>
            <a:off x="2447894" y="2629967"/>
            <a:ext cx="1411151" cy="1411151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D9A8D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645" y="2775687"/>
            <a:ext cx="1168385" cy="1186291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40" y="6013925"/>
            <a:ext cx="1944216" cy="560264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12" y="-78743"/>
            <a:ext cx="9074588" cy="830045"/>
          </a:xfrm>
          <a:prstGeom prst="rect">
            <a:avLst/>
          </a:prstGeom>
        </p:spPr>
      </p:pic>
      <p:sp>
        <p:nvSpPr>
          <p:cNvPr id="80" name="标题 3"/>
          <p:cNvSpPr>
            <a:spLocks noGrp="1"/>
          </p:cNvSpPr>
          <p:nvPr/>
        </p:nvSpPr>
        <p:spPr>
          <a:xfrm>
            <a:off x="1329912" y="643021"/>
            <a:ext cx="5968807" cy="5418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en-US" altLang="zh-CN" sz="1500" dirty="0">
                <a:solidFill>
                  <a:schemeClr val="bg1"/>
                </a:solidFill>
              </a:rPr>
              <a:t>Comprehensive NKU with balanced Sciences and Humanities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297281" y="2153971"/>
            <a:ext cx="1505022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 err="1">
                <a:solidFill>
                  <a:srgbClr val="8419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Balitai</a:t>
            </a:r>
            <a:endParaRPr lang="zh-CN" altLang="en-US" b="1" dirty="0">
              <a:solidFill>
                <a:srgbClr val="8419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901439" y="2090048"/>
            <a:ext cx="1158757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 err="1">
                <a:solidFill>
                  <a:srgbClr val="8419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Jinnan</a:t>
            </a:r>
            <a:endParaRPr lang="zh-CN" altLang="en-US" b="1" dirty="0">
              <a:solidFill>
                <a:srgbClr val="8419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270070" y="613179"/>
            <a:ext cx="3636450" cy="33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b="1" dirty="0">
                <a:solidFill>
                  <a:srgbClr val="8419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Electronic Computer Science</a:t>
            </a:r>
            <a:endParaRPr lang="en-US" altLang="zh-CN" sz="1400" b="1" dirty="0">
              <a:solidFill>
                <a:srgbClr val="8419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400" b="1" dirty="0">
                <a:solidFill>
                  <a:srgbClr val="8419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Artificial Intelligence</a:t>
            </a:r>
            <a:endParaRPr lang="en-US" altLang="zh-CN" sz="1400" b="1" dirty="0">
              <a:solidFill>
                <a:srgbClr val="8419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400" b="1" dirty="0">
                <a:solidFill>
                  <a:srgbClr val="8419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Cyber Science</a:t>
            </a:r>
            <a:endParaRPr lang="en-US" altLang="zh-CN" sz="1400" b="1" dirty="0">
              <a:solidFill>
                <a:srgbClr val="8419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400" b="1" dirty="0">
                <a:solidFill>
                  <a:srgbClr val="9B1D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Information and Optical Engineering</a:t>
            </a:r>
            <a:endParaRPr lang="en-US" altLang="zh-CN" sz="1400" b="1" dirty="0">
              <a:solidFill>
                <a:srgbClr val="9B1D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400" b="1" dirty="0">
                <a:solidFill>
                  <a:srgbClr val="9B1D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Tourism and Service Management</a:t>
            </a:r>
            <a:endParaRPr lang="en-US" altLang="zh-CN" sz="1400" b="1" dirty="0">
              <a:solidFill>
                <a:srgbClr val="9B1D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400" b="1" dirty="0">
                <a:solidFill>
                  <a:srgbClr val="9B1D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Software</a:t>
            </a:r>
            <a:endParaRPr lang="en-US" altLang="zh-CN" sz="1400" b="1" dirty="0">
              <a:solidFill>
                <a:srgbClr val="9B1D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400" b="1" dirty="0">
                <a:solidFill>
                  <a:srgbClr val="9B1D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Materials Sciences and Engineering</a:t>
            </a:r>
            <a:endParaRPr lang="en-US" altLang="zh-CN" sz="1400" b="1" dirty="0">
              <a:solidFill>
                <a:srgbClr val="9B1D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400" b="1" dirty="0" err="1">
                <a:solidFill>
                  <a:srgbClr val="9B1D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ZhouEnlai</a:t>
            </a:r>
            <a:r>
              <a:rPr lang="en-US" altLang="zh-CN" sz="1400" b="1" dirty="0">
                <a:solidFill>
                  <a:srgbClr val="9B1D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School of Government</a:t>
            </a:r>
            <a:endParaRPr lang="en-US" altLang="zh-CN" sz="1400" b="1" dirty="0">
              <a:solidFill>
                <a:srgbClr val="9B1D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400" b="1" dirty="0">
                <a:solidFill>
                  <a:srgbClr val="9B1D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Chinese Language and Culture</a:t>
            </a:r>
            <a:endParaRPr lang="en-US" altLang="zh-CN" sz="1400" b="1" dirty="0">
              <a:solidFill>
                <a:srgbClr val="9B1D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endParaRPr lang="zh-CN" altLang="en-US" b="1" dirty="0">
              <a:solidFill>
                <a:srgbClr val="8419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034651" y="4183123"/>
            <a:ext cx="1411151" cy="1411151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D9A8D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形 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0229" y="4285641"/>
            <a:ext cx="1763084" cy="1172312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3210297" y="5546758"/>
            <a:ext cx="1158757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 err="1">
                <a:solidFill>
                  <a:srgbClr val="8419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Teda</a:t>
            </a:r>
            <a:endParaRPr lang="zh-CN" altLang="en-US" b="1" dirty="0">
              <a:solidFill>
                <a:srgbClr val="8419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75656" y="157828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Three-campus Layout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6"/>
          <p:cNvSpPr/>
          <p:nvPr/>
        </p:nvSpPr>
        <p:spPr>
          <a:xfrm>
            <a:off x="3043182" y="4001511"/>
            <a:ext cx="1532344" cy="1515719"/>
          </a:xfrm>
          <a:prstGeom prst="rect">
            <a:avLst/>
          </a:prstGeom>
          <a:solidFill>
            <a:srgbClr val="84197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思源黑体" panose="020B0400000000000000" pitchFamily="34" charset="-122"/>
              <a:ea typeface="思源黑体" panose="020B0400000000000000" pitchFamily="34" charset="-122"/>
              <a:sym typeface="思源黑体" panose="020B0400000000000000" pitchFamily="34" charset="-122"/>
            </a:endParaRPr>
          </a:p>
        </p:txBody>
      </p:sp>
      <p:sp>
        <p:nvSpPr>
          <p:cNvPr id="37" name="Rectangle 20"/>
          <p:cNvSpPr/>
          <p:nvPr/>
        </p:nvSpPr>
        <p:spPr>
          <a:xfrm>
            <a:off x="6085701" y="3999967"/>
            <a:ext cx="1546382" cy="1515719"/>
          </a:xfrm>
          <a:prstGeom prst="rect">
            <a:avLst/>
          </a:prstGeom>
          <a:solidFill>
            <a:srgbClr val="84197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思源黑体" panose="020B0400000000000000" pitchFamily="34" charset="-122"/>
              <a:ea typeface="思源黑体" panose="020B0400000000000000" pitchFamily="34" charset="-122"/>
              <a:sym typeface="思源黑体" panose="020B0400000000000000" pitchFamily="34" charset="-122"/>
            </a:endParaRPr>
          </a:p>
        </p:txBody>
      </p:sp>
      <p:sp>
        <p:nvSpPr>
          <p:cNvPr id="48" name="Rectangle 45"/>
          <p:cNvSpPr/>
          <p:nvPr/>
        </p:nvSpPr>
        <p:spPr>
          <a:xfrm>
            <a:off x="-9249" y="4240942"/>
            <a:ext cx="1532344" cy="1276289"/>
          </a:xfrm>
          <a:prstGeom prst="rect">
            <a:avLst/>
          </a:prstGeom>
          <a:solidFill>
            <a:srgbClr val="84197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思源黑体" panose="020B0400000000000000" pitchFamily="34" charset="-122"/>
              <a:ea typeface="思源黑体" panose="020B0400000000000000" pitchFamily="34" charset="-122"/>
              <a:sym typeface="思源黑体" panose="020B0400000000000000" pitchFamily="34" charset="-122"/>
            </a:endParaRPr>
          </a:p>
        </p:txBody>
      </p:sp>
      <p:sp>
        <p:nvSpPr>
          <p:cNvPr id="70" name="Rectangle 44"/>
          <p:cNvSpPr/>
          <p:nvPr/>
        </p:nvSpPr>
        <p:spPr>
          <a:xfrm>
            <a:off x="7608226" y="2120963"/>
            <a:ext cx="1532344" cy="1522409"/>
          </a:xfrm>
          <a:prstGeom prst="rect">
            <a:avLst/>
          </a:prstGeom>
          <a:solidFill>
            <a:srgbClr val="983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>
              <a:latin typeface="思源黑体" panose="020B0400000000000000" pitchFamily="34" charset="-122"/>
              <a:ea typeface="思源黑体" panose="020B0400000000000000" pitchFamily="34" charset="-122"/>
              <a:sym typeface="思源黑体" panose="020B0400000000000000" pitchFamily="34" charset="-122"/>
            </a:endParaRPr>
          </a:p>
        </p:txBody>
      </p:sp>
      <p:sp>
        <p:nvSpPr>
          <p:cNvPr id="47" name="Rectangle 44"/>
          <p:cNvSpPr/>
          <p:nvPr/>
        </p:nvSpPr>
        <p:spPr>
          <a:xfrm>
            <a:off x="4565007" y="2132098"/>
            <a:ext cx="1532344" cy="1515719"/>
          </a:xfrm>
          <a:prstGeom prst="rect">
            <a:avLst/>
          </a:prstGeom>
          <a:solidFill>
            <a:srgbClr val="983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latin typeface="思源黑体" panose="020B0400000000000000" pitchFamily="34" charset="-122"/>
              <a:ea typeface="思源黑体" panose="020B0400000000000000" pitchFamily="34" charset="-122"/>
              <a:sym typeface="思源黑体" panose="020B0400000000000000" pitchFamily="34" charset="-122"/>
            </a:endParaRPr>
          </a:p>
        </p:txBody>
      </p:sp>
      <p:sp>
        <p:nvSpPr>
          <p:cNvPr id="39" name="Rectangle 43"/>
          <p:cNvSpPr/>
          <p:nvPr/>
        </p:nvSpPr>
        <p:spPr>
          <a:xfrm>
            <a:off x="1487122" y="2120963"/>
            <a:ext cx="1595966" cy="1522409"/>
          </a:xfrm>
          <a:prstGeom prst="rect">
            <a:avLst/>
          </a:prstGeom>
          <a:solidFill>
            <a:srgbClr val="983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latin typeface="思源黑体" panose="020B0400000000000000" pitchFamily="34" charset="-122"/>
              <a:ea typeface="思源黑体" panose="020B0400000000000000" pitchFamily="34" charset="-122"/>
              <a:sym typeface="思源黑体" panose="020B0400000000000000" pitchFamily="34" charset="-122"/>
            </a:endParaRPr>
          </a:p>
        </p:txBody>
      </p:sp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218" r="-73" b="1208"/>
          <a:stretch>
            <a:fillRect/>
          </a:stretch>
        </p:blipFill>
        <p:spPr>
          <a:xfrm>
            <a:off x="-3777" y="2124893"/>
            <a:ext cx="1526333" cy="2122117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412" r="4941" b="1619"/>
          <a:stretch>
            <a:fillRect/>
          </a:stretch>
        </p:blipFill>
        <p:spPr>
          <a:xfrm>
            <a:off x="3044448" y="2120963"/>
            <a:ext cx="1526334" cy="2126047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707" r="2851" b="7239"/>
          <a:stretch>
            <a:fillRect/>
          </a:stretch>
        </p:blipFill>
        <p:spPr>
          <a:xfrm>
            <a:off x="6094258" y="2132098"/>
            <a:ext cx="1513967" cy="2114911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-95" r="11314" b="13149"/>
          <a:stretch>
            <a:fillRect/>
          </a:stretch>
        </p:blipFill>
        <p:spPr>
          <a:xfrm>
            <a:off x="1521003" y="3325507"/>
            <a:ext cx="1526333" cy="2191724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t="-1" r="3463" b="8863"/>
          <a:stretch>
            <a:fillRect/>
          </a:stretch>
        </p:blipFill>
        <p:spPr>
          <a:xfrm>
            <a:off x="4568537" y="3325507"/>
            <a:ext cx="1526334" cy="2191723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0" r="5724" b="2638"/>
          <a:stretch>
            <a:fillRect/>
          </a:stretch>
        </p:blipFill>
        <p:spPr>
          <a:xfrm>
            <a:off x="7612125" y="3325507"/>
            <a:ext cx="1526333" cy="218573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6724" y="4371890"/>
            <a:ext cx="1460398" cy="653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Zhou Enlai</a:t>
            </a:r>
            <a:endParaRPr lang="en-US" altLang="zh-CN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Premier</a:t>
            </a:r>
            <a:endParaRPr lang="en-US" altLang="zh-CN" sz="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  <a:spcBef>
                <a:spcPct val="0"/>
              </a:spcBef>
            </a:pPr>
            <a:r>
              <a:rPr lang="en-US" altLang="zh-CN" sz="900" dirty="0">
                <a:solidFill>
                  <a:srgbClr val="E9DF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Enrolled in 1919</a:t>
            </a:r>
            <a:endParaRPr lang="en-US" altLang="zh-CN" sz="900" dirty="0">
              <a:solidFill>
                <a:srgbClr val="E9DF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553057" y="2449630"/>
            <a:ext cx="1460398" cy="826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Liu </a:t>
            </a:r>
            <a:r>
              <a:rPr lang="en-US" altLang="zh-CN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Tungsheng</a:t>
            </a:r>
            <a:endParaRPr lang="en-US" altLang="zh-CN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Leading in loess Research </a:t>
            </a:r>
            <a:endParaRPr lang="en-US" altLang="zh-CN" sz="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en-US" altLang="zh-CN" sz="900" dirty="0">
                <a:solidFill>
                  <a:srgbClr val="E9DF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Enroll in 1925</a:t>
            </a:r>
            <a:endParaRPr lang="en-US" altLang="zh-CN" sz="900" dirty="0">
              <a:solidFill>
                <a:srgbClr val="E9DF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3007709" y="4371890"/>
            <a:ext cx="1595966" cy="826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Cao Yu</a:t>
            </a:r>
            <a:endParaRPr lang="en-US" altLang="zh-CN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Shakespeare of the Orient</a:t>
            </a:r>
            <a:endParaRPr lang="en-US" altLang="zh-CN" sz="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en-US" altLang="zh-CN" sz="900" dirty="0">
                <a:solidFill>
                  <a:srgbClr val="E9DF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Enrolled in 1928</a:t>
            </a:r>
            <a:endParaRPr lang="en-US" altLang="zh-CN" sz="900" dirty="0">
              <a:solidFill>
                <a:srgbClr val="E9DFE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4519522" y="2364008"/>
            <a:ext cx="1595966" cy="826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WU Ta You</a:t>
            </a:r>
            <a:endParaRPr lang="en-US" altLang="zh-CN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Father of Chinese Physics</a:t>
            </a:r>
            <a:endParaRPr lang="en-US" altLang="zh-CN" sz="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en-US" altLang="zh-CN" sz="900" dirty="0">
                <a:solidFill>
                  <a:srgbClr val="E9DF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Enrolled in 1925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6069612" y="4371890"/>
            <a:ext cx="1595966" cy="99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Guo </a:t>
            </a:r>
            <a:r>
              <a:rPr lang="en-US" altLang="zh-CN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Yonghuai</a:t>
            </a:r>
            <a:endParaRPr lang="en-US" altLang="zh-CN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Gold Medal of Two Bombs and One Satellite </a:t>
            </a:r>
            <a:endParaRPr lang="en-US" altLang="zh-CN" sz="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en-US" altLang="zh-CN" sz="900" dirty="0">
                <a:solidFill>
                  <a:srgbClr val="E9DFE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Enrolled in 1929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7621560" y="2247651"/>
            <a:ext cx="1497540" cy="108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Shiing</a:t>
            </a: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-Shen </a:t>
            </a:r>
            <a:r>
              <a:rPr lang="en-US" altLang="zh-CN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Chern</a:t>
            </a:r>
            <a:endParaRPr lang="en-US" altLang="zh-CN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Renowned Geometer &amp;Mathematician</a:t>
            </a:r>
            <a:endParaRPr lang="en-US" altLang="zh-CN" sz="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en-US" altLang="zh-CN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Enrolled in 1928</a:t>
            </a:r>
            <a:endParaRPr lang="en-US" altLang="zh-CN" sz="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形 2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705" y="668311"/>
            <a:ext cx="9117753" cy="905130"/>
          </a:xfrm>
          <a:prstGeom prst="rect">
            <a:avLst/>
          </a:prstGeom>
        </p:spPr>
      </p:pic>
      <p:sp>
        <p:nvSpPr>
          <p:cNvPr id="28" name="标题 3"/>
          <p:cNvSpPr>
            <a:spLocks noGrp="1"/>
          </p:cNvSpPr>
          <p:nvPr/>
        </p:nvSpPr>
        <p:spPr>
          <a:xfrm>
            <a:off x="1487122" y="849752"/>
            <a:ext cx="3706040" cy="54185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en-US" altLang="zh-CN" sz="1400" dirty="0">
                <a:solidFill>
                  <a:schemeClr val="bg1"/>
                </a:solidFill>
              </a:rPr>
              <a:t>Prominent Graduates of NKU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29" name="图形 28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504" y="5897891"/>
            <a:ext cx="1507639" cy="465168"/>
          </a:xfrm>
          <a:prstGeom prst="rect">
            <a:avLst/>
          </a:prstGeom>
        </p:spPr>
      </p:pic>
      <p:pic>
        <p:nvPicPr>
          <p:cNvPr id="23" name="图形 22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27210" y="241750"/>
            <a:ext cx="1507639" cy="465168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3" r="21655" b="-1"/>
          <a:stretch>
            <a:fillRect/>
          </a:stretch>
        </p:blipFill>
        <p:spPr bwMode="auto">
          <a:xfrm>
            <a:off x="4632324" y="10"/>
            <a:ext cx="4511676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6994" r="1" b="2"/>
          <a:stretch>
            <a:fillRect/>
          </a:stretch>
        </p:blipFill>
        <p:spPr>
          <a:xfrm>
            <a:off x="20" y="4069976"/>
            <a:ext cx="2651478" cy="27880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336" r="26080" b="-2"/>
          <a:stretch>
            <a:fillRect/>
          </a:stretch>
        </p:blipFill>
        <p:spPr>
          <a:xfrm>
            <a:off x="2772149" y="3257176"/>
            <a:ext cx="3591820" cy="36008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13682" b="2"/>
          <a:stretch>
            <a:fillRect/>
          </a:stretch>
        </p:blipFill>
        <p:spPr>
          <a:xfrm>
            <a:off x="20" y="10"/>
            <a:ext cx="4511656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print"/>
          <a:srcRect r="27985" b="1"/>
          <a:stretch>
            <a:fillRect/>
          </a:stretch>
        </p:blipFill>
        <p:spPr>
          <a:xfrm>
            <a:off x="6484620" y="4069976"/>
            <a:ext cx="2659380" cy="2788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833277ab17bdcaca157559fb2b03e0"/>
          <p:cNvPicPr>
            <a:picLocks noChangeAspect="1"/>
          </p:cNvPicPr>
          <p:nvPr/>
        </p:nvPicPr>
        <p:blipFill rotWithShape="1">
          <a:blip r:embed="rId1"/>
          <a:srcRect l="12792" r="11324"/>
          <a:stretch>
            <a:fillRect/>
          </a:stretch>
        </p:blipFill>
        <p:spPr>
          <a:xfrm>
            <a:off x="-1" y="-27323"/>
            <a:ext cx="9180001" cy="6912645"/>
          </a:xfrm>
          <a:prstGeom prst="rect">
            <a:avLst/>
          </a:prstGeom>
        </p:spPr>
      </p:pic>
      <p:sp>
        <p:nvSpPr>
          <p:cNvPr id="50" name="Rectangle 4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21"/>
          <p:cNvSpPr txBox="1"/>
          <p:nvPr>
            <p:custDataLst>
              <p:tags r:id="rId2"/>
            </p:custDataLst>
          </p:nvPr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 sz="2400" b="1">
                <a:solidFill>
                  <a:srgbClr val="FFFFFF"/>
                </a:solidFill>
                <a:latin typeface="Bell MT" panose="02020503060305020303"/>
                <a:ea typeface="Bell MT" panose="02020503060305020303"/>
                <a:cs typeface="Bell MT" panose="02020503060305020303"/>
                <a:sym typeface="Bell MT" panose="02020503060305020303"/>
              </a:defRPr>
            </a:pPr>
            <a:r>
              <a:rPr lang="en-US" altLang="zh-CN" sz="3100" b="1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Facilities</a:t>
            </a:r>
            <a:endParaRPr lang="zh-CN" altLang="en-US" sz="3100" b="1" dirty="0">
              <a:solidFill>
                <a:srgbClr val="7E0C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cxnSp>
        <p:nvCxnSpPr>
          <p:cNvPr id="52" name="Straight Connector 5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C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A_任意多边形 16"/>
          <p:cNvSpPr/>
          <p:nvPr>
            <p:custDataLst>
              <p:tags r:id="rId1"/>
            </p:custDataLst>
          </p:nvPr>
        </p:nvSpPr>
        <p:spPr>
          <a:xfrm rot="2414190">
            <a:off x="-918733" y="755200"/>
            <a:ext cx="7490221" cy="3248654"/>
          </a:xfrm>
          <a:custGeom>
            <a:avLst/>
            <a:gdLst>
              <a:gd name="connsiteX0" fmla="*/ 0 w 9381596"/>
              <a:gd name="connsiteY0" fmla="*/ 1847469 h 3580862"/>
              <a:gd name="connsiteX1" fmla="*/ 2183362 w 9381596"/>
              <a:gd name="connsiteY1" fmla="*/ 0 h 3580862"/>
              <a:gd name="connsiteX2" fmla="*/ 7591165 w 9381596"/>
              <a:gd name="connsiteY2" fmla="*/ 0 h 3580862"/>
              <a:gd name="connsiteX3" fmla="*/ 9381596 w 9381596"/>
              <a:gd name="connsiteY3" fmla="*/ 1790431 h 3580862"/>
              <a:gd name="connsiteX4" fmla="*/ 7591165 w 9381596"/>
              <a:gd name="connsiteY4" fmla="*/ 3580862 h 3580862"/>
              <a:gd name="connsiteX5" fmla="*/ 1466724 w 9381596"/>
              <a:gd name="connsiteY5" fmla="*/ 3580862 h 3580862"/>
              <a:gd name="connsiteX0-1" fmla="*/ 0 w 9381596"/>
              <a:gd name="connsiteY0-2" fmla="*/ 2030099 h 3763492"/>
              <a:gd name="connsiteX1-3" fmla="*/ 2067164 w 9381596"/>
              <a:gd name="connsiteY1-4" fmla="*/ 0 h 3763492"/>
              <a:gd name="connsiteX2-5" fmla="*/ 7591165 w 9381596"/>
              <a:gd name="connsiteY2-6" fmla="*/ 182630 h 3763492"/>
              <a:gd name="connsiteX3-7" fmla="*/ 9381596 w 9381596"/>
              <a:gd name="connsiteY3-8" fmla="*/ 1973061 h 3763492"/>
              <a:gd name="connsiteX4-9" fmla="*/ 7591165 w 9381596"/>
              <a:gd name="connsiteY4-10" fmla="*/ 3763492 h 3763492"/>
              <a:gd name="connsiteX5-11" fmla="*/ 1466724 w 9381596"/>
              <a:gd name="connsiteY5-12" fmla="*/ 3763492 h 3763492"/>
              <a:gd name="connsiteX6" fmla="*/ 0 w 9381596"/>
              <a:gd name="connsiteY6" fmla="*/ 2030099 h 3763492"/>
              <a:gd name="connsiteX0-13" fmla="*/ 0 w 9283745"/>
              <a:gd name="connsiteY0-14" fmla="*/ 1953855 h 3763492"/>
              <a:gd name="connsiteX1-15" fmla="*/ 1969313 w 9283745"/>
              <a:gd name="connsiteY1-16" fmla="*/ 0 h 3763492"/>
              <a:gd name="connsiteX2-17" fmla="*/ 7493314 w 9283745"/>
              <a:gd name="connsiteY2-18" fmla="*/ 182630 h 3763492"/>
              <a:gd name="connsiteX3-19" fmla="*/ 9283745 w 9283745"/>
              <a:gd name="connsiteY3-20" fmla="*/ 1973061 h 3763492"/>
              <a:gd name="connsiteX4-21" fmla="*/ 7493314 w 9283745"/>
              <a:gd name="connsiteY4-22" fmla="*/ 3763492 h 3763492"/>
              <a:gd name="connsiteX5-23" fmla="*/ 1368873 w 9283745"/>
              <a:gd name="connsiteY5-24" fmla="*/ 3763492 h 3763492"/>
              <a:gd name="connsiteX6-25" fmla="*/ 0 w 9283745"/>
              <a:gd name="connsiteY6-26" fmla="*/ 1953855 h 3763492"/>
              <a:gd name="connsiteX0-27" fmla="*/ 0 w 9330377"/>
              <a:gd name="connsiteY0-28" fmla="*/ 1960061 h 3763492"/>
              <a:gd name="connsiteX1-29" fmla="*/ 2015945 w 9330377"/>
              <a:gd name="connsiteY1-30" fmla="*/ 0 h 3763492"/>
              <a:gd name="connsiteX2-31" fmla="*/ 7539946 w 9330377"/>
              <a:gd name="connsiteY2-32" fmla="*/ 182630 h 3763492"/>
              <a:gd name="connsiteX3-33" fmla="*/ 9330377 w 9330377"/>
              <a:gd name="connsiteY3-34" fmla="*/ 1973061 h 3763492"/>
              <a:gd name="connsiteX4-35" fmla="*/ 7539946 w 9330377"/>
              <a:gd name="connsiteY4-36" fmla="*/ 3763492 h 3763492"/>
              <a:gd name="connsiteX5-37" fmla="*/ 1415505 w 9330377"/>
              <a:gd name="connsiteY5-38" fmla="*/ 3763492 h 3763492"/>
              <a:gd name="connsiteX6-39" fmla="*/ 0 w 9330377"/>
              <a:gd name="connsiteY6-40" fmla="*/ 1960061 h 3763492"/>
              <a:gd name="connsiteX0-41" fmla="*/ 0 w 9330377"/>
              <a:gd name="connsiteY0-42" fmla="*/ 1951198 h 3754629"/>
              <a:gd name="connsiteX1-43" fmla="*/ 2407713 w 9330377"/>
              <a:gd name="connsiteY1-44" fmla="*/ 1 h 3754629"/>
              <a:gd name="connsiteX2-45" fmla="*/ 7539946 w 9330377"/>
              <a:gd name="connsiteY2-46" fmla="*/ 173767 h 3754629"/>
              <a:gd name="connsiteX3-47" fmla="*/ 9330377 w 9330377"/>
              <a:gd name="connsiteY3-48" fmla="*/ 1964198 h 3754629"/>
              <a:gd name="connsiteX4-49" fmla="*/ 7539946 w 9330377"/>
              <a:gd name="connsiteY4-50" fmla="*/ 3754629 h 3754629"/>
              <a:gd name="connsiteX5-51" fmla="*/ 1415505 w 9330377"/>
              <a:gd name="connsiteY5-52" fmla="*/ 3754629 h 3754629"/>
              <a:gd name="connsiteX6-53" fmla="*/ 0 w 9330377"/>
              <a:gd name="connsiteY6-54" fmla="*/ 1951198 h 3754629"/>
              <a:gd name="connsiteX0-55" fmla="*/ 0 w 9330377"/>
              <a:gd name="connsiteY0-56" fmla="*/ 1951197 h 3754628"/>
              <a:gd name="connsiteX1-57" fmla="*/ 2407713 w 9330377"/>
              <a:gd name="connsiteY1-58" fmla="*/ 0 h 3754628"/>
              <a:gd name="connsiteX2-59" fmla="*/ 7539946 w 9330377"/>
              <a:gd name="connsiteY2-60" fmla="*/ 173766 h 3754628"/>
              <a:gd name="connsiteX3-61" fmla="*/ 9330377 w 9330377"/>
              <a:gd name="connsiteY3-62" fmla="*/ 1964197 h 3754628"/>
              <a:gd name="connsiteX4-63" fmla="*/ 7539946 w 9330377"/>
              <a:gd name="connsiteY4-64" fmla="*/ 3754628 h 3754628"/>
              <a:gd name="connsiteX5-65" fmla="*/ 1685920 w 9330377"/>
              <a:gd name="connsiteY5-66" fmla="*/ 3700548 h 3754628"/>
              <a:gd name="connsiteX6-67" fmla="*/ 0 w 9330377"/>
              <a:gd name="connsiteY6-68" fmla="*/ 1951197 h 37546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</a:cxnLst>
            <a:rect l="l" t="t" r="r" b="b"/>
            <a:pathLst>
              <a:path w="9330377" h="3754628">
                <a:moveTo>
                  <a:pt x="0" y="1951197"/>
                </a:moveTo>
                <a:lnTo>
                  <a:pt x="2407713" y="0"/>
                </a:lnTo>
                <a:cubicBezTo>
                  <a:pt x="4210314" y="0"/>
                  <a:pt x="5737345" y="173766"/>
                  <a:pt x="7539946" y="173766"/>
                </a:cubicBezTo>
                <a:cubicBezTo>
                  <a:pt x="8528774" y="173766"/>
                  <a:pt x="9330377" y="975369"/>
                  <a:pt x="9330377" y="1964197"/>
                </a:cubicBezTo>
                <a:cubicBezTo>
                  <a:pt x="9330377" y="2953025"/>
                  <a:pt x="8528774" y="3754628"/>
                  <a:pt x="7539946" y="3754628"/>
                </a:cubicBezTo>
                <a:lnTo>
                  <a:pt x="1685920" y="3700548"/>
                </a:lnTo>
                <a:lnTo>
                  <a:pt x="0" y="19511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5151909" y="435897"/>
            <a:ext cx="3200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CONTENTS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  <a:p>
            <a:pPr algn="r"/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任意多边形 25"/>
          <p:cNvSpPr/>
          <p:nvPr/>
        </p:nvSpPr>
        <p:spPr>
          <a:xfrm rot="2402716">
            <a:off x="-744870" y="3215980"/>
            <a:ext cx="5235876" cy="200421"/>
          </a:xfrm>
          <a:custGeom>
            <a:avLst/>
            <a:gdLst>
              <a:gd name="connsiteX0" fmla="*/ 0 w 5760214"/>
              <a:gd name="connsiteY0" fmla="*/ 0 h 327626"/>
              <a:gd name="connsiteX1" fmla="*/ 5527718 w 5760214"/>
              <a:gd name="connsiteY1" fmla="*/ 0 h 327626"/>
              <a:gd name="connsiteX2" fmla="*/ 5760214 w 5760214"/>
              <a:gd name="connsiteY2" fmla="*/ 163813 h 327626"/>
              <a:gd name="connsiteX3" fmla="*/ 5760213 w 5760214"/>
              <a:gd name="connsiteY3" fmla="*/ 163813 h 327626"/>
              <a:gd name="connsiteX4" fmla="*/ 5527717 w 5760214"/>
              <a:gd name="connsiteY4" fmla="*/ 327626 h 327626"/>
              <a:gd name="connsiteX5" fmla="*/ 275352 w 5760214"/>
              <a:gd name="connsiteY5" fmla="*/ 327625 h 32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0214" h="327626">
                <a:moveTo>
                  <a:pt x="0" y="0"/>
                </a:moveTo>
                <a:lnTo>
                  <a:pt x="5527718" y="0"/>
                </a:lnTo>
                <a:cubicBezTo>
                  <a:pt x="5656122" y="0"/>
                  <a:pt x="5760214" y="73341"/>
                  <a:pt x="5760214" y="163813"/>
                </a:cubicBezTo>
                <a:lnTo>
                  <a:pt x="5760213" y="163813"/>
                </a:lnTo>
                <a:cubicBezTo>
                  <a:pt x="5760213" y="254285"/>
                  <a:pt x="5656121" y="327626"/>
                  <a:pt x="5527717" y="327626"/>
                </a:cubicBezTo>
                <a:lnTo>
                  <a:pt x="275352" y="32762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51313" y="1015640"/>
            <a:ext cx="477755" cy="482327"/>
            <a:chOff x="5764213" y="3094038"/>
            <a:chExt cx="663575" cy="669925"/>
          </a:xfrm>
        </p:grpSpPr>
        <p:sp>
          <p:nvSpPr>
            <p:cNvPr id="7" name="Freeform 5"/>
            <p:cNvSpPr/>
            <p:nvPr/>
          </p:nvSpPr>
          <p:spPr bwMode="auto">
            <a:xfrm>
              <a:off x="5837238" y="3094038"/>
              <a:ext cx="487363" cy="669925"/>
            </a:xfrm>
            <a:custGeom>
              <a:avLst/>
              <a:gdLst>
                <a:gd name="T0" fmla="*/ 0 w 128"/>
                <a:gd name="T1" fmla="*/ 153 h 176"/>
                <a:gd name="T2" fmla="*/ 0 w 128"/>
                <a:gd name="T3" fmla="*/ 17 h 176"/>
                <a:gd name="T4" fmla="*/ 17 w 128"/>
                <a:gd name="T5" fmla="*/ 0 h 176"/>
                <a:gd name="T6" fmla="*/ 128 w 128"/>
                <a:gd name="T7" fmla="*/ 0 h 176"/>
                <a:gd name="T8" fmla="*/ 128 w 128"/>
                <a:gd name="T9" fmla="*/ 152 h 176"/>
                <a:gd name="T10" fmla="*/ 104 w 128"/>
                <a:gd name="T11" fmla="*/ 176 h 176"/>
                <a:gd name="T12" fmla="*/ 0 w 128"/>
                <a:gd name="T13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176">
                  <a:moveTo>
                    <a:pt x="0" y="153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76"/>
                    <a:pt x="117" y="176"/>
                    <a:pt x="104" y="176"/>
                  </a:cubicBezTo>
                  <a:cubicBezTo>
                    <a:pt x="0" y="176"/>
                    <a:pt x="0" y="176"/>
                    <a:pt x="0" y="176"/>
                  </a:cubicBezTo>
                </a:path>
              </a:pathLst>
            </a:custGeom>
            <a:noFill/>
            <a:ln w="14288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6313488" y="3094038"/>
              <a:ext cx="114300" cy="136525"/>
            </a:xfrm>
            <a:custGeom>
              <a:avLst/>
              <a:gdLst>
                <a:gd name="T0" fmla="*/ 0 w 30"/>
                <a:gd name="T1" fmla="*/ 0 h 36"/>
                <a:gd name="T2" fmla="*/ 30 w 30"/>
                <a:gd name="T3" fmla="*/ 29 h 36"/>
                <a:gd name="T4" fmla="*/ 30 w 30"/>
                <a:gd name="T5" fmla="*/ 36 h 36"/>
                <a:gd name="T6" fmla="*/ 3 w 30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6">
                  <a:moveTo>
                    <a:pt x="0" y="0"/>
                  </a:moveTo>
                  <a:cubicBezTo>
                    <a:pt x="17" y="0"/>
                    <a:pt x="30" y="13"/>
                    <a:pt x="30" y="29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" y="36"/>
                    <a:pt x="3" y="36"/>
                    <a:pt x="3" y="36"/>
                  </a:cubicBezTo>
                </a:path>
              </a:pathLst>
            </a:custGeom>
            <a:noFill/>
            <a:ln w="14288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5764213" y="3673475"/>
              <a:ext cx="498475" cy="90488"/>
            </a:xfrm>
            <a:custGeom>
              <a:avLst/>
              <a:gdLst>
                <a:gd name="T0" fmla="*/ 129 w 131"/>
                <a:gd name="T1" fmla="*/ 24 h 24"/>
                <a:gd name="T2" fmla="*/ 12 w 131"/>
                <a:gd name="T3" fmla="*/ 24 h 24"/>
                <a:gd name="T4" fmla="*/ 0 w 131"/>
                <a:gd name="T5" fmla="*/ 12 h 24"/>
                <a:gd name="T6" fmla="*/ 0 w 131"/>
                <a:gd name="T7" fmla="*/ 12 h 24"/>
                <a:gd name="T8" fmla="*/ 12 w 131"/>
                <a:gd name="T9" fmla="*/ 0 h 24"/>
                <a:gd name="T10" fmla="*/ 131 w 131"/>
                <a:gd name="T11" fmla="*/ 0 h 24"/>
                <a:gd name="T12" fmla="*/ 131 w 131"/>
                <a:gd name="T13" fmla="*/ 22 h 24"/>
                <a:gd name="T14" fmla="*/ 129 w 131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24">
                  <a:moveTo>
                    <a:pt x="129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6" y="24"/>
                    <a:pt x="0" y="1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22"/>
                    <a:pt x="131" y="22"/>
                    <a:pt x="131" y="22"/>
                  </a:cubicBezTo>
                  <a:cubicBezTo>
                    <a:pt x="131" y="23"/>
                    <a:pt x="130" y="24"/>
                    <a:pt x="129" y="24"/>
                  </a:cubicBezTo>
                  <a:close/>
                </a:path>
              </a:pathLst>
            </a:custGeom>
            <a:noFill/>
            <a:ln w="14288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916613" y="3230563"/>
              <a:ext cx="320675" cy="0"/>
            </a:xfrm>
            <a:prstGeom prst="line">
              <a:avLst/>
            </a:prstGeom>
            <a:noFill/>
            <a:ln w="14288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919788" y="3311525"/>
              <a:ext cx="244475" cy="0"/>
            </a:xfrm>
            <a:prstGeom prst="line">
              <a:avLst/>
            </a:prstGeom>
            <a:noFill/>
            <a:ln w="14288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5916613" y="3390900"/>
              <a:ext cx="288925" cy="0"/>
            </a:xfrm>
            <a:prstGeom prst="line">
              <a:avLst/>
            </a:prstGeom>
            <a:noFill/>
            <a:ln w="14288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5919788" y="3470275"/>
              <a:ext cx="320675" cy="0"/>
            </a:xfrm>
            <a:prstGeom prst="line">
              <a:avLst/>
            </a:prstGeom>
            <a:noFill/>
            <a:ln w="14288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5919788" y="3551238"/>
              <a:ext cx="244475" cy="0"/>
            </a:xfrm>
            <a:prstGeom prst="line">
              <a:avLst/>
            </a:prstGeom>
            <a:noFill/>
            <a:ln w="14288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712963" y="2120405"/>
            <a:ext cx="510234" cy="483266"/>
            <a:chOff x="5724526" y="3071813"/>
            <a:chExt cx="750888" cy="711200"/>
          </a:xfrm>
        </p:grpSpPr>
        <p:sp>
          <p:nvSpPr>
            <p:cNvPr id="16" name="Freeform 16"/>
            <p:cNvSpPr/>
            <p:nvPr/>
          </p:nvSpPr>
          <p:spPr bwMode="auto">
            <a:xfrm>
              <a:off x="5800726" y="3254375"/>
              <a:ext cx="674688" cy="528638"/>
            </a:xfrm>
            <a:custGeom>
              <a:avLst/>
              <a:gdLst>
                <a:gd name="T0" fmla="*/ 156 w 177"/>
                <a:gd name="T1" fmla="*/ 139 h 139"/>
                <a:gd name="T2" fmla="*/ 0 w 177"/>
                <a:gd name="T3" fmla="*/ 139 h 139"/>
                <a:gd name="T4" fmla="*/ 0 w 177"/>
                <a:gd name="T5" fmla="*/ 0 h 139"/>
                <a:gd name="T6" fmla="*/ 177 w 177"/>
                <a:gd name="T7" fmla="*/ 0 h 139"/>
                <a:gd name="T8" fmla="*/ 177 w 177"/>
                <a:gd name="T9" fmla="*/ 118 h 139"/>
                <a:gd name="T10" fmla="*/ 156 w 177"/>
                <a:gd name="T1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" h="139">
                  <a:moveTo>
                    <a:pt x="156" y="139"/>
                  </a:moveTo>
                  <a:cubicBezTo>
                    <a:pt x="0" y="139"/>
                    <a:pt x="0" y="139"/>
                    <a:pt x="0" y="1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7" y="118"/>
                    <a:pt x="177" y="118"/>
                    <a:pt x="177" y="118"/>
                  </a:cubicBezTo>
                  <a:cubicBezTo>
                    <a:pt x="177" y="129"/>
                    <a:pt x="168" y="139"/>
                    <a:pt x="156" y="139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6121401" y="3143250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5724526" y="3143250"/>
              <a:ext cx="700088" cy="639763"/>
            </a:xfrm>
            <a:custGeom>
              <a:avLst/>
              <a:gdLst>
                <a:gd name="T0" fmla="*/ 184 w 184"/>
                <a:gd name="T1" fmla="*/ 168 h 168"/>
                <a:gd name="T2" fmla="*/ 18 w 184"/>
                <a:gd name="T3" fmla="*/ 168 h 168"/>
                <a:gd name="T4" fmla="*/ 0 w 184"/>
                <a:gd name="T5" fmla="*/ 150 h 168"/>
                <a:gd name="T6" fmla="*/ 0 w 184"/>
                <a:gd name="T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68">
                  <a:moveTo>
                    <a:pt x="184" y="168"/>
                  </a:moveTo>
                  <a:cubicBezTo>
                    <a:pt x="18" y="168"/>
                    <a:pt x="18" y="168"/>
                    <a:pt x="18" y="168"/>
                  </a:cubicBezTo>
                  <a:cubicBezTo>
                    <a:pt x="8" y="168"/>
                    <a:pt x="0" y="160"/>
                    <a:pt x="0" y="15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5729288" y="3071813"/>
              <a:ext cx="695325" cy="185738"/>
            </a:xfrm>
            <a:custGeom>
              <a:avLst/>
              <a:gdLst>
                <a:gd name="T0" fmla="*/ 0 w 183"/>
                <a:gd name="T1" fmla="*/ 19 h 49"/>
                <a:gd name="T2" fmla="*/ 0 w 183"/>
                <a:gd name="T3" fmla="*/ 19 h 49"/>
                <a:gd name="T4" fmla="*/ 18 w 183"/>
                <a:gd name="T5" fmla="*/ 0 h 49"/>
                <a:gd name="T6" fmla="*/ 80 w 183"/>
                <a:gd name="T7" fmla="*/ 0 h 49"/>
                <a:gd name="T8" fmla="*/ 99 w 183"/>
                <a:gd name="T9" fmla="*/ 19 h 49"/>
                <a:gd name="T10" fmla="*/ 157 w 183"/>
                <a:gd name="T11" fmla="*/ 19 h 49"/>
                <a:gd name="T12" fmla="*/ 183 w 183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4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71" y="19"/>
                    <a:pt x="183" y="35"/>
                    <a:pt x="183" y="49"/>
                  </a:cubicBezTo>
                </a:path>
              </a:pathLst>
            </a:custGeom>
            <a:noFill/>
            <a:ln w="15875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081851" y="3418588"/>
            <a:ext cx="488430" cy="478380"/>
            <a:chOff x="5713413" y="3049588"/>
            <a:chExt cx="771525" cy="755650"/>
          </a:xfrm>
        </p:grpSpPr>
        <p:sp>
          <p:nvSpPr>
            <p:cNvPr id="26" name="Freeform 30"/>
            <p:cNvSpPr/>
            <p:nvPr/>
          </p:nvSpPr>
          <p:spPr bwMode="auto">
            <a:xfrm>
              <a:off x="5713413" y="3049588"/>
              <a:ext cx="771525" cy="401638"/>
            </a:xfrm>
            <a:custGeom>
              <a:avLst/>
              <a:gdLst>
                <a:gd name="T0" fmla="*/ 68 w 203"/>
                <a:gd name="T1" fmla="*/ 106 h 106"/>
                <a:gd name="T2" fmla="*/ 0 w 203"/>
                <a:gd name="T3" fmla="*/ 101 h 106"/>
                <a:gd name="T4" fmla="*/ 102 w 203"/>
                <a:gd name="T5" fmla="*/ 0 h 106"/>
                <a:gd name="T6" fmla="*/ 203 w 203"/>
                <a:gd name="T7" fmla="*/ 101 h 106"/>
                <a:gd name="T8" fmla="*/ 136 w 203"/>
                <a:gd name="T9" fmla="*/ 106 h 106"/>
                <a:gd name="T10" fmla="*/ 68 w 203"/>
                <a:gd name="T11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06">
                  <a:moveTo>
                    <a:pt x="68" y="106"/>
                  </a:moveTo>
                  <a:cubicBezTo>
                    <a:pt x="53" y="73"/>
                    <a:pt x="15" y="73"/>
                    <a:pt x="0" y="101"/>
                  </a:cubicBezTo>
                  <a:cubicBezTo>
                    <a:pt x="0" y="45"/>
                    <a:pt x="46" y="0"/>
                    <a:pt x="102" y="0"/>
                  </a:cubicBezTo>
                  <a:cubicBezTo>
                    <a:pt x="158" y="0"/>
                    <a:pt x="203" y="48"/>
                    <a:pt x="203" y="101"/>
                  </a:cubicBezTo>
                  <a:cubicBezTo>
                    <a:pt x="184" y="73"/>
                    <a:pt x="151" y="73"/>
                    <a:pt x="136" y="106"/>
                  </a:cubicBezTo>
                  <a:cubicBezTo>
                    <a:pt x="128" y="73"/>
                    <a:pt x="77" y="73"/>
                    <a:pt x="68" y="106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Freeform 31"/>
            <p:cNvSpPr/>
            <p:nvPr/>
          </p:nvSpPr>
          <p:spPr bwMode="auto">
            <a:xfrm>
              <a:off x="5972175" y="3486150"/>
              <a:ext cx="144463" cy="319088"/>
            </a:xfrm>
            <a:custGeom>
              <a:avLst/>
              <a:gdLst>
                <a:gd name="T0" fmla="*/ 38 w 38"/>
                <a:gd name="T1" fmla="*/ 0 h 84"/>
                <a:gd name="T2" fmla="*/ 38 w 38"/>
                <a:gd name="T3" fmla="*/ 65 h 84"/>
                <a:gd name="T4" fmla="*/ 19 w 38"/>
                <a:gd name="T5" fmla="*/ 84 h 84"/>
                <a:gd name="T6" fmla="*/ 19 w 38"/>
                <a:gd name="T7" fmla="*/ 84 h 84"/>
                <a:gd name="T8" fmla="*/ 0 w 38"/>
                <a:gd name="T9" fmla="*/ 6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84">
                  <a:moveTo>
                    <a:pt x="38" y="0"/>
                  </a:moveTo>
                  <a:cubicBezTo>
                    <a:pt x="38" y="65"/>
                    <a:pt x="38" y="65"/>
                    <a:pt x="38" y="65"/>
                  </a:cubicBezTo>
                  <a:cubicBezTo>
                    <a:pt x="38" y="75"/>
                    <a:pt x="30" y="84"/>
                    <a:pt x="19" y="84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8" y="84"/>
                    <a:pt x="0" y="75"/>
                    <a:pt x="0" y="65"/>
                  </a:cubicBezTo>
                </a:path>
              </a:pathLst>
            </a:custGeom>
            <a:noFill/>
            <a:ln w="30163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053478" y="887472"/>
            <a:ext cx="288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ONE</a:t>
            </a:r>
            <a:endParaRPr lang="en-US" altLang="zh-CN" sz="2400" dirty="0">
              <a:solidFill>
                <a:schemeClr val="bg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chemeClr val="bg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Tianjin: Location of NKU</a:t>
            </a:r>
            <a:endParaRPr lang="zh-CN" altLang="en-US" dirty="0">
              <a:solidFill>
                <a:schemeClr val="bg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271739" y="2060905"/>
            <a:ext cx="28801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TWO</a:t>
            </a:r>
            <a:endParaRPr lang="en-US" altLang="zh-CN" sz="2400" dirty="0">
              <a:solidFill>
                <a:schemeClr val="bg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chemeClr val="bg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Choosing NKU</a:t>
            </a:r>
            <a:endParaRPr lang="zh-CN" altLang="en-US" dirty="0">
              <a:solidFill>
                <a:schemeClr val="bg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599618" y="3327786"/>
            <a:ext cx="2265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THREE</a:t>
            </a:r>
            <a:endParaRPr lang="en-US" altLang="zh-CN" sz="2400" dirty="0">
              <a:solidFill>
                <a:schemeClr val="bg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chemeClr val="bg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Programs &amp; Scholarship</a:t>
            </a:r>
            <a:endParaRPr lang="en-US" altLang="zh-CN" dirty="0">
              <a:solidFill>
                <a:schemeClr val="bg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5508065" y="3595474"/>
            <a:ext cx="4636639" cy="2960881"/>
            <a:chOff x="7424574" y="2278101"/>
            <a:chExt cx="5924009" cy="4198610"/>
          </a:xfrm>
        </p:grpSpPr>
        <p:sp>
          <p:nvSpPr>
            <p:cNvPr id="37" name="PA_任意多边形 22"/>
            <p:cNvSpPr/>
            <p:nvPr>
              <p:custDataLst>
                <p:tags r:id="rId2"/>
              </p:custDataLst>
            </p:nvPr>
          </p:nvSpPr>
          <p:spPr>
            <a:xfrm rot="2414190">
              <a:off x="7795428" y="2956315"/>
              <a:ext cx="5553155" cy="1553028"/>
            </a:xfrm>
            <a:custGeom>
              <a:avLst/>
              <a:gdLst>
                <a:gd name="connsiteX0" fmla="*/ 227435 w 5553155"/>
                <a:gd name="connsiteY0" fmla="*/ 227436 h 1553028"/>
                <a:gd name="connsiteX1" fmla="*/ 776514 w 5553155"/>
                <a:gd name="connsiteY1" fmla="*/ 0 h 1553028"/>
                <a:gd name="connsiteX2" fmla="*/ 4241646 w 5553155"/>
                <a:gd name="connsiteY2" fmla="*/ 0 h 1553028"/>
                <a:gd name="connsiteX3" fmla="*/ 5553155 w 5553155"/>
                <a:gd name="connsiteY3" fmla="*/ 1549957 h 1553028"/>
                <a:gd name="connsiteX4" fmla="*/ 5522686 w 5553155"/>
                <a:gd name="connsiteY4" fmla="*/ 1553028 h 1553028"/>
                <a:gd name="connsiteX5" fmla="*/ 776514 w 5553155"/>
                <a:gd name="connsiteY5" fmla="*/ 1553028 h 1553028"/>
                <a:gd name="connsiteX6" fmla="*/ 0 w 5553155"/>
                <a:gd name="connsiteY6" fmla="*/ 776514 h 1553028"/>
                <a:gd name="connsiteX7" fmla="*/ 227435 w 5553155"/>
                <a:gd name="connsiteY7" fmla="*/ 227436 h 155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3155" h="1553028">
                  <a:moveTo>
                    <a:pt x="227435" y="227436"/>
                  </a:moveTo>
                  <a:cubicBezTo>
                    <a:pt x="367957" y="86914"/>
                    <a:pt x="562086" y="0"/>
                    <a:pt x="776514" y="0"/>
                  </a:cubicBezTo>
                  <a:lnTo>
                    <a:pt x="4241646" y="0"/>
                  </a:lnTo>
                  <a:lnTo>
                    <a:pt x="5553155" y="1549957"/>
                  </a:lnTo>
                  <a:lnTo>
                    <a:pt x="5522686" y="1553028"/>
                  </a:lnTo>
                  <a:lnTo>
                    <a:pt x="776514" y="1553028"/>
                  </a:lnTo>
                  <a:cubicBezTo>
                    <a:pt x="347657" y="1553028"/>
                    <a:pt x="0" y="1205371"/>
                    <a:pt x="0" y="776514"/>
                  </a:cubicBezTo>
                  <a:cubicBezTo>
                    <a:pt x="0" y="562085"/>
                    <a:pt x="86915" y="367957"/>
                    <a:pt x="227435" y="2274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PA_任意多边形 9"/>
            <p:cNvSpPr/>
            <p:nvPr>
              <p:custDataLst>
                <p:tags r:id="rId3"/>
              </p:custDataLst>
            </p:nvPr>
          </p:nvSpPr>
          <p:spPr>
            <a:xfrm rot="2414190">
              <a:off x="7424574" y="2902868"/>
              <a:ext cx="5584839" cy="416382"/>
            </a:xfrm>
            <a:custGeom>
              <a:avLst/>
              <a:gdLst>
                <a:gd name="connsiteX0" fmla="*/ 60978 w 5584839"/>
                <a:gd name="connsiteY0" fmla="*/ 60977 h 416382"/>
                <a:gd name="connsiteX1" fmla="*/ 208191 w 5584839"/>
                <a:gd name="connsiteY1" fmla="*/ 0 h 416382"/>
                <a:gd name="connsiteX2" fmla="*/ 5232514 w 5584839"/>
                <a:gd name="connsiteY2" fmla="*/ 0 h 416382"/>
                <a:gd name="connsiteX3" fmla="*/ 5584839 w 5584839"/>
                <a:gd name="connsiteY3" fmla="*/ 416382 h 416382"/>
                <a:gd name="connsiteX4" fmla="*/ 208191 w 5584839"/>
                <a:gd name="connsiteY4" fmla="*/ 416382 h 416382"/>
                <a:gd name="connsiteX5" fmla="*/ 0 w 5584839"/>
                <a:gd name="connsiteY5" fmla="*/ 208191 h 416382"/>
                <a:gd name="connsiteX6" fmla="*/ 60978 w 5584839"/>
                <a:gd name="connsiteY6" fmla="*/ 60977 h 41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84839" h="416382">
                  <a:moveTo>
                    <a:pt x="60978" y="60977"/>
                  </a:moveTo>
                  <a:cubicBezTo>
                    <a:pt x="98653" y="23302"/>
                    <a:pt x="150701" y="0"/>
                    <a:pt x="208191" y="0"/>
                  </a:cubicBezTo>
                  <a:lnTo>
                    <a:pt x="5232514" y="0"/>
                  </a:lnTo>
                  <a:lnTo>
                    <a:pt x="5584839" y="416382"/>
                  </a:lnTo>
                  <a:lnTo>
                    <a:pt x="208191" y="416382"/>
                  </a:lnTo>
                  <a:cubicBezTo>
                    <a:pt x="93210" y="416382"/>
                    <a:pt x="0" y="323172"/>
                    <a:pt x="0" y="208191"/>
                  </a:cubicBezTo>
                  <a:cubicBezTo>
                    <a:pt x="0" y="150700"/>
                    <a:pt x="23303" y="98653"/>
                    <a:pt x="60978" y="60977"/>
                  </a:cubicBezTo>
                  <a:close/>
                </a:path>
              </a:pathLst>
            </a:custGeom>
            <a:solidFill>
              <a:srgbClr val="2F82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 12"/>
            <p:cNvSpPr/>
            <p:nvPr>
              <p:custDataLst>
                <p:tags r:id="rId4"/>
              </p:custDataLst>
            </p:nvPr>
          </p:nvSpPr>
          <p:spPr>
            <a:xfrm rot="2414190" flipV="1">
              <a:off x="10308050" y="2278101"/>
              <a:ext cx="2252474" cy="315938"/>
            </a:xfrm>
            <a:custGeom>
              <a:avLst/>
              <a:gdLst>
                <a:gd name="connsiteX0" fmla="*/ 46268 w 2252474"/>
                <a:gd name="connsiteY0" fmla="*/ 269670 h 315938"/>
                <a:gd name="connsiteX1" fmla="*/ 157969 w 2252474"/>
                <a:gd name="connsiteY1" fmla="*/ 315938 h 315938"/>
                <a:gd name="connsiteX2" fmla="*/ 1985141 w 2252474"/>
                <a:gd name="connsiteY2" fmla="*/ 315938 h 315938"/>
                <a:gd name="connsiteX3" fmla="*/ 2252474 w 2252474"/>
                <a:gd name="connsiteY3" fmla="*/ 0 h 315938"/>
                <a:gd name="connsiteX4" fmla="*/ 157969 w 2252474"/>
                <a:gd name="connsiteY4" fmla="*/ 0 h 315938"/>
                <a:gd name="connsiteX5" fmla="*/ 46269 w 2252474"/>
                <a:gd name="connsiteY5" fmla="*/ 46268 h 315938"/>
                <a:gd name="connsiteX6" fmla="*/ 0 w 2252474"/>
                <a:gd name="connsiteY6" fmla="*/ 157969 h 315938"/>
                <a:gd name="connsiteX7" fmla="*/ 46268 w 2252474"/>
                <a:gd name="connsiteY7" fmla="*/ 269670 h 31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2474" h="315938">
                  <a:moveTo>
                    <a:pt x="46268" y="269670"/>
                  </a:moveTo>
                  <a:cubicBezTo>
                    <a:pt x="74855" y="298257"/>
                    <a:pt x="114347" y="315938"/>
                    <a:pt x="157969" y="315938"/>
                  </a:cubicBezTo>
                  <a:lnTo>
                    <a:pt x="1985141" y="315938"/>
                  </a:lnTo>
                  <a:lnTo>
                    <a:pt x="2252474" y="0"/>
                  </a:lnTo>
                  <a:lnTo>
                    <a:pt x="157969" y="0"/>
                  </a:lnTo>
                  <a:cubicBezTo>
                    <a:pt x="114348" y="0"/>
                    <a:pt x="74855" y="17681"/>
                    <a:pt x="46269" y="46268"/>
                  </a:cubicBezTo>
                  <a:cubicBezTo>
                    <a:pt x="17682" y="74855"/>
                    <a:pt x="0" y="114346"/>
                    <a:pt x="0" y="157969"/>
                  </a:cubicBezTo>
                  <a:cubicBezTo>
                    <a:pt x="1" y="201591"/>
                    <a:pt x="17681" y="241083"/>
                    <a:pt x="46268" y="2696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 26"/>
            <p:cNvSpPr/>
            <p:nvPr>
              <p:custDataLst>
                <p:tags r:id="rId5"/>
              </p:custDataLst>
            </p:nvPr>
          </p:nvSpPr>
          <p:spPr>
            <a:xfrm rot="2414190">
              <a:off x="9366242" y="4854181"/>
              <a:ext cx="3320279" cy="1622530"/>
            </a:xfrm>
            <a:custGeom>
              <a:avLst/>
              <a:gdLst>
                <a:gd name="connsiteX0" fmla="*/ 295225 w 3320279"/>
                <a:gd name="connsiteY0" fmla="*/ 185253 h 1622530"/>
                <a:gd name="connsiteX1" fmla="*/ 811265 w 3320279"/>
                <a:gd name="connsiteY1" fmla="*/ 0 h 1622530"/>
                <a:gd name="connsiteX2" fmla="*/ 2500590 w 3320279"/>
                <a:gd name="connsiteY2" fmla="*/ 0 h 1622530"/>
                <a:gd name="connsiteX3" fmla="*/ 3320279 w 3320279"/>
                <a:gd name="connsiteY3" fmla="*/ 968718 h 1622530"/>
                <a:gd name="connsiteX4" fmla="*/ 2547596 w 3320279"/>
                <a:gd name="connsiteY4" fmla="*/ 1622530 h 1622530"/>
                <a:gd name="connsiteX5" fmla="*/ 811265 w 3320279"/>
                <a:gd name="connsiteY5" fmla="*/ 1622529 h 1622530"/>
                <a:gd name="connsiteX6" fmla="*/ 0 w 3320279"/>
                <a:gd name="connsiteY6" fmla="*/ 811265 h 1622530"/>
                <a:gd name="connsiteX7" fmla="*/ 295225 w 3320279"/>
                <a:gd name="connsiteY7" fmla="*/ 185253 h 162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20279" h="1622530">
                  <a:moveTo>
                    <a:pt x="295225" y="185253"/>
                  </a:moveTo>
                  <a:cubicBezTo>
                    <a:pt x="435460" y="69522"/>
                    <a:pt x="615243" y="0"/>
                    <a:pt x="811265" y="0"/>
                  </a:cubicBezTo>
                  <a:lnTo>
                    <a:pt x="2500590" y="0"/>
                  </a:lnTo>
                  <a:lnTo>
                    <a:pt x="3320279" y="968718"/>
                  </a:lnTo>
                  <a:lnTo>
                    <a:pt x="2547596" y="1622530"/>
                  </a:lnTo>
                  <a:lnTo>
                    <a:pt x="811265" y="1622529"/>
                  </a:lnTo>
                  <a:cubicBezTo>
                    <a:pt x="363216" y="1622529"/>
                    <a:pt x="0" y="1259313"/>
                    <a:pt x="0" y="811265"/>
                  </a:cubicBezTo>
                  <a:cubicBezTo>
                    <a:pt x="0" y="559237"/>
                    <a:pt x="114924" y="334052"/>
                    <a:pt x="295225" y="185253"/>
                  </a:cubicBezTo>
                  <a:close/>
                </a:path>
              </a:pathLst>
            </a:custGeom>
            <a:solidFill>
              <a:srgbClr val="5628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3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3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3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9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9" fill="hold" grpId="0" nodeType="withEffect" p14:presetBounceEnd="1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4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3" grpId="0"/>
          <p:bldP spid="4" grpId="0" animBg="1"/>
          <p:bldP spid="28" grpId="0"/>
          <p:bldP spid="29" grpId="0"/>
          <p:bldP spid="3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3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3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3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5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9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3" grpId="0"/>
          <p:bldP spid="4" grpId="0" animBg="1"/>
          <p:bldP spid="28" grpId="0"/>
          <p:bldP spid="29" grpId="0"/>
          <p:bldP spid="3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6" y="0"/>
            <a:ext cx="4572000" cy="313662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14" y="0"/>
            <a:ext cx="4565813" cy="3136622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-24815" y="3573010"/>
            <a:ext cx="9131627" cy="2304160"/>
            <a:chOff x="1221126" y="4025900"/>
            <a:chExt cx="10187898" cy="2171700"/>
          </a:xfrm>
          <a:effectLst>
            <a:reflection blurRad="152400" stA="36000" endPos="43000" dir="5400000" sy="-100000" algn="bl" rotWithShape="0"/>
          </a:effectLst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21126" y="4025900"/>
              <a:ext cx="3257550" cy="21717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686300" y="4025900"/>
              <a:ext cx="3257550" cy="21717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151474" y="4025900"/>
              <a:ext cx="3257550" cy="2171700"/>
            </a:xfrm>
            <a:prstGeom prst="rect">
              <a:avLst/>
            </a:prstGeom>
          </p:spPr>
        </p:pic>
      </p:grpSp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6" y="299467"/>
            <a:ext cx="4137745" cy="27578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2" y="3399142"/>
            <a:ext cx="4269014" cy="27876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77" y="239114"/>
            <a:ext cx="4245830" cy="28298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560" y="3356992"/>
            <a:ext cx="4231347" cy="29503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" y="516857"/>
            <a:ext cx="8942038" cy="5357770"/>
          </a:xfrm>
          <a:prstGeom prst="rect">
            <a:avLst/>
          </a:prstGeom>
        </p:spPr>
      </p:pic>
      <p:sp>
        <p:nvSpPr>
          <p:cNvPr id="4" name="TextBox 21"/>
          <p:cNvSpPr txBox="1"/>
          <p:nvPr>
            <p:custDataLst>
              <p:tags r:id="rId2"/>
            </p:custDataLst>
          </p:nvPr>
        </p:nvSpPr>
        <p:spPr>
          <a:xfrm>
            <a:off x="873274" y="5762434"/>
            <a:ext cx="7397452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 sz="2400" b="1">
                <a:solidFill>
                  <a:srgbClr val="FFFFFF"/>
                </a:solidFill>
                <a:latin typeface="Bell MT" panose="02020503060305020303"/>
                <a:ea typeface="Bell MT" panose="02020503060305020303"/>
                <a:cs typeface="Bell MT" panose="02020503060305020303"/>
                <a:sym typeface="Bell MT" panose="02020503060305020303"/>
              </a:defRPr>
            </a:pPr>
            <a:r>
              <a:rPr lang="en-US" altLang="zh-CN" sz="3100" b="1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Bell MT" panose="02020503060305020303"/>
              </a:rPr>
              <a:t>Campus Environment</a:t>
            </a:r>
            <a:endParaRPr lang="zh-CN" altLang="en-US" sz="3100" b="1" dirty="0">
              <a:solidFill>
                <a:srgbClr val="7E0C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Bell MT" panose="02020503060305020303"/>
            </a:endParaRPr>
          </a:p>
        </p:txBody>
      </p:sp>
      <p:cxnSp>
        <p:nvCxnSpPr>
          <p:cNvPr id="43" name="Straight Connector 4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5"/>
          <p:cNvPicPr>
            <a:picLocks noGrp="1" noChangeAspect="1"/>
          </p:cNvPicPr>
          <p:nvPr isPhoto="1"/>
        </p:nvPicPr>
        <p:blipFill rotWithShape="1"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7"/>
          <a:stretch>
            <a:fillRect/>
          </a:stretch>
        </p:blipFill>
        <p:spPr>
          <a:xfrm>
            <a:off x="-1" y="-18455"/>
            <a:ext cx="4635619" cy="3073315"/>
          </a:xfrm>
          <a:prstGeom prst="rect">
            <a:avLst/>
          </a:prstGeom>
        </p:spPr>
      </p:pic>
      <p:pic>
        <p:nvPicPr>
          <p:cNvPr id="9" name="图片 8" descr="图片16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18" r="51213" b="29811"/>
          <a:stretch>
            <a:fillRect/>
          </a:stretch>
        </p:blipFill>
        <p:spPr>
          <a:xfrm>
            <a:off x="6186" y="3054860"/>
            <a:ext cx="9144000" cy="3960275"/>
          </a:xfrm>
          <a:prstGeom prst="rect">
            <a:avLst/>
          </a:prstGeom>
        </p:spPr>
      </p:pic>
      <p:pic>
        <p:nvPicPr>
          <p:cNvPr id="10" name="图片 9" descr="图片15"/>
          <p:cNvPicPr>
            <a:picLocks noGrp="1" noChangeAspect="1"/>
          </p:cNvPicPr>
          <p:nvPr isPhoto="1"/>
        </p:nvPicPr>
        <p:blipFill rotWithShape="1"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/>
          <a:stretch>
            <a:fillRect/>
          </a:stretch>
        </p:blipFill>
        <p:spPr>
          <a:xfrm>
            <a:off x="4597003" y="-26505"/>
            <a:ext cx="4565814" cy="3089414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1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75" y="3796738"/>
            <a:ext cx="3946486" cy="29598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34" y="658237"/>
            <a:ext cx="3962025" cy="2971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59" y="706171"/>
            <a:ext cx="3946486" cy="29598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39" y="3717032"/>
            <a:ext cx="4052761" cy="303957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91680" y="52250"/>
            <a:ext cx="6354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Off-campus Accommodation</a:t>
            </a:r>
            <a:endParaRPr lang="zh-CN" altLang="en-US" sz="2800" dirty="0">
              <a:solidFill>
                <a:srgbClr val="7E0C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59" y="313521"/>
            <a:ext cx="4617644" cy="30784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36" y="3556037"/>
            <a:ext cx="4453767" cy="2969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0" y="313522"/>
            <a:ext cx="4320587" cy="30784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6" y="3582980"/>
            <a:ext cx="4418269" cy="2945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4783"/>
            <a:ext cx="9144000" cy="6858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949033" y="102646"/>
            <a:ext cx="6642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On-campus Accommodation</a:t>
            </a:r>
            <a:endParaRPr lang="zh-CN" altLang="en-US" sz="2800" dirty="0">
              <a:solidFill>
                <a:srgbClr val="7E0C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51371"/>
            <a:ext cx="4624071" cy="26010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325612"/>
            <a:ext cx="2538578" cy="34591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58664"/>
            <a:ext cx="2646524" cy="348235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1" b="11051"/>
          <a:stretch>
            <a:fillRect/>
          </a:stretch>
        </p:blipFill>
        <p:spPr>
          <a:xfrm>
            <a:off x="6120238" y="3373668"/>
            <a:ext cx="2538578" cy="338690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1"/>
          <a:stretch>
            <a:fillRect/>
          </a:stretch>
        </p:blipFill>
        <p:spPr>
          <a:xfrm>
            <a:off x="4992033" y="749946"/>
            <a:ext cx="3828439" cy="2524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b3e23846dc4a7a9eecab3972dcd68d6"/>
          <p:cNvPicPr>
            <a:picLocks noChangeAspect="1"/>
          </p:cNvPicPr>
          <p:nvPr/>
        </p:nvPicPr>
        <p:blipFill rotWithShape="1">
          <a:blip r:embed="rId1"/>
          <a:srcRect l="13290" r="11709"/>
          <a:stretch>
            <a:fillRect/>
          </a:stretch>
        </p:blipFill>
        <p:spPr>
          <a:xfrm>
            <a:off x="-1" y="-14178"/>
            <a:ext cx="9144001" cy="6859270"/>
          </a:xfrm>
          <a:prstGeom prst="rect">
            <a:avLst/>
          </a:prstGeom>
        </p:spPr>
      </p:pic>
      <p:sp>
        <p:nvSpPr>
          <p:cNvPr id="41" name="Rectangle 4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21"/>
          <p:cNvSpPr txBox="1"/>
          <p:nvPr>
            <p:custDataLst>
              <p:tags r:id="rId2"/>
            </p:custDataLst>
          </p:nvPr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 sz="2400" b="1">
                <a:solidFill>
                  <a:srgbClr val="FFFFFF"/>
                </a:solidFill>
                <a:latin typeface="Bell MT" panose="02020503060305020303"/>
                <a:ea typeface="Bell MT" panose="02020503060305020303"/>
                <a:cs typeface="Bell MT" panose="02020503060305020303"/>
                <a:sym typeface="Bell MT" panose="02020503060305020303"/>
              </a:defRPr>
            </a:pPr>
            <a:r>
              <a:rPr lang="en-US" altLang="zh-CN" sz="3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Bell MT" panose="02020503060305020303"/>
              </a:rPr>
              <a:t>Campus Activities</a:t>
            </a:r>
            <a:endParaRPr lang="zh-CN" altLang="en-US" sz="31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Bell MT" panose="02020503060305020303"/>
            </a:endParaRPr>
          </a:p>
        </p:txBody>
      </p:sp>
      <p:cxnSp>
        <p:nvCxnSpPr>
          <p:cNvPr id="43" name="Straight Connector 4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9144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47348" y="551961"/>
            <a:ext cx="8249304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 descr="19年美食节"/>
          <p:cNvPicPr>
            <a:picLocks noChangeAspect="1"/>
          </p:cNvPicPr>
          <p:nvPr/>
        </p:nvPicPr>
        <p:blipFill rotWithShape="1">
          <a:blip r:embed="rId1"/>
          <a:srcRect t="15544" r="1" b="1"/>
          <a:stretch>
            <a:fillRect/>
          </a:stretch>
        </p:blipFill>
        <p:spPr>
          <a:xfrm>
            <a:off x="628650" y="754148"/>
            <a:ext cx="7886700" cy="4995575"/>
          </a:xfrm>
          <a:prstGeom prst="rect">
            <a:avLst/>
          </a:prstGeom>
        </p:spPr>
      </p:pic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>
            <a:off x="447348" y="6329769"/>
            <a:ext cx="8250174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C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" y="4570195"/>
            <a:ext cx="9144001" cy="2287805"/>
            <a:chOff x="-1" y="4444546"/>
            <a:chExt cx="9550402" cy="2424339"/>
          </a:xfrm>
        </p:grpSpPr>
        <p:sp>
          <p:nvSpPr>
            <p:cNvPr id="32" name="任意多边形 18"/>
            <p:cNvSpPr/>
            <p:nvPr/>
          </p:nvSpPr>
          <p:spPr>
            <a:xfrm>
              <a:off x="-1" y="4644570"/>
              <a:ext cx="1364344" cy="2224314"/>
            </a:xfrm>
            <a:custGeom>
              <a:avLst/>
              <a:gdLst>
                <a:gd name="connsiteX0" fmla="*/ 682172 w 1364344"/>
                <a:gd name="connsiteY0" fmla="*/ 0 h 2224314"/>
                <a:gd name="connsiteX1" fmla="*/ 1364344 w 1364344"/>
                <a:gd name="connsiteY1" fmla="*/ 682172 h 2224314"/>
                <a:gd name="connsiteX2" fmla="*/ 1364344 w 1364344"/>
                <a:gd name="connsiteY2" fmla="*/ 2224314 h 2224314"/>
                <a:gd name="connsiteX3" fmla="*/ 0 w 1364344"/>
                <a:gd name="connsiteY3" fmla="*/ 2224314 h 2224314"/>
                <a:gd name="connsiteX4" fmla="*/ 0 w 1364344"/>
                <a:gd name="connsiteY4" fmla="*/ 682172 h 2224314"/>
                <a:gd name="connsiteX5" fmla="*/ 682172 w 1364344"/>
                <a:gd name="connsiteY5" fmla="*/ 0 h 222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4" h="2224314">
                  <a:moveTo>
                    <a:pt x="682172" y="0"/>
                  </a:moveTo>
                  <a:cubicBezTo>
                    <a:pt x="1058925" y="0"/>
                    <a:pt x="1364344" y="305419"/>
                    <a:pt x="1364344" y="682172"/>
                  </a:cubicBezTo>
                  <a:lnTo>
                    <a:pt x="1364344" y="2224314"/>
                  </a:lnTo>
                  <a:lnTo>
                    <a:pt x="0" y="2224314"/>
                  </a:lnTo>
                  <a:lnTo>
                    <a:pt x="0" y="682172"/>
                  </a:lnTo>
                  <a:cubicBezTo>
                    <a:pt x="0" y="305419"/>
                    <a:pt x="305419" y="0"/>
                    <a:pt x="682172" y="0"/>
                  </a:cubicBezTo>
                  <a:close/>
                </a:path>
              </a:pathLst>
            </a:custGeom>
            <a:solidFill>
              <a:srgbClr val="0E7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20"/>
            <p:cNvSpPr/>
            <p:nvPr/>
          </p:nvSpPr>
          <p:spPr>
            <a:xfrm>
              <a:off x="1364342" y="5126718"/>
              <a:ext cx="1364344" cy="1742167"/>
            </a:xfrm>
            <a:custGeom>
              <a:avLst/>
              <a:gdLst>
                <a:gd name="connsiteX0" fmla="*/ 682172 w 1364344"/>
                <a:gd name="connsiteY0" fmla="*/ 0 h 1742167"/>
                <a:gd name="connsiteX1" fmla="*/ 1364344 w 1364344"/>
                <a:gd name="connsiteY1" fmla="*/ 682172 h 1742167"/>
                <a:gd name="connsiteX2" fmla="*/ 1364344 w 1364344"/>
                <a:gd name="connsiteY2" fmla="*/ 1742167 h 1742167"/>
                <a:gd name="connsiteX3" fmla="*/ 0 w 1364344"/>
                <a:gd name="connsiteY3" fmla="*/ 1742167 h 1742167"/>
                <a:gd name="connsiteX4" fmla="*/ 0 w 1364344"/>
                <a:gd name="connsiteY4" fmla="*/ 682172 h 1742167"/>
                <a:gd name="connsiteX5" fmla="*/ 682172 w 1364344"/>
                <a:gd name="connsiteY5" fmla="*/ 0 h 174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4" h="1742167">
                  <a:moveTo>
                    <a:pt x="682172" y="0"/>
                  </a:moveTo>
                  <a:cubicBezTo>
                    <a:pt x="1058925" y="0"/>
                    <a:pt x="1364344" y="305419"/>
                    <a:pt x="1364344" y="682172"/>
                  </a:cubicBezTo>
                  <a:lnTo>
                    <a:pt x="1364344" y="1742167"/>
                  </a:lnTo>
                  <a:lnTo>
                    <a:pt x="0" y="1742167"/>
                  </a:lnTo>
                  <a:lnTo>
                    <a:pt x="0" y="682172"/>
                  </a:lnTo>
                  <a:cubicBezTo>
                    <a:pt x="0" y="305419"/>
                    <a:pt x="305419" y="0"/>
                    <a:pt x="68217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 23"/>
            <p:cNvSpPr/>
            <p:nvPr/>
          </p:nvSpPr>
          <p:spPr>
            <a:xfrm>
              <a:off x="2728685" y="5417004"/>
              <a:ext cx="1364344" cy="1451881"/>
            </a:xfrm>
            <a:custGeom>
              <a:avLst/>
              <a:gdLst>
                <a:gd name="connsiteX0" fmla="*/ 682172 w 1364344"/>
                <a:gd name="connsiteY0" fmla="*/ 0 h 1451881"/>
                <a:gd name="connsiteX1" fmla="*/ 1364344 w 1364344"/>
                <a:gd name="connsiteY1" fmla="*/ 682172 h 1451881"/>
                <a:gd name="connsiteX2" fmla="*/ 1364344 w 1364344"/>
                <a:gd name="connsiteY2" fmla="*/ 1451881 h 1451881"/>
                <a:gd name="connsiteX3" fmla="*/ 0 w 1364344"/>
                <a:gd name="connsiteY3" fmla="*/ 1451881 h 1451881"/>
                <a:gd name="connsiteX4" fmla="*/ 0 w 1364344"/>
                <a:gd name="connsiteY4" fmla="*/ 682172 h 1451881"/>
                <a:gd name="connsiteX5" fmla="*/ 682172 w 1364344"/>
                <a:gd name="connsiteY5" fmla="*/ 0 h 145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4" h="1451881">
                  <a:moveTo>
                    <a:pt x="682172" y="0"/>
                  </a:moveTo>
                  <a:cubicBezTo>
                    <a:pt x="1058925" y="0"/>
                    <a:pt x="1364344" y="305419"/>
                    <a:pt x="1364344" y="682172"/>
                  </a:cubicBezTo>
                  <a:lnTo>
                    <a:pt x="1364344" y="1451881"/>
                  </a:lnTo>
                  <a:lnTo>
                    <a:pt x="0" y="1451881"/>
                  </a:lnTo>
                  <a:lnTo>
                    <a:pt x="0" y="682172"/>
                  </a:lnTo>
                  <a:cubicBezTo>
                    <a:pt x="0" y="305419"/>
                    <a:pt x="305419" y="0"/>
                    <a:pt x="682172" y="0"/>
                  </a:cubicBezTo>
                  <a:close/>
                </a:path>
              </a:pathLst>
            </a:custGeom>
            <a:solidFill>
              <a:srgbClr val="0E7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25"/>
            <p:cNvSpPr/>
            <p:nvPr/>
          </p:nvSpPr>
          <p:spPr>
            <a:xfrm>
              <a:off x="4093029" y="4879974"/>
              <a:ext cx="1364345" cy="1988910"/>
            </a:xfrm>
            <a:custGeom>
              <a:avLst/>
              <a:gdLst>
                <a:gd name="connsiteX0" fmla="*/ 682172 w 1364345"/>
                <a:gd name="connsiteY0" fmla="*/ 0 h 1988910"/>
                <a:gd name="connsiteX1" fmla="*/ 1364345 w 1364345"/>
                <a:gd name="connsiteY1" fmla="*/ 682172 h 1988910"/>
                <a:gd name="connsiteX2" fmla="*/ 1364344 w 1364345"/>
                <a:gd name="connsiteY2" fmla="*/ 1988910 h 1988910"/>
                <a:gd name="connsiteX3" fmla="*/ 0 w 1364345"/>
                <a:gd name="connsiteY3" fmla="*/ 1988910 h 1988910"/>
                <a:gd name="connsiteX4" fmla="*/ 0 w 1364345"/>
                <a:gd name="connsiteY4" fmla="*/ 682172 h 1988910"/>
                <a:gd name="connsiteX5" fmla="*/ 682172 w 1364345"/>
                <a:gd name="connsiteY5" fmla="*/ 0 h 1988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5" h="1988910">
                  <a:moveTo>
                    <a:pt x="682172" y="0"/>
                  </a:moveTo>
                  <a:cubicBezTo>
                    <a:pt x="1058925" y="0"/>
                    <a:pt x="1364345" y="305419"/>
                    <a:pt x="1364345" y="682172"/>
                  </a:cubicBezTo>
                  <a:lnTo>
                    <a:pt x="1364344" y="1988910"/>
                  </a:lnTo>
                  <a:lnTo>
                    <a:pt x="0" y="1988910"/>
                  </a:lnTo>
                  <a:lnTo>
                    <a:pt x="0" y="682172"/>
                  </a:lnTo>
                  <a:cubicBezTo>
                    <a:pt x="0" y="305419"/>
                    <a:pt x="305419" y="0"/>
                    <a:pt x="682172" y="0"/>
                  </a:cubicBezTo>
                  <a:close/>
                </a:path>
              </a:pathLst>
            </a:custGeom>
            <a:solidFill>
              <a:srgbClr val="FDB8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 27"/>
            <p:cNvSpPr/>
            <p:nvPr/>
          </p:nvSpPr>
          <p:spPr>
            <a:xfrm>
              <a:off x="5457373" y="5188402"/>
              <a:ext cx="1364343" cy="1680482"/>
            </a:xfrm>
            <a:custGeom>
              <a:avLst/>
              <a:gdLst>
                <a:gd name="connsiteX0" fmla="*/ 682171 w 1364343"/>
                <a:gd name="connsiteY0" fmla="*/ 0 h 1680482"/>
                <a:gd name="connsiteX1" fmla="*/ 1364343 w 1364343"/>
                <a:gd name="connsiteY1" fmla="*/ 682172 h 1680482"/>
                <a:gd name="connsiteX2" fmla="*/ 1364343 w 1364343"/>
                <a:gd name="connsiteY2" fmla="*/ 1680482 h 1680482"/>
                <a:gd name="connsiteX3" fmla="*/ 0 w 1364343"/>
                <a:gd name="connsiteY3" fmla="*/ 1680482 h 1680482"/>
                <a:gd name="connsiteX4" fmla="*/ 0 w 1364343"/>
                <a:gd name="connsiteY4" fmla="*/ 682172 h 1680482"/>
                <a:gd name="connsiteX5" fmla="*/ 682171 w 1364343"/>
                <a:gd name="connsiteY5" fmla="*/ 0 h 168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3" h="1680482">
                  <a:moveTo>
                    <a:pt x="682171" y="0"/>
                  </a:moveTo>
                  <a:cubicBezTo>
                    <a:pt x="1058924" y="0"/>
                    <a:pt x="1364343" y="305419"/>
                    <a:pt x="1364343" y="682172"/>
                  </a:cubicBezTo>
                  <a:lnTo>
                    <a:pt x="1364343" y="1680482"/>
                  </a:lnTo>
                  <a:lnTo>
                    <a:pt x="0" y="1680482"/>
                  </a:lnTo>
                  <a:lnTo>
                    <a:pt x="0" y="682172"/>
                  </a:lnTo>
                  <a:cubicBezTo>
                    <a:pt x="0" y="305419"/>
                    <a:pt x="305418" y="0"/>
                    <a:pt x="682171" y="0"/>
                  </a:cubicBezTo>
                  <a:close/>
                </a:path>
              </a:pathLst>
            </a:custGeom>
            <a:solidFill>
              <a:srgbClr val="0E7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 29"/>
            <p:cNvSpPr/>
            <p:nvPr/>
          </p:nvSpPr>
          <p:spPr>
            <a:xfrm>
              <a:off x="6821714" y="5126718"/>
              <a:ext cx="1364344" cy="1742167"/>
            </a:xfrm>
            <a:custGeom>
              <a:avLst/>
              <a:gdLst>
                <a:gd name="connsiteX0" fmla="*/ 682172 w 1364344"/>
                <a:gd name="connsiteY0" fmla="*/ 0 h 1742167"/>
                <a:gd name="connsiteX1" fmla="*/ 1364344 w 1364344"/>
                <a:gd name="connsiteY1" fmla="*/ 682172 h 1742167"/>
                <a:gd name="connsiteX2" fmla="*/ 1364344 w 1364344"/>
                <a:gd name="connsiteY2" fmla="*/ 1742167 h 1742167"/>
                <a:gd name="connsiteX3" fmla="*/ 0 w 1364344"/>
                <a:gd name="connsiteY3" fmla="*/ 1742167 h 1742167"/>
                <a:gd name="connsiteX4" fmla="*/ 0 w 1364344"/>
                <a:gd name="connsiteY4" fmla="*/ 682172 h 1742167"/>
                <a:gd name="connsiteX5" fmla="*/ 682172 w 1364344"/>
                <a:gd name="connsiteY5" fmla="*/ 0 h 174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4" h="1742167">
                  <a:moveTo>
                    <a:pt x="682172" y="0"/>
                  </a:moveTo>
                  <a:cubicBezTo>
                    <a:pt x="1058925" y="0"/>
                    <a:pt x="1364344" y="305419"/>
                    <a:pt x="1364344" y="682172"/>
                  </a:cubicBezTo>
                  <a:lnTo>
                    <a:pt x="1364344" y="1742167"/>
                  </a:lnTo>
                  <a:lnTo>
                    <a:pt x="0" y="1742167"/>
                  </a:lnTo>
                  <a:lnTo>
                    <a:pt x="0" y="682172"/>
                  </a:lnTo>
                  <a:cubicBezTo>
                    <a:pt x="0" y="305419"/>
                    <a:pt x="305419" y="0"/>
                    <a:pt x="68217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 31"/>
            <p:cNvSpPr/>
            <p:nvPr/>
          </p:nvSpPr>
          <p:spPr>
            <a:xfrm>
              <a:off x="8186057" y="4444546"/>
              <a:ext cx="1364344" cy="2424338"/>
            </a:xfrm>
            <a:custGeom>
              <a:avLst/>
              <a:gdLst>
                <a:gd name="connsiteX0" fmla="*/ 682172 w 1364344"/>
                <a:gd name="connsiteY0" fmla="*/ 0 h 2424338"/>
                <a:gd name="connsiteX1" fmla="*/ 1364344 w 1364344"/>
                <a:gd name="connsiteY1" fmla="*/ 682172 h 2424338"/>
                <a:gd name="connsiteX2" fmla="*/ 1364343 w 1364344"/>
                <a:gd name="connsiteY2" fmla="*/ 2424338 h 2424338"/>
                <a:gd name="connsiteX3" fmla="*/ 0 w 1364344"/>
                <a:gd name="connsiteY3" fmla="*/ 2424338 h 2424338"/>
                <a:gd name="connsiteX4" fmla="*/ 0 w 1364344"/>
                <a:gd name="connsiteY4" fmla="*/ 682172 h 2424338"/>
                <a:gd name="connsiteX5" fmla="*/ 682172 w 1364344"/>
                <a:gd name="connsiteY5" fmla="*/ 0 h 242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4" h="2424338">
                  <a:moveTo>
                    <a:pt x="682172" y="0"/>
                  </a:moveTo>
                  <a:cubicBezTo>
                    <a:pt x="1058925" y="0"/>
                    <a:pt x="1364344" y="305419"/>
                    <a:pt x="1364344" y="682172"/>
                  </a:cubicBezTo>
                  <a:lnTo>
                    <a:pt x="1364343" y="2424338"/>
                  </a:lnTo>
                  <a:lnTo>
                    <a:pt x="0" y="2424338"/>
                  </a:lnTo>
                  <a:lnTo>
                    <a:pt x="0" y="682172"/>
                  </a:lnTo>
                  <a:cubicBezTo>
                    <a:pt x="0" y="305419"/>
                    <a:pt x="305419" y="0"/>
                    <a:pt x="682172" y="0"/>
                  </a:cubicBezTo>
                  <a:close/>
                </a:path>
              </a:pathLst>
            </a:custGeom>
            <a:solidFill>
              <a:srgbClr val="0E7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3156858" y="1551498"/>
            <a:ext cx="2830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9600" dirty="0">
                <a:solidFill>
                  <a:prstClr val="whit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01</a:t>
            </a:r>
            <a:endParaRPr lang="zh-CN" altLang="en-US" sz="9600" dirty="0">
              <a:solidFill>
                <a:prstClr val="white"/>
              </a:solidFill>
              <a:latin typeface="Ebrima" panose="02000000000000000000" pitchFamily="2" charset="0"/>
              <a:ea typeface="宋体" panose="02010600030101010101" pitchFamily="2" charset="-122"/>
              <a:cs typeface="Ebrima" panose="02000000000000000000" pitchFamily="2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619794" y="2967335"/>
            <a:ext cx="5832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Tianjin: Location of NKU</a:t>
            </a:r>
            <a:endParaRPr lang="zh-CN" altLang="en-US" sz="3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  <p:pic>
        <p:nvPicPr>
          <p:cNvPr id="12" name="图片占位符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t="19" b="19"/>
          <a:stretch>
            <a:fillRect/>
          </a:stretch>
        </p:blipFill>
        <p:spPr>
          <a:xfrm>
            <a:off x="8172400" y="116632"/>
            <a:ext cx="791286" cy="791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9144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47348" y="551961"/>
            <a:ext cx="8249304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 descr="图片2"/>
          <p:cNvPicPr>
            <a:picLocks noGrp="1" noChangeAspect="1"/>
          </p:cNvPicPr>
          <p:nvPr isPhoto="1"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44" r="1" b="1"/>
          <a:stretch>
            <a:fillRect/>
          </a:stretch>
        </p:blipFill>
        <p:spPr>
          <a:xfrm>
            <a:off x="628650" y="754148"/>
            <a:ext cx="7886700" cy="4995575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>
            <a:off x="447348" y="6329769"/>
            <a:ext cx="8250174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Triangle 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41299" y="321733"/>
            <a:ext cx="8660121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图片 13" descr="图片6"/>
          <p:cNvPicPr>
            <a:picLocks noGrp="1" noChangeAspect="1"/>
          </p:cNvPicPr>
          <p:nvPr isPhoto="1"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66"/>
          <a:stretch>
            <a:fillRect/>
          </a:stretch>
        </p:blipFill>
        <p:spPr>
          <a:xfrm>
            <a:off x="6030473" y="3402460"/>
            <a:ext cx="2763559" cy="20889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14280" r="13615" b="9705"/>
          <a:stretch>
            <a:fillRect/>
          </a:stretch>
        </p:blipFill>
        <p:spPr>
          <a:xfrm>
            <a:off x="349968" y="1700880"/>
            <a:ext cx="5481295" cy="38162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0" t="34782" r="22001" b="12646"/>
          <a:stretch>
            <a:fillRect/>
          </a:stretch>
        </p:blipFill>
        <p:spPr>
          <a:xfrm>
            <a:off x="5913832" y="990085"/>
            <a:ext cx="2880200" cy="1850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>
            <a:grpSpLocks noGrp="1" noRot="1" noChangeAspect="1" noMove="1" noResize="1" noUngrp="1"/>
          </p:cNvGrpSpPr>
          <p:nvPr/>
        </p:nvGrpSpPr>
        <p:grpSpPr>
          <a:xfrm>
            <a:off x="157250" y="2380868"/>
            <a:ext cx="8986749" cy="2087795"/>
            <a:chOff x="143163" y="5763486"/>
            <a:chExt cx="11982332" cy="739555"/>
          </a:xfrm>
        </p:grpSpPr>
        <p:sp>
          <p:nvSpPr>
            <p:cNvPr id="35" name="Rectangle 34"/>
            <p:cNvSpPr/>
            <p:nvPr/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34646" y="466344"/>
            <a:ext cx="8333796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6" y="692810"/>
            <a:ext cx="8709354" cy="6072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568410" y="1111170"/>
            <a:ext cx="828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图片18"/>
          <p:cNvPicPr>
            <a:picLocks noGrp="1" noChangeAspect="1"/>
          </p:cNvPicPr>
          <p:nvPr isPhoto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0"/>
          <a:stretch>
            <a:fillRect/>
          </a:stretch>
        </p:blipFill>
        <p:spPr>
          <a:xfrm>
            <a:off x="672999" y="749291"/>
            <a:ext cx="3549705" cy="2331571"/>
          </a:xfrm>
          <a:prstGeom prst="rect">
            <a:avLst/>
          </a:prstGeom>
        </p:spPr>
      </p:pic>
      <p:cxnSp>
        <p:nvCxnSpPr>
          <p:cNvPr id="12" name="Straight Connector 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052270" y="3428998"/>
            <a:ext cx="3141678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片20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43"/>
          <a:stretch>
            <a:fillRect/>
          </a:stretch>
        </p:blipFill>
        <p:spPr>
          <a:xfrm>
            <a:off x="4890579" y="3501005"/>
            <a:ext cx="3549705" cy="23355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26" y="749291"/>
            <a:ext cx="3497358" cy="23315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46" y="3528655"/>
            <a:ext cx="3549705" cy="2366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>
            <a:grpSpLocks noGrp="1" noRot="1" noChangeAspect="1" noMove="1" noResize="1" noUngrp="1"/>
          </p:cNvGrpSpPr>
          <p:nvPr/>
        </p:nvGrpSpPr>
        <p:grpSpPr>
          <a:xfrm>
            <a:off x="1891743" y="4813"/>
            <a:ext cx="5360514" cy="6333471"/>
            <a:chOff x="329184" y="-555662"/>
            <a:chExt cx="524256" cy="6333471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29184" y="-555662"/>
              <a:ext cx="524256" cy="60877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47348" y="265180"/>
            <a:ext cx="8249304" cy="57515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 descr="e5f927a72eb4bd64697acb529500397"/>
          <p:cNvPicPr>
            <a:picLocks noChangeAspect="1"/>
          </p:cNvPicPr>
          <p:nvPr/>
        </p:nvPicPr>
        <p:blipFill rotWithShape="1">
          <a:blip r:embed="rId1"/>
          <a:srcRect t="9880" r="1" b="1"/>
          <a:stretch>
            <a:fillRect/>
          </a:stretch>
        </p:blipFill>
        <p:spPr>
          <a:xfrm>
            <a:off x="628650" y="469664"/>
            <a:ext cx="7886700" cy="533060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19049" y="5854353"/>
            <a:ext cx="324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E0C6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Read Ten-Thousand Books, Walk Ten-Thousand Miles </a:t>
            </a:r>
            <a:endParaRPr lang="zh-CN" altLang="en-US" b="1" dirty="0">
              <a:solidFill>
                <a:srgbClr val="7E0C6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568410" y="1111170"/>
            <a:ext cx="828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052270" y="3428998"/>
            <a:ext cx="3141678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5" y="157152"/>
            <a:ext cx="3819625" cy="214677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45" y="153923"/>
            <a:ext cx="2592180" cy="291828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>
            <a:fillRect/>
          </a:stretch>
        </p:blipFill>
        <p:spPr>
          <a:xfrm>
            <a:off x="1187765" y="2564940"/>
            <a:ext cx="2953305" cy="33842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15" y="3283891"/>
            <a:ext cx="3790142" cy="2472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C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-1" y="4570195"/>
            <a:ext cx="9144001" cy="2287805"/>
            <a:chOff x="-1" y="4444546"/>
            <a:chExt cx="9550402" cy="2424339"/>
          </a:xfrm>
        </p:grpSpPr>
        <p:sp>
          <p:nvSpPr>
            <p:cNvPr id="32" name="任意多边形 18"/>
            <p:cNvSpPr/>
            <p:nvPr/>
          </p:nvSpPr>
          <p:spPr>
            <a:xfrm>
              <a:off x="-1" y="4644570"/>
              <a:ext cx="1364344" cy="2224314"/>
            </a:xfrm>
            <a:custGeom>
              <a:avLst/>
              <a:gdLst>
                <a:gd name="connsiteX0" fmla="*/ 682172 w 1364344"/>
                <a:gd name="connsiteY0" fmla="*/ 0 h 2224314"/>
                <a:gd name="connsiteX1" fmla="*/ 1364344 w 1364344"/>
                <a:gd name="connsiteY1" fmla="*/ 682172 h 2224314"/>
                <a:gd name="connsiteX2" fmla="*/ 1364344 w 1364344"/>
                <a:gd name="connsiteY2" fmla="*/ 2224314 h 2224314"/>
                <a:gd name="connsiteX3" fmla="*/ 0 w 1364344"/>
                <a:gd name="connsiteY3" fmla="*/ 2224314 h 2224314"/>
                <a:gd name="connsiteX4" fmla="*/ 0 w 1364344"/>
                <a:gd name="connsiteY4" fmla="*/ 682172 h 2224314"/>
                <a:gd name="connsiteX5" fmla="*/ 682172 w 1364344"/>
                <a:gd name="connsiteY5" fmla="*/ 0 h 222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4" h="2224314">
                  <a:moveTo>
                    <a:pt x="682172" y="0"/>
                  </a:moveTo>
                  <a:cubicBezTo>
                    <a:pt x="1058925" y="0"/>
                    <a:pt x="1364344" y="305419"/>
                    <a:pt x="1364344" y="682172"/>
                  </a:cubicBezTo>
                  <a:lnTo>
                    <a:pt x="1364344" y="2224314"/>
                  </a:lnTo>
                  <a:lnTo>
                    <a:pt x="0" y="2224314"/>
                  </a:lnTo>
                  <a:lnTo>
                    <a:pt x="0" y="682172"/>
                  </a:lnTo>
                  <a:cubicBezTo>
                    <a:pt x="0" y="305419"/>
                    <a:pt x="305419" y="0"/>
                    <a:pt x="682172" y="0"/>
                  </a:cubicBezTo>
                  <a:close/>
                </a:path>
              </a:pathLst>
            </a:custGeom>
            <a:solidFill>
              <a:srgbClr val="0E7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33" name="任意多边形 20"/>
            <p:cNvSpPr/>
            <p:nvPr/>
          </p:nvSpPr>
          <p:spPr>
            <a:xfrm>
              <a:off x="1364342" y="5126718"/>
              <a:ext cx="1364344" cy="1742167"/>
            </a:xfrm>
            <a:custGeom>
              <a:avLst/>
              <a:gdLst>
                <a:gd name="connsiteX0" fmla="*/ 682172 w 1364344"/>
                <a:gd name="connsiteY0" fmla="*/ 0 h 1742167"/>
                <a:gd name="connsiteX1" fmla="*/ 1364344 w 1364344"/>
                <a:gd name="connsiteY1" fmla="*/ 682172 h 1742167"/>
                <a:gd name="connsiteX2" fmla="*/ 1364344 w 1364344"/>
                <a:gd name="connsiteY2" fmla="*/ 1742167 h 1742167"/>
                <a:gd name="connsiteX3" fmla="*/ 0 w 1364344"/>
                <a:gd name="connsiteY3" fmla="*/ 1742167 h 1742167"/>
                <a:gd name="connsiteX4" fmla="*/ 0 w 1364344"/>
                <a:gd name="connsiteY4" fmla="*/ 682172 h 1742167"/>
                <a:gd name="connsiteX5" fmla="*/ 682172 w 1364344"/>
                <a:gd name="connsiteY5" fmla="*/ 0 h 174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4" h="1742167">
                  <a:moveTo>
                    <a:pt x="682172" y="0"/>
                  </a:moveTo>
                  <a:cubicBezTo>
                    <a:pt x="1058925" y="0"/>
                    <a:pt x="1364344" y="305419"/>
                    <a:pt x="1364344" y="682172"/>
                  </a:cubicBezTo>
                  <a:lnTo>
                    <a:pt x="1364344" y="1742167"/>
                  </a:lnTo>
                  <a:lnTo>
                    <a:pt x="0" y="1742167"/>
                  </a:lnTo>
                  <a:lnTo>
                    <a:pt x="0" y="682172"/>
                  </a:lnTo>
                  <a:cubicBezTo>
                    <a:pt x="0" y="305419"/>
                    <a:pt x="305419" y="0"/>
                    <a:pt x="68217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34" name="任意多边形 23"/>
            <p:cNvSpPr/>
            <p:nvPr/>
          </p:nvSpPr>
          <p:spPr>
            <a:xfrm>
              <a:off x="2728685" y="5417004"/>
              <a:ext cx="1364344" cy="1451881"/>
            </a:xfrm>
            <a:custGeom>
              <a:avLst/>
              <a:gdLst>
                <a:gd name="connsiteX0" fmla="*/ 682172 w 1364344"/>
                <a:gd name="connsiteY0" fmla="*/ 0 h 1451881"/>
                <a:gd name="connsiteX1" fmla="*/ 1364344 w 1364344"/>
                <a:gd name="connsiteY1" fmla="*/ 682172 h 1451881"/>
                <a:gd name="connsiteX2" fmla="*/ 1364344 w 1364344"/>
                <a:gd name="connsiteY2" fmla="*/ 1451881 h 1451881"/>
                <a:gd name="connsiteX3" fmla="*/ 0 w 1364344"/>
                <a:gd name="connsiteY3" fmla="*/ 1451881 h 1451881"/>
                <a:gd name="connsiteX4" fmla="*/ 0 w 1364344"/>
                <a:gd name="connsiteY4" fmla="*/ 682172 h 1451881"/>
                <a:gd name="connsiteX5" fmla="*/ 682172 w 1364344"/>
                <a:gd name="connsiteY5" fmla="*/ 0 h 145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4" h="1451881">
                  <a:moveTo>
                    <a:pt x="682172" y="0"/>
                  </a:moveTo>
                  <a:cubicBezTo>
                    <a:pt x="1058925" y="0"/>
                    <a:pt x="1364344" y="305419"/>
                    <a:pt x="1364344" y="682172"/>
                  </a:cubicBezTo>
                  <a:lnTo>
                    <a:pt x="1364344" y="1451881"/>
                  </a:lnTo>
                  <a:lnTo>
                    <a:pt x="0" y="1451881"/>
                  </a:lnTo>
                  <a:lnTo>
                    <a:pt x="0" y="682172"/>
                  </a:lnTo>
                  <a:cubicBezTo>
                    <a:pt x="0" y="305419"/>
                    <a:pt x="305419" y="0"/>
                    <a:pt x="682172" y="0"/>
                  </a:cubicBezTo>
                  <a:close/>
                </a:path>
              </a:pathLst>
            </a:custGeom>
            <a:solidFill>
              <a:srgbClr val="0E7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35" name="任意多边形 25"/>
            <p:cNvSpPr/>
            <p:nvPr/>
          </p:nvSpPr>
          <p:spPr>
            <a:xfrm>
              <a:off x="4093029" y="4879974"/>
              <a:ext cx="1364345" cy="1988910"/>
            </a:xfrm>
            <a:custGeom>
              <a:avLst/>
              <a:gdLst>
                <a:gd name="connsiteX0" fmla="*/ 682172 w 1364345"/>
                <a:gd name="connsiteY0" fmla="*/ 0 h 1988910"/>
                <a:gd name="connsiteX1" fmla="*/ 1364345 w 1364345"/>
                <a:gd name="connsiteY1" fmla="*/ 682172 h 1988910"/>
                <a:gd name="connsiteX2" fmla="*/ 1364344 w 1364345"/>
                <a:gd name="connsiteY2" fmla="*/ 1988910 h 1988910"/>
                <a:gd name="connsiteX3" fmla="*/ 0 w 1364345"/>
                <a:gd name="connsiteY3" fmla="*/ 1988910 h 1988910"/>
                <a:gd name="connsiteX4" fmla="*/ 0 w 1364345"/>
                <a:gd name="connsiteY4" fmla="*/ 682172 h 1988910"/>
                <a:gd name="connsiteX5" fmla="*/ 682172 w 1364345"/>
                <a:gd name="connsiteY5" fmla="*/ 0 h 1988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5" h="1988910">
                  <a:moveTo>
                    <a:pt x="682172" y="0"/>
                  </a:moveTo>
                  <a:cubicBezTo>
                    <a:pt x="1058925" y="0"/>
                    <a:pt x="1364345" y="305419"/>
                    <a:pt x="1364345" y="682172"/>
                  </a:cubicBezTo>
                  <a:lnTo>
                    <a:pt x="1364344" y="1988910"/>
                  </a:lnTo>
                  <a:lnTo>
                    <a:pt x="0" y="1988910"/>
                  </a:lnTo>
                  <a:lnTo>
                    <a:pt x="0" y="682172"/>
                  </a:lnTo>
                  <a:cubicBezTo>
                    <a:pt x="0" y="305419"/>
                    <a:pt x="305419" y="0"/>
                    <a:pt x="682172" y="0"/>
                  </a:cubicBezTo>
                  <a:close/>
                </a:path>
              </a:pathLst>
            </a:custGeom>
            <a:solidFill>
              <a:srgbClr val="FDB8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42" name="任意多边形 27"/>
            <p:cNvSpPr/>
            <p:nvPr/>
          </p:nvSpPr>
          <p:spPr>
            <a:xfrm>
              <a:off x="5457373" y="5188402"/>
              <a:ext cx="1364343" cy="1680482"/>
            </a:xfrm>
            <a:custGeom>
              <a:avLst/>
              <a:gdLst>
                <a:gd name="connsiteX0" fmla="*/ 682171 w 1364343"/>
                <a:gd name="connsiteY0" fmla="*/ 0 h 1680482"/>
                <a:gd name="connsiteX1" fmla="*/ 1364343 w 1364343"/>
                <a:gd name="connsiteY1" fmla="*/ 682172 h 1680482"/>
                <a:gd name="connsiteX2" fmla="*/ 1364343 w 1364343"/>
                <a:gd name="connsiteY2" fmla="*/ 1680482 h 1680482"/>
                <a:gd name="connsiteX3" fmla="*/ 0 w 1364343"/>
                <a:gd name="connsiteY3" fmla="*/ 1680482 h 1680482"/>
                <a:gd name="connsiteX4" fmla="*/ 0 w 1364343"/>
                <a:gd name="connsiteY4" fmla="*/ 682172 h 1680482"/>
                <a:gd name="connsiteX5" fmla="*/ 682171 w 1364343"/>
                <a:gd name="connsiteY5" fmla="*/ 0 h 168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3" h="1680482">
                  <a:moveTo>
                    <a:pt x="682171" y="0"/>
                  </a:moveTo>
                  <a:cubicBezTo>
                    <a:pt x="1058924" y="0"/>
                    <a:pt x="1364343" y="305419"/>
                    <a:pt x="1364343" y="682172"/>
                  </a:cubicBezTo>
                  <a:lnTo>
                    <a:pt x="1364343" y="1680482"/>
                  </a:lnTo>
                  <a:lnTo>
                    <a:pt x="0" y="1680482"/>
                  </a:lnTo>
                  <a:lnTo>
                    <a:pt x="0" y="682172"/>
                  </a:lnTo>
                  <a:cubicBezTo>
                    <a:pt x="0" y="305419"/>
                    <a:pt x="305418" y="0"/>
                    <a:pt x="682171" y="0"/>
                  </a:cubicBezTo>
                  <a:close/>
                </a:path>
              </a:pathLst>
            </a:custGeom>
            <a:solidFill>
              <a:srgbClr val="0E7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43" name="任意多边形 29"/>
            <p:cNvSpPr/>
            <p:nvPr/>
          </p:nvSpPr>
          <p:spPr>
            <a:xfrm>
              <a:off x="6821714" y="5126718"/>
              <a:ext cx="1364344" cy="1742167"/>
            </a:xfrm>
            <a:custGeom>
              <a:avLst/>
              <a:gdLst>
                <a:gd name="connsiteX0" fmla="*/ 682172 w 1364344"/>
                <a:gd name="connsiteY0" fmla="*/ 0 h 1742167"/>
                <a:gd name="connsiteX1" fmla="*/ 1364344 w 1364344"/>
                <a:gd name="connsiteY1" fmla="*/ 682172 h 1742167"/>
                <a:gd name="connsiteX2" fmla="*/ 1364344 w 1364344"/>
                <a:gd name="connsiteY2" fmla="*/ 1742167 h 1742167"/>
                <a:gd name="connsiteX3" fmla="*/ 0 w 1364344"/>
                <a:gd name="connsiteY3" fmla="*/ 1742167 h 1742167"/>
                <a:gd name="connsiteX4" fmla="*/ 0 w 1364344"/>
                <a:gd name="connsiteY4" fmla="*/ 682172 h 1742167"/>
                <a:gd name="connsiteX5" fmla="*/ 682172 w 1364344"/>
                <a:gd name="connsiteY5" fmla="*/ 0 h 174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4" h="1742167">
                  <a:moveTo>
                    <a:pt x="682172" y="0"/>
                  </a:moveTo>
                  <a:cubicBezTo>
                    <a:pt x="1058925" y="0"/>
                    <a:pt x="1364344" y="305419"/>
                    <a:pt x="1364344" y="682172"/>
                  </a:cubicBezTo>
                  <a:lnTo>
                    <a:pt x="1364344" y="1742167"/>
                  </a:lnTo>
                  <a:lnTo>
                    <a:pt x="0" y="1742167"/>
                  </a:lnTo>
                  <a:lnTo>
                    <a:pt x="0" y="682172"/>
                  </a:lnTo>
                  <a:cubicBezTo>
                    <a:pt x="0" y="305419"/>
                    <a:pt x="305419" y="0"/>
                    <a:pt x="68217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44" name="任意多边形 31"/>
            <p:cNvSpPr/>
            <p:nvPr/>
          </p:nvSpPr>
          <p:spPr>
            <a:xfrm>
              <a:off x="8186057" y="4444546"/>
              <a:ext cx="1364344" cy="2424338"/>
            </a:xfrm>
            <a:custGeom>
              <a:avLst/>
              <a:gdLst>
                <a:gd name="connsiteX0" fmla="*/ 682172 w 1364344"/>
                <a:gd name="connsiteY0" fmla="*/ 0 h 2424338"/>
                <a:gd name="connsiteX1" fmla="*/ 1364344 w 1364344"/>
                <a:gd name="connsiteY1" fmla="*/ 682172 h 2424338"/>
                <a:gd name="connsiteX2" fmla="*/ 1364343 w 1364344"/>
                <a:gd name="connsiteY2" fmla="*/ 2424338 h 2424338"/>
                <a:gd name="connsiteX3" fmla="*/ 0 w 1364344"/>
                <a:gd name="connsiteY3" fmla="*/ 2424338 h 2424338"/>
                <a:gd name="connsiteX4" fmla="*/ 0 w 1364344"/>
                <a:gd name="connsiteY4" fmla="*/ 682172 h 2424338"/>
                <a:gd name="connsiteX5" fmla="*/ 682172 w 1364344"/>
                <a:gd name="connsiteY5" fmla="*/ 0 h 242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344" h="2424338">
                  <a:moveTo>
                    <a:pt x="682172" y="0"/>
                  </a:moveTo>
                  <a:cubicBezTo>
                    <a:pt x="1058925" y="0"/>
                    <a:pt x="1364344" y="305419"/>
                    <a:pt x="1364344" y="682172"/>
                  </a:cubicBezTo>
                  <a:lnTo>
                    <a:pt x="1364343" y="2424338"/>
                  </a:lnTo>
                  <a:lnTo>
                    <a:pt x="0" y="2424338"/>
                  </a:lnTo>
                  <a:lnTo>
                    <a:pt x="0" y="682172"/>
                  </a:lnTo>
                  <a:cubicBezTo>
                    <a:pt x="0" y="305419"/>
                    <a:pt x="305419" y="0"/>
                    <a:pt x="682172" y="0"/>
                  </a:cubicBezTo>
                  <a:close/>
                </a:path>
              </a:pathLst>
            </a:custGeom>
            <a:solidFill>
              <a:srgbClr val="0E7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3286317" y="1144283"/>
            <a:ext cx="2830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03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brima" panose="02000000000000000000" pitchFamily="2" charset="0"/>
              <a:ea typeface="宋体" panose="02010600030101010101" pitchFamily="2" charset="-122"/>
              <a:cs typeface="Ebrima" panose="02000000000000000000" pitchFamily="2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2097315" y="2624776"/>
            <a:ext cx="4949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Programs for International Students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341485" y="5028274"/>
            <a:ext cx="58405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zh-CN" altLang="en-US" sz="13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0485" y="260648"/>
            <a:ext cx="1773963" cy="546572"/>
          </a:xfrm>
          <a:prstGeom prst="rect">
            <a:avLst/>
          </a:prstGeom>
        </p:spPr>
      </p:pic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256310" y="980728"/>
          <a:ext cx="8631381" cy="55774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7318"/>
                <a:gridCol w="2344290"/>
                <a:gridCol w="1584448"/>
                <a:gridCol w="1288784"/>
                <a:gridCol w="1546541"/>
              </a:tblGrid>
              <a:tr h="717167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(Non-Degree) Chinese Language Advanced Study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>
                    <a:solidFill>
                      <a:srgbClr val="7E0C6E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3418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Program Name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82" marR="5182" marT="5182" marB="0" anchor="ctr">
                    <a:solidFill>
                      <a:srgbClr val="7E0C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Length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Tuition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Deadline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/>
                </a:tc>
              </a:tr>
              <a:tr h="360816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Proficiency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/>
                </a:tc>
                <a:tc vMerge="1">
                  <a:tcPr/>
                </a:tc>
              </a:tr>
              <a:tr h="60188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Chinese Language Training Courses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82" marR="5182" marT="5182" marB="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I. Feb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21-Apr.15  2022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Starter—HSK level 3, studying Chinese for less than 1.5 years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3,500 RMB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31-Dec-22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/>
                </a:tc>
              </a:tr>
              <a:tr h="756610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II. Apr. 25- Jun. 17  2022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15-Apr-22</a:t>
                      </a:r>
                      <a:endParaRPr lang="en-US" sz="14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4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/>
                </a:tc>
              </a:tr>
              <a:tr h="68753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Advanced Chinese Language Training Courses</a:t>
                      </a:r>
                      <a:r>
                        <a:rPr lang="en-US" altLang="zh-CN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(2022Spring 2)</a:t>
                      </a:r>
                      <a:endParaRPr lang="zh-CN" altLang="en-US" sz="140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5182" marR="5182" marT="5182" marB="0" anchor="ctr">
                    <a:solidFill>
                      <a:srgbClr val="7E0C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I. Fe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21-Apr.15 2022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HSK level 4—level 6, studying Chinese for more than 1.5 years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3,500 RMB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31-Dec-22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/>
                </a:tc>
              </a:tr>
              <a:tr h="211885">
                <a:tc vMerge="1">
                  <a:tcPr/>
                </a:tc>
                <a:tc vMerge="1">
                  <a:tcPr marL="5182" marR="5182" marT="5182" marB="0" anchor="ctr"/>
                </a:tc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15-Apr-22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/>
                </a:tc>
              </a:tr>
              <a:tr h="550399">
                <a:tc vMerge="1">
                  <a:tcPr marL="5182" marR="5182" marT="5182" marB="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II.  Apr. 15 –Jun. 17 2022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/>
                </a:tc>
                <a:tc vMerge="1">
                  <a:tcPr marL="5182" marR="5182" marT="5182" marB="0" anchor="ctr"/>
                </a:tc>
                <a:tc vMerge="1">
                  <a:tcPr marL="5182" marR="5182" marT="5182" marB="0" anchor="ctr"/>
                </a:tc>
                <a:tc vMerge="1">
                  <a:tcPr marL="5182" marR="5182" marT="5182" marB="0" anchor="ctr"/>
                </a:tc>
              </a:tr>
              <a:tr h="125696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kumimoji="0" lang="en-US" altLang="zh-CN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Winter </a:t>
                      </a:r>
                      <a:endParaRPr kumimoji="0" lang="en-US" altLang="zh-CN" sz="14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0" algn="ctr">
                        <a:buNone/>
                      </a:pPr>
                      <a:r>
                        <a:rPr kumimoji="0" lang="en-US" altLang="zh-CN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Short-term </a:t>
                      </a:r>
                      <a:endParaRPr kumimoji="0" lang="en-US" altLang="zh-CN" sz="14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0" algn="ctr">
                        <a:buNone/>
                      </a:pPr>
                      <a:r>
                        <a:rPr kumimoji="0" lang="en-US" altLang="zh-CN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Thematic Advanced Study on HSK</a:t>
                      </a:r>
                      <a:endParaRPr kumimoji="0" lang="en-US" altLang="zh-CN" sz="14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endParaRPr kumimoji="0" lang="zh-CN" altLang="en-US" sz="14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82" marR="5182" marT="5182" marB="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kumimoji="0"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Jan 3, 2022 -</a:t>
                      </a:r>
                      <a:endParaRPr kumimoji="0" lang="en-US" altLang="zh-CN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kumimoji="0"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Jan 28, 2022</a:t>
                      </a:r>
                      <a:endParaRPr kumimoji="0" lang="en-US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kumimoji="0"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Beginners </a:t>
                      </a:r>
                      <a:endParaRPr lang="zh-CN" altLang="en-US" dirty="0"/>
                    </a:p>
                  </a:txBody>
                  <a:tcPr marL="5182" marR="5182" marT="518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kumimoji="0" lang="en-US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3,400 RMB</a:t>
                      </a:r>
                      <a:endParaRPr lang="zh-CN" altLang="en-US" dirty="0"/>
                    </a:p>
                  </a:txBody>
                  <a:tcPr marL="5182" marR="5182" marT="518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Jan 31, 2022</a:t>
                      </a:r>
                      <a:endParaRPr kumimoji="0" lang="en-US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82" marR="5182" marT="5182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362932" y="260648"/>
          <a:ext cx="8673562" cy="63265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9321"/>
                <a:gridCol w="3223056"/>
                <a:gridCol w="947405"/>
                <a:gridCol w="731930"/>
                <a:gridCol w="1301850"/>
              </a:tblGrid>
              <a:tr h="50412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Undergraduate Program for International Students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>
                    <a:solidFill>
                      <a:srgbClr val="7E0C6E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7844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kern="100" dirty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College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Majors Available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 </a:t>
                      </a:r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Campus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Tuition Fee (RMB)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</a:tr>
              <a:tr h="239223">
                <a:tc>
                  <a:txBody>
                    <a:bodyPr/>
                    <a:lstStyle/>
                    <a:p>
                      <a:pPr algn="l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 of Literature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Chinese Language &amp;Literature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Balitai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20,000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</a:tr>
              <a:tr h="982715">
                <a:tc>
                  <a:txBody>
                    <a:bodyPr/>
                    <a:lstStyle/>
                    <a:p>
                      <a:pPr algn="l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 of Foreign Languages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English/Translation (Chinese-English) /Japanese/Russian/ French/German/Spanish/Portuguese/Italian</a:t>
                      </a:r>
                      <a:endParaRPr lang="zh-CN" altLang="en-US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300" kern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Balitai</a:t>
                      </a:r>
                      <a:endParaRPr lang="en-US" sz="1300" kern="0" dirty="0" err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zh-CN" altLang="en-US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20,000</a:t>
                      </a:r>
                      <a:endParaRPr lang="zh-CN" altLang="en-US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</a:tr>
              <a:tr h="239223">
                <a:tc rowSpan="3">
                  <a:txBody>
                    <a:bodyPr/>
                    <a:lstStyle/>
                    <a:p>
                      <a:pPr algn="l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Zhou Enlai School of Government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Politics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Jinnan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20,000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</a:tr>
              <a:tr h="239223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Sociology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Jinnan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20,000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</a:tr>
              <a:tr h="239223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Applied Psychology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Jinnan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25,000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</a:tr>
              <a:tr h="478445">
                <a:tc rowSpan="3">
                  <a:txBody>
                    <a:bodyPr/>
                    <a:lstStyle/>
                    <a:p>
                      <a:pPr algn="l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 of Chinese Language and Culture 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Teaching Chinese to Speakers of Other Languages (TCSOL)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Balitai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20,000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</a:tr>
              <a:tr h="239223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Chinese Language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Balitai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20,000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</a:tr>
              <a:tr h="478445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Chinese Language 3+1 (International Business)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Balitai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24,000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</a:tr>
              <a:tr h="376647">
                <a:tc>
                  <a:txBody>
                    <a:bodyPr/>
                    <a:lstStyle/>
                    <a:p>
                      <a:pPr algn="l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 of Economics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Economics and Trade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Balitai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20,000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</a:tr>
              <a:tr h="239223">
                <a:tc>
                  <a:txBody>
                    <a:bodyPr/>
                    <a:lstStyle/>
                    <a:p>
                      <a:pPr algn="l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Business School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Business Management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Balitai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20,000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</a:tr>
              <a:tr h="478445">
                <a:tc>
                  <a:txBody>
                    <a:bodyPr/>
                    <a:lstStyle/>
                    <a:p>
                      <a:pPr algn="l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 of Tourism and Service Management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Tourism Management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Jinnan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20,000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</a:tr>
              <a:tr h="239223">
                <a:tc rowSpan="3">
                  <a:txBody>
                    <a:bodyPr/>
                    <a:lstStyle/>
                    <a:p>
                      <a:pPr algn="l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 of Finance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Jinnan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20,000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</a:tr>
              <a:tr h="239223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Insurance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Jinnan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20,000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</a:tr>
              <a:tr h="239223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Financial Engineering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Jinnan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20,000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 of Environmental Science and Engineering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Resource Recycling Science and Engineering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Jinnan</a:t>
                      </a:r>
                      <a:endParaRPr lang="zh-CN" sz="13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25,000</a:t>
                      </a:r>
                      <a:endParaRPr lang="zh-CN" sz="13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7933" marR="27933" marT="0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4294967295"/>
            <p:custDataLst>
              <p:tags r:id="rId1"/>
            </p:custDataLst>
          </p:nvPr>
        </p:nvGraphicFramePr>
        <p:xfrm>
          <a:off x="0" y="1"/>
          <a:ext cx="9144000" cy="6741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9792"/>
                <a:gridCol w="2714574"/>
                <a:gridCol w="1939035"/>
                <a:gridCol w="1790599"/>
              </a:tblGrid>
              <a:tr h="358136"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Selected Majors for Postgraduate Students 2022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 hMerge="1">
                  <a:tcPr marL="12700" marR="12700" marT="12700" anchor="ctr">
                    <a:solidFill>
                      <a:srgbClr val="7E0C6E"/>
                    </a:solidFill>
                  </a:tcPr>
                </a:tc>
                <a:tc hMerge="1">
                  <a:tcPr marL="12700" marR="12700" marT="12700" anchor="ctr">
                    <a:solidFill>
                      <a:srgbClr val="7E0C6E"/>
                    </a:solidFill>
                  </a:tcPr>
                </a:tc>
                <a:tc hMerge="1">
                  <a:tcPr marL="12700" marR="12700" marT="12700" anchor="ctr">
                    <a:solidFill>
                      <a:srgbClr val="7E0C6E"/>
                    </a:solidFill>
                  </a:tcPr>
                </a:tc>
              </a:tr>
              <a:tr h="38742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School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Major</a:t>
                      </a:r>
                      <a:endParaRPr lang="zh-CN" altLang="en-US" sz="1200" b="1" dirty="0">
                        <a:solidFill>
                          <a:schemeClr val="bg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Master/PhD</a:t>
                      </a:r>
                      <a:endParaRPr lang="zh-CN" altLang="en-US" sz="1200" b="1" dirty="0">
                        <a:solidFill>
                          <a:schemeClr val="bg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Language</a:t>
                      </a:r>
                      <a:endParaRPr lang="zh-CN" altLang="en-US" sz="1200" b="1" dirty="0">
                        <a:solidFill>
                          <a:schemeClr val="bg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</a:tr>
              <a:tr h="4105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School of Literature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 Language and Literature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Master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59110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College of Chinese Language and 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 Teaching and Research as a Second Language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Master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25971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School of Law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Law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Master</a:t>
                      </a:r>
                      <a:r>
                        <a:rPr lang="zh-CN" altLang="en-US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PhD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25971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College of History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</a:t>
                      </a:r>
                      <a:r>
                        <a:rPr lang="zh-CN" altLang="en-US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History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Master</a:t>
                      </a:r>
                      <a:r>
                        <a:rPr lang="zh-CN" altLang="en-US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PhD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4105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Zhou Enlai School of Government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Politics</a:t>
                      </a:r>
                      <a:r>
                        <a:rPr lang="zh-CN" altLang="en-US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</a:t>
                      </a: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International Relation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Master</a:t>
                      </a:r>
                      <a:r>
                        <a:rPr lang="zh-CN" altLang="en-US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PhD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Chinese/English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59110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School of Electronic Information and Optical Engineering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Optical Engineering, Electronical Information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Master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Chinese/English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59110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School of Electronic Information and Optical Engineering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Material Physics/Chemistry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Master</a:t>
                      </a:r>
                      <a:r>
                        <a:rPr lang="zh-CN" altLang="en-US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PhD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25971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School of Finance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Applied Economics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Master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45655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School of Economics</a:t>
                      </a:r>
                      <a:endParaRPr lang="zh-CN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Theoretical Economics, International Business</a:t>
                      </a:r>
                      <a:endParaRPr lang="zh-CN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Master</a:t>
                      </a:r>
                      <a:r>
                        <a:rPr lang="zh-CN" altLang="en-US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PhD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Chinese/English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25971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College of Life Sciences 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Biology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Master</a:t>
                      </a:r>
                      <a:r>
                        <a:rPr lang="zh-CN" altLang="en-US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PhD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4565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College of Environmental Science and Engineering</a:t>
                      </a:r>
                      <a:endParaRPr kumimoji="0" lang="zh-CN" altLang="en-US" sz="12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Ecology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Master</a:t>
                      </a:r>
                      <a:r>
                        <a:rPr lang="zh-CN" altLang="en-US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PhD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Chinese/English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25971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School of Physics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Theoretical Physics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Master</a:t>
                      </a:r>
                      <a:r>
                        <a:rPr lang="zh-CN" altLang="en-US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PhD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25971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College of Chemistry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Inorganic Chemistry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Master</a:t>
                      </a:r>
                      <a:r>
                        <a:rPr lang="zh-CN" altLang="en-US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PhD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4105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College of Tourism and Service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Tourism Management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Master</a:t>
                      </a:r>
                      <a:r>
                        <a:rPr lang="zh-CN" altLang="en-US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PhD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25971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Medical</a:t>
                      </a:r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School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Physiology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Master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25971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School of Pharmacy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Pharmaceutical Engineering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Master</a:t>
                      </a:r>
                      <a:r>
                        <a:rPr lang="zh-CN" altLang="en-US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PhD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Chinese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7"/>
          <p:cNvSpPr/>
          <p:nvPr/>
        </p:nvSpPr>
        <p:spPr>
          <a:xfrm>
            <a:off x="-19713" y="-6927"/>
            <a:ext cx="9135114" cy="568572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V="1">
            <a:off x="6889672" y="3717020"/>
            <a:ext cx="469900" cy="4571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195736" y="5445224"/>
            <a:ext cx="7776540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altLang="zh-CN" dirty="0">
                <a:solidFill>
                  <a:schemeClr val="bg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One of the municipalities in China</a:t>
            </a:r>
            <a:endParaRPr lang="en-US" altLang="zh-CN" dirty="0">
              <a:solidFill>
                <a:schemeClr val="bg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zh-CN" dirty="0">
                <a:solidFill>
                  <a:schemeClr val="bg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●Rated as one of the best cities in the world (2020)</a:t>
            </a:r>
            <a:endParaRPr lang="en-US" altLang="zh-CN" dirty="0">
              <a:solidFill>
                <a:schemeClr val="bg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zh-CN" dirty="0">
                <a:solidFill>
                  <a:schemeClr val="bg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Population: nearly 14 million(2021)</a:t>
            </a:r>
            <a:endParaRPr lang="en-US" altLang="zh-CN" dirty="0">
              <a:solidFill>
                <a:schemeClr val="bg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99" y="-44269"/>
            <a:ext cx="8935889" cy="66255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39552" y="-44269"/>
            <a:ext cx="5600726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Destination: Tianjin China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1" t="31101" r="17598" b="26901"/>
          <a:stretch>
            <a:fillRect/>
          </a:stretch>
        </p:blipFill>
        <p:spPr>
          <a:xfrm>
            <a:off x="1213423" y="502668"/>
            <a:ext cx="6717154" cy="5009837"/>
          </a:xfrm>
          <a:prstGeom prst="rect">
            <a:avLst/>
          </a:prstGeom>
        </p:spPr>
      </p:pic>
      <p:pic>
        <p:nvPicPr>
          <p:cNvPr id="8" name="图片占位符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t="19" b="19"/>
          <a:stretch>
            <a:fillRect/>
          </a:stretch>
        </p:blipFill>
        <p:spPr>
          <a:xfrm>
            <a:off x="8367554" y="836712"/>
            <a:ext cx="791286" cy="791286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80312" y="404664"/>
            <a:ext cx="1536325" cy="469433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92608" y="980728"/>
          <a:ext cx="8624028" cy="5256584"/>
        </p:xfrm>
        <a:graphic>
          <a:graphicData uri="http://schemas.openxmlformats.org/drawingml/2006/table">
            <a:tbl>
              <a:tblPr/>
              <a:tblGrid>
                <a:gridCol w="1842825"/>
                <a:gridCol w="2586780"/>
                <a:gridCol w="4194423"/>
              </a:tblGrid>
              <a:tr h="690080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Requirements for International Applicants of Nankai University 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930" marR="3930" marT="39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C6E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5443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Requirement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930" marR="3930" marT="39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Undergraduate Programs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930" marR="3930" marT="39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Postgraduate Programs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930" marR="3930" marT="39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</a:tr>
              <a:tr h="1873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Language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930" marR="3930" marT="39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HSK 4 (180) or above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930" marR="3930" marT="39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Chinese Taught Programs-HSK  5 (210) or above; English-taught programs( IELTS 6.0 or TOEFL 85) or above/ Applicants who hold an English-taught Degree can be waived the English language requirement.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930" marR="3930" marT="39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</a:tr>
              <a:tr h="6447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Diploma 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930" marR="3930" marT="39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Senior high School Diploma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930" marR="3930" marT="39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Bachelor Degree /Master Degree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930" marR="3930" marT="39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</a:tr>
              <a:tr h="5624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Age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930" marR="3930" marT="39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C6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18 or above (till Sep.2022)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930" marR="3930" marT="39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 hMerge="1">
                  <a:tcPr/>
                </a:tc>
              </a:tr>
              <a:tr h="94104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Application Deadline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930" marR="3930" marT="39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C6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31st May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(Online Application: https://nankai.at0086.cn/StuApplication)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3930" marR="3930" marT="393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2320" y="116632"/>
            <a:ext cx="1402262" cy="432048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79512" y="620688"/>
          <a:ext cx="8844300" cy="6120680"/>
        </p:xfrm>
        <a:graphic>
          <a:graphicData uri="http://schemas.openxmlformats.org/drawingml/2006/table">
            <a:tbl>
              <a:tblPr/>
              <a:tblGrid>
                <a:gridCol w="2446499"/>
                <a:gridCol w="2000177"/>
                <a:gridCol w="744251"/>
                <a:gridCol w="2151355"/>
                <a:gridCol w="1502018"/>
              </a:tblGrid>
              <a:tr h="537165"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2022 Scholarship for International Students of Nankai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C6E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4650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Scholarship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Coverage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Deadline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Age Limits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Registration Link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</a:tr>
              <a:tr h="86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Chinese Government Scholarship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Tuition fee, accommodation fee, medical insurance, </a:t>
                      </a:r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living stipends.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3-31-2022 </a:t>
                      </a:r>
                      <a:endParaRPr lang="en-US" altLang="zh-C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25 or below (Undergraduate Applicants);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35 or below (Master applicants);40 or below (Ph.D. applicants);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https://studyinchina.csc.edu.cn/#/login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</a:tr>
              <a:tr h="103759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China Studies Program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 rtl="0" fontAlgn="b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(Ph.D. Applicants Only)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 rtl="0" fontAlgn="b"/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Tuition fee, accommodation fee, medical insurance, research/living stipends.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 rtl="0" fontAlgn="b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2-28-2022</a:t>
                      </a:r>
                      <a:endParaRPr lang="en-US" altLang="zh-C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 rtl="0" fontAlgn="b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 rtl="0" fontAlgn="b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http://csp.chinese.cn/myDoip 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 rtl="0" fontAlgn="b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</a:tr>
              <a:tr h="53558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3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International Confucian Association Scholarship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(Master's Applicants Only)  </a:t>
                      </a:r>
                      <a:endParaRPr lang="en-US" altLang="zh-CN" sz="13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C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Tuition fee, accommodation fee, medical insurance, and living stipends.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3-31-2022</a:t>
                      </a:r>
                      <a:endParaRPr lang="en-US" altLang="zh-C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E8E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 rtl="0" fontAlgn="b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</a:tr>
              <a:tr h="295188">
                <a:tc vMerge="1">
                  <a:tcPr marL="2801" marR="2801" marT="2801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C6E"/>
                    </a:solidFill>
                  </a:tcPr>
                </a:tc>
                <a:tc vMerge="1">
                  <a:tcPr marL="2801" marR="2801" marT="2801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 vMerge="1">
                  <a:tcPr marL="2801" marR="2801" marT="2801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 vMerge="1">
                  <a:tcPr marL="2801" marR="2801" marT="2801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</a:tr>
              <a:tr h="103759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International Chinese Language Teachers Scholarship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Tuition fee, accommodation fee, medical insurance, living stipends.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5-15-2022</a:t>
                      </a:r>
                      <a:endParaRPr lang="en-US" altLang="zh-C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Generally 16-35; Undergraduate Applicants 25 or below; Applicants working as Chinese Language Teachers 45 or below;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https://cis.chinese.cn/account/login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</a:tr>
              <a:tr h="83076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Tianjin Government Scholarship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Tuition fee assistance.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5-15-2022</a:t>
                      </a:r>
                      <a:endParaRPr lang="en-US" altLang="zh-C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altLang="zh-C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25 or below (Undergraduate Applicants);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35 or below (Master applicants);40 or below (Ph.D. applicants);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</a:tr>
              <a:tr h="6397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“Study-at-NKU” President Scholarship </a:t>
                      </a:r>
                      <a:endParaRPr lang="en-US" sz="13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0C6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Tuition fee assistance, accommodation fee or living stipends.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5-31-2022</a:t>
                      </a:r>
                      <a:endParaRPr lang="en-US" altLang="zh-CN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zh-CN" alt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2801" marR="2801" marT="280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C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300192" y="4293096"/>
            <a:ext cx="3562286" cy="2281521"/>
            <a:chOff x="4405776" y="2272418"/>
            <a:chExt cx="5924009" cy="4198610"/>
          </a:xfrm>
        </p:grpSpPr>
        <p:sp>
          <p:nvSpPr>
            <p:cNvPr id="11" name="PA_任意多边形 22"/>
            <p:cNvSpPr/>
            <p:nvPr>
              <p:custDataLst>
                <p:tags r:id="rId1"/>
              </p:custDataLst>
            </p:nvPr>
          </p:nvSpPr>
          <p:spPr>
            <a:xfrm rot="2414190">
              <a:off x="4776630" y="2950632"/>
              <a:ext cx="5553155" cy="1553028"/>
            </a:xfrm>
            <a:custGeom>
              <a:avLst/>
              <a:gdLst>
                <a:gd name="connsiteX0" fmla="*/ 227435 w 5553155"/>
                <a:gd name="connsiteY0" fmla="*/ 227436 h 1553028"/>
                <a:gd name="connsiteX1" fmla="*/ 776514 w 5553155"/>
                <a:gd name="connsiteY1" fmla="*/ 0 h 1553028"/>
                <a:gd name="connsiteX2" fmla="*/ 4241646 w 5553155"/>
                <a:gd name="connsiteY2" fmla="*/ 0 h 1553028"/>
                <a:gd name="connsiteX3" fmla="*/ 5553155 w 5553155"/>
                <a:gd name="connsiteY3" fmla="*/ 1549957 h 1553028"/>
                <a:gd name="connsiteX4" fmla="*/ 5522686 w 5553155"/>
                <a:gd name="connsiteY4" fmla="*/ 1553028 h 1553028"/>
                <a:gd name="connsiteX5" fmla="*/ 776514 w 5553155"/>
                <a:gd name="connsiteY5" fmla="*/ 1553028 h 1553028"/>
                <a:gd name="connsiteX6" fmla="*/ 0 w 5553155"/>
                <a:gd name="connsiteY6" fmla="*/ 776514 h 1553028"/>
                <a:gd name="connsiteX7" fmla="*/ 227435 w 5553155"/>
                <a:gd name="connsiteY7" fmla="*/ 227436 h 155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3155" h="1553028">
                  <a:moveTo>
                    <a:pt x="227435" y="227436"/>
                  </a:moveTo>
                  <a:cubicBezTo>
                    <a:pt x="367957" y="86914"/>
                    <a:pt x="562086" y="0"/>
                    <a:pt x="776514" y="0"/>
                  </a:cubicBezTo>
                  <a:lnTo>
                    <a:pt x="4241646" y="0"/>
                  </a:lnTo>
                  <a:lnTo>
                    <a:pt x="5553155" y="1549957"/>
                  </a:lnTo>
                  <a:lnTo>
                    <a:pt x="5522686" y="1553028"/>
                  </a:lnTo>
                  <a:lnTo>
                    <a:pt x="776514" y="1553028"/>
                  </a:lnTo>
                  <a:cubicBezTo>
                    <a:pt x="347657" y="1553028"/>
                    <a:pt x="0" y="1205371"/>
                    <a:pt x="0" y="776514"/>
                  </a:cubicBezTo>
                  <a:cubicBezTo>
                    <a:pt x="0" y="562085"/>
                    <a:pt x="86915" y="367957"/>
                    <a:pt x="227435" y="2274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Trebuchet MS" panose="020B0603020202020204"/>
                <a:ea typeface="华文新魏" panose="02010800040101010101" pitchFamily="2" charset="-122"/>
              </a:endParaRPr>
            </a:p>
          </p:txBody>
        </p:sp>
        <p:sp>
          <p:nvSpPr>
            <p:cNvPr id="12" name="PA_任意多边形 9"/>
            <p:cNvSpPr/>
            <p:nvPr>
              <p:custDataLst>
                <p:tags r:id="rId2"/>
              </p:custDataLst>
            </p:nvPr>
          </p:nvSpPr>
          <p:spPr>
            <a:xfrm rot="2414190">
              <a:off x="4405776" y="2897185"/>
              <a:ext cx="5584839" cy="416382"/>
            </a:xfrm>
            <a:custGeom>
              <a:avLst/>
              <a:gdLst>
                <a:gd name="connsiteX0" fmla="*/ 60978 w 5584839"/>
                <a:gd name="connsiteY0" fmla="*/ 60977 h 416382"/>
                <a:gd name="connsiteX1" fmla="*/ 208191 w 5584839"/>
                <a:gd name="connsiteY1" fmla="*/ 0 h 416382"/>
                <a:gd name="connsiteX2" fmla="*/ 5232514 w 5584839"/>
                <a:gd name="connsiteY2" fmla="*/ 0 h 416382"/>
                <a:gd name="connsiteX3" fmla="*/ 5584839 w 5584839"/>
                <a:gd name="connsiteY3" fmla="*/ 416382 h 416382"/>
                <a:gd name="connsiteX4" fmla="*/ 208191 w 5584839"/>
                <a:gd name="connsiteY4" fmla="*/ 416382 h 416382"/>
                <a:gd name="connsiteX5" fmla="*/ 0 w 5584839"/>
                <a:gd name="connsiteY5" fmla="*/ 208191 h 416382"/>
                <a:gd name="connsiteX6" fmla="*/ 60978 w 5584839"/>
                <a:gd name="connsiteY6" fmla="*/ 60977 h 41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84839" h="416382">
                  <a:moveTo>
                    <a:pt x="60978" y="60977"/>
                  </a:moveTo>
                  <a:cubicBezTo>
                    <a:pt x="98653" y="23302"/>
                    <a:pt x="150701" y="0"/>
                    <a:pt x="208191" y="0"/>
                  </a:cubicBezTo>
                  <a:lnTo>
                    <a:pt x="5232514" y="0"/>
                  </a:lnTo>
                  <a:lnTo>
                    <a:pt x="5584839" y="416382"/>
                  </a:lnTo>
                  <a:lnTo>
                    <a:pt x="208191" y="416382"/>
                  </a:lnTo>
                  <a:cubicBezTo>
                    <a:pt x="93210" y="416382"/>
                    <a:pt x="0" y="323172"/>
                    <a:pt x="0" y="208191"/>
                  </a:cubicBezTo>
                  <a:cubicBezTo>
                    <a:pt x="0" y="150700"/>
                    <a:pt x="23303" y="98653"/>
                    <a:pt x="60978" y="60977"/>
                  </a:cubicBezTo>
                  <a:close/>
                </a:path>
              </a:pathLst>
            </a:custGeom>
            <a:solidFill>
              <a:srgbClr val="2F82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Trebuchet MS" panose="020B0603020202020204"/>
                <a:ea typeface="华文新魏" panose="02010800040101010101" pitchFamily="2" charset="-122"/>
              </a:endParaRPr>
            </a:p>
          </p:txBody>
        </p:sp>
        <p:sp>
          <p:nvSpPr>
            <p:cNvPr id="19" name="任意多边形 12"/>
            <p:cNvSpPr/>
            <p:nvPr>
              <p:custDataLst>
                <p:tags r:id="rId3"/>
              </p:custDataLst>
            </p:nvPr>
          </p:nvSpPr>
          <p:spPr>
            <a:xfrm rot="2414190" flipV="1">
              <a:off x="7289252" y="2272418"/>
              <a:ext cx="2252474" cy="315938"/>
            </a:xfrm>
            <a:custGeom>
              <a:avLst/>
              <a:gdLst>
                <a:gd name="connsiteX0" fmla="*/ 46268 w 2252474"/>
                <a:gd name="connsiteY0" fmla="*/ 269670 h 315938"/>
                <a:gd name="connsiteX1" fmla="*/ 157969 w 2252474"/>
                <a:gd name="connsiteY1" fmla="*/ 315938 h 315938"/>
                <a:gd name="connsiteX2" fmla="*/ 1985141 w 2252474"/>
                <a:gd name="connsiteY2" fmla="*/ 315938 h 315938"/>
                <a:gd name="connsiteX3" fmla="*/ 2252474 w 2252474"/>
                <a:gd name="connsiteY3" fmla="*/ 0 h 315938"/>
                <a:gd name="connsiteX4" fmla="*/ 157969 w 2252474"/>
                <a:gd name="connsiteY4" fmla="*/ 0 h 315938"/>
                <a:gd name="connsiteX5" fmla="*/ 46269 w 2252474"/>
                <a:gd name="connsiteY5" fmla="*/ 46268 h 315938"/>
                <a:gd name="connsiteX6" fmla="*/ 0 w 2252474"/>
                <a:gd name="connsiteY6" fmla="*/ 157969 h 315938"/>
                <a:gd name="connsiteX7" fmla="*/ 46268 w 2252474"/>
                <a:gd name="connsiteY7" fmla="*/ 269670 h 31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2474" h="315938">
                  <a:moveTo>
                    <a:pt x="46268" y="269670"/>
                  </a:moveTo>
                  <a:cubicBezTo>
                    <a:pt x="74855" y="298257"/>
                    <a:pt x="114347" y="315938"/>
                    <a:pt x="157969" y="315938"/>
                  </a:cubicBezTo>
                  <a:lnTo>
                    <a:pt x="1985141" y="315938"/>
                  </a:lnTo>
                  <a:lnTo>
                    <a:pt x="2252474" y="0"/>
                  </a:lnTo>
                  <a:lnTo>
                    <a:pt x="157969" y="0"/>
                  </a:lnTo>
                  <a:cubicBezTo>
                    <a:pt x="114348" y="0"/>
                    <a:pt x="74855" y="17681"/>
                    <a:pt x="46269" y="46268"/>
                  </a:cubicBezTo>
                  <a:cubicBezTo>
                    <a:pt x="17682" y="74855"/>
                    <a:pt x="0" y="114346"/>
                    <a:pt x="0" y="157969"/>
                  </a:cubicBezTo>
                  <a:cubicBezTo>
                    <a:pt x="1" y="201591"/>
                    <a:pt x="17681" y="241083"/>
                    <a:pt x="46268" y="2696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Trebuchet MS" panose="020B0603020202020204"/>
                <a:ea typeface="华文新魏" panose="02010800040101010101" pitchFamily="2" charset="-122"/>
              </a:endParaRPr>
            </a:p>
          </p:txBody>
        </p:sp>
        <p:sp>
          <p:nvSpPr>
            <p:cNvPr id="20" name="任意多边形 26"/>
            <p:cNvSpPr/>
            <p:nvPr>
              <p:custDataLst>
                <p:tags r:id="rId4"/>
              </p:custDataLst>
            </p:nvPr>
          </p:nvSpPr>
          <p:spPr>
            <a:xfrm rot="2414190">
              <a:off x="6347444" y="4848498"/>
              <a:ext cx="3320279" cy="1622530"/>
            </a:xfrm>
            <a:custGeom>
              <a:avLst/>
              <a:gdLst>
                <a:gd name="connsiteX0" fmla="*/ 295225 w 3320279"/>
                <a:gd name="connsiteY0" fmla="*/ 185253 h 1622530"/>
                <a:gd name="connsiteX1" fmla="*/ 811265 w 3320279"/>
                <a:gd name="connsiteY1" fmla="*/ 0 h 1622530"/>
                <a:gd name="connsiteX2" fmla="*/ 2500590 w 3320279"/>
                <a:gd name="connsiteY2" fmla="*/ 0 h 1622530"/>
                <a:gd name="connsiteX3" fmla="*/ 3320279 w 3320279"/>
                <a:gd name="connsiteY3" fmla="*/ 968718 h 1622530"/>
                <a:gd name="connsiteX4" fmla="*/ 2547596 w 3320279"/>
                <a:gd name="connsiteY4" fmla="*/ 1622530 h 1622530"/>
                <a:gd name="connsiteX5" fmla="*/ 811265 w 3320279"/>
                <a:gd name="connsiteY5" fmla="*/ 1622529 h 1622530"/>
                <a:gd name="connsiteX6" fmla="*/ 0 w 3320279"/>
                <a:gd name="connsiteY6" fmla="*/ 811265 h 1622530"/>
                <a:gd name="connsiteX7" fmla="*/ 295225 w 3320279"/>
                <a:gd name="connsiteY7" fmla="*/ 185253 h 162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20279" h="1622530">
                  <a:moveTo>
                    <a:pt x="295225" y="185253"/>
                  </a:moveTo>
                  <a:cubicBezTo>
                    <a:pt x="435460" y="69522"/>
                    <a:pt x="615243" y="0"/>
                    <a:pt x="811265" y="0"/>
                  </a:cubicBezTo>
                  <a:lnTo>
                    <a:pt x="2500590" y="0"/>
                  </a:lnTo>
                  <a:lnTo>
                    <a:pt x="3320279" y="968718"/>
                  </a:lnTo>
                  <a:lnTo>
                    <a:pt x="2547596" y="1622530"/>
                  </a:lnTo>
                  <a:lnTo>
                    <a:pt x="811265" y="1622529"/>
                  </a:lnTo>
                  <a:cubicBezTo>
                    <a:pt x="363216" y="1622529"/>
                    <a:pt x="0" y="1259313"/>
                    <a:pt x="0" y="811265"/>
                  </a:cubicBezTo>
                  <a:cubicBezTo>
                    <a:pt x="0" y="559237"/>
                    <a:pt x="114924" y="334052"/>
                    <a:pt x="295225" y="185253"/>
                  </a:cubicBezTo>
                  <a:close/>
                </a:path>
              </a:pathLst>
            </a:custGeom>
            <a:solidFill>
              <a:srgbClr val="5628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Trebuchet MS" panose="020B0603020202020204"/>
                <a:ea typeface="华文新魏" panose="02010800040101010101" pitchFamily="2" charset="-122"/>
              </a:endParaRPr>
            </a:p>
          </p:txBody>
        </p:sp>
      </p:grpSp>
      <p:sp>
        <p:nvSpPr>
          <p:cNvPr id="3" name="文本占位符 2"/>
          <p:cNvSpPr>
            <a:spLocks noGrp="1" noChangeArrowheads="1"/>
          </p:cNvSpPr>
          <p:nvPr>
            <p:ph type="body" sz="half" idx="4294967295"/>
            <p:custDataLst>
              <p:tags r:id="rId5"/>
            </p:custDataLst>
          </p:nvPr>
        </p:nvSpPr>
        <p:spPr bwMode="auto">
          <a:xfrm>
            <a:off x="772946" y="764705"/>
            <a:ext cx="754347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Procedure 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Online Application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18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Dec 2021 -31</a:t>
            </a:r>
            <a:r>
              <a:rPr lang="en-US" altLang="zh-CN" sz="18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May 2022)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8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https://nankai.at0086.cn/StuApplication 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Application Fee Payment 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Non degree/ Undergraduate: 400 RMB; 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Postgraduate: 600 RMB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Review 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Material Review-Integrative Assessment-Interview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 Admission (Jul. 2022)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 Enrollment (Sep. 2022 )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More information: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8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 https://sie.nankai.edu.cn/</a:t>
            </a:r>
            <a:endParaRPr lang="en-US" altLang="zh-CN" sz="1800" b="1" u="sng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占位符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t="19" b="19"/>
          <a:stretch>
            <a:fillRect/>
          </a:stretch>
        </p:blipFill>
        <p:spPr>
          <a:xfrm>
            <a:off x="7760556" y="476672"/>
            <a:ext cx="775408" cy="775408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1917" r="2225"/>
          <a:stretch>
            <a:fillRect/>
          </a:stretch>
        </p:blipFill>
        <p:spPr>
          <a:xfrm>
            <a:off x="1120854" y="847710"/>
            <a:ext cx="6880146" cy="51530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1120854" y="847710"/>
            <a:ext cx="6876564" cy="515304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kumimoji="1" lang="zh-CN" altLang="en-US" sz="1350">
              <a:solidFill>
                <a:prstClr val="white"/>
              </a:solidFill>
              <a:latin typeface="Trebuchet MS" panose="020B0603020202020204"/>
              <a:ea typeface="华文新魏" panose="0201080004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10155" y="4239092"/>
            <a:ext cx="6990847" cy="1620179"/>
            <a:chOff x="-167193" y="-118097"/>
            <a:chExt cx="9321129" cy="1079887"/>
          </a:xfrm>
        </p:grpSpPr>
        <p:sp>
          <p:nvSpPr>
            <p:cNvPr id="50178" name="TextBox 6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500406" y="6874"/>
              <a:ext cx="6653530" cy="830818"/>
            </a:xfrm>
            <a:prstGeom prst="rect">
              <a:avLst/>
            </a:prstGeom>
            <a:solidFill>
              <a:srgbClr val="975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685800"/>
              <a:r>
                <a:rPr lang="en-US" altLang="zh-CN" sz="15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TEL: 86-22-23508825/3615/8686/9646  </a:t>
              </a:r>
              <a:endParaRPr lang="en-US" altLang="zh-CN" sz="1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685800"/>
              <a:r>
                <a:rPr lang="en-US" altLang="zh-CN" sz="15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E-mail: </a:t>
              </a:r>
              <a:endParaRPr lang="en-US" altLang="zh-CN" sz="1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685800"/>
              <a:r>
                <a:rPr lang="en-US" altLang="zh-CN" sz="15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hlinkClick r:id="rId4"/>
                </a:rPr>
                <a:t>nkadmission01@nankai.edu.cn</a:t>
              </a:r>
              <a:r>
                <a:rPr lang="en-US" altLang="zh-CN" sz="15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(Master/Ph.D.)</a:t>
              </a:r>
              <a:endParaRPr lang="en-US" altLang="zh-CN" sz="1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685800"/>
              <a:r>
                <a:rPr lang="en-US" altLang="zh-CN" sz="15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hlinkClick r:id="rId5"/>
                </a:rPr>
                <a:t>nkundergraduate@126.com(Bachelor)</a:t>
              </a:r>
              <a:endParaRPr lang="en-US" altLang="zh-CN" sz="1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685800"/>
              <a:r>
                <a:rPr lang="en-US" altLang="zh-CN" sz="1500" u="sng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hlinkClick r:id="rId6"/>
                </a:rPr>
                <a:t>hyzsb@nankai.edu.cn(</a:t>
              </a:r>
              <a:r>
                <a:rPr lang="en-US" altLang="zh-CN" sz="1500" u="sng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Non-degree)</a:t>
              </a:r>
              <a:endParaRPr lang="en-US" altLang="zh-CN" sz="2100" u="sng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772" name="矩形 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4710" y="6874"/>
              <a:ext cx="2500406" cy="815432"/>
            </a:xfrm>
            <a:prstGeom prst="rect">
              <a:avLst/>
            </a:prstGeom>
            <a:solidFill>
              <a:schemeClr val="tx2">
                <a:alpha val="92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r" defTabSz="685800"/>
              <a:endParaRPr lang="zh-CN" altLang="en-US" sz="3600">
                <a:solidFill>
                  <a:srgbClr val="AC66B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428" name="TextBox 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3464" y="261227"/>
              <a:ext cx="2565400" cy="276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685800"/>
              <a:r>
                <a:rPr lang="en-US" altLang="zh-CN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100" b="1" dirty="0">
                  <a:solidFill>
                    <a:prstClr val="white"/>
                  </a:solidFill>
                  <a:latin typeface="Arial" panose="020B0604020202020204" pitchFamily="34" charset="0"/>
                </a:rPr>
                <a:t>Contact</a:t>
              </a:r>
              <a:endPara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3429" name="Picture 2" descr="C:\Users\Administrator\Desktop\dianhua.pn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7193" y="-118097"/>
              <a:ext cx="1224085" cy="107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文本框 2"/>
          <p:cNvSpPr txBox="1"/>
          <p:nvPr/>
        </p:nvSpPr>
        <p:spPr>
          <a:xfrm>
            <a:off x="1939292" y="1036391"/>
            <a:ext cx="606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b="1" dirty="0">
                <a:solidFill>
                  <a:prstClr val="white"/>
                </a:solidFill>
                <a:latin typeface="Arial" panose="020B0604020202020204" pitchFamily="34" charset="0"/>
                <a:sym typeface="+mn-ea"/>
              </a:rPr>
              <a:t>NKU official website and WeChat account</a:t>
            </a:r>
            <a:endParaRPr lang="en-US" altLang="zh-CN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43530" y="1474470"/>
            <a:ext cx="357822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100" b="1" dirty="0">
                <a:solidFill>
                  <a:prstClr val="white"/>
                </a:solidFill>
                <a:latin typeface="Arial" panose="020B0604020202020204" pitchFamily="34" charset="0"/>
                <a:sym typeface="+mn-ea"/>
              </a:rPr>
              <a:t>http://sie.nankai.edu.cn</a:t>
            </a:r>
            <a:endParaRPr lang="zh-CN" altLang="en-US" sz="2100" b="1" dirty="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28495" y="1967865"/>
            <a:ext cx="2037080" cy="2037080"/>
          </a:xfrm>
          <a:prstGeom prst="rect">
            <a:avLst/>
          </a:prstGeom>
        </p:spPr>
      </p:pic>
      <p:pic>
        <p:nvPicPr>
          <p:cNvPr id="2" name="图片 1" descr="66731d0b4f834fa54c97e64b601118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0440" y="1967865"/>
            <a:ext cx="1787525" cy="205486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C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Box 21"/>
          <p:cNvSpPr txBox="1"/>
          <p:nvPr>
            <p:custDataLst>
              <p:tags r:id="rId1"/>
            </p:custDataLst>
          </p:nvPr>
        </p:nvSpPr>
        <p:spPr>
          <a:xfrm>
            <a:off x="2123830" y="488959"/>
            <a:ext cx="5328370" cy="707886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latin typeface="Bell MT" panose="02020503060305020303"/>
                <a:ea typeface="Bell MT" panose="02020503060305020303"/>
                <a:cs typeface="Bell MT" panose="02020503060305020303"/>
                <a:sym typeface="Bell MT" panose="02020503060305020303"/>
              </a:defRPr>
            </a:pPr>
            <a:r>
              <a:rPr lang="en-US" altLang="zh-CN" sz="4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Economy of Tianjin</a:t>
            </a:r>
            <a:endParaRPr lang="zh-CN" altLang="en-US" sz="40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 rot="5400000">
            <a:off x="2771298" y="4968699"/>
            <a:ext cx="3645238" cy="3788093"/>
            <a:chOff x="9498372" y="800100"/>
            <a:chExt cx="5387260" cy="5387253"/>
          </a:xfrm>
        </p:grpSpPr>
        <p:grpSp>
          <p:nvGrpSpPr>
            <p:cNvPr id="19" name="PA_组合 22"/>
            <p:cNvGrpSpPr/>
            <p:nvPr>
              <p:custDataLst>
                <p:tags r:id="rId2"/>
              </p:custDataLst>
            </p:nvPr>
          </p:nvGrpSpPr>
          <p:grpSpPr>
            <a:xfrm>
              <a:off x="9498372" y="800100"/>
              <a:ext cx="5387260" cy="5387253"/>
              <a:chOff x="9498372" y="800100"/>
              <a:chExt cx="5387260" cy="5387253"/>
            </a:xfrm>
          </p:grpSpPr>
          <p:sp>
            <p:nvSpPr>
              <p:cNvPr id="20" name="任意多边形 21"/>
              <p:cNvSpPr/>
              <p:nvPr/>
            </p:nvSpPr>
            <p:spPr>
              <a:xfrm>
                <a:off x="9498372" y="800100"/>
                <a:ext cx="5387260" cy="5387253"/>
              </a:xfrm>
              <a:custGeom>
                <a:avLst/>
                <a:gdLst/>
                <a:ahLst/>
                <a:cxnLst/>
                <a:rect l="0" t="0" r="0" b="0"/>
                <a:pathLst>
                  <a:path w="5387260" h="5387253">
                    <a:moveTo>
                      <a:pt x="0" y="0"/>
                    </a:moveTo>
                    <a:lnTo>
                      <a:pt x="5387259" y="0"/>
                    </a:lnTo>
                    <a:lnTo>
                      <a:pt x="5387259" y="5387252"/>
                    </a:lnTo>
                    <a:lnTo>
                      <a:pt x="0" y="5387252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PA_任意多边形 10"/>
              <p:cNvSpPr/>
              <p:nvPr>
                <p:custDataLst>
                  <p:tags r:id="rId3"/>
                </p:custDataLst>
              </p:nvPr>
            </p:nvSpPr>
            <p:spPr>
              <a:xfrm>
                <a:off x="9498372" y="800100"/>
                <a:ext cx="2693629" cy="5387252"/>
              </a:xfrm>
              <a:custGeom>
                <a:avLst/>
                <a:gdLst>
                  <a:gd name="connsiteX0" fmla="*/ 2693629 w 2693629"/>
                  <a:gd name="connsiteY0" fmla="*/ 0 h 5387252"/>
                  <a:gd name="connsiteX1" fmla="*/ 2693629 w 2693629"/>
                  <a:gd name="connsiteY1" fmla="*/ 5387252 h 5387252"/>
                  <a:gd name="connsiteX2" fmla="*/ 0 w 2693629"/>
                  <a:gd name="connsiteY2" fmla="*/ 2693626 h 5387252"/>
                  <a:gd name="connsiteX3" fmla="*/ 2693629 w 2693629"/>
                  <a:gd name="connsiteY3" fmla="*/ 0 h 538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3629" h="5387252">
                    <a:moveTo>
                      <a:pt x="2693629" y="0"/>
                    </a:moveTo>
                    <a:lnTo>
                      <a:pt x="2693629" y="5387252"/>
                    </a:lnTo>
                    <a:cubicBezTo>
                      <a:pt x="1205979" y="5387252"/>
                      <a:pt x="0" y="4181275"/>
                      <a:pt x="0" y="2693626"/>
                    </a:cubicBezTo>
                    <a:cubicBezTo>
                      <a:pt x="0" y="1205977"/>
                      <a:pt x="1205979" y="0"/>
                      <a:pt x="2693629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23" name="PA_组合 18"/>
            <p:cNvGrpSpPr/>
            <p:nvPr>
              <p:custDataLst>
                <p:tags r:id="rId4"/>
              </p:custDataLst>
            </p:nvPr>
          </p:nvGrpSpPr>
          <p:grpSpPr>
            <a:xfrm>
              <a:off x="10373238" y="1674963"/>
              <a:ext cx="3637524" cy="3637525"/>
              <a:chOff x="10373237" y="1674964"/>
              <a:chExt cx="3637524" cy="3637525"/>
            </a:xfrm>
          </p:grpSpPr>
          <p:sp>
            <p:nvSpPr>
              <p:cNvPr id="24" name="任意多边形 17"/>
              <p:cNvSpPr/>
              <p:nvPr/>
            </p:nvSpPr>
            <p:spPr>
              <a:xfrm>
                <a:off x="10373237" y="1674964"/>
                <a:ext cx="3637524" cy="3637525"/>
              </a:xfrm>
              <a:custGeom>
                <a:avLst/>
                <a:gdLst/>
                <a:ahLst/>
                <a:cxnLst/>
                <a:rect l="0" t="0" r="0" b="0"/>
                <a:pathLst>
                  <a:path w="3637524" h="3637525">
                    <a:moveTo>
                      <a:pt x="0" y="0"/>
                    </a:moveTo>
                    <a:lnTo>
                      <a:pt x="3637523" y="0"/>
                    </a:lnTo>
                    <a:lnTo>
                      <a:pt x="3637523" y="3637524"/>
                    </a:lnTo>
                    <a:lnTo>
                      <a:pt x="0" y="3637524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PA_任意多边形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10373237" y="1674964"/>
                <a:ext cx="1818762" cy="3637524"/>
              </a:xfrm>
              <a:custGeom>
                <a:avLst/>
                <a:gdLst>
                  <a:gd name="connsiteX0" fmla="*/ 1818762 w 1818762"/>
                  <a:gd name="connsiteY0" fmla="*/ 0 h 3637524"/>
                  <a:gd name="connsiteX1" fmla="*/ 1818762 w 1818762"/>
                  <a:gd name="connsiteY1" fmla="*/ 3637524 h 3637524"/>
                  <a:gd name="connsiteX2" fmla="*/ 1632805 w 1818762"/>
                  <a:gd name="connsiteY2" fmla="*/ 3628134 h 3637524"/>
                  <a:gd name="connsiteX3" fmla="*/ 0 w 1818762"/>
                  <a:gd name="connsiteY3" fmla="*/ 1818762 h 3637524"/>
                  <a:gd name="connsiteX4" fmla="*/ 1632805 w 1818762"/>
                  <a:gd name="connsiteY4" fmla="*/ 9390 h 363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762" h="3637524">
                    <a:moveTo>
                      <a:pt x="1818762" y="0"/>
                    </a:moveTo>
                    <a:lnTo>
                      <a:pt x="1818762" y="3637524"/>
                    </a:lnTo>
                    <a:lnTo>
                      <a:pt x="1632805" y="3628134"/>
                    </a:lnTo>
                    <a:cubicBezTo>
                      <a:pt x="715683" y="3534995"/>
                      <a:pt x="0" y="2760458"/>
                      <a:pt x="0" y="1818762"/>
                    </a:cubicBezTo>
                    <a:cubicBezTo>
                      <a:pt x="0" y="877067"/>
                      <a:pt x="715683" y="102529"/>
                      <a:pt x="1632805" y="9390"/>
                    </a:cubicBezTo>
                    <a:close/>
                  </a:path>
                </a:pathLst>
              </a:custGeom>
              <a:solidFill>
                <a:srgbClr val="2F82BB"/>
              </a:solidFill>
              <a:ln>
                <a:noFill/>
              </a:ln>
              <a:effectLst>
                <a:outerShdw blurRad="63500" dist="25400" dir="10800000" algn="r" rotWithShape="0">
                  <a:srgbClr val="266B9A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zh-CN" altLang="en-US" dirty="0"/>
              </a:p>
            </p:txBody>
          </p:sp>
        </p:grpSp>
        <p:sp>
          <p:nvSpPr>
            <p:cNvPr id="26" name="任意多边形 12"/>
            <p:cNvSpPr/>
            <p:nvPr/>
          </p:nvSpPr>
          <p:spPr>
            <a:xfrm>
              <a:off x="11248103" y="2549829"/>
              <a:ext cx="943896" cy="1887794"/>
            </a:xfrm>
            <a:custGeom>
              <a:avLst/>
              <a:gdLst>
                <a:gd name="connsiteX0" fmla="*/ 943896 w 943896"/>
                <a:gd name="connsiteY0" fmla="*/ 0 h 1887794"/>
                <a:gd name="connsiteX1" fmla="*/ 943896 w 943896"/>
                <a:gd name="connsiteY1" fmla="*/ 1887794 h 1887794"/>
                <a:gd name="connsiteX2" fmla="*/ 847389 w 943896"/>
                <a:gd name="connsiteY2" fmla="*/ 1882921 h 1887794"/>
                <a:gd name="connsiteX3" fmla="*/ 0 w 943896"/>
                <a:gd name="connsiteY3" fmla="*/ 943897 h 1887794"/>
                <a:gd name="connsiteX4" fmla="*/ 847389 w 943896"/>
                <a:gd name="connsiteY4" fmla="*/ 4873 h 188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896" h="1887794">
                  <a:moveTo>
                    <a:pt x="943896" y="0"/>
                  </a:moveTo>
                  <a:lnTo>
                    <a:pt x="943896" y="1887794"/>
                  </a:lnTo>
                  <a:lnTo>
                    <a:pt x="847389" y="1882921"/>
                  </a:lnTo>
                  <a:cubicBezTo>
                    <a:pt x="371423" y="1834584"/>
                    <a:pt x="0" y="1432616"/>
                    <a:pt x="0" y="943897"/>
                  </a:cubicBezTo>
                  <a:cubicBezTo>
                    <a:pt x="0" y="455178"/>
                    <a:pt x="371423" y="53210"/>
                    <a:pt x="847389" y="4873"/>
                  </a:cubicBezTo>
                  <a:close/>
                </a:path>
              </a:pathLst>
            </a:custGeom>
            <a:solidFill>
              <a:srgbClr val="6F3484"/>
            </a:solidFill>
            <a:ln>
              <a:noFill/>
            </a:ln>
            <a:effectLst>
              <a:outerShdw blurRad="63500" dist="25400" dir="10800000" algn="r" rotWithShape="0">
                <a:srgbClr val="562866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3172" y="1832068"/>
            <a:ext cx="2678415" cy="18121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9127" y="1845417"/>
            <a:ext cx="2796265" cy="1812193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33045" y="3688715"/>
            <a:ext cx="3010535" cy="106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</a:rPr>
              <a:t>The GDP of Tianjin in 2020 reaches over 1.4 trillion yuan, increasing by 1.5% than last year.</a:t>
            </a:r>
            <a:endParaRPr lang="en-US" altLang="zh-CN" sz="14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75910" y="3688875"/>
            <a:ext cx="2630058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 (Tianjin) Pilot Free Trade Zone</a:t>
            </a:r>
            <a:endParaRPr lang="zh-CN" altLang="en-US" sz="14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856838" y="3751406"/>
            <a:ext cx="3102521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National Convention and Exhibition Center (Tianjin) </a:t>
            </a:r>
            <a:endParaRPr lang="zh-CN" altLang="zh-CN" sz="14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39155" y="1831975"/>
            <a:ext cx="3020695" cy="181229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C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055066" y="0"/>
            <a:ext cx="5100638" cy="6858000"/>
          </a:xfrm>
          <a:prstGeom prst="rect">
            <a:avLst/>
          </a:prstGeom>
          <a:solidFill>
            <a:srgbClr val="2F8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0" y="836820"/>
            <a:ext cx="40550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 in Tianjin</a:t>
            </a:r>
            <a:endParaRPr lang="zh-CN" altLang="en-US" sz="40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占位符 2"/>
          <p:cNvSpPr txBox="1"/>
          <p:nvPr>
            <p:custDataLst>
              <p:tags r:id="rId1"/>
            </p:custDataLst>
          </p:nvPr>
        </p:nvSpPr>
        <p:spPr>
          <a:xfrm>
            <a:off x="195293" y="2356214"/>
            <a:ext cx="3617990" cy="784766"/>
          </a:xfrm>
          <a:prstGeom prst="rect">
            <a:avLst/>
          </a:prstGeom>
        </p:spPr>
        <p:txBody>
          <a:bodyPr>
            <a:normAutofit fontScale="95000"/>
          </a:bodyPr>
          <a:lstStyle>
            <a:lvl1pPr marL="274955" indent="-274955" algn="l" rtl="0" fontAlgn="base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647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1930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 panose="05020102010507070707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225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 panose="05020102010507070707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215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 panose="05000000000000000000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Trading Port </a:t>
            </a:r>
            <a:r>
              <a:rPr lang="zh-CN" altLang="en-US" sz="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Font typeface="Wingdings 2" panose="05020102010507070707" pitchFamily="18" charset="2"/>
              <a:buNone/>
            </a:pPr>
            <a:endParaRPr lang="zh-CN" altLang="en-US" sz="3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Font typeface="Wingdings 2" panose="05020102010507070707" pitchFamily="18" charset="2"/>
              <a:buNone/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769338" y="3360976"/>
            <a:ext cx="469900" cy="4571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49297" y="3864177"/>
            <a:ext cx="2509981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 Streets and Business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Zones are typical in Tianjin.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252215" y="174006"/>
            <a:ext cx="4727715" cy="6534533"/>
            <a:chOff x="4055066" y="-135622"/>
            <a:chExt cx="5100639" cy="703115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/>
            <a:srcRect r="2137"/>
            <a:stretch>
              <a:fillRect/>
            </a:stretch>
          </p:blipFill>
          <p:spPr>
            <a:xfrm>
              <a:off x="4055067" y="3444226"/>
              <a:ext cx="5100638" cy="345130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5066" y="-135622"/>
              <a:ext cx="5088934" cy="3424894"/>
            </a:xfrm>
            <a:prstGeom prst="rect">
              <a:avLst/>
            </a:prstGeom>
          </p:spPr>
        </p:pic>
      </p:grpSp>
      <p:sp>
        <p:nvSpPr>
          <p:cNvPr id="7" name="等腰三角形 35"/>
          <p:cNvSpPr/>
          <p:nvPr/>
        </p:nvSpPr>
        <p:spPr>
          <a:xfrm rot="5400000">
            <a:off x="3994459" y="1329457"/>
            <a:ext cx="648929" cy="52771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1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399"/>
                                </p:stCondLst>
                                <p:childTnLst>
                                  <p:par>
                                    <p:cTn id="1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399"/>
                                </p:stCondLst>
                                <p:childTnLst>
                                  <p:par>
                                    <p:cTn id="21" presetID="3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/>
          <p:bldP spid="14" grpId="0"/>
          <p:bldP spid="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399"/>
                                </p:stCondLst>
                                <p:childTnLst>
                                  <p:par>
                                    <p:cTn id="1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399"/>
                                </p:stCondLst>
                                <p:childTnLst>
                                  <p:par>
                                    <p:cTn id="21" presetID="3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/>
          <p:bldP spid="14" grpId="0"/>
          <p:bldP spid="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C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t="19" b="19"/>
          <a:stretch>
            <a:fillRect/>
          </a:stretch>
        </p:blipFill>
        <p:spPr>
          <a:xfrm>
            <a:off x="8106294" y="230270"/>
            <a:ext cx="791286" cy="79128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1910" y="5011341"/>
            <a:ext cx="42544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chemeClr val="bg1"/>
                </a:solidFill>
              </a:rPr>
              <a:t>Tianjin Rail Transit System(Metro)</a:t>
            </a:r>
            <a:endParaRPr lang="en-US" altLang="zh-CN" dirty="0">
              <a:solidFill>
                <a:schemeClr val="bg1"/>
              </a:solidFill>
            </a:endParaRPr>
          </a:p>
          <a:p>
            <a:pPr algn="l"/>
            <a:r>
              <a:rPr lang="zh-CN" altLang="en-US" dirty="0">
                <a:solidFill>
                  <a:schemeClr val="bg1"/>
                </a:solidFill>
              </a:rPr>
              <a:t>Tianjin Binhai International Airpor</a:t>
            </a:r>
            <a:r>
              <a:rPr lang="en-US" altLang="zh-CN" dirty="0">
                <a:solidFill>
                  <a:schemeClr val="bg1"/>
                </a:solidFill>
              </a:rPr>
              <a:t>t</a:t>
            </a:r>
            <a:endParaRPr lang="en-US" altLang="zh-CN" dirty="0">
              <a:solidFill>
                <a:schemeClr val="bg1"/>
              </a:solidFill>
            </a:endParaRPr>
          </a:p>
          <a:p>
            <a:pPr algn="l"/>
            <a:r>
              <a:rPr lang="en-US" altLang="zh-CN" dirty="0">
                <a:solidFill>
                  <a:schemeClr val="bg1"/>
                </a:solidFill>
              </a:rPr>
              <a:t>Tianjin Railway Station</a:t>
            </a:r>
            <a:endParaRPr lang="en-US" altLang="zh-CN" dirty="0">
              <a:solidFill>
                <a:schemeClr val="bg1"/>
              </a:solidFill>
            </a:endParaRPr>
          </a:p>
          <a:p>
            <a:pPr algn="l"/>
            <a:r>
              <a:rPr lang="en-US" altLang="zh-CN" dirty="0">
                <a:solidFill>
                  <a:schemeClr val="bg1"/>
                </a:solidFill>
              </a:rPr>
              <a:t>Tianjinxi Railway Station</a:t>
            </a:r>
            <a:endParaRPr lang="en-US" altLang="zh-CN" dirty="0">
              <a:solidFill>
                <a:schemeClr val="bg1"/>
              </a:solidFill>
            </a:endParaRPr>
          </a:p>
          <a:p>
            <a:pPr algn="l"/>
            <a:r>
              <a:rPr lang="en-US" altLang="zh-CN" dirty="0">
                <a:solidFill>
                  <a:schemeClr val="bg1"/>
                </a:solidFill>
              </a:rPr>
              <a:t>Tianjinnan Railway Station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" y="116840"/>
            <a:ext cx="3870960" cy="43008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290" y="4768215"/>
            <a:ext cx="4030345" cy="2015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610" y="621030"/>
            <a:ext cx="2498090" cy="21494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905" y="2565400"/>
            <a:ext cx="2313940" cy="16173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7970" y="3082925"/>
            <a:ext cx="2578100" cy="16167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732905" y="1557020"/>
            <a:ext cx="1947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Transportation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C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 flipH="1">
            <a:off x="5868090" y="4509075"/>
            <a:ext cx="3059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Charming </a:t>
            </a:r>
            <a:r>
              <a:rPr lang="en-US" altLang="zh-CN" sz="48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Tianjin</a:t>
            </a:r>
            <a:endParaRPr lang="zh-CN" altLang="en-US" sz="48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30983" y="-22115"/>
            <a:ext cx="9174983" cy="6880225"/>
            <a:chOff x="-30983" y="-22115"/>
            <a:chExt cx="9174983" cy="6880225"/>
          </a:xfrm>
        </p:grpSpPr>
        <p:pic>
          <p:nvPicPr>
            <p:cNvPr id="4" name="图片 3" descr="D:\招生\招生及奖学金会议\4.6在线宣讲\滑雪.jpg滑雪"/>
            <p:cNvPicPr>
              <a:picLocks noChangeAspect="1"/>
            </p:cNvPicPr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-2408" y="3451335"/>
              <a:ext cx="5582285" cy="3406775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/>
            <a:srcRect l="2419" t="636" r="9730" b="2044"/>
            <a:stretch>
              <a:fillRect/>
            </a:stretch>
          </p:blipFill>
          <p:spPr>
            <a:xfrm>
              <a:off x="3929292" y="0"/>
              <a:ext cx="5214708" cy="345167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/>
            <a:srcRect l="13104" r="11249"/>
            <a:stretch>
              <a:fillRect/>
            </a:stretch>
          </p:blipFill>
          <p:spPr>
            <a:xfrm>
              <a:off x="-30983" y="-22115"/>
              <a:ext cx="3960275" cy="3473792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r="11111"/>
          <a:stretch>
            <a:fillRect/>
          </a:stretch>
        </p:blipFill>
        <p:spPr>
          <a:xfrm>
            <a:off x="20" y="10"/>
            <a:ext cx="4571980" cy="6857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r="2676"/>
          <a:stretch>
            <a:fillRect/>
          </a:stretch>
        </p:blipFill>
        <p:spPr>
          <a:xfrm>
            <a:off x="4572000" y="10"/>
            <a:ext cx="4572000" cy="68579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 flipH="1">
            <a:off x="1488590" y="692810"/>
            <a:ext cx="5459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6F34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Charming  </a:t>
            </a:r>
            <a:r>
              <a:rPr lang="en-US" altLang="zh-CN" sz="48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Tianjin</a:t>
            </a:r>
            <a:endParaRPr lang="zh-CN" altLang="en-US" sz="48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PA" val="v3.0.1"/>
</p:tagLst>
</file>

<file path=ppt/tags/tag11.xml><?xml version="1.0" encoding="utf-8"?>
<p:tagLst xmlns:p="http://schemas.openxmlformats.org/presentationml/2006/main">
  <p:tag name="PA" val="v3.0.1"/>
</p:tagLst>
</file>

<file path=ppt/tags/tag12.xml><?xml version="1.0" encoding="utf-8"?>
<p:tagLst xmlns:p="http://schemas.openxmlformats.org/presentationml/2006/main">
  <p:tag name="PA" val="v3.0.1"/>
</p:tagLst>
</file>

<file path=ppt/tags/tag13.xml><?xml version="1.0" encoding="utf-8"?>
<p:tagLst xmlns:p="http://schemas.openxmlformats.org/presentationml/2006/main">
  <p:tag name="PA" val="v3.0.1"/>
</p:tagLst>
</file>

<file path=ppt/tags/tag14.xml><?xml version="1.0" encoding="utf-8"?>
<p:tagLst xmlns:p="http://schemas.openxmlformats.org/presentationml/2006/main">
  <p:tag name="KSO_WM_FULL_TEXT_BEAUTIFY_COPY_ID" val="150995475"/>
</p:tagLst>
</file>

<file path=ppt/tags/tag15.xml><?xml version="1.0" encoding="utf-8"?>
<p:tagLst xmlns:p="http://schemas.openxmlformats.org/presentationml/2006/main">
  <p:tag name="KSO_WM_FULL_TEXT_BEAUTIFY_COPY_ID" val="3"/>
</p:tagLst>
</file>

<file path=ppt/tags/tag16.xml><?xml version="1.0" encoding="utf-8"?>
<p:tagLst xmlns:p="http://schemas.openxmlformats.org/presentationml/2006/main">
  <p:tag name="KSO_WM_FULL_TEXT_BEAUTIFY_COPY_ID" val="150995603"/>
</p:tagLst>
</file>

<file path=ppt/tags/tag17.xml><?xml version="1.0" encoding="utf-8"?>
<p:tagLst xmlns:p="http://schemas.openxmlformats.org/presentationml/2006/main">
  <p:tag name="KSO_WM_FULL_TEXT_BEAUTIFY_COPY_ID" val="5"/>
</p:tagLst>
</file>

<file path=ppt/tags/tag18.xml><?xml version="1.0" encoding="utf-8"?>
<p:tagLst xmlns:p="http://schemas.openxmlformats.org/presentationml/2006/main">
  <p:tag name="KSO_WM_FULL_TEXT_BEAUTIFY_COPY_ID" val="150995606"/>
</p:tagLst>
</file>

<file path=ppt/tags/tag19.xml><?xml version="1.0" encoding="utf-8"?>
<p:tagLst xmlns:p="http://schemas.openxmlformats.org/presentationml/2006/main">
  <p:tag name="KSO_WM_FULL_TEXT_BEAUTIFY_COPY_ID" val="150995606"/>
</p:tagLst>
</file>

<file path=ppt/tags/tag2.xml><?xml version="1.0" encoding="utf-8"?>
<p:tagLst xmlns:p="http://schemas.openxmlformats.org/presentationml/2006/main">
  <p:tag name="PA" val="v3.0.1"/>
</p:tagLst>
</file>

<file path=ppt/tags/tag20.xml><?xml version="1.0" encoding="utf-8"?>
<p:tagLst xmlns:p="http://schemas.openxmlformats.org/presentationml/2006/main">
  <p:tag name="KSO_WM_FULL_TEXT_BEAUTIFY_COPY_ID" val="150995606"/>
</p:tagLst>
</file>

<file path=ppt/tags/tag21.xml><?xml version="1.0" encoding="utf-8"?>
<p:tagLst xmlns:p="http://schemas.openxmlformats.org/presentationml/2006/main">
  <p:tag name="KSO_WM_FULL_TEXT_BEAUTIFY_COPY_ID" val="150995606"/>
</p:tagLst>
</file>

<file path=ppt/tags/tag22.xml><?xml version="1.0" encoding="utf-8"?>
<p:tagLst xmlns:p="http://schemas.openxmlformats.org/presentationml/2006/main">
  <p:tag name="KSO_WM_TEMPLATE_CATEGORY" val=""/>
  <p:tag name="KSO_WM_TEMPLATE_INDEX" val="20202808"/>
  <p:tag name="ISLIDE.ICON" val="#167339;"/>
</p:tagLst>
</file>

<file path=ppt/tags/tag23.xml><?xml version="1.0" encoding="utf-8"?>
<p:tagLst xmlns:p="http://schemas.openxmlformats.org/presentationml/2006/main">
  <p:tag name="KSO_WM_TEMPLATE_CATEGORY" val=""/>
  <p:tag name="KSO_WM_TEMPLATE_INDEX" val="20202808"/>
  <p:tag name="ISLIDE.ICON" val="#167339;"/>
</p:tagLst>
</file>

<file path=ppt/tags/tag24.xml><?xml version="1.0" encoding="utf-8"?>
<p:tagLst xmlns:p="http://schemas.openxmlformats.org/presentationml/2006/main">
  <p:tag name="KSO_WM_TEMPLATE_CATEGORY" val=""/>
  <p:tag name="KSO_WM_TEMPLATE_INDEX" val="20202808"/>
  <p:tag name="ISLIDE.ICON" val="#167339;"/>
</p:tagLst>
</file>

<file path=ppt/tags/tag25.xml><?xml version="1.0" encoding="utf-8"?>
<p:tagLst xmlns:p="http://schemas.openxmlformats.org/presentationml/2006/main">
  <p:tag name="KSO_WM_FULL_TEXT_BEAUTIFY_COPY_ID" val="277"/>
</p:tagLst>
</file>

<file path=ppt/tags/tag26.xml><?xml version="1.0" encoding="utf-8"?>
<p:tagLst xmlns:p="http://schemas.openxmlformats.org/presentationml/2006/main">
  <p:tag name="KSO_WM_FULL_TEXT_BEAUTIFY_COPY_ID" val="150995253"/>
</p:tagLst>
</file>

<file path=ppt/tags/tag27.xml><?xml version="1.0" encoding="utf-8"?>
<p:tagLst xmlns:p="http://schemas.openxmlformats.org/presentationml/2006/main">
  <p:tag name="KSO_WM_FULL_TEXT_BEAUTIFY_COPY_ID" val="150995253"/>
</p:tagLst>
</file>

<file path=ppt/tags/tag28.xml><?xml version="1.0" encoding="utf-8"?>
<p:tagLst xmlns:p="http://schemas.openxmlformats.org/presentationml/2006/main">
  <p:tag name="KSO_WM_FULL_TEXT_BEAUTIFY_COPY_ID" val="277"/>
</p:tagLst>
</file>

<file path=ppt/tags/tag29.xml><?xml version="1.0" encoding="utf-8"?>
<p:tagLst xmlns:p="http://schemas.openxmlformats.org/presentationml/2006/main">
  <p:tag name="KSO_WM_FULL_TEXT_BEAUTIFY_COPY_ID" val="150995253"/>
</p:tagLst>
</file>

<file path=ppt/tags/tag3.xml><?xml version="1.0" encoding="utf-8"?>
<p:tagLst xmlns:p="http://schemas.openxmlformats.org/presentationml/2006/main">
  <p:tag name="PA" val="v3.0.1"/>
</p:tagLst>
</file>

<file path=ppt/tags/tag30.xml><?xml version="1.0" encoding="utf-8"?>
<p:tagLst xmlns:p="http://schemas.openxmlformats.org/presentationml/2006/main">
  <p:tag name="KSO_WM_FULL_TEXT_BEAUTIFY_COPY_ID" val="150995253"/>
</p:tagLst>
</file>

<file path=ppt/tags/tag31.xml><?xml version="1.0" encoding="utf-8"?>
<p:tagLst xmlns:p="http://schemas.openxmlformats.org/presentationml/2006/main">
  <p:tag name="KSO_WM_FULL_TEXT_BEAUTIFY_COPY_ID" val="150995253"/>
</p:tagLst>
</file>

<file path=ppt/tags/tag32.xml><?xml version="1.0" encoding="utf-8"?>
<p:tagLst xmlns:p="http://schemas.openxmlformats.org/presentationml/2006/main">
  <p:tag name="KSO_WM_FULL_TEXT_BEAUTIFY_COPY_ID" val="277"/>
</p:tagLst>
</file>

<file path=ppt/tags/tag33.xml><?xml version="1.0" encoding="utf-8"?>
<p:tagLst xmlns:p="http://schemas.openxmlformats.org/presentationml/2006/main">
  <p:tag name="KSO_WM_FULL_TEXT_BEAUTIFY_COPY_ID" val="150995253"/>
</p:tagLst>
</file>

<file path=ppt/tags/tag34.xml><?xml version="1.0" encoding="utf-8"?>
<p:tagLst xmlns:p="http://schemas.openxmlformats.org/presentationml/2006/main">
  <p:tag name="KSO_WM_UNIT_TABLE_BEAUTIFY" val="smartTable{d1ad6eec-a9a1-49e4-bfe3-2b54436d7ca6}"/>
  <p:tag name="TABLE_ENDDRAG_ORIGIN_RECT" val="581*377"/>
  <p:tag name="TABLE_ENDDRAG_RECT" val="36*126*581*377"/>
</p:tagLst>
</file>

<file path=ppt/tags/tag35.xml><?xml version="1.0" encoding="utf-8"?>
<p:tagLst xmlns:p="http://schemas.openxmlformats.org/presentationml/2006/main">
  <p:tag name="KSO_WM_FULL_TEXT_BEAUTIFY_COPY_ID" val="150995251"/>
</p:tagLst>
</file>

<file path=ppt/tags/tag36.xml><?xml version="1.0" encoding="utf-8"?>
<p:tagLst xmlns:p="http://schemas.openxmlformats.org/presentationml/2006/main">
  <p:tag name="KSO_WM_FULL_TEXT_BEAUTIFY_COPY_ID" val="150995251"/>
</p:tagLst>
</file>

<file path=ppt/tags/tag37.xml><?xml version="1.0" encoding="utf-8"?>
<p:tagLst xmlns:p="http://schemas.openxmlformats.org/presentationml/2006/main">
  <p:tag name="PA" val="v3.0.1"/>
</p:tagLst>
</file>

<file path=ppt/tags/tag38.xml><?xml version="1.0" encoding="utf-8"?>
<p:tagLst xmlns:p="http://schemas.openxmlformats.org/presentationml/2006/main">
  <p:tag name="PA" val="v3.0.1"/>
</p:tagLst>
</file>

<file path=ppt/tags/tag39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40.xml><?xml version="1.0" encoding="utf-8"?>
<p:tagLst xmlns:p="http://schemas.openxmlformats.org/presentationml/2006/main">
  <p:tag name="PA" val="v3.0.1"/>
</p:tagLst>
</file>

<file path=ppt/tags/tag41.xml><?xml version="1.0" encoding="utf-8"?>
<p:tagLst xmlns:p="http://schemas.openxmlformats.org/presentationml/2006/main">
  <p:tag name="KSO_WM_FULL_TEXT_BEAUTIFY_COPY_ID" val="3"/>
</p:tagLst>
</file>

<file path=ppt/tags/tag42.xml><?xml version="1.0" encoding="utf-8"?>
<p:tagLst xmlns:p="http://schemas.openxmlformats.org/presentationml/2006/main">
  <p:tag name="KSO_WM_FULL_TEXT_BEAUTIFY_COPY_ID" val="5"/>
</p:tagLst>
</file>

<file path=ppt/tags/tag43.xml><?xml version="1.0" encoding="utf-8"?>
<p:tagLst xmlns:p="http://schemas.openxmlformats.org/presentationml/2006/main">
  <p:tag name="KSO_WM_FULL_TEXT_BEAUTIFY_COPY_ID" val="150995251"/>
</p:tagLst>
</file>

<file path=ppt/tags/tag44.xml><?xml version="1.0" encoding="utf-8"?>
<p:tagLst xmlns:p="http://schemas.openxmlformats.org/presentationml/2006/main">
  <p:tag name="KSO_WM_FULL_TEXT_BEAUTIFY_COPY_ID" val="9"/>
</p:tagLst>
</file>

<file path=ppt/tags/tag45.xml><?xml version="1.0" encoding="utf-8"?>
<p:tagLst xmlns:p="http://schemas.openxmlformats.org/presentationml/2006/main">
  <p:tag name="KSO_WM_FULL_TEXT_BEAUTIFY_COPY_ID" val="50178"/>
</p:tagLst>
</file>

<file path=ppt/tags/tag46.xml><?xml version="1.0" encoding="utf-8"?>
<p:tagLst xmlns:p="http://schemas.openxmlformats.org/presentationml/2006/main">
  <p:tag name="KSO_WM_FULL_TEXT_BEAUTIFY_COPY_ID" val="32772"/>
</p:tagLst>
</file>

<file path=ppt/tags/tag47.xml><?xml version="1.0" encoding="utf-8"?>
<p:tagLst xmlns:p="http://schemas.openxmlformats.org/presentationml/2006/main">
  <p:tag name="KSO_WM_FULL_TEXT_BEAUTIFY_COPY_ID" val="50180"/>
</p:tagLst>
</file>

<file path=ppt/tags/tag48.xml><?xml version="1.0" encoding="utf-8"?>
<p:tagLst xmlns:p="http://schemas.openxmlformats.org/presentationml/2006/main">
  <p:tag name="KSO_WM_FULL_TEXT_BEAUTIFY_COPY_ID" val="50181"/>
</p:tagLst>
</file>

<file path=ppt/tags/tag49.xml><?xml version="1.0" encoding="utf-8"?>
<p:tagLst xmlns:p="http://schemas.openxmlformats.org/presentationml/2006/main">
  <p:tag name="KSO_WM_FULL_TEXT_BEAUTIFY_COPY_ID" val="150995322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KSO_WM_FULL_TEXT_BEAUTIFY_COPY_ID" val="5"/>
</p:tagLst>
</file>

<file path=ppt/tags/tag7.xml><?xml version="1.0" encoding="utf-8"?>
<p:tagLst xmlns:p="http://schemas.openxmlformats.org/presentationml/2006/main">
  <p:tag name="KSO_WM_FULL_TEXT_BEAUTIFY_COPY_ID" val="5"/>
</p:tagLst>
</file>

<file path=ppt/tags/tag8.xml><?xml version="1.0" encoding="utf-8"?>
<p:tagLst xmlns:p="http://schemas.openxmlformats.org/presentationml/2006/main">
  <p:tag name="KSO_WM_FULL_TEXT_BEAUTIFY_COPY_ID" val="150995249"/>
</p:tagLst>
</file>

<file path=ppt/tags/tag9.xml><?xml version="1.0" encoding="utf-8"?>
<p:tagLst xmlns:p="http://schemas.openxmlformats.org/presentationml/2006/main">
  <p:tag name="KSO_WM_FULL_TEXT_BEAUTIFY_COPY_ID" val="27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华丽">
  <a:themeElements>
    <a:clrScheme name="华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华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华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积分">
  <a:themeElements>
    <a:clrScheme name="积分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积分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积分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华丽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9112</Words>
  <Application>WPS 演示</Application>
  <PresentationFormat>全屏显示(4:3)</PresentationFormat>
  <Paragraphs>783</Paragraphs>
  <Slides>43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43</vt:i4>
      </vt:variant>
    </vt:vector>
  </HeadingPairs>
  <TitlesOfParts>
    <vt:vector size="69" baseType="lpstr">
      <vt:lpstr>Arial</vt:lpstr>
      <vt:lpstr>宋体</vt:lpstr>
      <vt:lpstr>Wingdings</vt:lpstr>
      <vt:lpstr>Trebuchet MS</vt:lpstr>
      <vt:lpstr>华文新魏</vt:lpstr>
      <vt:lpstr>黑体</vt:lpstr>
      <vt:lpstr>Wingdings 2</vt:lpstr>
      <vt:lpstr>Wingdings 2</vt:lpstr>
      <vt:lpstr>Wingdings</vt:lpstr>
      <vt:lpstr>Tw Cen MT Condensed</vt:lpstr>
      <vt:lpstr>华文仿宋</vt:lpstr>
      <vt:lpstr>Tw Cen MT</vt:lpstr>
      <vt:lpstr>Wingdings 3</vt:lpstr>
      <vt:lpstr>微软雅黑</vt:lpstr>
      <vt:lpstr>Arial Unicode MS</vt:lpstr>
      <vt:lpstr>Ebrima</vt:lpstr>
      <vt:lpstr>Bell MT</vt:lpstr>
      <vt:lpstr>仿宋_GB2312</vt:lpstr>
      <vt:lpstr>仿宋</vt:lpstr>
      <vt:lpstr>Calibri</vt:lpstr>
      <vt:lpstr>思源黑体</vt:lpstr>
      <vt:lpstr>Trebuchet MS</vt:lpstr>
      <vt:lpstr>Calibri</vt:lpstr>
      <vt:lpstr>等线</vt:lpstr>
      <vt:lpstr>华丽</vt:lpstr>
      <vt:lpstr>1_积分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office365</dc:creator>
  <cp:lastModifiedBy>阿怪  '</cp:lastModifiedBy>
  <cp:revision>87</cp:revision>
  <dcterms:created xsi:type="dcterms:W3CDTF">2020-12-18T06:01:00Z</dcterms:created>
  <dcterms:modified xsi:type="dcterms:W3CDTF">2022-03-15T07:22:12Z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ICV">
    <vt:lpwstr>C9878DC5BE06414E861C0EDBC4903753</vt:lpwstr>
  </property>
</Properties>
</file>